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3"/>
  </p:notesMasterIdLst>
  <p:handoutMasterIdLst>
    <p:handoutMasterId r:id="rId104"/>
  </p:handoutMasterIdLst>
  <p:sldIdLst>
    <p:sldId id="257" r:id="rId2"/>
    <p:sldId id="258" r:id="rId3"/>
    <p:sldId id="261" r:id="rId4"/>
    <p:sldId id="336" r:id="rId5"/>
    <p:sldId id="262" r:id="rId6"/>
    <p:sldId id="265" r:id="rId7"/>
    <p:sldId id="266" r:id="rId8"/>
    <p:sldId id="320" r:id="rId9"/>
    <p:sldId id="308" r:id="rId10"/>
    <p:sldId id="309" r:id="rId11"/>
    <p:sldId id="267" r:id="rId12"/>
    <p:sldId id="362" r:id="rId13"/>
    <p:sldId id="361" r:id="rId14"/>
    <p:sldId id="268" r:id="rId15"/>
    <p:sldId id="271" r:id="rId16"/>
    <p:sldId id="270" r:id="rId17"/>
    <p:sldId id="269" r:id="rId18"/>
    <p:sldId id="272" r:id="rId19"/>
    <p:sldId id="263" r:id="rId20"/>
    <p:sldId id="264" r:id="rId21"/>
    <p:sldId id="273" r:id="rId22"/>
    <p:sldId id="367" r:id="rId23"/>
    <p:sldId id="357" r:id="rId24"/>
    <p:sldId id="275" r:id="rId25"/>
    <p:sldId id="276" r:id="rId26"/>
    <p:sldId id="358" r:id="rId27"/>
    <p:sldId id="312" r:id="rId28"/>
    <p:sldId id="310" r:id="rId29"/>
    <p:sldId id="311" r:id="rId30"/>
    <p:sldId id="356" r:id="rId31"/>
    <p:sldId id="277" r:id="rId32"/>
    <p:sldId id="281" r:id="rId33"/>
    <p:sldId id="363" r:id="rId34"/>
    <p:sldId id="292" r:id="rId35"/>
    <p:sldId id="360" r:id="rId36"/>
    <p:sldId id="298" r:id="rId37"/>
    <p:sldId id="297" r:id="rId38"/>
    <p:sldId id="299" r:id="rId39"/>
    <p:sldId id="300" r:id="rId40"/>
    <p:sldId id="313" r:id="rId41"/>
    <p:sldId id="314" r:id="rId42"/>
    <p:sldId id="315" r:id="rId43"/>
    <p:sldId id="316" r:id="rId44"/>
    <p:sldId id="317" r:id="rId45"/>
    <p:sldId id="284" r:id="rId46"/>
    <p:sldId id="349" r:id="rId47"/>
    <p:sldId id="364" r:id="rId48"/>
    <p:sldId id="318" r:id="rId49"/>
    <p:sldId id="359" r:id="rId50"/>
    <p:sldId id="285" r:id="rId51"/>
    <p:sldId id="350" r:id="rId52"/>
    <p:sldId id="293" r:id="rId53"/>
    <p:sldId id="286" r:id="rId54"/>
    <p:sldId id="288" r:id="rId55"/>
    <p:sldId id="365" r:id="rId56"/>
    <p:sldId id="366" r:id="rId57"/>
    <p:sldId id="289" r:id="rId58"/>
    <p:sldId id="291" r:id="rId59"/>
    <p:sldId id="290" r:id="rId60"/>
    <p:sldId id="325" r:id="rId61"/>
    <p:sldId id="326" r:id="rId62"/>
    <p:sldId id="278" r:id="rId63"/>
    <p:sldId id="294" r:id="rId64"/>
    <p:sldId id="295" r:id="rId65"/>
    <p:sldId id="338" r:id="rId66"/>
    <p:sldId id="337" r:id="rId67"/>
    <p:sldId id="296" r:id="rId68"/>
    <p:sldId id="347" r:id="rId69"/>
    <p:sldId id="279" r:id="rId70"/>
    <p:sldId id="340" r:id="rId71"/>
    <p:sldId id="341" r:id="rId72"/>
    <p:sldId id="342" r:id="rId73"/>
    <p:sldId id="339" r:id="rId74"/>
    <p:sldId id="319" r:id="rId75"/>
    <p:sldId id="343" r:id="rId76"/>
    <p:sldId id="344" r:id="rId77"/>
    <p:sldId id="345" r:id="rId78"/>
    <p:sldId id="321" r:id="rId79"/>
    <p:sldId id="346" r:id="rId80"/>
    <p:sldId id="351" r:id="rId81"/>
    <p:sldId id="307" r:id="rId82"/>
    <p:sldId id="348" r:id="rId83"/>
    <p:sldId id="301" r:id="rId84"/>
    <p:sldId id="302" r:id="rId85"/>
    <p:sldId id="352" r:id="rId86"/>
    <p:sldId id="353" r:id="rId87"/>
    <p:sldId id="303" r:id="rId88"/>
    <p:sldId id="355" r:id="rId89"/>
    <p:sldId id="304" r:id="rId90"/>
    <p:sldId id="323" r:id="rId91"/>
    <p:sldId id="305" r:id="rId92"/>
    <p:sldId id="328" r:id="rId93"/>
    <p:sldId id="329" r:id="rId94"/>
    <p:sldId id="354" r:id="rId95"/>
    <p:sldId id="330" r:id="rId96"/>
    <p:sldId id="331" r:id="rId97"/>
    <p:sldId id="332" r:id="rId98"/>
    <p:sldId id="333" r:id="rId99"/>
    <p:sldId id="334" r:id="rId100"/>
    <p:sldId id="324" r:id="rId101"/>
    <p:sldId id="327" r:id="rId10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5BE43E1-2CBB-F241-87DA-B951F11DD743}">
          <p14:sldIdLst>
            <p14:sldId id="257"/>
            <p14:sldId id="258"/>
            <p14:sldId id="261"/>
            <p14:sldId id="336"/>
            <p14:sldId id="262"/>
            <p14:sldId id="265"/>
            <p14:sldId id="266"/>
            <p14:sldId id="320"/>
            <p14:sldId id="308"/>
            <p14:sldId id="309"/>
            <p14:sldId id="267"/>
            <p14:sldId id="362"/>
            <p14:sldId id="361"/>
            <p14:sldId id="268"/>
            <p14:sldId id="271"/>
            <p14:sldId id="270"/>
            <p14:sldId id="269"/>
            <p14:sldId id="272"/>
            <p14:sldId id="263"/>
            <p14:sldId id="264"/>
            <p14:sldId id="273"/>
            <p14:sldId id="367"/>
            <p14:sldId id="357"/>
            <p14:sldId id="275"/>
            <p14:sldId id="276"/>
            <p14:sldId id="358"/>
            <p14:sldId id="312"/>
            <p14:sldId id="310"/>
            <p14:sldId id="311"/>
            <p14:sldId id="356"/>
            <p14:sldId id="277"/>
            <p14:sldId id="281"/>
            <p14:sldId id="363"/>
            <p14:sldId id="292"/>
            <p14:sldId id="360"/>
            <p14:sldId id="298"/>
            <p14:sldId id="297"/>
            <p14:sldId id="299"/>
            <p14:sldId id="300"/>
            <p14:sldId id="313"/>
            <p14:sldId id="314"/>
            <p14:sldId id="315"/>
            <p14:sldId id="316"/>
            <p14:sldId id="317"/>
            <p14:sldId id="284"/>
            <p14:sldId id="349"/>
            <p14:sldId id="364"/>
            <p14:sldId id="318"/>
            <p14:sldId id="359"/>
            <p14:sldId id="285"/>
            <p14:sldId id="350"/>
            <p14:sldId id="293"/>
            <p14:sldId id="286"/>
            <p14:sldId id="288"/>
            <p14:sldId id="365"/>
            <p14:sldId id="366"/>
            <p14:sldId id="289"/>
            <p14:sldId id="291"/>
            <p14:sldId id="290"/>
            <p14:sldId id="325"/>
            <p14:sldId id="326"/>
            <p14:sldId id="278"/>
            <p14:sldId id="294"/>
            <p14:sldId id="295"/>
            <p14:sldId id="338"/>
            <p14:sldId id="337"/>
            <p14:sldId id="296"/>
            <p14:sldId id="347"/>
            <p14:sldId id="279"/>
            <p14:sldId id="340"/>
            <p14:sldId id="341"/>
            <p14:sldId id="342"/>
            <p14:sldId id="339"/>
            <p14:sldId id="319"/>
            <p14:sldId id="343"/>
            <p14:sldId id="344"/>
            <p14:sldId id="345"/>
            <p14:sldId id="321"/>
            <p14:sldId id="346"/>
            <p14:sldId id="351"/>
            <p14:sldId id="307"/>
            <p14:sldId id="348"/>
            <p14:sldId id="301"/>
            <p14:sldId id="302"/>
            <p14:sldId id="352"/>
            <p14:sldId id="353"/>
            <p14:sldId id="303"/>
            <p14:sldId id="355"/>
            <p14:sldId id="304"/>
            <p14:sldId id="323"/>
            <p14:sldId id="305"/>
            <p14:sldId id="328"/>
            <p14:sldId id="329"/>
            <p14:sldId id="354"/>
            <p14:sldId id="330"/>
            <p14:sldId id="331"/>
            <p14:sldId id="332"/>
            <p14:sldId id="333"/>
            <p14:sldId id="334"/>
            <p14:sldId id="324"/>
            <p14:sldId id="3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DD8EE"/>
    <a:srgbClr val="0432FF"/>
    <a:srgbClr val="FF8682"/>
    <a:srgbClr val="7030A0"/>
    <a:srgbClr val="E9F6FD"/>
    <a:srgbClr val="FF7E79"/>
    <a:srgbClr val="E8F6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85" autoAdjust="0"/>
    <p:restoredTop sz="88163" autoAdjust="0"/>
  </p:normalViewPr>
  <p:slideViewPr>
    <p:cSldViewPr snapToGrid="0" snapToObjects="1">
      <p:cViewPr>
        <p:scale>
          <a:sx n="133" d="100"/>
          <a:sy n="133" d="100"/>
        </p:scale>
        <p:origin x="864" y="144"/>
      </p:cViewPr>
      <p:guideLst/>
    </p:cSldViewPr>
  </p:slideViewPr>
  <p:notesTextViewPr>
    <p:cViewPr>
      <p:scale>
        <a:sx n="125" d="100"/>
        <a:sy n="125" d="100"/>
      </p:scale>
      <p:origin x="0" y="0"/>
    </p:cViewPr>
  </p:notesTextViewPr>
  <p:sorterViewPr>
    <p:cViewPr>
      <p:scale>
        <a:sx n="80" d="100"/>
        <a:sy n="80" d="100"/>
      </p:scale>
      <p:origin x="0" y="0"/>
    </p:cViewPr>
  </p:sorterViewPr>
  <p:notesViewPr>
    <p:cSldViewPr snapToGrid="0" snapToObjects="1">
      <p:cViewPr varScale="1">
        <p:scale>
          <a:sx n="54" d="100"/>
          <a:sy n="54" d="100"/>
        </p:scale>
        <p:origin x="5264"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7AFB1-FC2E-A841-AABB-8627E0910947}" type="datetimeFigureOut">
              <a:rPr kumimoji="1" lang="zh-CN" altLang="en-US" smtClean="0"/>
              <a:t>2023/9/16</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95495-7EA9-3D41-A717-E01872EB964D}"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9A5006-524B-774E-9EF8-7C98BABD4FCD}" type="datetimeFigureOut">
              <a:rPr lang="zh-CN" altLang="en-US"/>
              <a:t>2023/9/16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4FA5C0-9868-CE46-A0FF-56EEF184B354}" type="slidenum">
              <a:rPr/>
              <a:t>‹#›</a:t>
            </a:fld>
            <a:endParaRPr kumimoji="1" lang="zh-CN" altLang="en-US"/>
          </a:p>
        </p:txBody>
      </p:sp>
    </p:spTree>
    <p:extLst>
      <p:ext uri="{BB962C8B-B14F-4D97-AF65-F5344CB8AC3E}">
        <p14:creationId xmlns:p14="http://schemas.microsoft.com/office/powerpoint/2010/main" val="499567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4</a:t>
            </a:fld>
            <a:endParaRPr kumimoji="1" lang="zh-CN" altLang="en-US"/>
          </a:p>
        </p:txBody>
      </p:sp>
    </p:spTree>
    <p:extLst>
      <p:ext uri="{BB962C8B-B14F-4D97-AF65-F5344CB8AC3E}">
        <p14:creationId xmlns:p14="http://schemas.microsoft.com/office/powerpoint/2010/main" val="106876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37</a:t>
            </a:fld>
            <a:endParaRPr kumimoji="1" lang="zh-CN" altLang="en-US"/>
          </a:p>
        </p:txBody>
      </p:sp>
    </p:spTree>
    <p:extLst>
      <p:ext uri="{BB962C8B-B14F-4D97-AF65-F5344CB8AC3E}">
        <p14:creationId xmlns:p14="http://schemas.microsoft.com/office/powerpoint/2010/main" val="3503456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38</a:t>
            </a:fld>
            <a:endParaRPr kumimoji="1" lang="zh-CN" altLang="en-US"/>
          </a:p>
        </p:txBody>
      </p:sp>
    </p:spTree>
    <p:extLst>
      <p:ext uri="{BB962C8B-B14F-4D97-AF65-F5344CB8AC3E}">
        <p14:creationId xmlns:p14="http://schemas.microsoft.com/office/powerpoint/2010/main" val="3256031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39</a:t>
            </a:fld>
            <a:endParaRPr kumimoji="1" lang="zh-CN" altLang="en-US"/>
          </a:p>
        </p:txBody>
      </p:sp>
    </p:spTree>
    <p:extLst>
      <p:ext uri="{BB962C8B-B14F-4D97-AF65-F5344CB8AC3E}">
        <p14:creationId xmlns:p14="http://schemas.microsoft.com/office/powerpoint/2010/main" val="3459205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40</a:t>
            </a:fld>
            <a:endParaRPr kumimoji="1" lang="zh-CN" altLang="en-US"/>
          </a:p>
        </p:txBody>
      </p:sp>
    </p:spTree>
    <p:extLst>
      <p:ext uri="{BB962C8B-B14F-4D97-AF65-F5344CB8AC3E}">
        <p14:creationId xmlns:p14="http://schemas.microsoft.com/office/powerpoint/2010/main" val="1081890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41</a:t>
            </a:fld>
            <a:endParaRPr kumimoji="1" lang="zh-CN" altLang="en-US"/>
          </a:p>
        </p:txBody>
      </p:sp>
    </p:spTree>
    <p:extLst>
      <p:ext uri="{BB962C8B-B14F-4D97-AF65-F5344CB8AC3E}">
        <p14:creationId xmlns:p14="http://schemas.microsoft.com/office/powerpoint/2010/main" val="367298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42</a:t>
            </a:fld>
            <a:endParaRPr kumimoji="1" lang="zh-CN" altLang="en-US"/>
          </a:p>
        </p:txBody>
      </p:sp>
    </p:spTree>
    <p:extLst>
      <p:ext uri="{BB962C8B-B14F-4D97-AF65-F5344CB8AC3E}">
        <p14:creationId xmlns:p14="http://schemas.microsoft.com/office/powerpoint/2010/main" val="1177951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43</a:t>
            </a:fld>
            <a:endParaRPr kumimoji="1" lang="zh-CN" altLang="en-US"/>
          </a:p>
        </p:txBody>
      </p:sp>
    </p:spTree>
    <p:extLst>
      <p:ext uri="{BB962C8B-B14F-4D97-AF65-F5344CB8AC3E}">
        <p14:creationId xmlns:p14="http://schemas.microsoft.com/office/powerpoint/2010/main" val="1876364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44</a:t>
            </a:fld>
            <a:endParaRPr kumimoji="1" lang="zh-CN" altLang="en-US"/>
          </a:p>
        </p:txBody>
      </p:sp>
    </p:spTree>
    <p:extLst>
      <p:ext uri="{BB962C8B-B14F-4D97-AF65-F5344CB8AC3E}">
        <p14:creationId xmlns:p14="http://schemas.microsoft.com/office/powerpoint/2010/main" val="3853630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AutoNum type="arabicParenR"/>
            </a:pPr>
            <a:r>
              <a:rPr lang="zh-CN" altLang="en-US" sz="1200" dirty="0">
                <a:latin typeface="Microsoft YaHei" panose="020B0503020204020204" pitchFamily="34" charset="-122"/>
                <a:ea typeface="Microsoft YaHei" panose="020B0503020204020204" pitchFamily="34" charset="-122"/>
              </a:rPr>
              <a:t>采用固定</a:t>
            </a:r>
            <a:r>
              <a:rPr lang="en-US" altLang="zh-CN" sz="1200" dirty="0">
                <a:latin typeface="Microsoft YaHei" panose="020B0503020204020204" pitchFamily="34" charset="-122"/>
                <a:ea typeface="Microsoft YaHei" panose="020B0503020204020204" pitchFamily="34" charset="-122"/>
              </a:rPr>
              <a:t>meta page</a:t>
            </a:r>
            <a:r>
              <a:rPr lang="zh-CN" altLang="en-US" sz="1200" dirty="0">
                <a:latin typeface="Microsoft YaHei" panose="020B0503020204020204" pitchFamily="34" charset="-122"/>
                <a:ea typeface="Microsoft YaHei" panose="020B0503020204020204" pitchFamily="34" charset="-122"/>
              </a:rPr>
              <a:t>记录</a:t>
            </a:r>
            <a:r>
              <a:rPr lang="en-US" altLang="zh-CN" sz="1200" dirty="0">
                <a:latin typeface="Microsoft YaHei" panose="020B0503020204020204" pitchFamily="34" charset="-122"/>
                <a:ea typeface="Microsoft YaHei" panose="020B0503020204020204" pitchFamily="34" charset="-122"/>
              </a:rPr>
              <a:t>root page id, root page</a:t>
            </a:r>
            <a:r>
              <a:rPr lang="zh-CN" altLang="en-US" sz="1200" dirty="0">
                <a:latin typeface="Microsoft YaHei" panose="020B0503020204020204" pitchFamily="34" charset="-122"/>
                <a:ea typeface="Microsoft YaHei" panose="020B0503020204020204" pitchFamily="34" charset="-122"/>
              </a:rPr>
              <a:t>分裂后需要更新</a:t>
            </a:r>
            <a:r>
              <a:rPr lang="en-US" altLang="zh-CN" sz="1200" dirty="0">
                <a:latin typeface="Microsoft YaHei" panose="020B0503020204020204" pitchFamily="34" charset="-122"/>
                <a:ea typeface="Microsoft YaHei" panose="020B0503020204020204" pitchFamily="34" charset="-122"/>
              </a:rPr>
              <a:t>meta page</a:t>
            </a:r>
            <a:r>
              <a:rPr lang="zh-CN" altLang="en-US" sz="1200" dirty="0">
                <a:latin typeface="Microsoft YaHei" panose="020B0503020204020204" pitchFamily="34" charset="-122"/>
                <a:ea typeface="Microsoft YaHei" panose="020B0503020204020204" pitchFamily="34" charset="-122"/>
              </a:rPr>
              <a:t>里的</a:t>
            </a:r>
            <a:r>
              <a:rPr lang="en-US" altLang="zh-CN" sz="1200" dirty="0">
                <a:latin typeface="Microsoft YaHei" panose="020B0503020204020204" pitchFamily="34" charset="-122"/>
                <a:ea typeface="Microsoft YaHei" panose="020B0503020204020204" pitchFamily="34" charset="-122"/>
              </a:rPr>
              <a:t>root page id. </a:t>
            </a:r>
            <a:r>
              <a:rPr lang="zh-CN" altLang="en-US" sz="1200" dirty="0">
                <a:latin typeface="Microsoft YaHei" panose="020B0503020204020204" pitchFamily="34" charset="-122"/>
                <a:ea typeface="Microsoft YaHei" panose="020B0503020204020204" pitchFamily="34" charset="-122"/>
              </a:rPr>
              <a:t>如果没有</a:t>
            </a:r>
            <a:r>
              <a:rPr lang="en-US" altLang="zh-CN" sz="1200" dirty="0">
                <a:latin typeface="Microsoft YaHei" panose="020B0503020204020204" pitchFamily="34" charset="-122"/>
                <a:ea typeface="Microsoft YaHei" panose="020B0503020204020204" pitchFamily="34" charset="-122"/>
              </a:rPr>
              <a:t>meta </a:t>
            </a:r>
            <a:r>
              <a:rPr lang="en-US" altLang="zh-CN" sz="1200" dirty="0" err="1">
                <a:latin typeface="Microsoft YaHei" panose="020B0503020204020204" pitchFamily="34" charset="-122"/>
                <a:ea typeface="Microsoft YaHei" panose="020B0503020204020204" pitchFamily="34" charset="-122"/>
              </a:rPr>
              <a:t>pag</a:t>
            </a:r>
            <a:r>
              <a:rPr lang="zh-CN" altLang="en-US" sz="1200" dirty="0">
                <a:latin typeface="Microsoft YaHei" panose="020B0503020204020204" pitchFamily="34" charset="-122"/>
                <a:ea typeface="Microsoft YaHei" panose="020B0503020204020204" pitchFamily="34" charset="-122"/>
              </a:rPr>
              <a:t>则</a:t>
            </a:r>
            <a:r>
              <a:rPr lang="en-US" altLang="zh-CN" sz="1200" dirty="0">
                <a:latin typeface="Microsoft YaHei" panose="020B0503020204020204" pitchFamily="34" charset="-122"/>
                <a:ea typeface="Microsoft YaHei" panose="020B0503020204020204" pitchFamily="34" charset="-122"/>
              </a:rPr>
              <a:t>root page id</a:t>
            </a:r>
            <a:r>
              <a:rPr lang="zh-CN" altLang="en-US" sz="1200" dirty="0">
                <a:latin typeface="Microsoft YaHei" panose="020B0503020204020204" pitchFamily="34" charset="-122"/>
                <a:ea typeface="Microsoft YaHei" panose="020B0503020204020204" pitchFamily="34" charset="-122"/>
              </a:rPr>
              <a:t>变化后，就无法找到</a:t>
            </a:r>
            <a:r>
              <a:rPr lang="en-US" altLang="zh-CN" sz="1200" dirty="0">
                <a:latin typeface="Microsoft YaHei" panose="020B0503020204020204" pitchFamily="34" charset="-122"/>
                <a:ea typeface="Microsoft YaHei" panose="020B0503020204020204" pitchFamily="34" charset="-122"/>
              </a:rPr>
              <a:t>root page</a:t>
            </a:r>
            <a:r>
              <a:rPr lang="zh-CN" altLang="en-US" sz="1200" dirty="0">
                <a:latin typeface="Microsoft YaHei" panose="020B0503020204020204" pitchFamily="34" charset="-122"/>
                <a:ea typeface="Microsoft YaHei" panose="020B0503020204020204" pitchFamily="34" charset="-122"/>
              </a:rPr>
              <a:t>了。</a:t>
            </a:r>
            <a:endParaRPr lang="en-US" altLang="zh-CN" sz="1200" dirty="0">
              <a:latin typeface="Microsoft YaHei" panose="020B0503020204020204" pitchFamily="34" charset="-122"/>
              <a:ea typeface="Microsoft YaHei" panose="020B0503020204020204" pitchFamily="34" charset="-122"/>
            </a:endParaRPr>
          </a:p>
          <a:p>
            <a:pPr marL="342900" indent="-342900">
              <a:buAutoNum type="arabicParenR"/>
            </a:pPr>
            <a:r>
              <a:rPr lang="zh-CN" altLang="en-US" sz="1200" dirty="0">
                <a:latin typeface="Microsoft YaHei" panose="020B0503020204020204" pitchFamily="34" charset="-122"/>
                <a:ea typeface="Microsoft YaHei" panose="020B0503020204020204" pitchFamily="34" charset="-122"/>
              </a:rPr>
              <a:t>当某一层页面被删除只剩下一个页面的情况下，这个页面可以作为</a:t>
            </a:r>
            <a:r>
              <a:rPr lang="en-US" altLang="zh-CN" sz="1200" dirty="0">
                <a:latin typeface="Microsoft YaHei" panose="020B0503020204020204" pitchFamily="34" charset="-122"/>
                <a:ea typeface="Microsoft YaHei" panose="020B0503020204020204" pitchFamily="34" charset="-122"/>
              </a:rPr>
              <a:t>fast root</a:t>
            </a:r>
            <a:r>
              <a:rPr lang="zh-CN" altLang="en-US" sz="1200" dirty="0">
                <a:latin typeface="Microsoft YaHei" panose="020B0503020204020204" pitchFamily="34" charset="-122"/>
                <a:ea typeface="Microsoft YaHei" panose="020B0503020204020204" pitchFamily="34" charset="-122"/>
              </a:rPr>
              <a:t>页面。因为从</a:t>
            </a:r>
            <a:r>
              <a:rPr lang="en-US" altLang="zh-CN" sz="1200" dirty="0" err="1">
                <a:latin typeface="Microsoft YaHei" panose="020B0503020204020204" pitchFamily="34" charset="-122"/>
                <a:ea typeface="Microsoft YaHei" panose="020B0503020204020204" pitchFamily="34" charset="-122"/>
              </a:rPr>
              <a:t>btree</a:t>
            </a:r>
            <a:r>
              <a:rPr lang="zh-CN" altLang="en-US" sz="1200" dirty="0">
                <a:latin typeface="Microsoft YaHei" panose="020B0503020204020204" pitchFamily="34" charset="-122"/>
                <a:ea typeface="Microsoft YaHei" panose="020B0503020204020204" pitchFamily="34" charset="-122"/>
              </a:rPr>
              <a:t>检索一定会经过这个页面。</a:t>
            </a:r>
            <a:endParaRPr lang="en-US" altLang="zh-CN" sz="1200" dirty="0">
              <a:latin typeface="Microsoft YaHei" panose="020B0503020204020204" pitchFamily="34" charset="-122"/>
              <a:ea typeface="Microsoft YaHei" panose="020B0503020204020204" pitchFamily="34" charset="-122"/>
            </a:endParaRPr>
          </a:p>
          <a:p>
            <a:pPr marL="342900" indent="-342900">
              <a:buAutoNum type="arabicParenR"/>
            </a:pPr>
            <a:endParaRPr lang="zh-CN" altLang="en-US" sz="1200" dirty="0">
              <a:latin typeface="Microsoft YaHei" panose="020B0503020204020204" pitchFamily="34" charset="-122"/>
              <a:ea typeface="Microsoft YaHei" panose="020B0503020204020204" pitchFamily="34" charset="-122"/>
            </a:endParaRPr>
          </a:p>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46</a:t>
            </a:fld>
            <a:endParaRPr kumimoji="1" lang="zh-CN" altLang="en-US"/>
          </a:p>
        </p:txBody>
      </p:sp>
    </p:spTree>
    <p:extLst>
      <p:ext uri="{BB962C8B-B14F-4D97-AF65-F5344CB8AC3E}">
        <p14:creationId xmlns:p14="http://schemas.microsoft.com/office/powerpoint/2010/main" val="3319412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60</a:t>
            </a:fld>
            <a:endParaRPr kumimoji="1" lang="zh-CN" altLang="en-US"/>
          </a:p>
        </p:txBody>
      </p:sp>
    </p:spTree>
    <p:extLst>
      <p:ext uri="{BB962C8B-B14F-4D97-AF65-F5344CB8AC3E}">
        <p14:creationId xmlns:p14="http://schemas.microsoft.com/office/powerpoint/2010/main" val="3589621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11</a:t>
            </a:fld>
            <a:endParaRPr kumimoji="1" lang="zh-CN" altLang="en-US"/>
          </a:p>
        </p:txBody>
      </p:sp>
    </p:spTree>
    <p:extLst>
      <p:ext uri="{BB962C8B-B14F-4D97-AF65-F5344CB8AC3E}">
        <p14:creationId xmlns:p14="http://schemas.microsoft.com/office/powerpoint/2010/main" val="1557288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67</a:t>
            </a:fld>
            <a:endParaRPr kumimoji="1" lang="zh-CN" altLang="en-US"/>
          </a:p>
        </p:txBody>
      </p:sp>
    </p:spTree>
    <p:extLst>
      <p:ext uri="{BB962C8B-B14F-4D97-AF65-F5344CB8AC3E}">
        <p14:creationId xmlns:p14="http://schemas.microsoft.com/office/powerpoint/2010/main" val="4042655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90</a:t>
            </a:fld>
            <a:endParaRPr kumimoji="1" lang="zh-CN" altLang="en-US"/>
          </a:p>
        </p:txBody>
      </p:sp>
    </p:spTree>
    <p:extLst>
      <p:ext uri="{BB962C8B-B14F-4D97-AF65-F5344CB8AC3E}">
        <p14:creationId xmlns:p14="http://schemas.microsoft.com/office/powerpoint/2010/main" val="2104023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96</a:t>
            </a:fld>
            <a:endParaRPr kumimoji="1" lang="zh-CN" altLang="en-US"/>
          </a:p>
        </p:txBody>
      </p:sp>
    </p:spTree>
    <p:extLst>
      <p:ext uri="{BB962C8B-B14F-4D97-AF65-F5344CB8AC3E}">
        <p14:creationId xmlns:p14="http://schemas.microsoft.com/office/powerpoint/2010/main" val="3582092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15</a:t>
            </a:fld>
            <a:endParaRPr kumimoji="1" lang="zh-CN" altLang="en-US"/>
          </a:p>
        </p:txBody>
      </p:sp>
    </p:spTree>
    <p:extLst>
      <p:ext uri="{BB962C8B-B14F-4D97-AF65-F5344CB8AC3E}">
        <p14:creationId xmlns:p14="http://schemas.microsoft.com/office/powerpoint/2010/main" val="3842200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20</a:t>
            </a:fld>
            <a:endParaRPr kumimoji="1" lang="zh-CN" altLang="en-US"/>
          </a:p>
        </p:txBody>
      </p:sp>
    </p:spTree>
    <p:extLst>
      <p:ext uri="{BB962C8B-B14F-4D97-AF65-F5344CB8AC3E}">
        <p14:creationId xmlns:p14="http://schemas.microsoft.com/office/powerpoint/2010/main" val="2034748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25</a:t>
            </a:fld>
            <a:endParaRPr kumimoji="1" lang="zh-CN" altLang="en-US"/>
          </a:p>
        </p:txBody>
      </p:sp>
    </p:spTree>
    <p:extLst>
      <p:ext uri="{BB962C8B-B14F-4D97-AF65-F5344CB8AC3E}">
        <p14:creationId xmlns:p14="http://schemas.microsoft.com/office/powerpoint/2010/main" val="2970743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27</a:t>
            </a:fld>
            <a:endParaRPr kumimoji="1" lang="zh-CN" altLang="en-US"/>
          </a:p>
        </p:txBody>
      </p:sp>
    </p:spTree>
    <p:extLst>
      <p:ext uri="{BB962C8B-B14F-4D97-AF65-F5344CB8AC3E}">
        <p14:creationId xmlns:p14="http://schemas.microsoft.com/office/powerpoint/2010/main" val="2674299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28</a:t>
            </a:fld>
            <a:endParaRPr kumimoji="1" lang="zh-CN" altLang="en-US"/>
          </a:p>
        </p:txBody>
      </p:sp>
    </p:spTree>
    <p:extLst>
      <p:ext uri="{BB962C8B-B14F-4D97-AF65-F5344CB8AC3E}">
        <p14:creationId xmlns:p14="http://schemas.microsoft.com/office/powerpoint/2010/main" val="1069286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29</a:t>
            </a:fld>
            <a:endParaRPr kumimoji="1" lang="zh-CN" altLang="en-US"/>
          </a:p>
        </p:txBody>
      </p:sp>
    </p:spTree>
    <p:extLst>
      <p:ext uri="{BB962C8B-B14F-4D97-AF65-F5344CB8AC3E}">
        <p14:creationId xmlns:p14="http://schemas.microsoft.com/office/powerpoint/2010/main" val="2056549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333333"/>
                </a:solidFill>
                <a:effectLst/>
                <a:latin typeface="Arial" panose="020B0604020202020204" pitchFamily="34" charset="0"/>
              </a:rPr>
              <a:t>页面是否有空闲的元组指针、页面是否已满、页面元组是否都可见、页面是否被压缩、页面是否是批量导入的、页面是否加密、页面采用的</a:t>
            </a:r>
            <a:r>
              <a:rPr lang="en" altLang="zh-CN" b="0" i="0" u="none" strike="noStrike" dirty="0">
                <a:solidFill>
                  <a:srgbClr val="333333"/>
                </a:solidFill>
                <a:effectLst/>
                <a:latin typeface="Arial" panose="020B0604020202020204" pitchFamily="34" charset="0"/>
              </a:rPr>
              <a:t>CRC</a:t>
            </a:r>
            <a:r>
              <a:rPr lang="zh-CN" altLang="en-US" b="0" i="0" u="none" strike="noStrike" dirty="0">
                <a:solidFill>
                  <a:srgbClr val="333333"/>
                </a:solidFill>
                <a:effectLst/>
                <a:latin typeface="Arial" panose="020B0604020202020204" pitchFamily="34" charset="0"/>
              </a:rPr>
              <a:t>校验算法等</a:t>
            </a:r>
            <a:endParaRPr kumimoji="1" lang="zh-CN" altLang="en-US" dirty="0"/>
          </a:p>
        </p:txBody>
      </p:sp>
      <p:sp>
        <p:nvSpPr>
          <p:cNvPr id="4" name="灯片编号占位符 3"/>
          <p:cNvSpPr>
            <a:spLocks noGrp="1"/>
          </p:cNvSpPr>
          <p:nvPr>
            <p:ph type="sldNum" sz="quarter" idx="5"/>
          </p:nvPr>
        </p:nvSpPr>
        <p:spPr/>
        <p:txBody>
          <a:bodyPr/>
          <a:lstStyle/>
          <a:p>
            <a:fld id="{FE4FA5C0-9868-CE46-A0FF-56EEF184B354}" type="slidenum">
              <a:rPr lang="en-US" altLang="zh-CN" smtClean="0"/>
              <a:t>34</a:t>
            </a:fld>
            <a:endParaRPr kumimoji="1" lang="zh-CN" altLang="en-US"/>
          </a:p>
        </p:txBody>
      </p:sp>
    </p:spTree>
    <p:extLst>
      <p:ext uri="{BB962C8B-B14F-4D97-AF65-F5344CB8AC3E}">
        <p14:creationId xmlns:p14="http://schemas.microsoft.com/office/powerpoint/2010/main" val="447946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单击此处编辑母版标题样式</a:t>
            </a:r>
          </a:p>
        </p:txBody>
      </p:sp>
      <p:sp>
        <p:nvSpPr>
          <p:cNvPr id="3" name="内容占位符 2"/>
          <p:cNvSpPr>
            <a:spLocks noGrp="1"/>
          </p:cNvSpPr>
          <p:nvPr>
            <p:ph idx="1"/>
          </p:nvPr>
        </p:nvSpPr>
        <p:spPr>
          <a:xfrm>
            <a:off x="304800" y="1201270"/>
            <a:ext cx="11456894" cy="4876801"/>
          </a:xfrm>
        </p:spPr>
        <p:txBody>
          <a:bodyPr/>
          <a:lstStyle>
            <a:lvl1pPr>
              <a:defRPr>
                <a:latin typeface="SimHei" panose="02010609060101010101" pitchFamily="49" charset="-122"/>
                <a:ea typeface="SimHei" panose="02010609060101010101" pitchFamily="49" charset="-122"/>
              </a:defRPr>
            </a:lvl1pPr>
            <a:lvl2pPr>
              <a:defRPr>
                <a:latin typeface="SimHei" panose="02010609060101010101" pitchFamily="49" charset="-122"/>
                <a:ea typeface="SimHei" panose="02010609060101010101" pitchFamily="49" charset="-122"/>
              </a:defRPr>
            </a:lvl2pPr>
            <a:lvl3pPr>
              <a:defRPr>
                <a:latin typeface="SimHei" panose="02010609060101010101" pitchFamily="49" charset="-122"/>
                <a:ea typeface="SimHei" panose="02010609060101010101" pitchFamily="49" charset="-122"/>
              </a:defRPr>
            </a:lvl3pPr>
            <a:lvl4pPr>
              <a:defRPr>
                <a:latin typeface="SimHei" panose="02010609060101010101" pitchFamily="49" charset="-122"/>
                <a:ea typeface="SimHei" panose="02010609060101010101" pitchFamily="49" charset="-122"/>
              </a:defRPr>
            </a:lvl4pPr>
            <a:lvl5pPr>
              <a:defRPr>
                <a:latin typeface="SimHei" panose="02010609060101010101" pitchFamily="49" charset="-122"/>
                <a:ea typeface="SimHei" panose="02010609060101010101" pitchFamily="49"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页脚占位符 4"/>
          <p:cNvSpPr>
            <a:spLocks noGrp="1"/>
          </p:cNvSpPr>
          <p:nvPr>
            <p:ph type="ftr" sz="quarter" idx="11"/>
          </p:nvPr>
        </p:nvSpPr>
        <p:spPr>
          <a:xfrm>
            <a:off x="4038600" y="6356350"/>
            <a:ext cx="4114800" cy="50165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SimHei" panose="02010609060101010101" pitchFamily="49" charset="-122"/>
                <a:ea typeface="SimHei" panose="020106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a:t>数据库系统—GaussDB</a:t>
            </a:r>
            <a:endParaRPr kumimoji="1" lang="zh-CN" altLang="en-US" dirty="0">
              <a:latin typeface="SimHei" panose="02010609060101010101" pitchFamily="49" charset="-122"/>
              <a:ea typeface="SimHei" panose="02010609060101010101" pitchFamily="49" charset="-122"/>
            </a:endParaRPr>
          </a:p>
        </p:txBody>
      </p:sp>
      <p:sp>
        <p:nvSpPr>
          <p:cNvPr id="6" name="灯片编号占位符 5"/>
          <p:cNvSpPr>
            <a:spLocks noGrp="1"/>
          </p:cNvSpPr>
          <p:nvPr>
            <p:ph type="sldNum" sz="quarter" idx="12"/>
          </p:nvPr>
        </p:nvSpPr>
        <p:spPr/>
        <p:txBody>
          <a:bodyPr/>
          <a:lstStyle/>
          <a:p>
            <a:fld id="{4B0D34C0-35A8-654C-9FBA-7B4E017BD630}" type="slidenum">
              <a:rPr/>
              <a:t>‹#›</a:t>
            </a:fld>
            <a:endParaRPr kumimoji="1" lang="zh-CN" altLang="en-US"/>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87BBDC00-B9E2-4EFD-9306-2934E87247C6}" type="slidenum">
              <a:rPr lang="zh-CN" altLang="en-US" smtClean="0"/>
              <a:t>‹#›</a:t>
            </a:fld>
            <a:endParaRPr lang="zh-CN" altLang="en-US"/>
          </a:p>
        </p:txBody>
      </p:sp>
      <p:sp>
        <p:nvSpPr>
          <p:cNvPr id="5" name="Rectangle 7"/>
          <p:cNvSpPr>
            <a:spLocks noGrp="1" noChangeArrowheads="1"/>
          </p:cNvSpPr>
          <p:nvPr>
            <p:ph type="title"/>
          </p:nvPr>
        </p:nvSpPr>
        <p:spPr bwMode="auto">
          <a:xfrm>
            <a:off x="1050551" y="109584"/>
            <a:ext cx="10090897" cy="678470"/>
          </a:xfrm>
          <a:prstGeom prst="rect">
            <a:avLst/>
          </a:prstGeom>
          <a:noFill/>
          <a:ln>
            <a:noFill/>
          </a:ln>
          <a:effectLst/>
        </p:spPr>
        <p:txBody>
          <a:bodyPr vert="horz" wrap="square" lIns="91440" tIns="45720" rIns="91440" bIns="45720" numCol="1" anchor="ctr" anchorCtr="0" compatLnSpc="1"/>
          <a:lstStyle/>
          <a:p>
            <a:pPr lvl="0"/>
            <a:r>
              <a:rPr lang="zh-CN" altLang="en-US" dirty="0"/>
              <a:t>单击此处编辑母版标题样式</a:t>
            </a:r>
          </a:p>
        </p:txBody>
      </p:sp>
      <p:sp>
        <p:nvSpPr>
          <p:cNvPr id="8" name="Rectangle 4"/>
          <p:cNvSpPr>
            <a:spLocks noGrp="1" noChangeArrowheads="1"/>
          </p:cNvSpPr>
          <p:nvPr>
            <p:ph idx="1"/>
          </p:nvPr>
        </p:nvSpPr>
        <p:spPr bwMode="auto">
          <a:xfrm>
            <a:off x="457200" y="1125538"/>
            <a:ext cx="10874188"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a:latin typeface="SimHei" panose="02010609060101010101" pitchFamily="49" charset="-122"/>
                <a:ea typeface="SimHei" panose="02010609060101010101" pitchFamily="49" charset="-122"/>
              </a:defRPr>
            </a:lvl1pPr>
            <a:lvl2pPr>
              <a:defRPr>
                <a:latin typeface="SimHei" panose="02010609060101010101" pitchFamily="49" charset="-122"/>
                <a:ea typeface="SimHei" panose="02010609060101010101" pitchFamily="49" charset="-122"/>
              </a:defRPr>
            </a:lvl2pPr>
            <a:lvl3pPr>
              <a:defRPr>
                <a:latin typeface="SimHei" panose="02010609060101010101" pitchFamily="49" charset="-122"/>
                <a:ea typeface="SimHei" panose="02010609060101010101" pitchFamily="49" charset="-122"/>
              </a:defRPr>
            </a:lvl3pPr>
            <a:lvl4pPr>
              <a:defRPr>
                <a:latin typeface="SimHei" panose="02010609060101010101" pitchFamily="49" charset="-122"/>
                <a:ea typeface="SimHei" panose="02010609060101010101" pitchFamily="49" charset="-122"/>
              </a:defRPr>
            </a:lvl4pPr>
            <a:lvl5pPr>
              <a:defRPr>
                <a:latin typeface="SimHei" panose="02010609060101010101" pitchFamily="49" charset="-122"/>
                <a:ea typeface="SimHei" panose="02010609060101010101" pitchFamily="49" charset="-122"/>
              </a:defRPr>
            </a:lvl5pPr>
          </a:lstStyle>
          <a:p>
            <a:pPr lvl="0"/>
            <a:r>
              <a:rPr lang="en-US" altLang="zh-CN" dirty="0" err="1"/>
              <a:t>单击此处编辑母版文本样式</a:t>
            </a:r>
            <a:endParaRPr lang="en-US" altLang="zh-CN" dirty="0"/>
          </a:p>
          <a:p>
            <a:pPr lvl="1"/>
            <a:r>
              <a:rPr lang="en-US" altLang="zh-CN" dirty="0" err="1"/>
              <a:t>第二级</a:t>
            </a:r>
            <a:endParaRPr lang="en-US" altLang="zh-CN" dirty="0"/>
          </a:p>
          <a:p>
            <a:pPr lvl="2"/>
            <a:r>
              <a:rPr lang="en-US" altLang="zh-CN" dirty="0" err="1"/>
              <a:t>第三级</a:t>
            </a:r>
            <a:endParaRPr lang="en-US" altLang="zh-CN" dirty="0"/>
          </a:p>
          <a:p>
            <a:pPr lvl="3"/>
            <a:r>
              <a:rPr lang="en-US" altLang="zh-CN" dirty="0" err="1"/>
              <a:t>第四级</a:t>
            </a:r>
            <a:endParaRPr lang="en-US" altLang="zh-CN" dirty="0"/>
          </a:p>
          <a:p>
            <a:pPr lvl="4"/>
            <a:r>
              <a:rPr lang="en-US" altLang="zh-CN" dirty="0" err="1"/>
              <a:t>第五级</a:t>
            </a:r>
            <a:endParaRPr lang="en-US" altLang="zh-CN" dirty="0"/>
          </a:p>
        </p:txBody>
      </p:sp>
      <p:sp>
        <p:nvSpPr>
          <p:cNvPr id="9" name="Rectangle 6"/>
          <p:cNvSpPr>
            <a:spLocks noGrp="1" noChangeArrowheads="1"/>
          </p:cNvSpPr>
          <p:nvPr>
            <p:ph type="ftr" sz="quarter" idx="3"/>
          </p:nvPr>
        </p:nvSpPr>
        <p:spPr bwMode="auto">
          <a:xfrm>
            <a:off x="4090567" y="6548437"/>
            <a:ext cx="3852862" cy="309563"/>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200">
                <a:latin typeface="SimHei" panose="02010609060101010101" pitchFamily="49" charset="-122"/>
                <a:ea typeface="SimHei" panose="02010609060101010101" pitchFamily="49" charset="-122"/>
                <a:cs typeface="+mn-cs"/>
              </a:defRPr>
            </a:lvl1pPr>
          </a:lstStyle>
          <a:p>
            <a:pPr>
              <a:defRPr/>
            </a:pPr>
            <a:r>
              <a:rPr lang="zh-CN" altLang="en-US"/>
              <a:t>数据库系统—GaussDB</a:t>
            </a:r>
            <a:endParaRPr lang="en-US" altLang="zh-CN" sz="1200" dirty="0"/>
          </a:p>
        </p:txBody>
      </p:sp>
    </p:spTree>
  </p:cSld>
  <p:clrMapOvr>
    <a:masterClrMapping/>
  </p:clrMapOvr>
  <p:hf hd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7"/>
          <p:cNvSpPr>
            <a:spLocks noGrp="1" noChangeArrowheads="1"/>
          </p:cNvSpPr>
          <p:nvPr>
            <p:ph type="title"/>
          </p:nvPr>
        </p:nvSpPr>
        <p:spPr bwMode="auto">
          <a:xfrm>
            <a:off x="971550" y="53752"/>
            <a:ext cx="10090897" cy="678470"/>
          </a:xfrm>
          <a:prstGeom prst="rect">
            <a:avLst/>
          </a:prstGeom>
          <a:noFill/>
          <a:ln>
            <a:noFill/>
          </a:ln>
          <a:effectLst/>
        </p:spPr>
        <p:txBody>
          <a:bodyPr vert="horz" wrap="square" lIns="91440" tIns="45720" rIns="91440" bIns="45720" numCol="1" anchor="ctr" anchorCtr="0" compatLnSpc="1"/>
          <a:lstStyle/>
          <a:p>
            <a:pPr lvl="0"/>
            <a:r>
              <a:rPr lang="zh-CN" altLang="en-US" dirty="0"/>
              <a:t>单击此处编辑母版标题样式</a:t>
            </a:r>
          </a:p>
        </p:txBody>
      </p:sp>
      <p:sp>
        <p:nvSpPr>
          <p:cNvPr id="4104" name="Rectangle 8"/>
          <p:cNvSpPr>
            <a:spLocks noGrp="1" noChangeArrowheads="1"/>
          </p:cNvSpPr>
          <p:nvPr>
            <p:ph type="body" idx="1"/>
          </p:nvPr>
        </p:nvSpPr>
        <p:spPr bwMode="auto">
          <a:xfrm>
            <a:off x="304800" y="1201270"/>
            <a:ext cx="11456894" cy="5540097"/>
          </a:xfrm>
          <a:prstGeom prst="rect">
            <a:avLst/>
          </a:prstGeom>
          <a:noFill/>
          <a:ln>
            <a:noFill/>
          </a:ln>
          <a:effec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Rectangle 11"/>
          <p:cNvSpPr>
            <a:spLocks noGrp="1" noChangeArrowheads="1"/>
          </p:cNvSpPr>
          <p:nvPr>
            <p:ph type="sldNum" sz="quarter" idx="4"/>
          </p:nvPr>
        </p:nvSpPr>
        <p:spPr>
          <a:xfrm>
            <a:off x="11571088" y="6517146"/>
            <a:ext cx="765605" cy="476250"/>
          </a:xfrm>
          <a:prstGeom prst="rect">
            <a:avLst/>
          </a:prstGeom>
        </p:spPr>
        <p:txBody>
          <a:bodyPr/>
          <a:lstStyle>
            <a:lvl1pPr>
              <a:defRPr/>
            </a:lvl1pPr>
          </a:lstStyle>
          <a:p>
            <a:fld id="{87BBDC00-B9E2-4EFD-9306-2934E87247C6}" type="slidenum">
              <a:rPr lang="zh-CN" altLang="en-US" smtClean="0"/>
              <a:t>‹#›</a:t>
            </a:fld>
            <a:endParaRPr lang="zh-CN" altLang="en-US"/>
          </a:p>
        </p:txBody>
      </p:sp>
      <p:pic>
        <p:nvPicPr>
          <p:cNvPr id="8" name="Picture 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204575" y="0"/>
            <a:ext cx="9874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AE52DF67-5FF8-DD89-AF0B-2ED6D38DED7B}"/>
              </a:ext>
            </a:extLst>
          </p:cNvPr>
          <p:cNvPicPr>
            <a:picLocks noChangeAspect="1"/>
          </p:cNvPicPr>
          <p:nvPr userDrawn="1"/>
        </p:nvPicPr>
        <p:blipFill>
          <a:blip r:embed="rId5"/>
          <a:stretch>
            <a:fillRect/>
          </a:stretch>
        </p:blipFill>
        <p:spPr>
          <a:xfrm>
            <a:off x="0" y="0"/>
            <a:ext cx="987425" cy="99240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ctr" rtl="0" eaLnBrk="1" fontAlgn="base" hangingPunct="1">
        <a:spcBef>
          <a:spcPct val="0"/>
        </a:spcBef>
        <a:spcAft>
          <a:spcPct val="0"/>
        </a:spcAft>
        <a:defRPr kumimoji="1" sz="4800" b="1" i="0">
          <a:solidFill>
            <a:schemeClr val="tx2"/>
          </a:solidFill>
          <a:effectLst/>
          <a:latin typeface="Arial" panose="020B0604020202020204"/>
          <a:ea typeface="黑体" panose="02010609060101010101" charset="-122"/>
          <a:cs typeface="Arial" panose="020B0604020202020204"/>
        </a:defRPr>
      </a:lvl1pPr>
      <a:lvl2pPr algn="l" rtl="0" eaLnBrk="1" fontAlgn="base" hangingPunct="1">
        <a:spcBef>
          <a:spcPct val="0"/>
        </a:spcBef>
        <a:spcAft>
          <a:spcPct val="0"/>
        </a:spcAft>
        <a:defRPr kumimoji="1" sz="4060" b="1">
          <a:solidFill>
            <a:schemeClr val="tx2"/>
          </a:solidFill>
          <a:effectLst>
            <a:outerShdw blurRad="38100" dist="38100" dir="2700000" algn="tl">
              <a:srgbClr val="C0C0C0"/>
            </a:outerShdw>
          </a:effectLst>
          <a:latin typeface="华文楷体" panose="02010600040101010101" pitchFamily="2" charset="-122"/>
          <a:ea typeface="华文楷体" panose="02010600040101010101" pitchFamily="2" charset="-122"/>
        </a:defRPr>
      </a:lvl2pPr>
      <a:lvl3pPr algn="l" rtl="0" eaLnBrk="1" fontAlgn="base" hangingPunct="1">
        <a:spcBef>
          <a:spcPct val="0"/>
        </a:spcBef>
        <a:spcAft>
          <a:spcPct val="0"/>
        </a:spcAft>
        <a:defRPr kumimoji="1" sz="4060" b="1">
          <a:solidFill>
            <a:schemeClr val="tx2"/>
          </a:solidFill>
          <a:effectLst>
            <a:outerShdw blurRad="38100" dist="38100" dir="2700000" algn="tl">
              <a:srgbClr val="C0C0C0"/>
            </a:outerShdw>
          </a:effectLst>
          <a:latin typeface="华文楷体" panose="02010600040101010101" pitchFamily="2" charset="-122"/>
          <a:ea typeface="华文楷体" panose="02010600040101010101" pitchFamily="2" charset="-122"/>
        </a:defRPr>
      </a:lvl3pPr>
      <a:lvl4pPr algn="l" rtl="0" eaLnBrk="1" fontAlgn="base" hangingPunct="1">
        <a:spcBef>
          <a:spcPct val="0"/>
        </a:spcBef>
        <a:spcAft>
          <a:spcPct val="0"/>
        </a:spcAft>
        <a:defRPr kumimoji="1" sz="4060" b="1">
          <a:solidFill>
            <a:schemeClr val="tx2"/>
          </a:solidFill>
          <a:effectLst>
            <a:outerShdw blurRad="38100" dist="38100" dir="2700000" algn="tl">
              <a:srgbClr val="C0C0C0"/>
            </a:outerShdw>
          </a:effectLst>
          <a:latin typeface="华文楷体" panose="02010600040101010101" pitchFamily="2" charset="-122"/>
          <a:ea typeface="华文楷体" panose="02010600040101010101" pitchFamily="2" charset="-122"/>
        </a:defRPr>
      </a:lvl4pPr>
      <a:lvl5pPr algn="l" rtl="0" eaLnBrk="1" fontAlgn="base" hangingPunct="1">
        <a:spcBef>
          <a:spcPct val="0"/>
        </a:spcBef>
        <a:spcAft>
          <a:spcPct val="0"/>
        </a:spcAft>
        <a:defRPr kumimoji="1" sz="4060" b="1">
          <a:solidFill>
            <a:schemeClr val="tx2"/>
          </a:solidFill>
          <a:effectLst>
            <a:outerShdw blurRad="38100" dist="38100" dir="2700000" algn="tl">
              <a:srgbClr val="C0C0C0"/>
            </a:outerShdw>
          </a:effectLst>
          <a:latin typeface="华文楷体" panose="02010600040101010101" pitchFamily="2" charset="-122"/>
          <a:ea typeface="华文楷体" panose="02010600040101010101" pitchFamily="2" charset="-122"/>
        </a:defRPr>
      </a:lvl5pPr>
      <a:lvl6pPr marL="422275" algn="l" rtl="0" eaLnBrk="1" fontAlgn="base" hangingPunct="1">
        <a:spcBef>
          <a:spcPct val="0"/>
        </a:spcBef>
        <a:spcAft>
          <a:spcPct val="0"/>
        </a:spcAft>
        <a:defRPr kumimoji="1" sz="4060" b="1">
          <a:solidFill>
            <a:schemeClr val="tx2"/>
          </a:solidFill>
          <a:effectLst>
            <a:outerShdw blurRad="38100" dist="38100" dir="2700000" algn="tl">
              <a:srgbClr val="C0C0C0"/>
            </a:outerShdw>
          </a:effectLst>
          <a:latin typeface="华文楷体" panose="02010600040101010101" pitchFamily="2" charset="-122"/>
          <a:ea typeface="华文楷体" panose="02010600040101010101" pitchFamily="2" charset="-122"/>
        </a:defRPr>
      </a:lvl6pPr>
      <a:lvl7pPr marL="843915" algn="l" rtl="0" eaLnBrk="1" fontAlgn="base" hangingPunct="1">
        <a:spcBef>
          <a:spcPct val="0"/>
        </a:spcBef>
        <a:spcAft>
          <a:spcPct val="0"/>
        </a:spcAft>
        <a:defRPr kumimoji="1" sz="4060" b="1">
          <a:solidFill>
            <a:schemeClr val="tx2"/>
          </a:solidFill>
          <a:effectLst>
            <a:outerShdw blurRad="38100" dist="38100" dir="2700000" algn="tl">
              <a:srgbClr val="C0C0C0"/>
            </a:outerShdw>
          </a:effectLst>
          <a:latin typeface="华文楷体" panose="02010600040101010101" pitchFamily="2" charset="-122"/>
          <a:ea typeface="华文楷体" panose="02010600040101010101" pitchFamily="2" charset="-122"/>
        </a:defRPr>
      </a:lvl7pPr>
      <a:lvl8pPr marL="1266190" algn="l" rtl="0" eaLnBrk="1" fontAlgn="base" hangingPunct="1">
        <a:spcBef>
          <a:spcPct val="0"/>
        </a:spcBef>
        <a:spcAft>
          <a:spcPct val="0"/>
        </a:spcAft>
        <a:defRPr kumimoji="1" sz="4060" b="1">
          <a:solidFill>
            <a:schemeClr val="tx2"/>
          </a:solidFill>
          <a:effectLst>
            <a:outerShdw blurRad="38100" dist="38100" dir="2700000" algn="tl">
              <a:srgbClr val="C0C0C0"/>
            </a:outerShdw>
          </a:effectLst>
          <a:latin typeface="华文楷体" panose="02010600040101010101" pitchFamily="2" charset="-122"/>
          <a:ea typeface="华文楷体" panose="02010600040101010101" pitchFamily="2" charset="-122"/>
        </a:defRPr>
      </a:lvl8pPr>
      <a:lvl9pPr marL="1688465" algn="l" rtl="0" eaLnBrk="1" fontAlgn="base" hangingPunct="1">
        <a:spcBef>
          <a:spcPct val="0"/>
        </a:spcBef>
        <a:spcAft>
          <a:spcPct val="0"/>
        </a:spcAft>
        <a:defRPr kumimoji="1" sz="4060" b="1">
          <a:solidFill>
            <a:schemeClr val="tx2"/>
          </a:solidFill>
          <a:effectLst>
            <a:outerShdw blurRad="38100" dist="38100" dir="2700000" algn="tl">
              <a:srgbClr val="C0C0C0"/>
            </a:outerShdw>
          </a:effectLst>
          <a:latin typeface="华文楷体" panose="02010600040101010101" pitchFamily="2" charset="-122"/>
          <a:ea typeface="华文楷体" panose="02010600040101010101" pitchFamily="2" charset="-122"/>
        </a:defRPr>
      </a:lvl9pPr>
    </p:titleStyle>
    <p:bodyStyle>
      <a:lvl1pPr marL="316230" indent="-316230" algn="l" rtl="0" eaLnBrk="1" fontAlgn="base" hangingPunct="1">
        <a:spcBef>
          <a:spcPct val="20000"/>
        </a:spcBef>
        <a:spcAft>
          <a:spcPct val="0"/>
        </a:spcAft>
        <a:buFont typeface="Wingdings" panose="05000000000000000000" pitchFamily="2" charset="2"/>
        <a:buChar char="p"/>
        <a:defRPr kumimoji="1" sz="3200" b="0">
          <a:solidFill>
            <a:schemeClr val="tx1"/>
          </a:solidFill>
          <a:effectLst/>
          <a:latin typeface="Arial" panose="020B0604020202020204"/>
          <a:ea typeface="黑体" panose="02010609060101010101" charset="-122"/>
          <a:cs typeface="Arial" panose="020B0604020202020204"/>
        </a:defRPr>
      </a:lvl1pPr>
      <a:lvl2pPr marL="685800" indent="-263525" algn="l" rtl="0" eaLnBrk="1" fontAlgn="base" hangingPunct="1">
        <a:spcBef>
          <a:spcPct val="20000"/>
        </a:spcBef>
        <a:spcAft>
          <a:spcPct val="0"/>
        </a:spcAft>
        <a:buChar char="–"/>
        <a:defRPr kumimoji="1" sz="2800" b="0">
          <a:solidFill>
            <a:schemeClr val="tx1"/>
          </a:solidFill>
          <a:effectLst/>
          <a:latin typeface="Arial" panose="020B0604020202020204"/>
          <a:ea typeface="黑体" panose="02010609060101010101" charset="-122"/>
          <a:cs typeface="Arial" panose="020B0604020202020204"/>
        </a:defRPr>
      </a:lvl2pPr>
      <a:lvl3pPr marL="1055370" indent="-210820" algn="l" rtl="0" eaLnBrk="1" fontAlgn="base" hangingPunct="1">
        <a:spcBef>
          <a:spcPct val="20000"/>
        </a:spcBef>
        <a:spcAft>
          <a:spcPct val="0"/>
        </a:spcAft>
        <a:buChar char="•"/>
        <a:defRPr kumimoji="1" sz="2400" b="0">
          <a:solidFill>
            <a:schemeClr val="tx1"/>
          </a:solidFill>
          <a:effectLst/>
          <a:latin typeface="Arial" panose="020B0604020202020204"/>
          <a:ea typeface="黑体" panose="02010609060101010101" charset="-122"/>
          <a:cs typeface="Arial" panose="020B0604020202020204"/>
        </a:defRPr>
      </a:lvl3pPr>
      <a:lvl4pPr marL="147701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4pPr>
      <a:lvl5pPr marL="189928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5pPr>
      <a:lvl6pPr marL="232092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6pPr>
      <a:lvl7pPr marL="274320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7pPr>
      <a:lvl8pPr marL="316547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8pPr>
      <a:lvl9pPr marL="358711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9pPr>
    </p:bodyStyle>
    <p:otherStyle>
      <a:defPPr>
        <a:defRPr lang="zh-CN"/>
      </a:defPPr>
      <a:lvl1pPr marL="0" algn="l" defTabSz="843915" rtl="0" eaLnBrk="1" latinLnBrk="0" hangingPunct="1">
        <a:defRPr sz="1660" kern="1200">
          <a:solidFill>
            <a:schemeClr val="tx1"/>
          </a:solidFill>
          <a:latin typeface="+mn-lt"/>
          <a:ea typeface="+mn-ea"/>
          <a:cs typeface="+mn-cs"/>
        </a:defRPr>
      </a:lvl1pPr>
      <a:lvl2pPr marL="422275" algn="l" defTabSz="843915" rtl="0" eaLnBrk="1" latinLnBrk="0" hangingPunct="1">
        <a:defRPr sz="1660" kern="1200">
          <a:solidFill>
            <a:schemeClr val="tx1"/>
          </a:solidFill>
          <a:latin typeface="+mn-lt"/>
          <a:ea typeface="+mn-ea"/>
          <a:cs typeface="+mn-cs"/>
        </a:defRPr>
      </a:lvl2pPr>
      <a:lvl3pPr marL="843915" algn="l" defTabSz="843915" rtl="0" eaLnBrk="1" latinLnBrk="0" hangingPunct="1">
        <a:defRPr sz="1660" kern="1200">
          <a:solidFill>
            <a:schemeClr val="tx1"/>
          </a:solidFill>
          <a:latin typeface="+mn-lt"/>
          <a:ea typeface="+mn-ea"/>
          <a:cs typeface="+mn-cs"/>
        </a:defRPr>
      </a:lvl3pPr>
      <a:lvl4pPr marL="1266190" algn="l" defTabSz="843915" rtl="0" eaLnBrk="1" latinLnBrk="0" hangingPunct="1">
        <a:defRPr sz="1660" kern="1200">
          <a:solidFill>
            <a:schemeClr val="tx1"/>
          </a:solidFill>
          <a:latin typeface="+mn-lt"/>
          <a:ea typeface="+mn-ea"/>
          <a:cs typeface="+mn-cs"/>
        </a:defRPr>
      </a:lvl4pPr>
      <a:lvl5pPr marL="1688465" algn="l" defTabSz="843915" rtl="0" eaLnBrk="1" latinLnBrk="0" hangingPunct="1">
        <a:defRPr sz="1660" kern="1200">
          <a:solidFill>
            <a:schemeClr val="tx1"/>
          </a:solidFill>
          <a:latin typeface="+mn-lt"/>
          <a:ea typeface="+mn-ea"/>
          <a:cs typeface="+mn-cs"/>
        </a:defRPr>
      </a:lvl5pPr>
      <a:lvl6pPr marL="2110105" algn="l" defTabSz="843915" rtl="0" eaLnBrk="1" latinLnBrk="0" hangingPunct="1">
        <a:defRPr sz="1660" kern="1200">
          <a:solidFill>
            <a:schemeClr val="tx1"/>
          </a:solidFill>
          <a:latin typeface="+mn-lt"/>
          <a:ea typeface="+mn-ea"/>
          <a:cs typeface="+mn-cs"/>
        </a:defRPr>
      </a:lvl6pPr>
      <a:lvl7pPr marL="2532380" algn="l" defTabSz="843915" rtl="0" eaLnBrk="1" latinLnBrk="0" hangingPunct="1">
        <a:defRPr sz="1660" kern="1200">
          <a:solidFill>
            <a:schemeClr val="tx1"/>
          </a:solidFill>
          <a:latin typeface="+mn-lt"/>
          <a:ea typeface="+mn-ea"/>
          <a:cs typeface="+mn-cs"/>
        </a:defRPr>
      </a:lvl7pPr>
      <a:lvl8pPr marL="2954020" algn="l" defTabSz="843915" rtl="0" eaLnBrk="1" latinLnBrk="0" hangingPunct="1">
        <a:defRPr sz="1660" kern="1200">
          <a:solidFill>
            <a:schemeClr val="tx1"/>
          </a:solidFill>
          <a:latin typeface="+mn-lt"/>
          <a:ea typeface="+mn-ea"/>
          <a:cs typeface="+mn-cs"/>
        </a:defRPr>
      </a:lvl8pPr>
      <a:lvl9pPr marL="3376295" algn="l" defTabSz="843915" rtl="0" eaLnBrk="1" latinLnBrk="0" hangingPunct="1">
        <a:defRPr sz="16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8.png"/><Relationship Id="rId5" Type="http://schemas.microsoft.com/office/2007/relationships/hdphoto" Target="../media/hdphoto2.wdp"/><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1">
            <a:extLst>
              <a:ext uri="{FF2B5EF4-FFF2-40B4-BE49-F238E27FC236}">
                <a16:creationId xmlns:a16="http://schemas.microsoft.com/office/drawing/2014/main" id="{E5500213-04AD-4B0A-9EDB-80948AD20403}"/>
              </a:ext>
            </a:extLst>
          </p:cNvPr>
          <p:cNvSpPr/>
          <p:nvPr/>
        </p:nvSpPr>
        <p:spPr>
          <a:xfrm flipH="1">
            <a:off x="2311055" y="1436523"/>
            <a:ext cx="4950343" cy="1218418"/>
          </a:xfrm>
          <a:prstGeom prst="roundRect">
            <a:avLst>
              <a:gd name="adj" fmla="val 50000"/>
            </a:avLst>
          </a:prstGeom>
          <a:gradFill>
            <a:gsLst>
              <a:gs pos="0">
                <a:srgbClr val="6F1787"/>
              </a:gs>
              <a:gs pos="100000">
                <a:schemeClr val="bg1">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latin typeface="微软雅黑" panose="020B0503020204020204" pitchFamily="82" charset="2"/>
              <a:ea typeface="微软雅黑" panose="020B0503020204020204" pitchFamily="82" charset="2"/>
              <a:cs typeface="思源黑体 CN Light" panose="020B0300000000000000" charset="-122"/>
            </a:endParaRPr>
          </a:p>
        </p:txBody>
      </p:sp>
      <p:sp>
        <p:nvSpPr>
          <p:cNvPr id="4" name="文本框 3"/>
          <p:cNvSpPr txBox="1"/>
          <p:nvPr/>
        </p:nvSpPr>
        <p:spPr>
          <a:xfrm>
            <a:off x="2410690" y="1537900"/>
            <a:ext cx="8791741" cy="1015663"/>
          </a:xfrm>
          <a:prstGeom prst="rect">
            <a:avLst/>
          </a:prstGeom>
          <a:noFill/>
        </p:spPr>
        <p:txBody>
          <a:bodyPr wrap="square" rtlCol="0">
            <a:spAutoFit/>
          </a:bodyPr>
          <a:lstStyle/>
          <a:p>
            <a:r>
              <a:rPr kumimoji="1" lang="zh-CN" altLang="en-US" sz="6000" b="1" dirty="0">
                <a:solidFill>
                  <a:srgbClr val="3A006A"/>
                </a:solidFill>
                <a:latin typeface="微软雅黑" panose="020B0503020204020204" pitchFamily="34" charset="-122"/>
                <a:ea typeface="微软雅黑" panose="020B0503020204020204" pitchFamily="34" charset="-122"/>
              </a:rPr>
              <a:t>第</a:t>
            </a:r>
            <a:r>
              <a:rPr kumimoji="1" lang="en-US" altLang="zh-CN" sz="6000" b="1" dirty="0">
                <a:solidFill>
                  <a:srgbClr val="3A006A"/>
                </a:solidFill>
                <a:latin typeface="微软雅黑" panose="020B0503020204020204" pitchFamily="34" charset="-122"/>
                <a:ea typeface="微软雅黑" panose="020B0503020204020204" pitchFamily="34" charset="-122"/>
              </a:rPr>
              <a:t>15</a:t>
            </a:r>
            <a:r>
              <a:rPr kumimoji="1" lang="zh-CN" altLang="en-US" sz="6000" b="1" dirty="0">
                <a:solidFill>
                  <a:srgbClr val="3A006A"/>
                </a:solidFill>
                <a:latin typeface="微软雅黑" panose="020B0503020204020204" pitchFamily="34" charset="-122"/>
                <a:ea typeface="微软雅黑" panose="020B0503020204020204" pitchFamily="34" charset="-122"/>
              </a:rPr>
              <a:t>章 </a:t>
            </a:r>
            <a:r>
              <a:rPr kumimoji="1" lang="en-US" altLang="zh-CN" sz="6000" b="1" dirty="0" err="1">
                <a:latin typeface="微软雅黑" panose="020B0503020204020204" pitchFamily="34" charset="-122"/>
                <a:ea typeface="微软雅黑" panose="020B0503020204020204" pitchFamily="34" charset="-122"/>
              </a:rPr>
              <a:t>GaussDB</a:t>
            </a:r>
            <a:r>
              <a:rPr kumimoji="1" lang="zh-CN" altLang="en-US" sz="6000" b="1" dirty="0">
                <a:latin typeface="微软雅黑" panose="020B0503020204020204" pitchFamily="34" charset="-122"/>
                <a:ea typeface="微软雅黑" panose="020B0503020204020204" pitchFamily="34" charset="-122"/>
              </a:rPr>
              <a:t> 简介</a:t>
            </a:r>
          </a:p>
        </p:txBody>
      </p:sp>
      <p:sp>
        <p:nvSpPr>
          <p:cNvPr id="2" name="页脚占位符 1"/>
          <p:cNvSpPr>
            <a:spLocks noGrp="1"/>
          </p:cNvSpPr>
          <p:nvPr>
            <p:ph type="ftr" sz="quarter" idx="11"/>
          </p:nvPr>
        </p:nvSpPr>
        <p:spPr/>
        <p:txBody>
          <a:bodyPr/>
          <a:lstStyle/>
          <a:p>
            <a:r>
              <a:rPr kumimoji="1" lang="zh-CN" altLang="en-US"/>
              <a:t>数据库系统—GaussDB</a:t>
            </a:r>
            <a:endParaRPr kumimoji="1" lang="zh-CN" altLang="en-US" dirty="0">
              <a:latin typeface="SimHei" panose="02010609060101010101" pitchFamily="49" charset="-122"/>
              <a:ea typeface="SimHei" panose="02010609060101010101" pitchFamily="49" charset="-122"/>
            </a:endParaRPr>
          </a:p>
        </p:txBody>
      </p:sp>
      <p:sp>
        <p:nvSpPr>
          <p:cNvPr id="3" name="灯片编号占位符 2"/>
          <p:cNvSpPr>
            <a:spLocks noGrp="1"/>
          </p:cNvSpPr>
          <p:nvPr>
            <p:ph type="sldNum" sz="quarter" idx="12"/>
          </p:nvPr>
        </p:nvSpPr>
        <p:spPr/>
        <p:txBody>
          <a:bodyPr/>
          <a:lstStyle/>
          <a:p>
            <a:fld id="{4B0D34C0-35A8-654C-9FBA-7B4E017BD630}" type="slidenum">
              <a:rPr lang="en-US" altLang="zh-CN" smtClean="0"/>
              <a:t>1</a:t>
            </a:fld>
            <a:endParaRPr kumimoji="1" lang="zh-CN" altLang="en-US"/>
          </a:p>
        </p:txBody>
      </p:sp>
      <p:grpSp>
        <p:nvGrpSpPr>
          <p:cNvPr id="7" name="Shape9">
            <a:extLst>
              <a:ext uri="{FF2B5EF4-FFF2-40B4-BE49-F238E27FC236}">
                <a16:creationId xmlns:a16="http://schemas.microsoft.com/office/drawing/2014/main" id="{802BD0DD-7BE0-43B3-8D20-CC186168CB29}"/>
              </a:ext>
            </a:extLst>
          </p:cNvPr>
          <p:cNvGrpSpPr/>
          <p:nvPr/>
        </p:nvGrpSpPr>
        <p:grpSpPr>
          <a:xfrm>
            <a:off x="3558862" y="4419600"/>
            <a:ext cx="4950343" cy="611187"/>
            <a:chOff x="2364237" y="4562592"/>
            <a:chExt cx="2537136" cy="611187"/>
          </a:xfrm>
          <a:gradFill>
            <a:gsLst>
              <a:gs pos="0">
                <a:srgbClr val="6F1787"/>
              </a:gs>
              <a:gs pos="99000">
                <a:srgbClr val="6F1787">
                  <a:alpha val="92000"/>
                </a:srgbClr>
              </a:gs>
            </a:gsLst>
            <a:lin ang="9000000" scaled="0"/>
          </a:gradFill>
        </p:grpSpPr>
        <p:sp>
          <p:nvSpPr>
            <p:cNvPr id="8" name="Shape9">
              <a:extLst>
                <a:ext uri="{FF2B5EF4-FFF2-40B4-BE49-F238E27FC236}">
                  <a16:creationId xmlns:a16="http://schemas.microsoft.com/office/drawing/2014/main" id="{AC1B62EC-A102-4A6A-90A3-50D5CCAF1964}"/>
                </a:ext>
              </a:extLst>
            </p:cNvPr>
            <p:cNvSpPr/>
            <p:nvPr/>
          </p:nvSpPr>
          <p:spPr>
            <a:xfrm>
              <a:off x="2364237" y="4562592"/>
              <a:ext cx="2537136" cy="611187"/>
            </a:xfrm>
            <a:prstGeom prst="roundRect">
              <a:avLst>
                <a:gd name="adj" fmla="val 50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44E4D"/>
                </a:solidFill>
                <a:effectLst/>
                <a:uLnTx/>
                <a:uFillTx/>
                <a:latin typeface="OPPOSans M" panose="00020600040101010101" pitchFamily="18" charset="-122"/>
                <a:ea typeface="OPPOSans M" panose="00020600040101010101" pitchFamily="18" charset="-122"/>
                <a:cs typeface="Alibaba PuHuiTi" pitchFamily="18" charset="-122"/>
                <a:sym typeface="+mn-lt"/>
              </a:endParaRPr>
            </a:p>
          </p:txBody>
        </p:sp>
        <p:sp>
          <p:nvSpPr>
            <p:cNvPr id="9" name="Shape9">
              <a:extLst>
                <a:ext uri="{FF2B5EF4-FFF2-40B4-BE49-F238E27FC236}">
                  <a16:creationId xmlns:a16="http://schemas.microsoft.com/office/drawing/2014/main" id="{0DDDD74D-FC85-4790-B32D-1DB16FD38F39}"/>
                </a:ext>
              </a:extLst>
            </p:cNvPr>
            <p:cNvSpPr/>
            <p:nvPr/>
          </p:nvSpPr>
          <p:spPr>
            <a:xfrm>
              <a:off x="2763325" y="4663969"/>
              <a:ext cx="1742172" cy="430887"/>
            </a:xfrm>
            <a:prstGeom prst="rect">
              <a:avLst/>
            </a:prstGeom>
            <a:noFill/>
          </p:spPr>
          <p:txBody>
            <a:bodyPr wrap="square">
              <a:spAutoFit/>
            </a:bodyPr>
            <a:lstStyle/>
            <a:p>
              <a:pPr algn="ctr"/>
              <a:r>
                <a:rPr kumimoji="1" lang="zh-CN" altLang="en-US" sz="2200" dirty="0">
                  <a:solidFill>
                    <a:schemeClr val="bg1"/>
                  </a:solidFill>
                  <a:latin typeface="微软雅黑" panose="020B0503020204020204" pitchFamily="82" charset="2"/>
                  <a:ea typeface="微软雅黑" panose="020B0503020204020204" pitchFamily="82" charset="2"/>
                </a:rPr>
                <a:t>清华大学计算机系 李国良</a:t>
              </a:r>
            </a:p>
          </p:txBody>
        </p:sp>
      </p:grpSp>
      <p:sp>
        <p:nvSpPr>
          <p:cNvPr id="10" name="文本框 9">
            <a:extLst>
              <a:ext uri="{FF2B5EF4-FFF2-40B4-BE49-F238E27FC236}">
                <a16:creationId xmlns:a16="http://schemas.microsoft.com/office/drawing/2014/main" id="{D94AA0B9-2526-6434-381E-0D55D1F63182}"/>
              </a:ext>
            </a:extLst>
          </p:cNvPr>
          <p:cNvSpPr txBox="1"/>
          <p:nvPr/>
        </p:nvSpPr>
        <p:spPr>
          <a:xfrm>
            <a:off x="3082636" y="4867479"/>
            <a:ext cx="6026727" cy="1107996"/>
          </a:xfrm>
          <a:prstGeom prst="rect">
            <a:avLst/>
          </a:prstGeom>
          <a:noFill/>
        </p:spPr>
        <p:txBody>
          <a:bodyPr wrap="square" rtlCol="0">
            <a:spAutoFit/>
          </a:bodyPr>
          <a:lstStyle/>
          <a:p>
            <a:pPr algn="ctr"/>
            <a:endParaRPr kumimoji="1" lang="en-US" altLang="zh-CN" sz="2200" dirty="0">
              <a:solidFill>
                <a:srgbClr val="3B20FF"/>
              </a:solidFill>
              <a:latin typeface="微软雅黑" panose="020B0503020204020204" pitchFamily="82" charset="2"/>
              <a:ea typeface="微软雅黑" panose="020B0503020204020204" pitchFamily="82" charset="2"/>
            </a:endParaRPr>
          </a:p>
          <a:p>
            <a:pPr algn="ctr"/>
            <a:r>
              <a:rPr kumimoji="1" lang="en-US" altLang="zh-CN" sz="2200" dirty="0">
                <a:solidFill>
                  <a:srgbClr val="3B20FF"/>
                </a:solidFill>
                <a:latin typeface="微软雅黑" panose="020B0503020204020204" pitchFamily="82" charset="2"/>
                <a:ea typeface="微软雅黑" panose="020B0503020204020204" pitchFamily="82" charset="2"/>
              </a:rPr>
              <a:t>liguoliang@tsinghua.edu.cn http://dbgroup.cs.tsinghua.edu.cn/ligl</a:t>
            </a:r>
            <a:endParaRPr kumimoji="1" lang="zh-CN" altLang="en-US" sz="2200" dirty="0">
              <a:solidFill>
                <a:srgbClr val="3B20FF"/>
              </a:solidFill>
              <a:latin typeface="微软雅黑" panose="020B0503020204020204" pitchFamily="82" charset="2"/>
              <a:ea typeface="微软雅黑" panose="020B0503020204020204" pitchFamily="8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4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6">
            <a:extLst>
              <a:ext uri="{FF2B5EF4-FFF2-40B4-BE49-F238E27FC236}">
                <a16:creationId xmlns:a16="http://schemas.microsoft.com/office/drawing/2014/main" id="{82D12675-44BA-4A12-95E2-53CE42E365F2}"/>
              </a:ext>
            </a:extLst>
          </p:cNvPr>
          <p:cNvSpPr/>
          <p:nvPr/>
        </p:nvSpPr>
        <p:spPr>
          <a:xfrm>
            <a:off x="428625" y="1257300"/>
            <a:ext cx="11330839" cy="4742895"/>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7" name="Shape6">
            <a:extLst>
              <a:ext uri="{FF2B5EF4-FFF2-40B4-BE49-F238E27FC236}">
                <a16:creationId xmlns:a16="http://schemas.microsoft.com/office/drawing/2014/main" id="{2BB58945-69A6-42E9-96FF-DC536AE97366}"/>
              </a:ext>
            </a:extLst>
          </p:cNvPr>
          <p:cNvSpPr/>
          <p:nvPr/>
        </p:nvSpPr>
        <p:spPr>
          <a:xfrm>
            <a:off x="554349" y="1387047"/>
            <a:ext cx="11064249" cy="4511898"/>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10</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两地三中心高可用架构</a:t>
            </a:r>
          </a:p>
        </p:txBody>
      </p:sp>
      <p:sp>
        <p:nvSpPr>
          <p:cNvPr id="5" name="页脚占位符 4"/>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clrChange>
              <a:clrFrom>
                <a:srgbClr val="FFFFFF"/>
              </a:clrFrom>
              <a:clrTo>
                <a:srgbClr val="FFFFFF">
                  <a:alpha val="0"/>
                </a:srgbClr>
              </a:clrTo>
            </a:clrChange>
          </a:blip>
          <a:stretch>
            <a:fillRect/>
          </a:stretch>
        </p:blipFill>
        <p:spPr>
          <a:xfrm>
            <a:off x="767934" y="1435173"/>
            <a:ext cx="10803154" cy="4514397"/>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hape6">
            <a:extLst>
              <a:ext uri="{FF2B5EF4-FFF2-40B4-BE49-F238E27FC236}">
                <a16:creationId xmlns:a16="http://schemas.microsoft.com/office/drawing/2014/main" id="{82D12675-44BA-4A12-95E2-53CE42E365F2}"/>
              </a:ext>
            </a:extLst>
          </p:cNvPr>
          <p:cNvSpPr/>
          <p:nvPr/>
        </p:nvSpPr>
        <p:spPr>
          <a:xfrm>
            <a:off x="6600739" y="940460"/>
            <a:ext cx="5454446" cy="5416797"/>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80" name="Shape6">
            <a:extLst>
              <a:ext uri="{FF2B5EF4-FFF2-40B4-BE49-F238E27FC236}">
                <a16:creationId xmlns:a16="http://schemas.microsoft.com/office/drawing/2014/main" id="{2BB58945-69A6-42E9-96FF-DC536AE97366}"/>
              </a:ext>
            </a:extLst>
          </p:cNvPr>
          <p:cNvSpPr/>
          <p:nvPr/>
        </p:nvSpPr>
        <p:spPr>
          <a:xfrm>
            <a:off x="6714177" y="1049617"/>
            <a:ext cx="5220000" cy="5197988"/>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77" name="Shape6">
            <a:extLst>
              <a:ext uri="{FF2B5EF4-FFF2-40B4-BE49-F238E27FC236}">
                <a16:creationId xmlns:a16="http://schemas.microsoft.com/office/drawing/2014/main" id="{82D12675-44BA-4A12-95E2-53CE42E365F2}"/>
              </a:ext>
            </a:extLst>
          </p:cNvPr>
          <p:cNvSpPr/>
          <p:nvPr/>
        </p:nvSpPr>
        <p:spPr>
          <a:xfrm>
            <a:off x="156838" y="940460"/>
            <a:ext cx="6364991" cy="5416797"/>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78" name="Shape6">
            <a:extLst>
              <a:ext uri="{FF2B5EF4-FFF2-40B4-BE49-F238E27FC236}">
                <a16:creationId xmlns:a16="http://schemas.microsoft.com/office/drawing/2014/main" id="{2BB58945-69A6-42E9-96FF-DC536AE97366}"/>
              </a:ext>
            </a:extLst>
          </p:cNvPr>
          <p:cNvSpPr/>
          <p:nvPr/>
        </p:nvSpPr>
        <p:spPr>
          <a:xfrm>
            <a:off x="270277" y="1049617"/>
            <a:ext cx="6153640" cy="5197988"/>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76" name="Shape6">
            <a:extLst>
              <a:ext uri="{FF2B5EF4-FFF2-40B4-BE49-F238E27FC236}">
                <a16:creationId xmlns:a16="http://schemas.microsoft.com/office/drawing/2014/main" id="{8460CBC6-7B62-47C2-AFA3-1A3B3F196423}"/>
              </a:ext>
            </a:extLst>
          </p:cNvPr>
          <p:cNvSpPr/>
          <p:nvPr/>
        </p:nvSpPr>
        <p:spPr>
          <a:xfrm>
            <a:off x="6828060" y="1140373"/>
            <a:ext cx="4969841" cy="5107232"/>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CDDA8259-6B27-C078-1228-610899D9FC14}"/>
              </a:ext>
            </a:extLst>
          </p:cNvPr>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100</a:t>
            </a:fld>
            <a:endParaRPr lang="zh-CN" altLang="en-US">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FCDF3953-280C-F9E8-A408-3DDA9704D1C2}"/>
              </a:ext>
            </a:extLst>
          </p:cNvPr>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小结</a:t>
            </a:r>
          </a:p>
        </p:txBody>
      </p:sp>
      <p:sp>
        <p:nvSpPr>
          <p:cNvPr id="5" name="页脚占位符 4">
            <a:extLst>
              <a:ext uri="{FF2B5EF4-FFF2-40B4-BE49-F238E27FC236}">
                <a16:creationId xmlns:a16="http://schemas.microsoft.com/office/drawing/2014/main" id="{F9FB3F59-0EB4-522E-C75C-A8D0BB1C1E7D}"/>
              </a:ext>
            </a:extLst>
          </p:cNvPr>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34" name="组合 33">
            <a:extLst>
              <a:ext uri="{FF2B5EF4-FFF2-40B4-BE49-F238E27FC236}">
                <a16:creationId xmlns:a16="http://schemas.microsoft.com/office/drawing/2014/main" id="{C91BC00F-280E-404F-C9D4-DA18D22803DC}"/>
              </a:ext>
            </a:extLst>
          </p:cNvPr>
          <p:cNvGrpSpPr/>
          <p:nvPr/>
        </p:nvGrpSpPr>
        <p:grpSpPr>
          <a:xfrm>
            <a:off x="535659" y="1243752"/>
            <a:ext cx="5848310" cy="4762194"/>
            <a:chOff x="88363" y="1500061"/>
            <a:chExt cx="4793389" cy="4074220"/>
          </a:xfrm>
        </p:grpSpPr>
        <p:grpSp>
          <p:nvGrpSpPr>
            <p:cNvPr id="6" name="组合 5">
              <a:extLst>
                <a:ext uri="{FF2B5EF4-FFF2-40B4-BE49-F238E27FC236}">
                  <a16:creationId xmlns:a16="http://schemas.microsoft.com/office/drawing/2014/main" id="{9F53F28E-76C2-D953-015C-588B5621A1D9}"/>
                </a:ext>
              </a:extLst>
            </p:cNvPr>
            <p:cNvGrpSpPr/>
            <p:nvPr/>
          </p:nvGrpSpPr>
          <p:grpSpPr>
            <a:xfrm>
              <a:off x="94594" y="1500061"/>
              <a:ext cx="4787158" cy="4074220"/>
              <a:chOff x="239960" y="1512404"/>
              <a:chExt cx="5355771" cy="3498322"/>
            </a:xfrm>
          </p:grpSpPr>
          <p:sp>
            <p:nvSpPr>
              <p:cNvPr id="7" name="矩形 6">
                <a:extLst>
                  <a:ext uri="{FF2B5EF4-FFF2-40B4-BE49-F238E27FC236}">
                    <a16:creationId xmlns:a16="http://schemas.microsoft.com/office/drawing/2014/main" id="{672E6F02-AAD2-B5FA-902A-A140116CFD89}"/>
                  </a:ext>
                </a:extLst>
              </p:cNvPr>
              <p:cNvSpPr/>
              <p:nvPr/>
            </p:nvSpPr>
            <p:spPr bwMode="auto">
              <a:xfrm>
                <a:off x="239960" y="2316524"/>
                <a:ext cx="1993644" cy="2094892"/>
              </a:xfrm>
              <a:prstGeom prst="rect">
                <a:avLst/>
              </a:prstGeom>
              <a:noFill/>
              <a:ln w="9525" cap="flat" cmpd="sng" algn="ctr">
                <a:solidFill>
                  <a:srgbClr val="000000"/>
                </a:solidFill>
                <a:prstDash val="solid"/>
                <a:round/>
                <a:headEnd type="none" w="med" len="med"/>
                <a:tailEnd type="none" w="med" len="med"/>
              </a:ln>
              <a:effectLst/>
            </p:spPr>
            <p:txBody>
              <a:bodyPr vert="horz" wrap="square" lIns="162528" tIns="81264" rIns="162528" bIns="81264" numCol="1" rtlCol="0" anchor="t" anchorCtr="0" compatLnSpc="1">
                <a:prstTxWarp prst="textNoShape">
                  <a:avLst/>
                </a:prstTxWarp>
              </a:bodyPr>
              <a:lstStyle/>
              <a:p>
                <a:pPr marL="0" marR="0" lvl="0" indent="0" defTabSz="1218434"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533"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E0316240-C31C-BFA9-CC5C-5BDA31AE1730}"/>
                  </a:ext>
                </a:extLst>
              </p:cNvPr>
              <p:cNvSpPr/>
              <p:nvPr/>
            </p:nvSpPr>
            <p:spPr>
              <a:xfrm>
                <a:off x="413738" y="2671720"/>
                <a:ext cx="1719883" cy="340025"/>
              </a:xfrm>
              <a:prstGeom prst="rect">
                <a:avLst/>
              </a:prstGeom>
              <a:solidFill>
                <a:schemeClr val="bg1">
                  <a:lumMod val="95000"/>
                </a:schemeClr>
              </a:solidFill>
              <a:ln w="3175" cap="flat" cmpd="sng" algn="ctr">
                <a:solidFill>
                  <a:srgbClr val="000000"/>
                </a:solidFill>
                <a:prstDash val="solid"/>
              </a:ln>
              <a:effectLst>
                <a:outerShdw blurRad="50800" dist="38100" dir="5400000" algn="t" rotWithShape="0">
                  <a:prstClr val="black">
                    <a:alpha val="40000"/>
                  </a:prstClr>
                </a:outerShdw>
              </a:effectLst>
            </p:spPr>
            <p:txBody>
              <a:bodyPr lIns="121867" tIns="60933" rIns="121867" bIns="60933"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分布式执行</a:t>
                </a:r>
              </a:p>
            </p:txBody>
          </p:sp>
          <p:sp>
            <p:nvSpPr>
              <p:cNvPr id="9" name="文本框 103">
                <a:extLst>
                  <a:ext uri="{FF2B5EF4-FFF2-40B4-BE49-F238E27FC236}">
                    <a16:creationId xmlns:a16="http://schemas.microsoft.com/office/drawing/2014/main" id="{BC352858-B8A5-460F-C459-F88F97CD97B9}"/>
                  </a:ext>
                </a:extLst>
              </p:cNvPr>
              <p:cNvSpPr txBox="1"/>
              <p:nvPr/>
            </p:nvSpPr>
            <p:spPr>
              <a:xfrm>
                <a:off x="661091" y="2345854"/>
                <a:ext cx="1123021" cy="211028"/>
              </a:xfrm>
              <a:prstGeom prst="rect">
                <a:avLst/>
              </a:prstGeom>
              <a:noFill/>
            </p:spPr>
            <p:txBody>
              <a:bodyPr wrap="square" lIns="121867" tIns="60933" rIns="121867" bIns="60933"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altLang="zh-CN" sz="1067"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Data Node</a:t>
                </a:r>
                <a:endParaRPr kumimoji="0" lang="zh-CN" altLang="en-US" sz="1067"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BA9647F3-0B9C-443E-E3CA-8508421A2013}"/>
                  </a:ext>
                </a:extLst>
              </p:cNvPr>
              <p:cNvSpPr/>
              <p:nvPr/>
            </p:nvSpPr>
            <p:spPr>
              <a:xfrm>
                <a:off x="271485" y="1512404"/>
                <a:ext cx="2607914" cy="391886"/>
              </a:xfrm>
              <a:prstGeom prst="rect">
                <a:avLst/>
              </a:prstGeom>
              <a:solidFill>
                <a:schemeClr val="bg1">
                  <a:lumMod val="95000"/>
                </a:schemeClr>
              </a:solidFill>
              <a:ln w="3175" cap="flat" cmpd="sng" algn="ctr">
                <a:solidFill>
                  <a:srgbClr val="000000"/>
                </a:solidFill>
                <a:prstDash val="solid"/>
              </a:ln>
              <a:effectLst>
                <a:outerShdw blurRad="50800" dist="38100" dir="5400000" algn="t" rotWithShape="0">
                  <a:prstClr val="black">
                    <a:alpha val="40000"/>
                  </a:prstClr>
                </a:outerShdw>
              </a:effectLst>
            </p:spPr>
            <p:txBody>
              <a:bodyPr lIns="121867" tIns="60933" rIns="121867" bIns="60933"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Coordinator Node</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（分布式优化器）</a:t>
                </a:r>
              </a:p>
            </p:txBody>
          </p:sp>
          <p:sp>
            <p:nvSpPr>
              <p:cNvPr id="11" name="矩形 10">
                <a:extLst>
                  <a:ext uri="{FF2B5EF4-FFF2-40B4-BE49-F238E27FC236}">
                    <a16:creationId xmlns:a16="http://schemas.microsoft.com/office/drawing/2014/main" id="{9CD2A13E-83F0-E176-DA1C-2050C0143D34}"/>
                  </a:ext>
                </a:extLst>
              </p:cNvPr>
              <p:cNvSpPr/>
              <p:nvPr/>
            </p:nvSpPr>
            <p:spPr>
              <a:xfrm>
                <a:off x="2949588" y="1512404"/>
                <a:ext cx="2607914" cy="391886"/>
              </a:xfrm>
              <a:prstGeom prst="rect">
                <a:avLst/>
              </a:prstGeom>
              <a:solidFill>
                <a:schemeClr val="bg1">
                  <a:lumMod val="95000"/>
                </a:schemeClr>
              </a:solidFill>
              <a:ln w="3175" cap="flat" cmpd="sng" algn="ctr">
                <a:solidFill>
                  <a:srgbClr val="000000"/>
                </a:solidFill>
                <a:prstDash val="solid"/>
              </a:ln>
              <a:effectLst>
                <a:outerShdw blurRad="50800" dist="38100" dir="5400000" algn="t" rotWithShape="0">
                  <a:prstClr val="black">
                    <a:alpha val="40000"/>
                  </a:prstClr>
                </a:outerShdw>
              </a:effectLst>
            </p:spPr>
            <p:txBody>
              <a:bodyPr lIns="121867" tIns="60933" rIns="121867" bIns="60933"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GTM</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分布式事务管理器</a:t>
                </a:r>
                <a:r>
                  <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2" name="TextBox 288">
                <a:extLst>
                  <a:ext uri="{FF2B5EF4-FFF2-40B4-BE49-F238E27FC236}">
                    <a16:creationId xmlns:a16="http://schemas.microsoft.com/office/drawing/2014/main" id="{12C89769-14FF-3EEC-34C5-6EC4BDCAD4CE}"/>
                  </a:ext>
                </a:extLst>
              </p:cNvPr>
              <p:cNvSpPr txBox="1"/>
              <p:nvPr/>
            </p:nvSpPr>
            <p:spPr>
              <a:xfrm>
                <a:off x="1376565" y="2063366"/>
                <a:ext cx="3158500" cy="188459"/>
              </a:xfrm>
              <a:prstGeom prst="rect">
                <a:avLst/>
              </a:prstGeom>
              <a:noFill/>
            </p:spPr>
            <p:txBody>
              <a:bodyPr wrap="square"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067"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分布式网络</a:t>
                </a:r>
              </a:p>
            </p:txBody>
          </p:sp>
          <p:sp>
            <p:nvSpPr>
              <p:cNvPr id="13" name="左右箭头 10">
                <a:extLst>
                  <a:ext uri="{FF2B5EF4-FFF2-40B4-BE49-F238E27FC236}">
                    <a16:creationId xmlns:a16="http://schemas.microsoft.com/office/drawing/2014/main" id="{C033B28E-E9EC-4D4B-EEF4-198F3704F958}"/>
                  </a:ext>
                </a:extLst>
              </p:cNvPr>
              <p:cNvSpPr/>
              <p:nvPr/>
            </p:nvSpPr>
            <p:spPr bwMode="auto">
              <a:xfrm>
                <a:off x="352600" y="2048485"/>
                <a:ext cx="5193978" cy="67010"/>
              </a:xfrm>
              <a:prstGeom prst="leftRightArrow">
                <a:avLst/>
              </a:prstGeom>
              <a:solidFill>
                <a:srgbClr val="000000">
                  <a:lumMod val="95000"/>
                  <a:lumOff val="5000"/>
                </a:srgbClr>
              </a:solidFill>
              <a:ln w="12700" cap="flat" cmpd="sng" algn="ctr">
                <a:noFill/>
                <a:prstDash val="solid"/>
              </a:ln>
              <a:effectLst/>
            </p:spPr>
            <p:txBody>
              <a:bodyPr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zh-CN" altLang="en-US" sz="533"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itchFamily="34" charset="0"/>
                </a:endParaRPr>
              </a:p>
            </p:txBody>
          </p:sp>
          <p:cxnSp>
            <p:nvCxnSpPr>
              <p:cNvPr id="14" name="直接箭头连接符 40">
                <a:extLst>
                  <a:ext uri="{FF2B5EF4-FFF2-40B4-BE49-F238E27FC236}">
                    <a16:creationId xmlns:a16="http://schemas.microsoft.com/office/drawing/2014/main" id="{EC1646E4-2DAB-10CB-7E0E-F39E43DA9F20}"/>
                  </a:ext>
                </a:extLst>
              </p:cNvPr>
              <p:cNvCxnSpPr/>
              <p:nvPr/>
            </p:nvCxnSpPr>
            <p:spPr bwMode="auto">
              <a:xfrm>
                <a:off x="1194865" y="1907584"/>
                <a:ext cx="0" cy="432000"/>
              </a:xfrm>
              <a:prstGeom prst="straightConnector1">
                <a:avLst/>
              </a:prstGeom>
              <a:noFill/>
              <a:ln w="25400" cap="flat" cmpd="sng" algn="ctr">
                <a:solidFill>
                  <a:srgbClr val="000000"/>
                </a:solidFill>
                <a:prstDash val="solid"/>
                <a:round/>
                <a:headEnd type="none" w="med" len="med"/>
                <a:tailEnd type="none"/>
              </a:ln>
              <a:effectLst/>
            </p:spPr>
          </p:cxnSp>
          <p:cxnSp>
            <p:nvCxnSpPr>
              <p:cNvPr id="15" name="直接箭头连接符 41">
                <a:extLst>
                  <a:ext uri="{FF2B5EF4-FFF2-40B4-BE49-F238E27FC236}">
                    <a16:creationId xmlns:a16="http://schemas.microsoft.com/office/drawing/2014/main" id="{4F9E8EFE-20A8-1684-5B73-877545A0354F}"/>
                  </a:ext>
                </a:extLst>
              </p:cNvPr>
              <p:cNvCxnSpPr/>
              <p:nvPr/>
            </p:nvCxnSpPr>
            <p:spPr bwMode="auto">
              <a:xfrm>
                <a:off x="4634122" y="1907584"/>
                <a:ext cx="0" cy="432000"/>
              </a:xfrm>
              <a:prstGeom prst="straightConnector1">
                <a:avLst/>
              </a:prstGeom>
              <a:noFill/>
              <a:ln w="25400" cap="flat" cmpd="sng" algn="ctr">
                <a:solidFill>
                  <a:srgbClr val="000000"/>
                </a:solidFill>
                <a:prstDash val="solid"/>
                <a:round/>
                <a:headEnd type="none" w="med" len="med"/>
                <a:tailEnd type="none"/>
              </a:ln>
              <a:effectLst/>
            </p:spPr>
          </p:cxnSp>
          <p:sp>
            <p:nvSpPr>
              <p:cNvPr id="16" name="矩形 15">
                <a:extLst>
                  <a:ext uri="{FF2B5EF4-FFF2-40B4-BE49-F238E27FC236}">
                    <a16:creationId xmlns:a16="http://schemas.microsoft.com/office/drawing/2014/main" id="{C0B814DE-4C96-9F16-73FE-EECB53FE9EE9}"/>
                  </a:ext>
                </a:extLst>
              </p:cNvPr>
              <p:cNvSpPr/>
              <p:nvPr/>
            </p:nvSpPr>
            <p:spPr>
              <a:xfrm>
                <a:off x="411959" y="3918976"/>
                <a:ext cx="1719883" cy="340025"/>
              </a:xfrm>
              <a:prstGeom prst="rect">
                <a:avLst/>
              </a:prstGeom>
              <a:solidFill>
                <a:schemeClr val="bg1">
                  <a:lumMod val="95000"/>
                </a:schemeClr>
              </a:solidFill>
              <a:ln w="6350" cap="flat" cmpd="sng" algn="ctr">
                <a:solidFill>
                  <a:srgbClr val="000000"/>
                </a:solidFill>
                <a:prstDash val="solid"/>
              </a:ln>
              <a:effectLst>
                <a:outerShdw blurRad="50800" dist="38100" dir="5400000" algn="t" rotWithShape="0">
                  <a:prstClr val="black">
                    <a:alpha val="40000"/>
                  </a:prstClr>
                </a:outerShdw>
              </a:effectLst>
            </p:spPr>
            <p:txBody>
              <a:bodyPr lIns="121867" tIns="60933" rIns="121867" bIns="60933"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存储引擎</a:t>
                </a:r>
                <a:endParaRPr kumimoji="0"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1770C446-FCB8-F105-6BF7-EDAB1580DEA8}"/>
                  </a:ext>
                </a:extLst>
              </p:cNvPr>
              <p:cNvSpPr/>
              <p:nvPr/>
            </p:nvSpPr>
            <p:spPr bwMode="auto">
              <a:xfrm>
                <a:off x="3602087" y="2320620"/>
                <a:ext cx="1993644" cy="2090795"/>
              </a:xfrm>
              <a:prstGeom prst="rect">
                <a:avLst/>
              </a:prstGeom>
              <a:noFill/>
              <a:ln w="9525" cap="flat" cmpd="sng" algn="ctr">
                <a:solidFill>
                  <a:srgbClr val="000000"/>
                </a:solidFill>
                <a:prstDash val="solid"/>
                <a:round/>
                <a:headEnd type="none" w="med" len="med"/>
                <a:tailEnd type="none" w="med" len="med"/>
              </a:ln>
              <a:effectLst/>
            </p:spPr>
            <p:txBody>
              <a:bodyPr vert="horz" wrap="square" lIns="162528" tIns="81264" rIns="162528" bIns="81264" numCol="1" rtlCol="0" anchor="t" anchorCtr="0" compatLnSpc="1">
                <a:prstTxWarp prst="textNoShape">
                  <a:avLst/>
                </a:prstTxWarp>
              </a:bodyPr>
              <a:lstStyle/>
              <a:p>
                <a:pPr marL="0" marR="0" lvl="0" indent="0" defTabSz="1218434"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533"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8F182918-1EA7-FC9D-12F0-ACC6EEE93005}"/>
                  </a:ext>
                </a:extLst>
              </p:cNvPr>
              <p:cNvSpPr/>
              <p:nvPr/>
            </p:nvSpPr>
            <p:spPr>
              <a:xfrm>
                <a:off x="3775864" y="2675817"/>
                <a:ext cx="1719883" cy="340025"/>
              </a:xfrm>
              <a:prstGeom prst="rect">
                <a:avLst/>
              </a:prstGeom>
              <a:solidFill>
                <a:schemeClr val="bg1">
                  <a:lumMod val="95000"/>
                </a:schemeClr>
              </a:solidFill>
              <a:ln w="3175" cap="flat" cmpd="sng" algn="ctr">
                <a:solidFill>
                  <a:srgbClr val="000000"/>
                </a:solidFill>
                <a:prstDash val="solid"/>
              </a:ln>
              <a:effectLst>
                <a:outerShdw blurRad="50800" dist="38100" dir="5400000" algn="t" rotWithShape="0">
                  <a:prstClr val="black">
                    <a:alpha val="40000"/>
                  </a:prstClr>
                </a:outerShdw>
              </a:effectLst>
            </p:spPr>
            <p:txBody>
              <a:bodyPr lIns="121867" tIns="60933" rIns="121867" bIns="60933"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分布式执行</a:t>
                </a:r>
              </a:p>
            </p:txBody>
          </p:sp>
          <p:sp>
            <p:nvSpPr>
              <p:cNvPr id="19" name="文本框 103">
                <a:extLst>
                  <a:ext uri="{FF2B5EF4-FFF2-40B4-BE49-F238E27FC236}">
                    <a16:creationId xmlns:a16="http://schemas.microsoft.com/office/drawing/2014/main" id="{F1215DC4-A6EA-C412-F3E4-05D867AB04D6}"/>
                  </a:ext>
                </a:extLst>
              </p:cNvPr>
              <p:cNvSpPr txBox="1"/>
              <p:nvPr/>
            </p:nvSpPr>
            <p:spPr>
              <a:xfrm>
                <a:off x="4023216" y="2349950"/>
                <a:ext cx="1123021" cy="211028"/>
              </a:xfrm>
              <a:prstGeom prst="rect">
                <a:avLst/>
              </a:prstGeom>
              <a:noFill/>
            </p:spPr>
            <p:txBody>
              <a:bodyPr wrap="square" lIns="121867" tIns="60933" rIns="121867" bIns="60933"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altLang="zh-CN" sz="1067"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Data Node</a:t>
                </a:r>
                <a:endParaRPr kumimoji="0" lang="zh-CN" altLang="en-US" sz="1067"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2AC01CE6-ACB9-3674-D39A-FA3C47A2B69A}"/>
                  </a:ext>
                </a:extLst>
              </p:cNvPr>
              <p:cNvSpPr/>
              <p:nvPr/>
            </p:nvSpPr>
            <p:spPr>
              <a:xfrm>
                <a:off x="3775864" y="3918976"/>
                <a:ext cx="1719883" cy="340025"/>
              </a:xfrm>
              <a:prstGeom prst="rect">
                <a:avLst/>
              </a:prstGeom>
              <a:solidFill>
                <a:schemeClr val="bg1">
                  <a:lumMod val="95000"/>
                </a:schemeClr>
              </a:solidFill>
              <a:ln w="6350" cap="flat" cmpd="sng" algn="ctr">
                <a:solidFill>
                  <a:srgbClr val="000000"/>
                </a:solidFill>
                <a:prstDash val="solid"/>
              </a:ln>
              <a:effectLst>
                <a:outerShdw blurRad="50800" dist="38100" dir="5400000" algn="t" rotWithShape="0">
                  <a:prstClr val="black">
                    <a:alpha val="40000"/>
                  </a:prstClr>
                </a:outerShdw>
              </a:effectLst>
            </p:spPr>
            <p:txBody>
              <a:bodyPr lIns="121867" tIns="60933" rIns="121867" bIns="60933"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存储引擎</a:t>
                </a:r>
              </a:p>
            </p:txBody>
          </p:sp>
          <p:sp>
            <p:nvSpPr>
              <p:cNvPr id="21" name="左右箭头 18">
                <a:extLst>
                  <a:ext uri="{FF2B5EF4-FFF2-40B4-BE49-F238E27FC236}">
                    <a16:creationId xmlns:a16="http://schemas.microsoft.com/office/drawing/2014/main" id="{6B730081-24E2-9115-3A30-A713A0AA7BD2}"/>
                  </a:ext>
                </a:extLst>
              </p:cNvPr>
              <p:cNvSpPr/>
              <p:nvPr/>
            </p:nvSpPr>
            <p:spPr bwMode="auto">
              <a:xfrm>
                <a:off x="2280661" y="3319438"/>
                <a:ext cx="1298688" cy="67010"/>
              </a:xfrm>
              <a:prstGeom prst="leftRightArrow">
                <a:avLst/>
              </a:prstGeom>
              <a:solidFill>
                <a:srgbClr val="000000">
                  <a:lumMod val="95000"/>
                  <a:lumOff val="5000"/>
                </a:srgbClr>
              </a:solidFill>
              <a:ln w="12700" cap="flat" cmpd="sng" algn="ctr">
                <a:noFill/>
                <a:prstDash val="solid"/>
              </a:ln>
              <a:effectLst/>
            </p:spPr>
            <p:txBody>
              <a:bodyPr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zh-CN" altLang="en-US" sz="533"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22" name="文本框 21">
                <a:extLst>
                  <a:ext uri="{FF2B5EF4-FFF2-40B4-BE49-F238E27FC236}">
                    <a16:creationId xmlns:a16="http://schemas.microsoft.com/office/drawing/2014/main" id="{41C59896-32CB-6383-F90B-A988FA0E0DE9}"/>
                  </a:ext>
                </a:extLst>
              </p:cNvPr>
              <p:cNvSpPr txBox="1"/>
              <p:nvPr/>
            </p:nvSpPr>
            <p:spPr>
              <a:xfrm>
                <a:off x="2212258" y="3071797"/>
                <a:ext cx="1348841" cy="195189"/>
              </a:xfrm>
              <a:prstGeom prst="rect">
                <a:avLst/>
              </a:prstGeom>
              <a:noFill/>
            </p:spPr>
            <p:txBody>
              <a:bodyPr wrap="square" rtlCol="0">
                <a:spAutoFit/>
              </a:bodyPr>
              <a:lstStyle>
                <a:defPPr>
                  <a:defRPr lang="en-US"/>
                </a:defPPr>
                <a:lvl1pPr algn="ctr">
                  <a:defRPr sz="800">
                    <a:latin typeface="+mn-ea"/>
                    <a:ea typeface="+mn-ea"/>
                  </a:defRPr>
                </a:lvl1p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主备</a:t>
                </a:r>
                <a:r>
                  <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HA</a:t>
                </a: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切换</a:t>
                </a:r>
              </a:p>
            </p:txBody>
          </p:sp>
          <p:sp>
            <p:nvSpPr>
              <p:cNvPr id="23" name="文本框 22">
                <a:extLst>
                  <a:ext uri="{FF2B5EF4-FFF2-40B4-BE49-F238E27FC236}">
                    <a16:creationId xmlns:a16="http://schemas.microsoft.com/office/drawing/2014/main" id="{7CCCB030-1C60-B8E2-C30D-F96A2A5FBBE8}"/>
                  </a:ext>
                </a:extLst>
              </p:cNvPr>
              <p:cNvSpPr txBox="1"/>
              <p:nvPr/>
            </p:nvSpPr>
            <p:spPr>
              <a:xfrm>
                <a:off x="2361467" y="3415174"/>
                <a:ext cx="1039059" cy="565234"/>
              </a:xfrm>
              <a:prstGeom prst="rect">
                <a:avLst/>
              </a:prstGeom>
              <a:noFill/>
            </p:spPr>
            <p:txBody>
              <a:bodyPr wrap="square"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同城双活</a:t>
                </a:r>
                <a:endPar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跨</a:t>
                </a:r>
                <a:r>
                  <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AZ</a:t>
                </a: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多活</a:t>
                </a:r>
                <a:endPar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两地三中心</a:t>
                </a:r>
                <a:endPar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1219170" eaLnBrk="1" fontAlgn="auto" latinLnBrk="0" hangingPunct="1">
                  <a:lnSpc>
                    <a:spcPct val="100000"/>
                  </a:lnSpc>
                  <a:spcBef>
                    <a:spcPts val="0"/>
                  </a:spcBef>
                  <a:spcAft>
                    <a:spcPts val="0"/>
                  </a:spcAft>
                  <a:buClrTx/>
                  <a:buSzTx/>
                  <a:buFontTx/>
                  <a:buNone/>
                  <a:tabLst/>
                  <a:defRPr/>
                </a:pPr>
                <a:r>
                  <a:rPr lang="zh-CN" altLang="en-US" sz="1100" kern="0" dirty="0">
                    <a:solidFill>
                      <a:srgbClr val="000000"/>
                    </a:solidFill>
                    <a:latin typeface="微软雅黑" panose="020B0503020204020204" pitchFamily="34" charset="-122"/>
                    <a:ea typeface="微软雅黑" panose="020B0503020204020204" pitchFamily="34" charset="-122"/>
                  </a:rPr>
                  <a:t>多地多活</a:t>
                </a:r>
                <a:endPar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5304D77F-8DD4-8866-BDD5-79D32A664DF6}"/>
                  </a:ext>
                </a:extLst>
              </p:cNvPr>
              <p:cNvSpPr/>
              <p:nvPr/>
            </p:nvSpPr>
            <p:spPr>
              <a:xfrm>
                <a:off x="413145" y="3092797"/>
                <a:ext cx="1719883" cy="340025"/>
              </a:xfrm>
              <a:prstGeom prst="rect">
                <a:avLst/>
              </a:prstGeom>
              <a:solidFill>
                <a:schemeClr val="bg1">
                  <a:lumMod val="95000"/>
                </a:schemeClr>
              </a:solidFill>
              <a:ln w="3175" cap="flat" cmpd="sng" algn="ctr">
                <a:solidFill>
                  <a:srgbClr val="000000"/>
                </a:solidFill>
                <a:prstDash val="solid"/>
              </a:ln>
              <a:effectLst>
                <a:outerShdw blurRad="50800" dist="38100" dir="5400000" algn="t" rotWithShape="0">
                  <a:prstClr val="black">
                    <a:alpha val="40000"/>
                  </a:prstClr>
                </a:outerShdw>
              </a:effectLst>
            </p:spPr>
            <p:txBody>
              <a:bodyPr lIns="121867" tIns="60933" rIns="121867" bIns="60933"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智能优化引擎</a:t>
                </a:r>
              </a:p>
            </p:txBody>
          </p:sp>
          <p:sp>
            <p:nvSpPr>
              <p:cNvPr id="25" name="矩形 24">
                <a:extLst>
                  <a:ext uri="{FF2B5EF4-FFF2-40B4-BE49-F238E27FC236}">
                    <a16:creationId xmlns:a16="http://schemas.microsoft.com/office/drawing/2014/main" id="{BA5DB06B-D58E-1B2B-446B-DA596E1A2929}"/>
                  </a:ext>
                </a:extLst>
              </p:cNvPr>
              <p:cNvSpPr/>
              <p:nvPr/>
            </p:nvSpPr>
            <p:spPr>
              <a:xfrm>
                <a:off x="3775864" y="3090203"/>
                <a:ext cx="1719883" cy="340025"/>
              </a:xfrm>
              <a:prstGeom prst="rect">
                <a:avLst/>
              </a:prstGeom>
              <a:solidFill>
                <a:schemeClr val="bg1">
                  <a:lumMod val="95000"/>
                </a:schemeClr>
              </a:solidFill>
              <a:ln w="3175" cap="flat" cmpd="sng" algn="ctr">
                <a:solidFill>
                  <a:srgbClr val="000000"/>
                </a:solidFill>
                <a:prstDash val="solid"/>
              </a:ln>
              <a:effectLst>
                <a:outerShdw blurRad="50800" dist="38100" dir="5400000" algn="t" rotWithShape="0">
                  <a:prstClr val="black">
                    <a:alpha val="40000"/>
                  </a:prstClr>
                </a:outerShdw>
              </a:effectLst>
            </p:spPr>
            <p:txBody>
              <a:bodyPr lIns="121867" tIns="60933" rIns="121867" bIns="60933"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智能优化引擎</a:t>
                </a:r>
              </a:p>
            </p:txBody>
          </p:sp>
          <p:sp>
            <p:nvSpPr>
              <p:cNvPr id="26" name="流程图: 磁盘 20">
                <a:extLst>
                  <a:ext uri="{FF2B5EF4-FFF2-40B4-BE49-F238E27FC236}">
                    <a16:creationId xmlns:a16="http://schemas.microsoft.com/office/drawing/2014/main" id="{D9B53DB2-7EC5-4597-F7B5-D4C121088047}"/>
                  </a:ext>
                </a:extLst>
              </p:cNvPr>
              <p:cNvSpPr/>
              <p:nvPr/>
            </p:nvSpPr>
            <p:spPr bwMode="auto">
              <a:xfrm>
                <a:off x="271485" y="4504645"/>
                <a:ext cx="5286016" cy="506081"/>
              </a:xfrm>
              <a:prstGeom prst="flowChartMagneticDisk">
                <a:avLst/>
              </a:prstGeom>
              <a:solidFill>
                <a:schemeClr val="bg1"/>
              </a:solidFill>
              <a:ln w="12700" cap="flat" cmpd="sng" algn="ctr">
                <a:solidFill>
                  <a:srgbClr val="FFFFFF">
                    <a:lumMod val="50000"/>
                  </a:srgbClr>
                </a:solidFill>
                <a:prstDash val="solid"/>
              </a:ln>
              <a:effectLst/>
            </p:spPr>
            <p:txBody>
              <a:bodyPr rtlCol="0" anchor="ctr"/>
              <a:lstStyle/>
              <a:p>
                <a:pPr algn="ctr" defTabSz="914218">
                  <a:defRPr/>
                </a:pPr>
                <a:r>
                  <a:rPr lang="zh-CN" altLang="en-US" sz="1400" b="1" kern="0" dirty="0">
                    <a:solidFill>
                      <a:srgbClr val="000000"/>
                    </a:solidFill>
                    <a:latin typeface="微软雅黑" panose="020B0503020204020204" pitchFamily="34" charset="-122"/>
                    <a:ea typeface="微软雅黑" panose="020B0503020204020204" pitchFamily="34" charset="-122"/>
                    <a:cs typeface="Arial" pitchFamily="34" charset="0"/>
                  </a:rPr>
                  <a:t>分布式共享存储</a:t>
                </a:r>
                <a:endParaRPr lang="en-US" sz="1400" b="1"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27" name="矩形 26">
                <a:extLst>
                  <a:ext uri="{FF2B5EF4-FFF2-40B4-BE49-F238E27FC236}">
                    <a16:creationId xmlns:a16="http://schemas.microsoft.com/office/drawing/2014/main" id="{D004D75C-5916-43ED-8015-BAF0BDEE6CA9}"/>
                  </a:ext>
                </a:extLst>
              </p:cNvPr>
              <p:cNvSpPr/>
              <p:nvPr/>
            </p:nvSpPr>
            <p:spPr>
              <a:xfrm>
                <a:off x="412552" y="3497229"/>
                <a:ext cx="1719883" cy="340025"/>
              </a:xfrm>
              <a:prstGeom prst="rect">
                <a:avLst/>
              </a:prstGeom>
              <a:solidFill>
                <a:schemeClr val="bg1">
                  <a:lumMod val="95000"/>
                </a:schemeClr>
              </a:solidFill>
              <a:ln w="3175" cap="flat" cmpd="sng" algn="ctr">
                <a:solidFill>
                  <a:srgbClr val="000000"/>
                </a:solidFill>
                <a:prstDash val="solid"/>
              </a:ln>
              <a:effectLst>
                <a:outerShdw blurRad="50800" dist="38100" dir="5400000" algn="t" rotWithShape="0">
                  <a:prstClr val="black">
                    <a:alpha val="40000"/>
                  </a:prstClr>
                </a:outerShdw>
              </a:effectLst>
            </p:spPr>
            <p:txBody>
              <a:bodyPr lIns="121867" tIns="60933" rIns="121867" bIns="60933"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lang="zh-CN" altLang="en-US" sz="1400" b="1" kern="0" dirty="0">
                    <a:solidFill>
                      <a:srgbClr val="000000"/>
                    </a:solidFill>
                    <a:latin typeface="微软雅黑" panose="020B0503020204020204" pitchFamily="34" charset="-122"/>
                    <a:ea typeface="微软雅黑" panose="020B0503020204020204" pitchFamily="34" charset="-122"/>
                  </a:rPr>
                  <a:t>多方位安全引擎</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8271B107-6F47-8360-A930-3F2289A4B0DD}"/>
                  </a:ext>
                </a:extLst>
              </p:cNvPr>
              <p:cNvSpPr/>
              <p:nvPr/>
            </p:nvSpPr>
            <p:spPr>
              <a:xfrm>
                <a:off x="3775864" y="3504589"/>
                <a:ext cx="1719883" cy="340025"/>
              </a:xfrm>
              <a:prstGeom prst="rect">
                <a:avLst/>
              </a:prstGeom>
              <a:solidFill>
                <a:schemeClr val="bg1">
                  <a:lumMod val="95000"/>
                </a:schemeClr>
              </a:solidFill>
              <a:ln w="3175" cap="flat" cmpd="sng" algn="ctr">
                <a:solidFill>
                  <a:srgbClr val="000000"/>
                </a:solidFill>
                <a:prstDash val="solid"/>
              </a:ln>
              <a:effectLst>
                <a:outerShdw blurRad="50800" dist="38100" dir="5400000" algn="t" rotWithShape="0">
                  <a:prstClr val="black">
                    <a:alpha val="40000"/>
                  </a:prstClr>
                </a:outerShdw>
              </a:effectLst>
            </p:spPr>
            <p:txBody>
              <a:bodyPr lIns="121867" tIns="60933" rIns="121867" bIns="60933"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多方位安全引擎</a:t>
                </a:r>
              </a:p>
            </p:txBody>
          </p:sp>
        </p:grpSp>
        <p:sp>
          <p:nvSpPr>
            <p:cNvPr id="29" name="椭圆 28">
              <a:extLst>
                <a:ext uri="{FF2B5EF4-FFF2-40B4-BE49-F238E27FC236}">
                  <a16:creationId xmlns:a16="http://schemas.microsoft.com/office/drawing/2014/main" id="{C1DBD67B-E9A9-5BF5-A77D-8C8AE9DC2F24}"/>
                </a:ext>
              </a:extLst>
            </p:cNvPr>
            <p:cNvSpPr/>
            <p:nvPr/>
          </p:nvSpPr>
          <p:spPr>
            <a:xfrm>
              <a:off x="2321234" y="1638527"/>
              <a:ext cx="277081" cy="201930"/>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solidFill>
                  <a:latin typeface="微软雅黑" panose="020B0503020204020204" pitchFamily="34" charset="-122"/>
                  <a:ea typeface="微软雅黑" panose="020B0503020204020204" pitchFamily="34" charset="-122"/>
                </a:rPr>
                <a:t>1</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0" name="椭圆 29">
              <a:extLst>
                <a:ext uri="{FF2B5EF4-FFF2-40B4-BE49-F238E27FC236}">
                  <a16:creationId xmlns:a16="http://schemas.microsoft.com/office/drawing/2014/main" id="{6C9DA36B-7043-82D4-6A1C-2976CCFF46FB}"/>
                </a:ext>
              </a:extLst>
            </p:cNvPr>
            <p:cNvSpPr/>
            <p:nvPr/>
          </p:nvSpPr>
          <p:spPr>
            <a:xfrm>
              <a:off x="2321234" y="3125482"/>
              <a:ext cx="277081" cy="201930"/>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solidFill>
                  <a:latin typeface="微软雅黑" panose="020B0503020204020204" pitchFamily="34" charset="-122"/>
                  <a:ea typeface="微软雅黑" panose="020B0503020204020204" pitchFamily="34" charset="-122"/>
                </a:rPr>
                <a:t>2</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1" name="椭圆 30">
              <a:extLst>
                <a:ext uri="{FF2B5EF4-FFF2-40B4-BE49-F238E27FC236}">
                  <a16:creationId xmlns:a16="http://schemas.microsoft.com/office/drawing/2014/main" id="{6A3EF305-7624-ED67-27E4-060DDBD61B9A}"/>
                </a:ext>
              </a:extLst>
            </p:cNvPr>
            <p:cNvSpPr/>
            <p:nvPr/>
          </p:nvSpPr>
          <p:spPr>
            <a:xfrm>
              <a:off x="2321234" y="4878258"/>
              <a:ext cx="277081" cy="201930"/>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solidFill>
                  <a:latin typeface="微软雅黑" panose="020B0503020204020204" pitchFamily="34" charset="-122"/>
                  <a:ea typeface="微软雅黑" panose="020B0503020204020204" pitchFamily="34" charset="-122"/>
                </a:rPr>
                <a:t>3</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2" name="椭圆 31">
              <a:extLst>
                <a:ext uri="{FF2B5EF4-FFF2-40B4-BE49-F238E27FC236}">
                  <a16:creationId xmlns:a16="http://schemas.microsoft.com/office/drawing/2014/main" id="{63B6583D-545F-7C62-D8DD-F2CA516ADD76}"/>
                </a:ext>
              </a:extLst>
            </p:cNvPr>
            <p:cNvSpPr/>
            <p:nvPr/>
          </p:nvSpPr>
          <p:spPr>
            <a:xfrm>
              <a:off x="88363" y="3353121"/>
              <a:ext cx="277081" cy="201930"/>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solidFill>
                  <a:latin typeface="微软雅黑" panose="020B0503020204020204" pitchFamily="34" charset="-122"/>
                  <a:ea typeface="微软雅黑" panose="020B0503020204020204" pitchFamily="34" charset="-122"/>
                </a:rPr>
                <a:t>4</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3" name="椭圆 32">
              <a:extLst>
                <a:ext uri="{FF2B5EF4-FFF2-40B4-BE49-F238E27FC236}">
                  <a16:creationId xmlns:a16="http://schemas.microsoft.com/office/drawing/2014/main" id="{9B06145E-3C7B-CF5E-FA1B-86A77A0B29C8}"/>
                </a:ext>
              </a:extLst>
            </p:cNvPr>
            <p:cNvSpPr/>
            <p:nvPr/>
          </p:nvSpPr>
          <p:spPr>
            <a:xfrm>
              <a:off x="88363" y="3858240"/>
              <a:ext cx="277081" cy="201930"/>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solidFill>
                  <a:latin typeface="微软雅黑" panose="020B0503020204020204" pitchFamily="34" charset="-122"/>
                  <a:ea typeface="微软雅黑" panose="020B0503020204020204" pitchFamily="34" charset="-122"/>
                </a:rPr>
                <a:t>5</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5" name="组合 34">
            <a:extLst>
              <a:ext uri="{FF2B5EF4-FFF2-40B4-BE49-F238E27FC236}">
                <a16:creationId xmlns:a16="http://schemas.microsoft.com/office/drawing/2014/main" id="{61809E02-48B4-CFE4-D407-C3D52B1C9999}"/>
              </a:ext>
            </a:extLst>
          </p:cNvPr>
          <p:cNvGrpSpPr/>
          <p:nvPr/>
        </p:nvGrpSpPr>
        <p:grpSpPr>
          <a:xfrm>
            <a:off x="6574464" y="1243752"/>
            <a:ext cx="5442620" cy="4509158"/>
            <a:chOff x="4249720" y="1586462"/>
            <a:chExt cx="4738633" cy="3839683"/>
          </a:xfrm>
        </p:grpSpPr>
        <p:grpSp>
          <p:nvGrpSpPr>
            <p:cNvPr id="36" name="Group 14">
              <a:extLst>
                <a:ext uri="{FF2B5EF4-FFF2-40B4-BE49-F238E27FC236}">
                  <a16:creationId xmlns:a16="http://schemas.microsoft.com/office/drawing/2014/main" id="{1A43B4FC-1820-439D-BBB6-C5C81F138BBE}"/>
                </a:ext>
              </a:extLst>
            </p:cNvPr>
            <p:cNvGrpSpPr/>
            <p:nvPr/>
          </p:nvGrpSpPr>
          <p:grpSpPr>
            <a:xfrm>
              <a:off x="5169743" y="2806960"/>
              <a:ext cx="1132707" cy="1203140"/>
              <a:chOff x="3734181" y="1102012"/>
              <a:chExt cx="1676400" cy="1944624"/>
            </a:xfrm>
            <a:solidFill>
              <a:schemeClr val="bg1">
                <a:lumMod val="75000"/>
              </a:schemeClr>
            </a:solidFill>
            <a:effectLst>
              <a:outerShdw blurRad="50800" dist="38100" dir="2700000" algn="tl" rotWithShape="0">
                <a:prstClr val="black">
                  <a:alpha val="12000"/>
                </a:prstClr>
              </a:outerShdw>
            </a:effectLst>
          </p:grpSpPr>
          <p:sp>
            <p:nvSpPr>
              <p:cNvPr id="70" name="Hexagon 8">
                <a:extLst>
                  <a:ext uri="{FF2B5EF4-FFF2-40B4-BE49-F238E27FC236}">
                    <a16:creationId xmlns:a16="http://schemas.microsoft.com/office/drawing/2014/main" id="{7DF89E5E-3705-E032-6D39-E44B4B5F9A75}"/>
                  </a:ext>
                </a:extLst>
              </p:cNvPr>
              <p:cNvSpPr/>
              <p:nvPr/>
            </p:nvSpPr>
            <p:spPr bwMode="auto">
              <a:xfrm rot="5400000">
                <a:off x="3600069" y="1236124"/>
                <a:ext cx="1944624" cy="1676400"/>
              </a:xfrm>
              <a:prstGeom prst="hexagon">
                <a:avLst/>
              </a:prstGeom>
              <a:grpFill/>
              <a:ln w="9525">
                <a:noFill/>
                <a:round/>
                <a:headEnd/>
                <a:tailEnd/>
              </a:ln>
            </p:spPr>
            <p:txBody>
              <a:bodyPr vert="horz" wrap="square" lIns="121920" tIns="60960" rIns="121920" bIns="60960" numCol="1" rtlCol="0" anchor="t" anchorCtr="0" compatLnSpc="1">
                <a:prstTxWarp prst="textNoShape">
                  <a:avLst/>
                </a:prstTxWarp>
              </a:bodyPr>
              <a:lstStyle/>
              <a:p>
                <a:pPr algn="ctr" defTabSz="1375467">
                  <a:defRPr/>
                </a:pPr>
                <a:endParaRPr lang="en-US" sz="2667" kern="0">
                  <a:solidFill>
                    <a:srgbClr val="262626"/>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1" name="Hexagon 13">
                <a:extLst>
                  <a:ext uri="{FF2B5EF4-FFF2-40B4-BE49-F238E27FC236}">
                    <a16:creationId xmlns:a16="http://schemas.microsoft.com/office/drawing/2014/main" id="{1BDFC591-005D-DE79-FF86-D1D3E5F97F4D}"/>
                  </a:ext>
                </a:extLst>
              </p:cNvPr>
              <p:cNvSpPr/>
              <p:nvPr/>
            </p:nvSpPr>
            <p:spPr bwMode="auto">
              <a:xfrm rot="5400000">
                <a:off x="3734501" y="1369093"/>
                <a:ext cx="1636136" cy="1410462"/>
              </a:xfrm>
              <a:prstGeom prst="hexagon">
                <a:avLst/>
              </a:prstGeom>
              <a:solidFill>
                <a:srgbClr val="FFFFFF"/>
              </a:solidFill>
              <a:ln w="19050">
                <a:solidFill>
                  <a:srgbClr val="FFFFFF"/>
                </a:solidFill>
                <a:round/>
                <a:headEnd/>
                <a:tailEnd/>
              </a:ln>
            </p:spPr>
            <p:txBody>
              <a:bodyPr vert="horz" wrap="square" lIns="121920" tIns="60960" rIns="121920" bIns="60960" numCol="1" rtlCol="0" anchor="t" anchorCtr="0" compatLnSpc="1">
                <a:prstTxWarp prst="textNoShape">
                  <a:avLst/>
                </a:prstTxWarp>
              </a:bodyPr>
              <a:lstStyle/>
              <a:p>
                <a:pPr algn="ctr" defTabSz="1375467">
                  <a:defRPr/>
                </a:pPr>
                <a:endParaRPr lang="en-US" sz="2667" kern="0">
                  <a:solidFill>
                    <a:srgbClr val="262626"/>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37" name="Group 14">
              <a:extLst>
                <a:ext uri="{FF2B5EF4-FFF2-40B4-BE49-F238E27FC236}">
                  <a16:creationId xmlns:a16="http://schemas.microsoft.com/office/drawing/2014/main" id="{D9F94DAE-9888-DA44-2A15-1D9680EA729B}"/>
                </a:ext>
              </a:extLst>
            </p:cNvPr>
            <p:cNvGrpSpPr/>
            <p:nvPr/>
          </p:nvGrpSpPr>
          <p:grpSpPr>
            <a:xfrm>
              <a:off x="6100961" y="1992656"/>
              <a:ext cx="1132707" cy="1203140"/>
              <a:chOff x="3734181" y="1102012"/>
              <a:chExt cx="1676400" cy="1944624"/>
            </a:xfrm>
            <a:solidFill>
              <a:schemeClr val="bg1">
                <a:lumMod val="75000"/>
              </a:schemeClr>
            </a:solidFill>
            <a:effectLst>
              <a:outerShdw blurRad="50800" dist="38100" dir="2700000" algn="tl" rotWithShape="0">
                <a:prstClr val="black">
                  <a:alpha val="12000"/>
                </a:prstClr>
              </a:outerShdw>
            </a:effectLst>
          </p:grpSpPr>
          <p:sp>
            <p:nvSpPr>
              <p:cNvPr id="68" name="Hexagon 8">
                <a:extLst>
                  <a:ext uri="{FF2B5EF4-FFF2-40B4-BE49-F238E27FC236}">
                    <a16:creationId xmlns:a16="http://schemas.microsoft.com/office/drawing/2014/main" id="{452FDEC3-BFEF-44B7-4576-FB26D9060DC5}"/>
                  </a:ext>
                </a:extLst>
              </p:cNvPr>
              <p:cNvSpPr/>
              <p:nvPr/>
            </p:nvSpPr>
            <p:spPr bwMode="auto">
              <a:xfrm rot="5400000">
                <a:off x="3600069" y="1236124"/>
                <a:ext cx="1944624" cy="1676400"/>
              </a:xfrm>
              <a:prstGeom prst="hexagon">
                <a:avLst/>
              </a:prstGeom>
              <a:grpFill/>
              <a:ln w="9525">
                <a:noFill/>
                <a:round/>
                <a:headEnd/>
                <a:tailEnd/>
              </a:ln>
            </p:spPr>
            <p:txBody>
              <a:bodyPr vert="horz" wrap="square" lIns="121920" tIns="60960" rIns="121920" bIns="60960" numCol="1" rtlCol="0" anchor="t" anchorCtr="0" compatLnSpc="1">
                <a:prstTxWarp prst="textNoShape">
                  <a:avLst/>
                </a:prstTxWarp>
              </a:bodyPr>
              <a:lstStyle/>
              <a:p>
                <a:pPr algn="ctr" defTabSz="1375467">
                  <a:defRPr/>
                </a:pPr>
                <a:endParaRPr lang="en-US" sz="2667" kern="0">
                  <a:solidFill>
                    <a:srgbClr val="262626"/>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9" name="Hexagon 13">
                <a:extLst>
                  <a:ext uri="{FF2B5EF4-FFF2-40B4-BE49-F238E27FC236}">
                    <a16:creationId xmlns:a16="http://schemas.microsoft.com/office/drawing/2014/main" id="{02536CB7-3FE2-1A6E-0745-8BB879D427BD}"/>
                  </a:ext>
                </a:extLst>
              </p:cNvPr>
              <p:cNvSpPr/>
              <p:nvPr/>
            </p:nvSpPr>
            <p:spPr bwMode="auto">
              <a:xfrm rot="5400000">
                <a:off x="3734501" y="1369093"/>
                <a:ext cx="1636136" cy="1410462"/>
              </a:xfrm>
              <a:prstGeom prst="hexagon">
                <a:avLst/>
              </a:prstGeom>
              <a:solidFill>
                <a:srgbClr val="FFFFFF"/>
              </a:solidFill>
              <a:ln w="19050">
                <a:solidFill>
                  <a:srgbClr val="FFFFFF"/>
                </a:solidFill>
                <a:round/>
                <a:headEnd/>
                <a:tailEnd/>
              </a:ln>
            </p:spPr>
            <p:txBody>
              <a:bodyPr vert="horz" wrap="square" lIns="121920" tIns="60960" rIns="121920" bIns="60960" numCol="1" rtlCol="0" anchor="t" anchorCtr="0" compatLnSpc="1">
                <a:prstTxWarp prst="textNoShape">
                  <a:avLst/>
                </a:prstTxWarp>
              </a:bodyPr>
              <a:lstStyle/>
              <a:p>
                <a:pPr algn="ctr" defTabSz="1375467">
                  <a:defRPr/>
                </a:pPr>
                <a:endParaRPr lang="en-US" sz="2667" kern="0">
                  <a:solidFill>
                    <a:srgbClr val="262626"/>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38" name="Group 14">
              <a:extLst>
                <a:ext uri="{FF2B5EF4-FFF2-40B4-BE49-F238E27FC236}">
                  <a16:creationId xmlns:a16="http://schemas.microsoft.com/office/drawing/2014/main" id="{2BCD510B-9121-BB6B-A378-104AB8BCC3C4}"/>
                </a:ext>
              </a:extLst>
            </p:cNvPr>
            <p:cNvGrpSpPr/>
            <p:nvPr/>
          </p:nvGrpSpPr>
          <p:grpSpPr>
            <a:xfrm>
              <a:off x="5477358" y="3905335"/>
              <a:ext cx="1132707" cy="1203140"/>
              <a:chOff x="3708887" y="1102014"/>
              <a:chExt cx="1676400" cy="1944624"/>
            </a:xfrm>
            <a:solidFill>
              <a:schemeClr val="bg1">
                <a:lumMod val="75000"/>
              </a:schemeClr>
            </a:solidFill>
            <a:effectLst>
              <a:outerShdw blurRad="50800" dist="38100" dir="2700000" algn="tl" rotWithShape="0">
                <a:prstClr val="black">
                  <a:alpha val="12000"/>
                </a:prstClr>
              </a:outerShdw>
            </a:effectLst>
          </p:grpSpPr>
          <p:sp>
            <p:nvSpPr>
              <p:cNvPr id="66" name="Hexagon 8">
                <a:extLst>
                  <a:ext uri="{FF2B5EF4-FFF2-40B4-BE49-F238E27FC236}">
                    <a16:creationId xmlns:a16="http://schemas.microsoft.com/office/drawing/2014/main" id="{1CDC5A9D-BA52-3B46-885E-F015DA2FFB47}"/>
                  </a:ext>
                </a:extLst>
              </p:cNvPr>
              <p:cNvSpPr/>
              <p:nvPr/>
            </p:nvSpPr>
            <p:spPr bwMode="auto">
              <a:xfrm rot="5400000">
                <a:off x="3574775" y="1236126"/>
                <a:ext cx="1944624" cy="1676400"/>
              </a:xfrm>
              <a:prstGeom prst="hexagon">
                <a:avLst/>
              </a:prstGeom>
              <a:grpFill/>
              <a:ln w="9525">
                <a:noFill/>
                <a:round/>
                <a:headEnd/>
                <a:tailEnd/>
              </a:ln>
            </p:spPr>
            <p:txBody>
              <a:bodyPr vert="horz" wrap="square" lIns="121920" tIns="60960" rIns="121920" bIns="60960" numCol="1" rtlCol="0" anchor="t" anchorCtr="0" compatLnSpc="1">
                <a:prstTxWarp prst="textNoShape">
                  <a:avLst/>
                </a:prstTxWarp>
              </a:bodyPr>
              <a:lstStyle/>
              <a:p>
                <a:pPr algn="ctr" defTabSz="1375467">
                  <a:defRPr/>
                </a:pPr>
                <a:endParaRPr lang="en-US" sz="2667" kern="0">
                  <a:solidFill>
                    <a:srgbClr val="262626"/>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7" name="Hexagon 13">
                <a:extLst>
                  <a:ext uri="{FF2B5EF4-FFF2-40B4-BE49-F238E27FC236}">
                    <a16:creationId xmlns:a16="http://schemas.microsoft.com/office/drawing/2014/main" id="{CD32EC66-4343-6EE1-5091-B6E5DD4A7E9D}"/>
                  </a:ext>
                </a:extLst>
              </p:cNvPr>
              <p:cNvSpPr/>
              <p:nvPr/>
            </p:nvSpPr>
            <p:spPr bwMode="auto">
              <a:xfrm rot="5400000">
                <a:off x="3734501" y="1369093"/>
                <a:ext cx="1636136" cy="1410462"/>
              </a:xfrm>
              <a:prstGeom prst="hexagon">
                <a:avLst/>
              </a:prstGeom>
              <a:solidFill>
                <a:srgbClr val="FFFFFF"/>
              </a:solidFill>
              <a:ln w="19050">
                <a:solidFill>
                  <a:srgbClr val="FFFFFF"/>
                </a:solidFill>
                <a:round/>
                <a:headEnd/>
                <a:tailEnd/>
              </a:ln>
            </p:spPr>
            <p:txBody>
              <a:bodyPr vert="horz" wrap="square" lIns="121920" tIns="60960" rIns="121920" bIns="60960" numCol="1" rtlCol="0" anchor="t" anchorCtr="0" compatLnSpc="1">
                <a:prstTxWarp prst="textNoShape">
                  <a:avLst/>
                </a:prstTxWarp>
              </a:bodyPr>
              <a:lstStyle/>
              <a:p>
                <a:pPr algn="ctr" defTabSz="1375467">
                  <a:defRPr/>
                </a:pPr>
                <a:endParaRPr lang="en-US" sz="2667" kern="0">
                  <a:solidFill>
                    <a:srgbClr val="262626"/>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39" name="Group 14">
              <a:extLst>
                <a:ext uri="{FF2B5EF4-FFF2-40B4-BE49-F238E27FC236}">
                  <a16:creationId xmlns:a16="http://schemas.microsoft.com/office/drawing/2014/main" id="{4D16516C-C08A-B679-7FE6-62154C7289E7}"/>
                </a:ext>
              </a:extLst>
            </p:cNvPr>
            <p:cNvGrpSpPr/>
            <p:nvPr/>
          </p:nvGrpSpPr>
          <p:grpSpPr>
            <a:xfrm>
              <a:off x="7032402" y="2798414"/>
              <a:ext cx="1132707" cy="1203140"/>
              <a:chOff x="3734181" y="1102012"/>
              <a:chExt cx="1676400" cy="1944624"/>
            </a:xfrm>
            <a:solidFill>
              <a:schemeClr val="bg1">
                <a:lumMod val="75000"/>
              </a:schemeClr>
            </a:solidFill>
            <a:effectLst>
              <a:outerShdw blurRad="50800" dist="38100" dir="2700000" algn="tl" rotWithShape="0">
                <a:prstClr val="black">
                  <a:alpha val="12000"/>
                </a:prstClr>
              </a:outerShdw>
            </a:effectLst>
          </p:grpSpPr>
          <p:sp>
            <p:nvSpPr>
              <p:cNvPr id="64" name="Hexagon 8">
                <a:extLst>
                  <a:ext uri="{FF2B5EF4-FFF2-40B4-BE49-F238E27FC236}">
                    <a16:creationId xmlns:a16="http://schemas.microsoft.com/office/drawing/2014/main" id="{D6542F1C-8B4B-6394-CCFD-1E0578C7C85C}"/>
                  </a:ext>
                </a:extLst>
              </p:cNvPr>
              <p:cNvSpPr/>
              <p:nvPr/>
            </p:nvSpPr>
            <p:spPr bwMode="auto">
              <a:xfrm rot="5400000">
                <a:off x="3600069" y="1236124"/>
                <a:ext cx="1944624" cy="1676400"/>
              </a:xfrm>
              <a:prstGeom prst="hexagon">
                <a:avLst/>
              </a:prstGeom>
              <a:grpFill/>
              <a:ln w="9525">
                <a:noFill/>
                <a:round/>
                <a:headEnd/>
                <a:tailEnd/>
              </a:ln>
            </p:spPr>
            <p:txBody>
              <a:bodyPr vert="horz" wrap="square" lIns="121920" tIns="60960" rIns="121920" bIns="60960" numCol="1" rtlCol="0" anchor="t" anchorCtr="0" compatLnSpc="1">
                <a:prstTxWarp prst="textNoShape">
                  <a:avLst/>
                </a:prstTxWarp>
              </a:bodyPr>
              <a:lstStyle/>
              <a:p>
                <a:pPr algn="ctr" defTabSz="1375467">
                  <a:defRPr/>
                </a:pPr>
                <a:endParaRPr lang="en-US" sz="2667" kern="0">
                  <a:solidFill>
                    <a:srgbClr val="262626"/>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5" name="Hexagon 13">
                <a:extLst>
                  <a:ext uri="{FF2B5EF4-FFF2-40B4-BE49-F238E27FC236}">
                    <a16:creationId xmlns:a16="http://schemas.microsoft.com/office/drawing/2014/main" id="{36812DD9-711B-CDE1-5AD6-395A144DD238}"/>
                  </a:ext>
                </a:extLst>
              </p:cNvPr>
              <p:cNvSpPr/>
              <p:nvPr/>
            </p:nvSpPr>
            <p:spPr bwMode="auto">
              <a:xfrm rot="5400000">
                <a:off x="3734501" y="1369093"/>
                <a:ext cx="1636136" cy="1410462"/>
              </a:xfrm>
              <a:prstGeom prst="hexagon">
                <a:avLst/>
              </a:prstGeom>
              <a:solidFill>
                <a:srgbClr val="FFFFFF"/>
              </a:solidFill>
              <a:ln w="19050">
                <a:solidFill>
                  <a:srgbClr val="FFFFFF"/>
                </a:solidFill>
                <a:round/>
                <a:headEnd/>
                <a:tailEnd/>
              </a:ln>
            </p:spPr>
            <p:txBody>
              <a:bodyPr vert="horz" wrap="square" lIns="121920" tIns="60960" rIns="121920" bIns="60960" numCol="1" rtlCol="0" anchor="t" anchorCtr="0" compatLnSpc="1">
                <a:prstTxWarp prst="textNoShape">
                  <a:avLst/>
                </a:prstTxWarp>
              </a:bodyPr>
              <a:lstStyle/>
              <a:p>
                <a:pPr algn="ctr" defTabSz="1375467">
                  <a:defRPr/>
                </a:pPr>
                <a:endParaRPr lang="en-US" sz="2667" kern="0">
                  <a:solidFill>
                    <a:srgbClr val="262626"/>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40" name="Group 14">
              <a:extLst>
                <a:ext uri="{FF2B5EF4-FFF2-40B4-BE49-F238E27FC236}">
                  <a16:creationId xmlns:a16="http://schemas.microsoft.com/office/drawing/2014/main" id="{F79E8D6C-C8C4-2DC1-7678-D2A8265F89DF}"/>
                </a:ext>
              </a:extLst>
            </p:cNvPr>
            <p:cNvGrpSpPr/>
            <p:nvPr/>
          </p:nvGrpSpPr>
          <p:grpSpPr>
            <a:xfrm>
              <a:off x="6713295" y="3906124"/>
              <a:ext cx="1132707" cy="1203140"/>
              <a:chOff x="3734181" y="1102012"/>
              <a:chExt cx="1676400" cy="1944624"/>
            </a:xfrm>
            <a:solidFill>
              <a:schemeClr val="bg1">
                <a:lumMod val="75000"/>
              </a:schemeClr>
            </a:solidFill>
            <a:effectLst>
              <a:outerShdw blurRad="50800" dist="38100" dir="2700000" algn="tl" rotWithShape="0">
                <a:prstClr val="black">
                  <a:alpha val="12000"/>
                </a:prstClr>
              </a:outerShdw>
            </a:effectLst>
          </p:grpSpPr>
          <p:sp>
            <p:nvSpPr>
              <p:cNvPr id="62" name="Hexagon 8">
                <a:extLst>
                  <a:ext uri="{FF2B5EF4-FFF2-40B4-BE49-F238E27FC236}">
                    <a16:creationId xmlns:a16="http://schemas.microsoft.com/office/drawing/2014/main" id="{BFFBBA1D-D49E-8C0B-3985-34321B51685C}"/>
                  </a:ext>
                </a:extLst>
              </p:cNvPr>
              <p:cNvSpPr/>
              <p:nvPr/>
            </p:nvSpPr>
            <p:spPr bwMode="auto">
              <a:xfrm rot="5400000">
                <a:off x="3600069" y="1236124"/>
                <a:ext cx="1944624" cy="1676400"/>
              </a:xfrm>
              <a:prstGeom prst="hexagon">
                <a:avLst/>
              </a:prstGeom>
              <a:grpFill/>
              <a:ln w="9525">
                <a:noFill/>
                <a:round/>
                <a:headEnd/>
                <a:tailEnd/>
              </a:ln>
            </p:spPr>
            <p:txBody>
              <a:bodyPr vert="horz" wrap="square" lIns="121920" tIns="60960" rIns="121920" bIns="60960" numCol="1" rtlCol="0" anchor="t" anchorCtr="0" compatLnSpc="1">
                <a:prstTxWarp prst="textNoShape">
                  <a:avLst/>
                </a:prstTxWarp>
              </a:bodyPr>
              <a:lstStyle/>
              <a:p>
                <a:pPr algn="ctr" defTabSz="1375467">
                  <a:defRPr/>
                </a:pPr>
                <a:endParaRPr lang="en-US" sz="2667" kern="0">
                  <a:solidFill>
                    <a:srgbClr val="262626"/>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3" name="Hexagon 13">
                <a:extLst>
                  <a:ext uri="{FF2B5EF4-FFF2-40B4-BE49-F238E27FC236}">
                    <a16:creationId xmlns:a16="http://schemas.microsoft.com/office/drawing/2014/main" id="{1678E28F-A502-EDC4-2B1D-61BAC1B42B3D}"/>
                  </a:ext>
                </a:extLst>
              </p:cNvPr>
              <p:cNvSpPr/>
              <p:nvPr/>
            </p:nvSpPr>
            <p:spPr bwMode="auto">
              <a:xfrm rot="5400000">
                <a:off x="3734501" y="1369093"/>
                <a:ext cx="1636136" cy="1410462"/>
              </a:xfrm>
              <a:prstGeom prst="hexagon">
                <a:avLst/>
              </a:prstGeom>
              <a:solidFill>
                <a:srgbClr val="FFFFFF"/>
              </a:solidFill>
              <a:ln w="19050">
                <a:solidFill>
                  <a:srgbClr val="FFFFFF"/>
                </a:solidFill>
                <a:round/>
                <a:headEnd/>
                <a:tailEnd/>
              </a:ln>
            </p:spPr>
            <p:txBody>
              <a:bodyPr vert="horz" wrap="square" lIns="121920" tIns="60960" rIns="121920" bIns="60960" numCol="1" rtlCol="0" anchor="t" anchorCtr="0" compatLnSpc="1">
                <a:prstTxWarp prst="textNoShape">
                  <a:avLst/>
                </a:prstTxWarp>
              </a:bodyPr>
              <a:lstStyle/>
              <a:p>
                <a:pPr algn="ctr" defTabSz="1375467">
                  <a:defRPr/>
                </a:pPr>
                <a:endParaRPr lang="en-US" sz="2667" kern="0">
                  <a:solidFill>
                    <a:srgbClr val="262626"/>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41" name="Oval 28">
              <a:extLst>
                <a:ext uri="{FF2B5EF4-FFF2-40B4-BE49-F238E27FC236}">
                  <a16:creationId xmlns:a16="http://schemas.microsoft.com/office/drawing/2014/main" id="{328AF53F-B1D3-9D9D-8671-7364C89FA70B}"/>
                </a:ext>
              </a:extLst>
            </p:cNvPr>
            <p:cNvSpPr>
              <a:spLocks noChangeAspect="1"/>
            </p:cNvSpPr>
            <p:nvPr/>
          </p:nvSpPr>
          <p:spPr>
            <a:xfrm>
              <a:off x="6081732" y="3058656"/>
              <a:ext cx="1171165" cy="1137633"/>
            </a:xfrm>
            <a:prstGeom prst="ellipse">
              <a:avLst/>
            </a:prstGeom>
            <a:solidFill>
              <a:srgbClr val="7030A0"/>
            </a:solidFill>
            <a:ln w="25400" cap="flat" cmpd="sng" algn="ctr">
              <a:noFill/>
              <a:prstDash val="solid"/>
            </a:ln>
            <a:effectLst/>
          </p:spPr>
          <p:txBody>
            <a:bodyPr lIns="0" tIns="0" rIns="0" bIns="0" rtlCol="0" anchor="ctr"/>
            <a:lstStyle/>
            <a:p>
              <a:pPr algn="ctr" defTabSz="1625162">
                <a:defRPr/>
              </a:pPr>
              <a:endParaRPr lang="en-US" altLang="zh-CN" sz="1400" b="1" kern="0" dirty="0">
                <a:solidFill>
                  <a:schemeClr val="bg1"/>
                </a:solidFill>
                <a:latin typeface="微软雅黑" panose="020B0503020204020204" pitchFamily="34" charset="-122"/>
                <a:ea typeface="微软雅黑" panose="020B0503020204020204" pitchFamily="34" charset="-122"/>
              </a:endParaRPr>
            </a:p>
          </p:txBody>
        </p:sp>
        <p:grpSp>
          <p:nvGrpSpPr>
            <p:cNvPr id="42" name="组合 41">
              <a:extLst>
                <a:ext uri="{FF2B5EF4-FFF2-40B4-BE49-F238E27FC236}">
                  <a16:creationId xmlns:a16="http://schemas.microsoft.com/office/drawing/2014/main" id="{C7B9A2CB-4FE8-D3DC-5795-7C72CFFF3476}"/>
                </a:ext>
              </a:extLst>
            </p:cNvPr>
            <p:cNvGrpSpPr/>
            <p:nvPr/>
          </p:nvGrpSpPr>
          <p:grpSpPr>
            <a:xfrm>
              <a:off x="7414007" y="3113421"/>
              <a:ext cx="369497" cy="325807"/>
              <a:chOff x="2825082" y="2932531"/>
              <a:chExt cx="364213" cy="364213"/>
            </a:xfrm>
          </p:grpSpPr>
          <p:sp>
            <p:nvSpPr>
              <p:cNvPr id="58" name="AutoShape 3">
                <a:extLst>
                  <a:ext uri="{FF2B5EF4-FFF2-40B4-BE49-F238E27FC236}">
                    <a16:creationId xmlns:a16="http://schemas.microsoft.com/office/drawing/2014/main" id="{4B4C4123-D4EC-9214-1DAF-E38FA987AC65}"/>
                  </a:ext>
                </a:extLst>
              </p:cNvPr>
              <p:cNvSpPr>
                <a:spLocks noChangeAspect="1" noChangeArrowheads="1" noTextEdit="1"/>
              </p:cNvSpPr>
              <p:nvPr/>
            </p:nvSpPr>
            <p:spPr bwMode="auto">
              <a:xfrm>
                <a:off x="2825082" y="2932531"/>
                <a:ext cx="364213" cy="36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59" name="Freeform 5">
                <a:extLst>
                  <a:ext uri="{FF2B5EF4-FFF2-40B4-BE49-F238E27FC236}">
                    <a16:creationId xmlns:a16="http://schemas.microsoft.com/office/drawing/2014/main" id="{090666AF-F9A7-4C7A-A8B0-840D81D9FD2F}"/>
                  </a:ext>
                </a:extLst>
              </p:cNvPr>
              <p:cNvSpPr>
                <a:spLocks/>
              </p:cNvSpPr>
              <p:nvPr/>
            </p:nvSpPr>
            <p:spPr bwMode="auto">
              <a:xfrm>
                <a:off x="3018307" y="3000773"/>
                <a:ext cx="102363" cy="102363"/>
              </a:xfrm>
              <a:custGeom>
                <a:avLst/>
                <a:gdLst>
                  <a:gd name="T0" fmla="*/ 534 w 534"/>
                  <a:gd name="T1" fmla="*/ 534 h 534"/>
                  <a:gd name="T2" fmla="*/ 0 w 534"/>
                  <a:gd name="T3" fmla="*/ 534 h 534"/>
                  <a:gd name="T4" fmla="*/ 0 w 534"/>
                  <a:gd name="T5" fmla="*/ 0 h 534"/>
                  <a:gd name="T6" fmla="*/ 119 w 534"/>
                  <a:gd name="T7" fmla="*/ 0 h 534"/>
                  <a:gd name="T8" fmla="*/ 119 w 534"/>
                  <a:gd name="T9" fmla="*/ 415 h 534"/>
                  <a:gd name="T10" fmla="*/ 534 w 534"/>
                  <a:gd name="T11" fmla="*/ 415 h 534"/>
                  <a:gd name="T12" fmla="*/ 534 w 534"/>
                  <a:gd name="T13" fmla="*/ 534 h 534"/>
                </a:gdLst>
                <a:ahLst/>
                <a:cxnLst>
                  <a:cxn ang="0">
                    <a:pos x="T0" y="T1"/>
                  </a:cxn>
                  <a:cxn ang="0">
                    <a:pos x="T2" y="T3"/>
                  </a:cxn>
                  <a:cxn ang="0">
                    <a:pos x="T4" y="T5"/>
                  </a:cxn>
                  <a:cxn ang="0">
                    <a:pos x="T6" y="T7"/>
                  </a:cxn>
                  <a:cxn ang="0">
                    <a:pos x="T8" y="T9"/>
                  </a:cxn>
                  <a:cxn ang="0">
                    <a:pos x="T10" y="T11"/>
                  </a:cxn>
                  <a:cxn ang="0">
                    <a:pos x="T12" y="T13"/>
                  </a:cxn>
                </a:cxnLst>
                <a:rect l="0" t="0" r="r" b="b"/>
                <a:pathLst>
                  <a:path w="534" h="534">
                    <a:moveTo>
                      <a:pt x="534" y="534"/>
                    </a:moveTo>
                    <a:lnTo>
                      <a:pt x="0" y="534"/>
                    </a:lnTo>
                    <a:lnTo>
                      <a:pt x="0" y="0"/>
                    </a:lnTo>
                    <a:lnTo>
                      <a:pt x="119" y="0"/>
                    </a:lnTo>
                    <a:lnTo>
                      <a:pt x="119" y="415"/>
                    </a:lnTo>
                    <a:lnTo>
                      <a:pt x="534" y="415"/>
                    </a:lnTo>
                    <a:lnTo>
                      <a:pt x="534" y="534"/>
                    </a:lnTo>
                    <a:close/>
                  </a:path>
                </a:pathLst>
              </a:custGeom>
              <a:solidFill>
                <a:srgbClr val="262626"/>
              </a:solidFill>
              <a:ln>
                <a:noFill/>
              </a:ln>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60" name="Freeform 6">
                <a:extLst>
                  <a:ext uri="{FF2B5EF4-FFF2-40B4-BE49-F238E27FC236}">
                    <a16:creationId xmlns:a16="http://schemas.microsoft.com/office/drawing/2014/main" id="{583AEBC5-3447-DB81-C045-2E13B0670582}"/>
                  </a:ext>
                </a:extLst>
              </p:cNvPr>
              <p:cNvSpPr>
                <a:spLocks noEditPoints="1"/>
              </p:cNvSpPr>
              <p:nvPr/>
            </p:nvSpPr>
            <p:spPr bwMode="auto">
              <a:xfrm>
                <a:off x="2893324" y="2936173"/>
                <a:ext cx="292329" cy="291945"/>
              </a:xfrm>
              <a:custGeom>
                <a:avLst/>
                <a:gdLst>
                  <a:gd name="T0" fmla="*/ 726 w 1525"/>
                  <a:gd name="T1" fmla="*/ 716 h 1523"/>
                  <a:gd name="T2" fmla="*/ 1440 w 1525"/>
                  <a:gd name="T3" fmla="*/ 0 h 1523"/>
                  <a:gd name="T4" fmla="*/ 1525 w 1525"/>
                  <a:gd name="T5" fmla="*/ 83 h 1523"/>
                  <a:gd name="T6" fmla="*/ 809 w 1525"/>
                  <a:gd name="T7" fmla="*/ 799 h 1523"/>
                  <a:gd name="T8" fmla="*/ 726 w 1525"/>
                  <a:gd name="T9" fmla="*/ 716 h 1523"/>
                  <a:gd name="T10" fmla="*/ 534 w 1525"/>
                  <a:gd name="T11" fmla="*/ 1523 h 1523"/>
                  <a:gd name="T12" fmla="*/ 415 w 1525"/>
                  <a:gd name="T13" fmla="*/ 1523 h 1523"/>
                  <a:gd name="T14" fmla="*/ 415 w 1525"/>
                  <a:gd name="T15" fmla="*/ 1108 h 1523"/>
                  <a:gd name="T16" fmla="*/ 0 w 1525"/>
                  <a:gd name="T17" fmla="*/ 1108 h 1523"/>
                  <a:gd name="T18" fmla="*/ 0 w 1525"/>
                  <a:gd name="T19" fmla="*/ 989 h 1523"/>
                  <a:gd name="T20" fmla="*/ 534 w 1525"/>
                  <a:gd name="T21" fmla="*/ 989 h 1523"/>
                  <a:gd name="T22" fmla="*/ 534 w 1525"/>
                  <a:gd name="T23" fmla="*/ 1523 h 1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25" h="1523">
                    <a:moveTo>
                      <a:pt x="726" y="716"/>
                    </a:moveTo>
                    <a:lnTo>
                      <a:pt x="1440" y="0"/>
                    </a:lnTo>
                    <a:lnTo>
                      <a:pt x="1525" y="83"/>
                    </a:lnTo>
                    <a:lnTo>
                      <a:pt x="809" y="799"/>
                    </a:lnTo>
                    <a:lnTo>
                      <a:pt x="726" y="716"/>
                    </a:lnTo>
                    <a:close/>
                    <a:moveTo>
                      <a:pt x="534" y="1523"/>
                    </a:moveTo>
                    <a:lnTo>
                      <a:pt x="415" y="1523"/>
                    </a:lnTo>
                    <a:lnTo>
                      <a:pt x="415" y="1108"/>
                    </a:lnTo>
                    <a:lnTo>
                      <a:pt x="0" y="1108"/>
                    </a:lnTo>
                    <a:lnTo>
                      <a:pt x="0" y="989"/>
                    </a:lnTo>
                    <a:lnTo>
                      <a:pt x="534" y="989"/>
                    </a:lnTo>
                    <a:lnTo>
                      <a:pt x="534" y="1523"/>
                    </a:lnTo>
                    <a:close/>
                  </a:path>
                </a:pathLst>
              </a:custGeom>
              <a:solidFill>
                <a:srgbClr val="262626"/>
              </a:solidFill>
              <a:ln>
                <a:noFill/>
              </a:ln>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zh-CN" altLang="en-US" sz="2400">
                  <a:solidFill>
                    <a:prstClr val="black"/>
                  </a:solidFill>
                  <a:latin typeface="微软雅黑" panose="020B0503020204020204" pitchFamily="34" charset="-122"/>
                  <a:ea typeface="微软雅黑" panose="020B0503020204020204" pitchFamily="34" charset="-122"/>
                </a:endParaRPr>
              </a:p>
            </p:txBody>
          </p:sp>
          <p:sp>
            <p:nvSpPr>
              <p:cNvPr id="61" name="Freeform 7">
                <a:extLst>
                  <a:ext uri="{FF2B5EF4-FFF2-40B4-BE49-F238E27FC236}">
                    <a16:creationId xmlns:a16="http://schemas.microsoft.com/office/drawing/2014/main" id="{47E45B16-6E46-0341-1C95-6D1AEA7EFBEB}"/>
                  </a:ext>
                </a:extLst>
              </p:cNvPr>
              <p:cNvSpPr>
                <a:spLocks noEditPoints="1"/>
              </p:cNvSpPr>
              <p:nvPr/>
            </p:nvSpPr>
            <p:spPr bwMode="auto">
              <a:xfrm>
                <a:off x="2825082" y="2932914"/>
                <a:ext cx="363830" cy="363446"/>
              </a:xfrm>
              <a:custGeom>
                <a:avLst/>
                <a:gdLst>
                  <a:gd name="T0" fmla="*/ 17 w 1898"/>
                  <a:gd name="T1" fmla="*/ 1796 h 1896"/>
                  <a:gd name="T2" fmla="*/ 733 w 1898"/>
                  <a:gd name="T3" fmla="*/ 1080 h 1896"/>
                  <a:gd name="T4" fmla="*/ 816 w 1898"/>
                  <a:gd name="T5" fmla="*/ 1163 h 1896"/>
                  <a:gd name="T6" fmla="*/ 102 w 1898"/>
                  <a:gd name="T7" fmla="*/ 1879 h 1896"/>
                  <a:gd name="T8" fmla="*/ 17 w 1898"/>
                  <a:gd name="T9" fmla="*/ 1796 h 1896"/>
                  <a:gd name="T10" fmla="*/ 119 w 1898"/>
                  <a:gd name="T11" fmla="*/ 416 h 1896"/>
                  <a:gd name="T12" fmla="*/ 0 w 1898"/>
                  <a:gd name="T13" fmla="*/ 416 h 1896"/>
                  <a:gd name="T14" fmla="*/ 0 w 1898"/>
                  <a:gd name="T15" fmla="*/ 0 h 1896"/>
                  <a:gd name="T16" fmla="*/ 415 w 1898"/>
                  <a:gd name="T17" fmla="*/ 0 h 1896"/>
                  <a:gd name="T18" fmla="*/ 415 w 1898"/>
                  <a:gd name="T19" fmla="*/ 119 h 1896"/>
                  <a:gd name="T20" fmla="*/ 119 w 1898"/>
                  <a:gd name="T21" fmla="*/ 119 h 1896"/>
                  <a:gd name="T22" fmla="*/ 119 w 1898"/>
                  <a:gd name="T23" fmla="*/ 416 h 1896"/>
                  <a:gd name="T24" fmla="*/ 0 w 1898"/>
                  <a:gd name="T25" fmla="*/ 534 h 1896"/>
                  <a:gd name="T26" fmla="*/ 119 w 1898"/>
                  <a:gd name="T27" fmla="*/ 534 h 1896"/>
                  <a:gd name="T28" fmla="*/ 119 w 1898"/>
                  <a:gd name="T29" fmla="*/ 890 h 1896"/>
                  <a:gd name="T30" fmla="*/ 0 w 1898"/>
                  <a:gd name="T31" fmla="*/ 890 h 1896"/>
                  <a:gd name="T32" fmla="*/ 0 w 1898"/>
                  <a:gd name="T33" fmla="*/ 534 h 1896"/>
                  <a:gd name="T34" fmla="*/ 534 w 1898"/>
                  <a:gd name="T35" fmla="*/ 0 h 1896"/>
                  <a:gd name="T36" fmla="*/ 890 w 1898"/>
                  <a:gd name="T37" fmla="*/ 0 h 1896"/>
                  <a:gd name="T38" fmla="*/ 890 w 1898"/>
                  <a:gd name="T39" fmla="*/ 119 h 1896"/>
                  <a:gd name="T40" fmla="*/ 534 w 1898"/>
                  <a:gd name="T41" fmla="*/ 119 h 1896"/>
                  <a:gd name="T42" fmla="*/ 534 w 1898"/>
                  <a:gd name="T43" fmla="*/ 0 h 1896"/>
                  <a:gd name="T44" fmla="*/ 1898 w 1898"/>
                  <a:gd name="T45" fmla="*/ 1896 h 1896"/>
                  <a:gd name="T46" fmla="*/ 1483 w 1898"/>
                  <a:gd name="T47" fmla="*/ 1896 h 1896"/>
                  <a:gd name="T48" fmla="*/ 1483 w 1898"/>
                  <a:gd name="T49" fmla="*/ 1777 h 1896"/>
                  <a:gd name="T50" fmla="*/ 1779 w 1898"/>
                  <a:gd name="T51" fmla="*/ 1777 h 1896"/>
                  <a:gd name="T52" fmla="*/ 1779 w 1898"/>
                  <a:gd name="T53" fmla="*/ 1481 h 1896"/>
                  <a:gd name="T54" fmla="*/ 1898 w 1898"/>
                  <a:gd name="T55" fmla="*/ 1481 h 1896"/>
                  <a:gd name="T56" fmla="*/ 1898 w 1898"/>
                  <a:gd name="T57" fmla="*/ 1896 h 1896"/>
                  <a:gd name="T58" fmla="*/ 1779 w 1898"/>
                  <a:gd name="T59" fmla="*/ 1006 h 1896"/>
                  <a:gd name="T60" fmla="*/ 1898 w 1898"/>
                  <a:gd name="T61" fmla="*/ 1006 h 1896"/>
                  <a:gd name="T62" fmla="*/ 1898 w 1898"/>
                  <a:gd name="T63" fmla="*/ 1362 h 1896"/>
                  <a:gd name="T64" fmla="*/ 1779 w 1898"/>
                  <a:gd name="T65" fmla="*/ 1362 h 1896"/>
                  <a:gd name="T66" fmla="*/ 1779 w 1898"/>
                  <a:gd name="T67" fmla="*/ 1006 h 1896"/>
                  <a:gd name="T68" fmla="*/ 1008 w 1898"/>
                  <a:gd name="T69" fmla="*/ 1777 h 1896"/>
                  <a:gd name="T70" fmla="*/ 1364 w 1898"/>
                  <a:gd name="T71" fmla="*/ 1777 h 1896"/>
                  <a:gd name="T72" fmla="*/ 1364 w 1898"/>
                  <a:gd name="T73" fmla="*/ 1896 h 1896"/>
                  <a:gd name="T74" fmla="*/ 1008 w 1898"/>
                  <a:gd name="T75" fmla="*/ 1896 h 1896"/>
                  <a:gd name="T76" fmla="*/ 1008 w 1898"/>
                  <a:gd name="T77" fmla="*/ 1777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98" h="1896">
                    <a:moveTo>
                      <a:pt x="17" y="1796"/>
                    </a:moveTo>
                    <a:lnTo>
                      <a:pt x="733" y="1080"/>
                    </a:lnTo>
                    <a:lnTo>
                      <a:pt x="816" y="1163"/>
                    </a:lnTo>
                    <a:lnTo>
                      <a:pt x="102" y="1879"/>
                    </a:lnTo>
                    <a:lnTo>
                      <a:pt x="17" y="1796"/>
                    </a:lnTo>
                    <a:close/>
                    <a:moveTo>
                      <a:pt x="119" y="416"/>
                    </a:moveTo>
                    <a:lnTo>
                      <a:pt x="0" y="416"/>
                    </a:lnTo>
                    <a:lnTo>
                      <a:pt x="0" y="0"/>
                    </a:lnTo>
                    <a:lnTo>
                      <a:pt x="415" y="0"/>
                    </a:lnTo>
                    <a:lnTo>
                      <a:pt x="415" y="119"/>
                    </a:lnTo>
                    <a:lnTo>
                      <a:pt x="119" y="119"/>
                    </a:lnTo>
                    <a:lnTo>
                      <a:pt x="119" y="416"/>
                    </a:lnTo>
                    <a:close/>
                    <a:moveTo>
                      <a:pt x="0" y="534"/>
                    </a:moveTo>
                    <a:lnTo>
                      <a:pt x="119" y="534"/>
                    </a:lnTo>
                    <a:lnTo>
                      <a:pt x="119" y="890"/>
                    </a:lnTo>
                    <a:lnTo>
                      <a:pt x="0" y="890"/>
                    </a:lnTo>
                    <a:lnTo>
                      <a:pt x="0" y="534"/>
                    </a:lnTo>
                    <a:close/>
                    <a:moveTo>
                      <a:pt x="534" y="0"/>
                    </a:moveTo>
                    <a:lnTo>
                      <a:pt x="890" y="0"/>
                    </a:lnTo>
                    <a:lnTo>
                      <a:pt x="890" y="119"/>
                    </a:lnTo>
                    <a:lnTo>
                      <a:pt x="534" y="119"/>
                    </a:lnTo>
                    <a:lnTo>
                      <a:pt x="534" y="0"/>
                    </a:lnTo>
                    <a:close/>
                    <a:moveTo>
                      <a:pt x="1898" y="1896"/>
                    </a:moveTo>
                    <a:lnTo>
                      <a:pt x="1483" y="1896"/>
                    </a:lnTo>
                    <a:lnTo>
                      <a:pt x="1483" y="1777"/>
                    </a:lnTo>
                    <a:lnTo>
                      <a:pt x="1779" y="1777"/>
                    </a:lnTo>
                    <a:lnTo>
                      <a:pt x="1779" y="1481"/>
                    </a:lnTo>
                    <a:lnTo>
                      <a:pt x="1898" y="1481"/>
                    </a:lnTo>
                    <a:lnTo>
                      <a:pt x="1898" y="1896"/>
                    </a:lnTo>
                    <a:close/>
                    <a:moveTo>
                      <a:pt x="1779" y="1006"/>
                    </a:moveTo>
                    <a:lnTo>
                      <a:pt x="1898" y="1006"/>
                    </a:lnTo>
                    <a:lnTo>
                      <a:pt x="1898" y="1362"/>
                    </a:lnTo>
                    <a:lnTo>
                      <a:pt x="1779" y="1362"/>
                    </a:lnTo>
                    <a:lnTo>
                      <a:pt x="1779" y="1006"/>
                    </a:lnTo>
                    <a:close/>
                    <a:moveTo>
                      <a:pt x="1008" y="1777"/>
                    </a:moveTo>
                    <a:lnTo>
                      <a:pt x="1364" y="1777"/>
                    </a:lnTo>
                    <a:lnTo>
                      <a:pt x="1364" y="1896"/>
                    </a:lnTo>
                    <a:lnTo>
                      <a:pt x="1008" y="1896"/>
                    </a:lnTo>
                    <a:lnTo>
                      <a:pt x="1008" y="1777"/>
                    </a:lnTo>
                    <a:close/>
                  </a:path>
                </a:pathLst>
              </a:custGeom>
              <a:solidFill>
                <a:srgbClr val="262626"/>
              </a:solidFill>
              <a:ln>
                <a:noFill/>
              </a:ln>
            </p:spPr>
            <p:txBody>
              <a:bodyPr vert="horz" wrap="square" lIns="121920" tIns="60960" rIns="121920" bIns="60960" numCol="1" anchor="t" anchorCtr="0" compatLnSpc="1">
                <a:prstTxWarp prst="textNoShape">
                  <a:avLst/>
                </a:prstTxWarp>
              </a:bodyPr>
              <a:lstStyle/>
              <a:p>
                <a:pPr defTabSz="1219170" fontAlgn="base">
                  <a:spcBef>
                    <a:spcPct val="0"/>
                  </a:spcBef>
                  <a:spcAft>
                    <a:spcPct val="0"/>
                  </a:spcAft>
                </a:pPr>
                <a:endParaRPr lang="zh-CN" altLang="en-US" sz="2400">
                  <a:solidFill>
                    <a:prstClr val="black"/>
                  </a:solidFill>
                  <a:latin typeface="微软雅黑" panose="020B0503020204020204" pitchFamily="34" charset="-122"/>
                  <a:ea typeface="微软雅黑" panose="020B0503020204020204" pitchFamily="34" charset="-122"/>
                </a:endParaRPr>
              </a:p>
            </p:txBody>
          </p:sp>
        </p:grpSp>
        <p:sp>
          <p:nvSpPr>
            <p:cNvPr id="43" name="文本框 42">
              <a:extLst>
                <a:ext uri="{FF2B5EF4-FFF2-40B4-BE49-F238E27FC236}">
                  <a16:creationId xmlns:a16="http://schemas.microsoft.com/office/drawing/2014/main" id="{8B184D05-C184-EF85-A04A-EC368C63D9D5}"/>
                </a:ext>
              </a:extLst>
            </p:cNvPr>
            <p:cNvSpPr txBox="1"/>
            <p:nvPr/>
          </p:nvSpPr>
          <p:spPr>
            <a:xfrm>
              <a:off x="7196347" y="3475330"/>
              <a:ext cx="825414" cy="288289"/>
            </a:xfrm>
            <a:prstGeom prst="rect">
              <a:avLst/>
            </a:prstGeom>
            <a:noFill/>
          </p:spPr>
          <p:txBody>
            <a:bodyPr wrap="square" rtlCol="0">
              <a:spAutoFit/>
            </a:bodyPr>
            <a:lstStyle/>
            <a:p>
              <a:pPr algn="ctr" defTabSz="1625162">
                <a:defRPr/>
              </a:pPr>
              <a:r>
                <a:rPr lang="zh-CN" altLang="en-US" sz="1600" b="1" kern="0" dirty="0">
                  <a:solidFill>
                    <a:prstClr val="black"/>
                  </a:solidFill>
                  <a:latin typeface="微软雅黑" panose="020B0503020204020204" pitchFamily="34" charset="-122"/>
                  <a:ea typeface="微软雅黑" panose="020B0503020204020204" pitchFamily="34" charset="-122"/>
                </a:rPr>
                <a:t>高弹性</a:t>
              </a:r>
              <a:endParaRPr lang="zh-CN" altLang="en-US" sz="1600" kern="0" dirty="0">
                <a:solidFill>
                  <a:prstClr val="black"/>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D6F2E121-1C18-93D6-4F0E-2ED8C884E205}"/>
                </a:ext>
              </a:extLst>
            </p:cNvPr>
            <p:cNvSpPr txBox="1"/>
            <p:nvPr/>
          </p:nvSpPr>
          <p:spPr>
            <a:xfrm>
              <a:off x="6169049" y="2659914"/>
              <a:ext cx="931441" cy="288289"/>
            </a:xfrm>
            <a:prstGeom prst="rect">
              <a:avLst/>
            </a:prstGeom>
            <a:noFill/>
          </p:spPr>
          <p:txBody>
            <a:bodyPr wrap="square" rtlCol="0">
              <a:spAutoFit/>
            </a:bodyPr>
            <a:lstStyle/>
            <a:p>
              <a:pPr algn="ctr" defTabSz="1625162">
                <a:defRPr/>
              </a:pPr>
              <a:r>
                <a:rPr lang="zh-CN" altLang="en-US" sz="1600" b="1" kern="0" dirty="0">
                  <a:solidFill>
                    <a:prstClr val="black"/>
                  </a:solidFill>
                  <a:latin typeface="微软雅黑" panose="020B0503020204020204" pitchFamily="34" charset="-122"/>
                  <a:ea typeface="微软雅黑" panose="020B0503020204020204" pitchFamily="34" charset="-122"/>
                </a:rPr>
                <a:t>高性能</a:t>
              </a:r>
              <a:endParaRPr lang="zh-CN" altLang="en-US" sz="1600" kern="0" dirty="0">
                <a:solidFill>
                  <a:prstClr val="black"/>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49A44A07-BE7A-4D34-D791-F94DB0531D68}"/>
                </a:ext>
              </a:extLst>
            </p:cNvPr>
            <p:cNvSpPr txBox="1"/>
            <p:nvPr/>
          </p:nvSpPr>
          <p:spPr>
            <a:xfrm>
              <a:off x="5308185" y="3475330"/>
              <a:ext cx="796236" cy="288289"/>
            </a:xfrm>
            <a:prstGeom prst="rect">
              <a:avLst/>
            </a:prstGeom>
            <a:noFill/>
          </p:spPr>
          <p:txBody>
            <a:bodyPr wrap="square" rtlCol="0">
              <a:spAutoFit/>
            </a:bodyPr>
            <a:lstStyle/>
            <a:p>
              <a:pPr algn="ctr" defTabSz="1625162">
                <a:defRPr/>
              </a:pPr>
              <a:r>
                <a:rPr lang="zh-CN" altLang="en-US" sz="1600" b="1" kern="0" dirty="0">
                  <a:solidFill>
                    <a:prstClr val="black"/>
                  </a:solidFill>
                  <a:latin typeface="微软雅黑" panose="020B0503020204020204" pitchFamily="34" charset="-122"/>
                  <a:ea typeface="微软雅黑" panose="020B0503020204020204" pitchFamily="34" charset="-122"/>
                </a:rPr>
                <a:t>高可用</a:t>
              </a:r>
              <a:endParaRPr lang="zh-CN" altLang="en-US" sz="1600" kern="0" dirty="0">
                <a:solidFill>
                  <a:prstClr val="black"/>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6D072C12-97C6-5F98-5163-D4A5DAA020B4}"/>
                </a:ext>
              </a:extLst>
            </p:cNvPr>
            <p:cNvSpPr txBox="1"/>
            <p:nvPr/>
          </p:nvSpPr>
          <p:spPr>
            <a:xfrm>
              <a:off x="5557436" y="4599020"/>
              <a:ext cx="966488" cy="288289"/>
            </a:xfrm>
            <a:prstGeom prst="rect">
              <a:avLst/>
            </a:prstGeom>
            <a:noFill/>
          </p:spPr>
          <p:txBody>
            <a:bodyPr wrap="square" rtlCol="0">
              <a:spAutoFit/>
            </a:bodyPr>
            <a:lstStyle/>
            <a:p>
              <a:pPr algn="ctr" defTabSz="1625162">
                <a:defRPr/>
              </a:pPr>
              <a:r>
                <a:rPr lang="zh-CN" altLang="en-US" sz="1600" b="1" kern="0" dirty="0">
                  <a:solidFill>
                    <a:prstClr val="black"/>
                  </a:solidFill>
                  <a:latin typeface="微软雅黑" panose="020B0503020204020204" pitchFamily="34" charset="-122"/>
                  <a:ea typeface="微软雅黑" panose="020B0503020204020204" pitchFamily="34" charset="-122"/>
                </a:rPr>
                <a:t>高智能</a:t>
              </a:r>
              <a:endParaRPr lang="zh-CN" altLang="en-US" sz="1600" kern="0" dirty="0">
                <a:solidFill>
                  <a:prstClr val="black"/>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73447477-E09B-1992-3EE1-E8D0084EE32E}"/>
                </a:ext>
              </a:extLst>
            </p:cNvPr>
            <p:cNvSpPr txBox="1"/>
            <p:nvPr/>
          </p:nvSpPr>
          <p:spPr>
            <a:xfrm>
              <a:off x="6789753" y="4599020"/>
              <a:ext cx="990055" cy="288289"/>
            </a:xfrm>
            <a:prstGeom prst="rect">
              <a:avLst/>
            </a:prstGeom>
            <a:noFill/>
          </p:spPr>
          <p:txBody>
            <a:bodyPr wrap="square" rtlCol="0">
              <a:spAutoFit/>
            </a:bodyPr>
            <a:lstStyle/>
            <a:p>
              <a:pPr algn="ctr" defTabSz="1625162">
                <a:defRPr/>
              </a:pPr>
              <a:r>
                <a:rPr lang="zh-CN" altLang="en-US" sz="1600" b="1" kern="0" dirty="0">
                  <a:solidFill>
                    <a:prstClr val="black"/>
                  </a:solidFill>
                  <a:latin typeface="微软雅黑" panose="020B0503020204020204" pitchFamily="34" charset="-122"/>
                  <a:ea typeface="微软雅黑" panose="020B0503020204020204" pitchFamily="34" charset="-122"/>
                </a:rPr>
                <a:t>高安全</a:t>
              </a:r>
              <a:endParaRPr lang="zh-CN" altLang="en-US" sz="1600" kern="0" dirty="0">
                <a:solidFill>
                  <a:prstClr val="black"/>
                </a:solidFill>
                <a:latin typeface="微软雅黑" panose="020B0503020204020204" pitchFamily="34" charset="-122"/>
                <a:ea typeface="微软雅黑" panose="020B0503020204020204" pitchFamily="34" charset="-122"/>
              </a:endParaRPr>
            </a:p>
          </p:txBody>
        </p:sp>
        <p:pic>
          <p:nvPicPr>
            <p:cNvPr id="48" name="图片 47">
              <a:extLst>
                <a:ext uri="{FF2B5EF4-FFF2-40B4-BE49-F238E27FC236}">
                  <a16:creationId xmlns:a16="http://schemas.microsoft.com/office/drawing/2014/main" id="{4D4412AF-5EF4-8AD4-A84A-F495E4278D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80270" y="2241112"/>
              <a:ext cx="358587" cy="371393"/>
            </a:xfrm>
            <a:prstGeom prst="rect">
              <a:avLst/>
            </a:prstGeom>
          </p:spPr>
        </p:pic>
        <p:pic>
          <p:nvPicPr>
            <p:cNvPr id="49" name="图片 48">
              <a:extLst>
                <a:ext uri="{FF2B5EF4-FFF2-40B4-BE49-F238E27FC236}">
                  <a16:creationId xmlns:a16="http://schemas.microsoft.com/office/drawing/2014/main" id="{4B28E6EA-DB95-7781-8382-3C852C0C6D6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68360" y="3101748"/>
              <a:ext cx="492048" cy="344433"/>
            </a:xfrm>
            <a:prstGeom prst="rect">
              <a:avLst/>
            </a:prstGeom>
          </p:spPr>
        </p:pic>
        <p:pic>
          <p:nvPicPr>
            <p:cNvPr id="50" name="图片 49">
              <a:extLst>
                <a:ext uri="{FF2B5EF4-FFF2-40B4-BE49-F238E27FC236}">
                  <a16:creationId xmlns:a16="http://schemas.microsoft.com/office/drawing/2014/main" id="{1B432368-DE12-D64E-0EF1-26ADE5F699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57089" y="4200914"/>
              <a:ext cx="390884" cy="379302"/>
            </a:xfrm>
            <a:prstGeom prst="rect">
              <a:avLst/>
            </a:prstGeom>
          </p:spPr>
        </p:pic>
        <p:pic>
          <p:nvPicPr>
            <p:cNvPr id="51" name="图片 50">
              <a:extLst>
                <a:ext uri="{FF2B5EF4-FFF2-40B4-BE49-F238E27FC236}">
                  <a16:creationId xmlns:a16="http://schemas.microsoft.com/office/drawing/2014/main" id="{27EDFDE3-F849-3A4F-211A-27D1B251DE0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89304" y="4166365"/>
              <a:ext cx="388236" cy="421739"/>
            </a:xfrm>
            <a:prstGeom prst="rect">
              <a:avLst/>
            </a:prstGeom>
          </p:spPr>
        </p:pic>
        <p:sp>
          <p:nvSpPr>
            <p:cNvPr id="52" name="文本框 51">
              <a:extLst>
                <a:ext uri="{FF2B5EF4-FFF2-40B4-BE49-F238E27FC236}">
                  <a16:creationId xmlns:a16="http://schemas.microsoft.com/office/drawing/2014/main" id="{2D4DC0FB-CC6C-9B51-2290-F48DA9621FEA}"/>
                </a:ext>
              </a:extLst>
            </p:cNvPr>
            <p:cNvSpPr txBox="1"/>
            <p:nvPr/>
          </p:nvSpPr>
          <p:spPr>
            <a:xfrm>
              <a:off x="4792803" y="1586462"/>
              <a:ext cx="3722249" cy="366476"/>
            </a:xfrm>
            <a:prstGeom prst="rect">
              <a:avLst/>
            </a:prstGeom>
            <a:noFill/>
          </p:spPr>
          <p:txBody>
            <a:bodyPr wrap="square" rtlCol="0">
              <a:spAutoFit/>
            </a:bodyPr>
            <a:lstStyle/>
            <a:p>
              <a:pPr algn="ctr">
                <a:lnSpc>
                  <a:spcPct val="120000"/>
                </a:lnSpc>
              </a:pPr>
              <a:r>
                <a:rPr lang="zh-CN" altLang="en-US" sz="2000" b="1" dirty="0">
                  <a:solidFill>
                    <a:srgbClr val="0000FF"/>
                  </a:solidFill>
                  <a:latin typeface="微软雅黑" panose="020B0503020204020204" pitchFamily="34" charset="-122"/>
                  <a:ea typeface="微软雅黑" panose="020B0503020204020204" pitchFamily="34" charset="-122"/>
                </a:rPr>
                <a:t>① 分布式并行</a:t>
              </a:r>
              <a:endParaRPr lang="zh-CN" altLang="en-US" sz="2000" b="1" dirty="0">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83305110-E7BC-C214-3BCF-9A242363504B}"/>
                </a:ext>
              </a:extLst>
            </p:cNvPr>
            <p:cNvSpPr txBox="1"/>
            <p:nvPr/>
          </p:nvSpPr>
          <p:spPr>
            <a:xfrm>
              <a:off x="4480500" y="2125625"/>
              <a:ext cx="1413074" cy="680974"/>
            </a:xfrm>
            <a:prstGeom prst="rect">
              <a:avLst/>
            </a:prstGeom>
            <a:noFill/>
          </p:spPr>
          <p:txBody>
            <a:bodyPr wrap="square" rtlCol="0">
              <a:spAutoFit/>
            </a:bodyPr>
            <a:lstStyle>
              <a:defPPr>
                <a:defRPr lang="zh-CN"/>
              </a:defPPr>
              <a:lvl1pPr algn="ctr">
                <a:lnSpc>
                  <a:spcPct val="120000"/>
                </a:lnSpc>
                <a:defRPr b="1">
                  <a:latin typeface="微软雅黑" panose="020B0503020204020204" pitchFamily="34" charset="-122"/>
                  <a:ea typeface="微软雅黑" panose="020B0503020204020204" pitchFamily="34" charset="-122"/>
                </a:defRPr>
              </a:lvl1pPr>
            </a:lstStyle>
            <a:p>
              <a:r>
                <a:rPr lang="zh-CN" altLang="en-US" sz="2000" dirty="0">
                  <a:solidFill>
                    <a:srgbClr val="0000FF"/>
                  </a:solidFill>
                </a:rPr>
                <a:t>②多层级自感知</a:t>
              </a:r>
              <a:endParaRPr lang="zh-CN" altLang="en-US" sz="2000" dirty="0"/>
            </a:p>
          </p:txBody>
        </p:sp>
        <p:sp>
          <p:nvSpPr>
            <p:cNvPr id="54" name="文本框 53">
              <a:extLst>
                <a:ext uri="{FF2B5EF4-FFF2-40B4-BE49-F238E27FC236}">
                  <a16:creationId xmlns:a16="http://schemas.microsoft.com/office/drawing/2014/main" id="{E86F8AB7-1A71-BDE4-18AF-4DA77C5F1078}"/>
                </a:ext>
              </a:extLst>
            </p:cNvPr>
            <p:cNvSpPr txBox="1"/>
            <p:nvPr/>
          </p:nvSpPr>
          <p:spPr>
            <a:xfrm>
              <a:off x="7560032" y="2125625"/>
              <a:ext cx="1363072" cy="680974"/>
            </a:xfrm>
            <a:prstGeom prst="rect">
              <a:avLst/>
            </a:prstGeom>
            <a:noFill/>
          </p:spPr>
          <p:txBody>
            <a:bodyPr wrap="square" rtlCol="0">
              <a:spAutoFit/>
            </a:bodyPr>
            <a:lstStyle>
              <a:defPPr>
                <a:defRPr lang="zh-CN"/>
              </a:defPPr>
              <a:lvl1pPr algn="ctr">
                <a:lnSpc>
                  <a:spcPct val="120000"/>
                </a:lnSpc>
                <a:defRPr b="1">
                  <a:latin typeface="微软雅黑" panose="020B0503020204020204" pitchFamily="34" charset="-122"/>
                  <a:ea typeface="微软雅黑" panose="020B0503020204020204" pitchFamily="34" charset="-122"/>
                </a:defRPr>
              </a:lvl1pPr>
            </a:lstStyle>
            <a:p>
              <a:r>
                <a:rPr lang="zh-CN" altLang="en-US" sz="2000" dirty="0">
                  <a:solidFill>
                    <a:srgbClr val="0000FF"/>
                  </a:solidFill>
                </a:rPr>
                <a:t>③云原生存算分离</a:t>
              </a:r>
              <a:endParaRPr lang="zh-CN" altLang="en-US" sz="2000" dirty="0"/>
            </a:p>
          </p:txBody>
        </p:sp>
        <p:sp>
          <p:nvSpPr>
            <p:cNvPr id="55" name="文本框 54">
              <a:extLst>
                <a:ext uri="{FF2B5EF4-FFF2-40B4-BE49-F238E27FC236}">
                  <a16:creationId xmlns:a16="http://schemas.microsoft.com/office/drawing/2014/main" id="{917C9C4D-A552-3061-FD21-EDE3DB70FB42}"/>
                </a:ext>
              </a:extLst>
            </p:cNvPr>
            <p:cNvSpPr txBox="1"/>
            <p:nvPr/>
          </p:nvSpPr>
          <p:spPr>
            <a:xfrm>
              <a:off x="4249720" y="5059669"/>
              <a:ext cx="2388945" cy="366476"/>
            </a:xfrm>
            <a:prstGeom prst="rect">
              <a:avLst/>
            </a:prstGeom>
            <a:noFill/>
          </p:spPr>
          <p:txBody>
            <a:bodyPr wrap="square" rtlCol="0">
              <a:spAutoFit/>
            </a:bodyPr>
            <a:lstStyle>
              <a:defPPr>
                <a:defRPr lang="zh-CN"/>
              </a:defPPr>
              <a:lvl1pPr algn="ctr">
                <a:lnSpc>
                  <a:spcPct val="120000"/>
                </a:lnSpc>
                <a:defRPr b="1">
                  <a:latin typeface="微软雅黑" panose="020B0503020204020204" pitchFamily="34" charset="-122"/>
                  <a:ea typeface="微软雅黑" panose="020B0503020204020204" pitchFamily="34" charset="-122"/>
                </a:defRPr>
              </a:lvl1pPr>
            </a:lstStyle>
            <a:p>
              <a:r>
                <a:rPr lang="zh-CN" altLang="en-US" sz="2000" dirty="0">
                  <a:solidFill>
                    <a:srgbClr val="0000FF"/>
                  </a:solidFill>
                </a:rPr>
                <a:t>④智能优化引擎</a:t>
              </a:r>
              <a:endParaRPr lang="en-US" altLang="zh-CN" sz="2000" dirty="0">
                <a:solidFill>
                  <a:srgbClr val="0000FF"/>
                </a:solidFill>
              </a:endParaRPr>
            </a:p>
          </p:txBody>
        </p:sp>
        <p:sp>
          <p:nvSpPr>
            <p:cNvPr id="56" name="文本框 55">
              <a:extLst>
                <a:ext uri="{FF2B5EF4-FFF2-40B4-BE49-F238E27FC236}">
                  <a16:creationId xmlns:a16="http://schemas.microsoft.com/office/drawing/2014/main" id="{F0128507-D1CC-DC53-138C-BC51438E66B7}"/>
                </a:ext>
              </a:extLst>
            </p:cNvPr>
            <p:cNvSpPr txBox="1"/>
            <p:nvPr/>
          </p:nvSpPr>
          <p:spPr>
            <a:xfrm>
              <a:off x="6430701" y="5059669"/>
              <a:ext cx="2557652" cy="366476"/>
            </a:xfrm>
            <a:prstGeom prst="rect">
              <a:avLst/>
            </a:prstGeom>
            <a:noFill/>
          </p:spPr>
          <p:txBody>
            <a:bodyPr wrap="square" rtlCol="0">
              <a:spAutoFit/>
            </a:bodyPr>
            <a:lstStyle>
              <a:defPPr>
                <a:defRPr lang="zh-CN"/>
              </a:defPPr>
              <a:lvl1pPr algn="ctr">
                <a:lnSpc>
                  <a:spcPct val="120000"/>
                </a:lnSpc>
                <a:defRPr b="1">
                  <a:latin typeface="微软雅黑" panose="020B0503020204020204" pitchFamily="34" charset="-122"/>
                  <a:ea typeface="微软雅黑" panose="020B0503020204020204" pitchFamily="34" charset="-122"/>
                </a:defRPr>
              </a:lvl1pPr>
            </a:lstStyle>
            <a:p>
              <a:r>
                <a:rPr lang="zh-CN" altLang="en-US" sz="2000" dirty="0">
                  <a:solidFill>
                    <a:srgbClr val="0000FF"/>
                  </a:solidFill>
                </a:rPr>
                <a:t>⑤全密态、防篡改</a:t>
              </a:r>
              <a:endParaRPr lang="en-US" altLang="zh-CN" sz="2000" dirty="0"/>
            </a:p>
          </p:txBody>
        </p:sp>
        <p:sp>
          <p:nvSpPr>
            <p:cNvPr id="57" name="文本框 56">
              <a:extLst>
                <a:ext uri="{FF2B5EF4-FFF2-40B4-BE49-F238E27FC236}">
                  <a16:creationId xmlns:a16="http://schemas.microsoft.com/office/drawing/2014/main" id="{604CAB0D-921C-E481-D652-58BAC8251C4C}"/>
                </a:ext>
              </a:extLst>
            </p:cNvPr>
            <p:cNvSpPr txBox="1"/>
            <p:nvPr/>
          </p:nvSpPr>
          <p:spPr>
            <a:xfrm>
              <a:off x="6100961" y="3463596"/>
              <a:ext cx="1246695" cy="314497"/>
            </a:xfrm>
            <a:prstGeom prst="rect">
              <a:avLst/>
            </a:prstGeom>
            <a:noFill/>
          </p:spPr>
          <p:txBody>
            <a:bodyPr wrap="square">
              <a:spAutoFit/>
            </a:bodyPr>
            <a:lstStyle/>
            <a:p>
              <a:r>
                <a:rPr lang="en-US" altLang="zh-CN" sz="1800" b="1" kern="0" dirty="0" err="1">
                  <a:solidFill>
                    <a:schemeClr val="bg1"/>
                  </a:solidFill>
                  <a:latin typeface="微软雅黑" panose="020B0503020204020204" pitchFamily="34" charset="-122"/>
                  <a:ea typeface="微软雅黑" panose="020B0503020204020204" pitchFamily="34" charset="-122"/>
                </a:rPr>
                <a:t>GaussDB</a:t>
              </a:r>
              <a:endParaRPr lang="zh-CN" altLang="en-US"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000006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5AF3376-4D01-EF1C-8AFA-91183F3F4E3F}"/>
              </a:ext>
            </a:extLst>
          </p:cNvPr>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101</a:t>
            </a:fld>
            <a:endParaRPr lang="zh-CN" altLang="en-US">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0D292CE8-740B-E828-047D-C46227612CE9}"/>
              </a:ext>
            </a:extLst>
          </p:cNvPr>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安全体系</a:t>
            </a:r>
          </a:p>
        </p:txBody>
      </p:sp>
      <p:sp>
        <p:nvSpPr>
          <p:cNvPr id="5" name="页脚占位符 4">
            <a:extLst>
              <a:ext uri="{FF2B5EF4-FFF2-40B4-BE49-F238E27FC236}">
                <a16:creationId xmlns:a16="http://schemas.microsoft.com/office/drawing/2014/main" id="{5509500A-48D3-15E0-4691-62B9112D3731}"/>
              </a:ext>
            </a:extLst>
          </p:cNvPr>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3B5DCA2C-2381-6C53-DF6B-A70B27333DD6}"/>
              </a:ext>
            </a:extLst>
          </p:cNvPr>
          <p:cNvGrpSpPr/>
          <p:nvPr/>
        </p:nvGrpSpPr>
        <p:grpSpPr>
          <a:xfrm>
            <a:off x="1164525" y="788054"/>
            <a:ext cx="9633426" cy="5591828"/>
            <a:chOff x="1893333" y="776175"/>
            <a:chExt cx="9633426" cy="5591828"/>
          </a:xfrm>
        </p:grpSpPr>
        <p:grpSp>
          <p:nvGrpSpPr>
            <p:cNvPr id="7" name="组合 6">
              <a:extLst>
                <a:ext uri="{FF2B5EF4-FFF2-40B4-BE49-F238E27FC236}">
                  <a16:creationId xmlns:a16="http://schemas.microsoft.com/office/drawing/2014/main" id="{1DD014A3-5C6A-999D-AE81-0F5B88EEEC0F}"/>
                </a:ext>
              </a:extLst>
            </p:cNvPr>
            <p:cNvGrpSpPr/>
            <p:nvPr/>
          </p:nvGrpSpPr>
          <p:grpSpPr>
            <a:xfrm>
              <a:off x="1893333" y="776175"/>
              <a:ext cx="9633426" cy="5591828"/>
              <a:chOff x="1904134" y="762689"/>
              <a:chExt cx="9633426" cy="5591828"/>
            </a:xfrm>
          </p:grpSpPr>
          <p:sp>
            <p:nvSpPr>
              <p:cNvPr id="11" name="矩形 10">
                <a:extLst>
                  <a:ext uri="{FF2B5EF4-FFF2-40B4-BE49-F238E27FC236}">
                    <a16:creationId xmlns:a16="http://schemas.microsoft.com/office/drawing/2014/main" id="{4350890C-6EBD-C11A-6701-7AADA3B99A49}"/>
                  </a:ext>
                </a:extLst>
              </p:cNvPr>
              <p:cNvSpPr/>
              <p:nvPr/>
            </p:nvSpPr>
            <p:spPr bwMode="auto">
              <a:xfrm>
                <a:off x="5929733" y="1841165"/>
                <a:ext cx="1096796" cy="259870"/>
              </a:xfrm>
              <a:prstGeom prst="rect">
                <a:avLst/>
              </a:prstGeom>
              <a:solidFill>
                <a:srgbClr val="FFFFFF">
                  <a:alpha val="40000"/>
                </a:srgbClr>
              </a:solidFill>
              <a:ln w="3175" algn="ctr">
                <a:no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数据库防火墙</a:t>
                </a:r>
              </a:p>
            </p:txBody>
          </p:sp>
          <p:sp>
            <p:nvSpPr>
              <p:cNvPr id="12" name="Text Placeholder 3">
                <a:extLst>
                  <a:ext uri="{FF2B5EF4-FFF2-40B4-BE49-F238E27FC236}">
                    <a16:creationId xmlns:a16="http://schemas.microsoft.com/office/drawing/2014/main" id="{AC7EC3F1-93AE-877C-6FA9-385D85DC395F}"/>
                  </a:ext>
                </a:extLst>
              </p:cNvPr>
              <p:cNvSpPr txBox="1">
                <a:spLocks/>
              </p:cNvSpPr>
              <p:nvPr/>
            </p:nvSpPr>
            <p:spPr>
              <a:xfrm>
                <a:off x="10699413" y="3079339"/>
                <a:ext cx="829074" cy="307777"/>
              </a:xfrm>
              <a:prstGeom prst="rect">
                <a:avLst/>
              </a:prstGeom>
            </p:spPr>
            <p:txBody>
              <a:bodyPr wrap="square" lIns="0" tIns="0" rIns="0" bIns="0" anchor="t" anchorCtr="0">
                <a:spAutoFit/>
              </a:bodyPr>
              <a:lstStyle>
                <a:defPPr>
                  <a:defRPr lang="en-US"/>
                </a:defPPr>
                <a:lvl1pPr indent="0" defTabSz="914378">
                  <a:spcBef>
                    <a:spcPct val="20000"/>
                  </a:spcBef>
                  <a:buNone/>
                  <a:defRPr sz="1200" b="1" baseline="0">
                    <a:solidFill>
                      <a:srgbClr val="C00000"/>
                    </a:solidFill>
                    <a:latin typeface="微软雅黑" panose="020B0503020204020204" pitchFamily="34" charset="-122"/>
                    <a:ea typeface="微软雅黑" panose="020B0503020204020204" pitchFamily="34" charset="-122"/>
                    <a:cs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378" eaLnBrk="1" fontAlgn="auto" latinLnBrk="0" hangingPunct="1">
                  <a:lnSpc>
                    <a:spcPct val="100000"/>
                  </a:lnSpc>
                  <a:spcBef>
                    <a:spcPct val="20000"/>
                  </a:spcBef>
                  <a:spcAft>
                    <a:spcPts val="0"/>
                  </a:spcAft>
                  <a:buClrTx/>
                  <a:buSzTx/>
                  <a:buFontTx/>
                  <a:buNone/>
                  <a:tabLst/>
                  <a:defRPr/>
                </a:pPr>
                <a:r>
                  <a:rPr kumimoji="0" lang="zh-CN" altLang="en-US" sz="2000" b="1" i="0" u="none" strike="noStrike" kern="0" cap="none" spc="0" normalizeH="0" baseline="0" noProof="0" dirty="0">
                    <a:ln>
                      <a:noFill/>
                    </a:ln>
                    <a:solidFill>
                      <a:srgbClr val="C00000"/>
                    </a:solidFill>
                    <a:effectLst/>
                    <a:uLnTx/>
                    <a:uFillTx/>
                    <a:sym typeface="+mn-lt"/>
                  </a:rPr>
                  <a:t>进不来</a:t>
                </a:r>
                <a:endParaRPr kumimoji="0" lang="en-US" altLang="zh-CN" sz="2000" b="1" i="0" u="none" strike="noStrike" kern="0" cap="none" spc="0" normalizeH="0" baseline="0" noProof="0" dirty="0">
                  <a:ln>
                    <a:noFill/>
                  </a:ln>
                  <a:solidFill>
                    <a:srgbClr val="C00000"/>
                  </a:solidFill>
                  <a:effectLst/>
                  <a:uLnTx/>
                  <a:uFillTx/>
                  <a:sym typeface="+mn-lt"/>
                </a:endParaRPr>
              </a:p>
            </p:txBody>
          </p:sp>
          <p:sp>
            <p:nvSpPr>
              <p:cNvPr id="13" name="Text Placeholder 3">
                <a:extLst>
                  <a:ext uri="{FF2B5EF4-FFF2-40B4-BE49-F238E27FC236}">
                    <a16:creationId xmlns:a16="http://schemas.microsoft.com/office/drawing/2014/main" id="{39B2C9AF-F3B1-6C55-135B-F0F05EA3080C}"/>
                  </a:ext>
                </a:extLst>
              </p:cNvPr>
              <p:cNvSpPr txBox="1">
                <a:spLocks/>
              </p:cNvSpPr>
              <p:nvPr/>
            </p:nvSpPr>
            <p:spPr>
              <a:xfrm>
                <a:off x="10693399" y="3589299"/>
                <a:ext cx="844161" cy="307777"/>
              </a:xfrm>
              <a:prstGeom prst="rect">
                <a:avLst/>
              </a:prstGeom>
            </p:spPr>
            <p:txBody>
              <a:bodyPr wrap="square" lIns="0" tIns="0" rIns="0" bIns="0" anchor="t" anchorCtr="0">
                <a:spAutoFit/>
              </a:bodyPr>
              <a:lstStyle>
                <a:defPPr>
                  <a:defRPr lang="en-US"/>
                </a:defPPr>
                <a:lvl1pPr indent="0" defTabSz="914378">
                  <a:spcBef>
                    <a:spcPct val="20000"/>
                  </a:spcBef>
                  <a:buNone/>
                  <a:defRPr sz="1200" b="1" baseline="0">
                    <a:solidFill>
                      <a:srgbClr val="C00000"/>
                    </a:solidFill>
                    <a:latin typeface="微软雅黑" panose="020B0503020204020204" pitchFamily="34" charset="-122"/>
                    <a:ea typeface="微软雅黑" panose="020B0503020204020204" pitchFamily="34" charset="-122"/>
                    <a:cs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378" eaLnBrk="1" fontAlgn="auto" latinLnBrk="0" hangingPunct="1">
                  <a:lnSpc>
                    <a:spcPct val="100000"/>
                  </a:lnSpc>
                  <a:spcBef>
                    <a:spcPct val="20000"/>
                  </a:spcBef>
                  <a:spcAft>
                    <a:spcPts val="0"/>
                  </a:spcAft>
                  <a:buClrTx/>
                  <a:buSzTx/>
                  <a:buFontTx/>
                  <a:buNone/>
                  <a:tabLst/>
                  <a:defRPr/>
                </a:pPr>
                <a:r>
                  <a:rPr kumimoji="0" lang="zh-CN" altLang="en-US" sz="2000" b="1" i="0" u="none" strike="noStrike" kern="0" cap="none" spc="0" normalizeH="0" baseline="0" noProof="0" dirty="0">
                    <a:ln>
                      <a:noFill/>
                    </a:ln>
                    <a:solidFill>
                      <a:srgbClr val="C00000"/>
                    </a:solidFill>
                    <a:effectLst/>
                    <a:uLnTx/>
                    <a:uFillTx/>
                    <a:sym typeface="+mn-lt"/>
                  </a:rPr>
                  <a:t>拿不走</a:t>
                </a:r>
                <a:endParaRPr kumimoji="0" lang="en-US" altLang="zh-CN" sz="2000" b="1" i="0" u="none" strike="noStrike" kern="0" cap="none" spc="0" normalizeH="0" baseline="0" noProof="0" dirty="0">
                  <a:ln>
                    <a:noFill/>
                  </a:ln>
                  <a:solidFill>
                    <a:srgbClr val="C00000"/>
                  </a:solidFill>
                  <a:effectLst/>
                  <a:uLnTx/>
                  <a:uFillTx/>
                  <a:sym typeface="+mn-lt"/>
                </a:endParaRPr>
              </a:p>
            </p:txBody>
          </p:sp>
          <p:sp>
            <p:nvSpPr>
              <p:cNvPr id="14" name="Text Placeholder 3">
                <a:extLst>
                  <a:ext uri="{FF2B5EF4-FFF2-40B4-BE49-F238E27FC236}">
                    <a16:creationId xmlns:a16="http://schemas.microsoft.com/office/drawing/2014/main" id="{BFBD535B-17A2-A0D0-5F52-12BF49EF6ED0}"/>
                  </a:ext>
                </a:extLst>
              </p:cNvPr>
              <p:cNvSpPr txBox="1">
                <a:spLocks/>
              </p:cNvSpPr>
              <p:nvPr/>
            </p:nvSpPr>
            <p:spPr>
              <a:xfrm>
                <a:off x="10689979" y="4145011"/>
                <a:ext cx="840909" cy="307777"/>
              </a:xfrm>
              <a:prstGeom prst="rect">
                <a:avLst/>
              </a:prstGeom>
            </p:spPr>
            <p:txBody>
              <a:bodyPr wrap="square" lIns="0" tIns="0" rIns="0" bIns="0" anchor="t" anchorCtr="0">
                <a:spAutoFit/>
              </a:bodyPr>
              <a:lstStyle>
                <a:defPPr>
                  <a:defRPr lang="en-US"/>
                </a:defPPr>
                <a:lvl1pPr indent="0" defTabSz="914378">
                  <a:spcBef>
                    <a:spcPct val="20000"/>
                  </a:spcBef>
                  <a:buNone/>
                  <a:defRPr sz="1200" b="1" baseline="0">
                    <a:solidFill>
                      <a:srgbClr val="C00000"/>
                    </a:solidFill>
                    <a:latin typeface="微软雅黑" panose="020B0503020204020204" pitchFamily="34" charset="-122"/>
                    <a:ea typeface="微软雅黑" panose="020B0503020204020204" pitchFamily="34" charset="-122"/>
                    <a:cs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378" eaLnBrk="1" fontAlgn="auto" latinLnBrk="0" hangingPunct="1">
                  <a:lnSpc>
                    <a:spcPct val="100000"/>
                  </a:lnSpc>
                  <a:spcBef>
                    <a:spcPct val="20000"/>
                  </a:spcBef>
                  <a:spcAft>
                    <a:spcPts val="0"/>
                  </a:spcAft>
                  <a:buClrTx/>
                  <a:buSzTx/>
                  <a:buFontTx/>
                  <a:buNone/>
                  <a:tabLst/>
                  <a:defRPr/>
                </a:pPr>
                <a:r>
                  <a:rPr kumimoji="0" lang="zh-CN" altLang="en-US" sz="2000" b="1" i="0" u="none" strike="noStrike" kern="0" cap="none" spc="0" normalizeH="0" baseline="0" noProof="0" dirty="0">
                    <a:ln>
                      <a:noFill/>
                    </a:ln>
                    <a:solidFill>
                      <a:srgbClr val="C00000"/>
                    </a:solidFill>
                    <a:effectLst/>
                    <a:uLnTx/>
                    <a:uFillTx/>
                    <a:sym typeface="+mn-lt"/>
                  </a:rPr>
                  <a:t>看不懂</a:t>
                </a:r>
                <a:endParaRPr kumimoji="0" lang="en-US" altLang="zh-CN" sz="2000" b="1" i="0" u="none" strike="noStrike" kern="0" cap="none" spc="0" normalizeH="0" baseline="0" noProof="0" dirty="0">
                  <a:ln>
                    <a:noFill/>
                  </a:ln>
                  <a:solidFill>
                    <a:srgbClr val="C00000"/>
                  </a:solidFill>
                  <a:effectLst/>
                  <a:uLnTx/>
                  <a:uFillTx/>
                  <a:sym typeface="+mn-lt"/>
                </a:endParaRPr>
              </a:p>
            </p:txBody>
          </p:sp>
          <p:sp>
            <p:nvSpPr>
              <p:cNvPr id="15" name="Text Placeholder 3">
                <a:extLst>
                  <a:ext uri="{FF2B5EF4-FFF2-40B4-BE49-F238E27FC236}">
                    <a16:creationId xmlns:a16="http://schemas.microsoft.com/office/drawing/2014/main" id="{D607D1F8-4BA6-A522-BCD3-99213D808CAC}"/>
                  </a:ext>
                </a:extLst>
              </p:cNvPr>
              <p:cNvSpPr txBox="1">
                <a:spLocks/>
              </p:cNvSpPr>
              <p:nvPr/>
            </p:nvSpPr>
            <p:spPr>
              <a:xfrm>
                <a:off x="10659790" y="4667369"/>
                <a:ext cx="848452" cy="307777"/>
              </a:xfrm>
              <a:prstGeom prst="rect">
                <a:avLst/>
              </a:prstGeom>
            </p:spPr>
            <p:txBody>
              <a:bodyPr wrap="square" lIns="0" tIns="0" rIns="0" bIns="0" anchor="t" anchorCtr="0">
                <a:spAutoFit/>
              </a:bodyPr>
              <a:lstStyle>
                <a:defPPr>
                  <a:defRPr lang="en-US"/>
                </a:defPPr>
                <a:lvl1pPr indent="0" defTabSz="914378">
                  <a:spcBef>
                    <a:spcPct val="20000"/>
                  </a:spcBef>
                  <a:buNone/>
                  <a:defRPr sz="1200" b="1" baseline="0">
                    <a:solidFill>
                      <a:srgbClr val="C00000"/>
                    </a:solidFill>
                    <a:latin typeface="微软雅黑" panose="020B0503020204020204" pitchFamily="34" charset="-122"/>
                    <a:ea typeface="微软雅黑" panose="020B0503020204020204" pitchFamily="34" charset="-122"/>
                    <a:cs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378" eaLnBrk="1" fontAlgn="auto" latinLnBrk="0" hangingPunct="1">
                  <a:lnSpc>
                    <a:spcPct val="100000"/>
                  </a:lnSpc>
                  <a:spcBef>
                    <a:spcPct val="20000"/>
                  </a:spcBef>
                  <a:spcAft>
                    <a:spcPts val="0"/>
                  </a:spcAft>
                  <a:buClrTx/>
                  <a:buSzTx/>
                  <a:buFontTx/>
                  <a:buNone/>
                  <a:tabLst/>
                  <a:defRPr/>
                </a:pPr>
                <a:r>
                  <a:rPr kumimoji="0" lang="zh-CN" altLang="en-US" sz="2000" b="1" i="0" u="none" strike="noStrike" kern="0" cap="none" spc="0" normalizeH="0" baseline="0" noProof="0" dirty="0">
                    <a:ln>
                      <a:noFill/>
                    </a:ln>
                    <a:solidFill>
                      <a:srgbClr val="C00000"/>
                    </a:solidFill>
                    <a:effectLst/>
                    <a:uLnTx/>
                    <a:uFillTx/>
                    <a:sym typeface="+mn-lt"/>
                  </a:rPr>
                  <a:t>改不了</a:t>
                </a:r>
                <a:endParaRPr kumimoji="0" lang="en-US" altLang="zh-CN" sz="2000" b="1" i="0" u="none" strike="noStrike" kern="0" cap="none" spc="0" normalizeH="0" baseline="0" noProof="0" dirty="0">
                  <a:ln>
                    <a:noFill/>
                  </a:ln>
                  <a:solidFill>
                    <a:srgbClr val="C00000"/>
                  </a:solidFill>
                  <a:effectLst/>
                  <a:uLnTx/>
                  <a:uFillTx/>
                  <a:sym typeface="+mn-lt"/>
                </a:endParaRPr>
              </a:p>
            </p:txBody>
          </p:sp>
          <p:sp>
            <p:nvSpPr>
              <p:cNvPr id="16" name="Text Placeholder 3">
                <a:extLst>
                  <a:ext uri="{FF2B5EF4-FFF2-40B4-BE49-F238E27FC236}">
                    <a16:creationId xmlns:a16="http://schemas.microsoft.com/office/drawing/2014/main" id="{A19CF8E8-51FF-8EF0-0BBD-5C51357CF302}"/>
                  </a:ext>
                </a:extLst>
              </p:cNvPr>
              <p:cNvSpPr txBox="1">
                <a:spLocks/>
              </p:cNvSpPr>
              <p:nvPr/>
            </p:nvSpPr>
            <p:spPr>
              <a:xfrm>
                <a:off x="10665701" y="5253650"/>
                <a:ext cx="871786" cy="307777"/>
              </a:xfrm>
              <a:prstGeom prst="rect">
                <a:avLst/>
              </a:prstGeom>
            </p:spPr>
            <p:txBody>
              <a:bodyPr wrap="square" lIns="0" tIns="0" rIns="0" bIns="0" anchor="t" anchorCtr="0">
                <a:spAutoFit/>
              </a:bodyPr>
              <a:lstStyle>
                <a:defPPr>
                  <a:defRPr lang="en-US"/>
                </a:defPPr>
                <a:lvl1pPr indent="0" defTabSz="914378">
                  <a:spcBef>
                    <a:spcPct val="20000"/>
                  </a:spcBef>
                  <a:buNone/>
                  <a:defRPr sz="1200" b="1" baseline="0">
                    <a:solidFill>
                      <a:srgbClr val="C00000"/>
                    </a:solidFill>
                    <a:latin typeface="微软雅黑" panose="020B0503020204020204" pitchFamily="34" charset="-122"/>
                    <a:ea typeface="微软雅黑" panose="020B0503020204020204" pitchFamily="34" charset="-122"/>
                    <a:cs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378" eaLnBrk="1" fontAlgn="auto" latinLnBrk="0" hangingPunct="1">
                  <a:lnSpc>
                    <a:spcPct val="100000"/>
                  </a:lnSpc>
                  <a:spcBef>
                    <a:spcPct val="20000"/>
                  </a:spcBef>
                  <a:spcAft>
                    <a:spcPts val="0"/>
                  </a:spcAft>
                  <a:buClrTx/>
                  <a:buSzTx/>
                  <a:buFontTx/>
                  <a:buNone/>
                  <a:tabLst/>
                  <a:defRPr/>
                </a:pPr>
                <a:r>
                  <a:rPr kumimoji="0" lang="zh-CN" altLang="en-US" sz="2000" b="1" i="0" u="none" strike="noStrike" kern="0" cap="none" spc="0" normalizeH="0" baseline="0" noProof="0" dirty="0">
                    <a:ln>
                      <a:noFill/>
                    </a:ln>
                    <a:solidFill>
                      <a:srgbClr val="C00000"/>
                    </a:solidFill>
                    <a:effectLst/>
                    <a:uLnTx/>
                    <a:uFillTx/>
                    <a:sym typeface="+mn-lt"/>
                  </a:rPr>
                  <a:t>赖不掉</a:t>
                </a:r>
                <a:endParaRPr kumimoji="0" lang="en-US" altLang="zh-CN" sz="2000" b="1" i="0" u="none" strike="noStrike" kern="0" cap="none" spc="0" normalizeH="0" baseline="0" noProof="0" dirty="0">
                  <a:ln>
                    <a:noFill/>
                  </a:ln>
                  <a:solidFill>
                    <a:srgbClr val="C00000"/>
                  </a:solidFill>
                  <a:effectLst/>
                  <a:uLnTx/>
                  <a:uFillTx/>
                  <a:sym typeface="+mn-lt"/>
                </a:endParaRPr>
              </a:p>
            </p:txBody>
          </p:sp>
          <p:sp>
            <p:nvSpPr>
              <p:cNvPr id="17" name="矩形 16">
                <a:extLst>
                  <a:ext uri="{FF2B5EF4-FFF2-40B4-BE49-F238E27FC236}">
                    <a16:creationId xmlns:a16="http://schemas.microsoft.com/office/drawing/2014/main" id="{78CB053F-8B6C-49C1-E4F0-CE8CD8BE7E73}"/>
                  </a:ext>
                </a:extLst>
              </p:cNvPr>
              <p:cNvSpPr/>
              <p:nvPr/>
            </p:nvSpPr>
            <p:spPr bwMode="auto">
              <a:xfrm>
                <a:off x="8525563" y="5014876"/>
                <a:ext cx="1254881" cy="1259909"/>
              </a:xfrm>
              <a:prstGeom prst="rect">
                <a:avLst/>
              </a:prstGeom>
              <a:solidFill>
                <a:srgbClr val="F0F0F0">
                  <a:lumMod val="20000"/>
                  <a:lumOff val="80000"/>
                  <a:alpha val="40000"/>
                </a:srgbClr>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rPr>
                  <a:t>第三方安全测试</a:t>
                </a:r>
              </a:p>
            </p:txBody>
          </p:sp>
          <p:sp>
            <p:nvSpPr>
              <p:cNvPr id="18" name="TextBox 87">
                <a:extLst>
                  <a:ext uri="{FF2B5EF4-FFF2-40B4-BE49-F238E27FC236}">
                    <a16:creationId xmlns:a16="http://schemas.microsoft.com/office/drawing/2014/main" id="{DA600A5B-8EC6-0F8F-8EEB-2A0BEC0829C0}"/>
                  </a:ext>
                </a:extLst>
              </p:cNvPr>
              <p:cNvSpPr txBox="1"/>
              <p:nvPr/>
            </p:nvSpPr>
            <p:spPr>
              <a:xfrm>
                <a:off x="4005265" y="2430564"/>
                <a:ext cx="3611597" cy="369332"/>
              </a:xfrm>
              <a:prstGeom prst="rect">
                <a:avLst/>
              </a:prstGeom>
              <a:noFill/>
              <a:ln>
                <a:noFill/>
              </a:ln>
            </p:spPr>
            <p:txBody>
              <a:bodyPr wrap="square" rtlCol="0" anchor="ctr">
                <a:spAutoFit/>
              </a:bodyPr>
              <a:lstStyle/>
              <a:p>
                <a:pPr marL="0" marR="0" lvl="0" indent="0" algn="ctr" defTabSz="767881"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rPr>
                  <a:t>数据库多层级安全防御架构</a:t>
                </a:r>
              </a:p>
            </p:txBody>
          </p:sp>
          <p:sp>
            <p:nvSpPr>
              <p:cNvPr id="19" name="矩形 18">
                <a:extLst>
                  <a:ext uri="{FF2B5EF4-FFF2-40B4-BE49-F238E27FC236}">
                    <a16:creationId xmlns:a16="http://schemas.microsoft.com/office/drawing/2014/main" id="{9AD56C76-9CCF-9CFD-406B-132D0884C796}"/>
                  </a:ext>
                </a:extLst>
              </p:cNvPr>
              <p:cNvSpPr/>
              <p:nvPr/>
            </p:nvSpPr>
            <p:spPr bwMode="auto">
              <a:xfrm>
                <a:off x="8524425" y="2778629"/>
                <a:ext cx="1254881" cy="2194022"/>
              </a:xfrm>
              <a:prstGeom prst="rect">
                <a:avLst/>
              </a:prstGeom>
              <a:solidFill>
                <a:srgbClr val="F0F0F0">
                  <a:lumMod val="20000"/>
                  <a:lumOff val="80000"/>
                  <a:alpha val="40000"/>
                </a:srgbClr>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rPr>
                  <a:t>数据库审计机制</a:t>
                </a:r>
              </a:p>
            </p:txBody>
          </p:sp>
          <p:sp>
            <p:nvSpPr>
              <p:cNvPr id="20" name="矩形 19">
                <a:extLst>
                  <a:ext uri="{FF2B5EF4-FFF2-40B4-BE49-F238E27FC236}">
                    <a16:creationId xmlns:a16="http://schemas.microsoft.com/office/drawing/2014/main" id="{F72806CC-5865-0B46-2802-63AD49F6F233}"/>
                  </a:ext>
                </a:extLst>
              </p:cNvPr>
              <p:cNvSpPr/>
              <p:nvPr/>
            </p:nvSpPr>
            <p:spPr bwMode="auto">
              <a:xfrm>
                <a:off x="8615936" y="5967296"/>
                <a:ext cx="1057761" cy="269582"/>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uawei Sans Light" panose="020C0303030203020204" pitchFamily="34" charset="0"/>
                  </a:rPr>
                  <a:t>GDPR</a:t>
                </a:r>
                <a:endPar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uawei Sans Light" panose="020C0303030203020204" pitchFamily="34" charset="0"/>
                </a:endParaRPr>
              </a:p>
            </p:txBody>
          </p:sp>
          <p:sp>
            <p:nvSpPr>
              <p:cNvPr id="21" name="矩形 20">
                <a:extLst>
                  <a:ext uri="{FF2B5EF4-FFF2-40B4-BE49-F238E27FC236}">
                    <a16:creationId xmlns:a16="http://schemas.microsoft.com/office/drawing/2014/main" id="{28F68E09-4588-262C-7E17-BF60F2FD0BA4}"/>
                  </a:ext>
                </a:extLst>
              </p:cNvPr>
              <p:cNvSpPr/>
              <p:nvPr/>
            </p:nvSpPr>
            <p:spPr bwMode="auto">
              <a:xfrm>
                <a:off x="8624497" y="5269171"/>
                <a:ext cx="1051627" cy="259184"/>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uawei Sans Light" panose="020C0303030203020204" pitchFamily="34" charset="0"/>
                  </a:rPr>
                  <a:t>CC</a:t>
                </a: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认证</a:t>
                </a:r>
              </a:p>
            </p:txBody>
          </p:sp>
          <p:sp>
            <p:nvSpPr>
              <p:cNvPr id="22" name="矩形 21">
                <a:extLst>
                  <a:ext uri="{FF2B5EF4-FFF2-40B4-BE49-F238E27FC236}">
                    <a16:creationId xmlns:a16="http://schemas.microsoft.com/office/drawing/2014/main" id="{46D85666-B326-7441-34C4-685C98576DD5}"/>
                  </a:ext>
                </a:extLst>
              </p:cNvPr>
              <p:cNvSpPr/>
              <p:nvPr/>
            </p:nvSpPr>
            <p:spPr bwMode="auto">
              <a:xfrm>
                <a:off x="8621607" y="5634048"/>
                <a:ext cx="1049158" cy="271043"/>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第三方评估</a:t>
                </a:r>
              </a:p>
            </p:txBody>
          </p:sp>
          <p:sp>
            <p:nvSpPr>
              <p:cNvPr id="23" name="矩形 22">
                <a:extLst>
                  <a:ext uri="{FF2B5EF4-FFF2-40B4-BE49-F238E27FC236}">
                    <a16:creationId xmlns:a16="http://schemas.microsoft.com/office/drawing/2014/main" id="{6C20ED2B-40E7-114F-D2B7-1DEE11049735}"/>
                  </a:ext>
                </a:extLst>
              </p:cNvPr>
              <p:cNvSpPr/>
              <p:nvPr/>
            </p:nvSpPr>
            <p:spPr bwMode="auto">
              <a:xfrm>
                <a:off x="2015187" y="2778630"/>
                <a:ext cx="1065287" cy="3496154"/>
              </a:xfrm>
              <a:prstGeom prst="rect">
                <a:avLst/>
              </a:prstGeom>
              <a:solidFill>
                <a:srgbClr val="F0F0F0">
                  <a:lumMod val="20000"/>
                  <a:lumOff val="80000"/>
                  <a:alpha val="40000"/>
                </a:srgbClr>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algn="ctr" defTabSz="724085"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数据库</a:t>
                </a:r>
                <a:endParaRPr kumimoji="0" lang="en-US" altLang="zh-CN" sz="11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endParaRPr>
              </a:p>
              <a:p>
                <a:pPr marL="0" marR="0" lvl="0" indent="0" algn="ctr" defTabSz="724085"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安全感知框架</a:t>
                </a:r>
                <a:endParaRPr kumimoji="0" lang="en-US" altLang="zh-CN" sz="11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endParaRPr>
              </a:p>
            </p:txBody>
          </p:sp>
          <p:grpSp>
            <p:nvGrpSpPr>
              <p:cNvPr id="24" name="组合 23">
                <a:extLst>
                  <a:ext uri="{FF2B5EF4-FFF2-40B4-BE49-F238E27FC236}">
                    <a16:creationId xmlns:a16="http://schemas.microsoft.com/office/drawing/2014/main" id="{FE11DC33-6AE3-E211-E96A-B770531D8C1A}"/>
                  </a:ext>
                </a:extLst>
              </p:cNvPr>
              <p:cNvGrpSpPr>
                <a:grpSpLocks noChangeAspect="1"/>
              </p:cNvGrpSpPr>
              <p:nvPr/>
            </p:nvGrpSpPr>
            <p:grpSpPr>
              <a:xfrm>
                <a:off x="5421055" y="1665719"/>
                <a:ext cx="622397" cy="587005"/>
                <a:chOff x="1554473" y="2148210"/>
                <a:chExt cx="864000" cy="864000"/>
              </a:xfrm>
            </p:grpSpPr>
            <p:sp>
              <p:nvSpPr>
                <p:cNvPr id="104" name="椭圆 103">
                  <a:extLst>
                    <a:ext uri="{FF2B5EF4-FFF2-40B4-BE49-F238E27FC236}">
                      <a16:creationId xmlns:a16="http://schemas.microsoft.com/office/drawing/2014/main" id="{EC864536-B1EE-3136-614F-422054DC110B}"/>
                    </a:ext>
                  </a:extLst>
                </p:cNvPr>
                <p:cNvSpPr>
                  <a:spLocks noChangeAspect="1"/>
                </p:cNvSpPr>
                <p:nvPr/>
              </p:nvSpPr>
              <p:spPr bwMode="auto">
                <a:xfrm>
                  <a:off x="1554473" y="2148210"/>
                  <a:ext cx="864000" cy="864000"/>
                </a:xfrm>
                <a:prstGeom prst="ellipse">
                  <a:avLst/>
                </a:prstGeom>
                <a:solidFill>
                  <a:srgbClr val="FFFFFF"/>
                </a:solidFill>
                <a:ln w="25400" algn="ctr">
                  <a:solidFill>
                    <a:srgbClr val="0070C0"/>
                  </a:solidFill>
                  <a:round/>
                  <a:headEnd/>
                  <a:tailEnd/>
                </a:ln>
                <a:effectLst/>
              </p:spPr>
              <p:txBody>
                <a:bodyPr rot="0" spcFirstLastPara="0" vertOverflow="overflow" horzOverflow="overflow" vert="horz" wrap="square" lIns="28522" tIns="36107" rIns="28522" bIns="36107" numCol="1" spcCol="0" rtlCol="0" fromWordArt="0" anchor="ctr" anchorCtr="0" forceAA="0" compatLnSpc="1">
                  <a:prstTxWarp prst="textNoShape">
                    <a:avLst/>
                  </a:prstTxWarp>
                  <a:noAutofit/>
                </a:bodyPr>
                <a:lstStyle/>
                <a:p>
                  <a:pPr marL="0" marR="0" lvl="0" indent="0" algn="ctr" defTabSz="724085"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endParaRPr>
                </a:p>
              </p:txBody>
            </p:sp>
            <p:grpSp>
              <p:nvGrpSpPr>
                <p:cNvPr id="105" name="组合 104">
                  <a:extLst>
                    <a:ext uri="{FF2B5EF4-FFF2-40B4-BE49-F238E27FC236}">
                      <a16:creationId xmlns:a16="http://schemas.microsoft.com/office/drawing/2014/main" id="{1822DA2A-668A-6064-BFDB-6DD5D5663D25}"/>
                    </a:ext>
                  </a:extLst>
                </p:cNvPr>
                <p:cNvGrpSpPr/>
                <p:nvPr/>
              </p:nvGrpSpPr>
              <p:grpSpPr>
                <a:xfrm>
                  <a:off x="1730650" y="2353411"/>
                  <a:ext cx="613391" cy="460800"/>
                  <a:chOff x="2272138" y="3183830"/>
                  <a:chExt cx="721637" cy="567138"/>
                </a:xfrm>
              </p:grpSpPr>
              <p:sp>
                <p:nvSpPr>
                  <p:cNvPr id="106" name="Freeform 40">
                    <a:extLst>
                      <a:ext uri="{FF2B5EF4-FFF2-40B4-BE49-F238E27FC236}">
                        <a16:creationId xmlns:a16="http://schemas.microsoft.com/office/drawing/2014/main" id="{E89E3DE1-6008-396A-10C9-025B4E51F0FF}"/>
                      </a:ext>
                    </a:extLst>
                  </p:cNvPr>
                  <p:cNvSpPr>
                    <a:spLocks/>
                  </p:cNvSpPr>
                  <p:nvPr/>
                </p:nvSpPr>
                <p:spPr bwMode="auto">
                  <a:xfrm>
                    <a:off x="2530163" y="3198415"/>
                    <a:ext cx="238462" cy="168369"/>
                  </a:xfrm>
                  <a:custGeom>
                    <a:avLst/>
                    <a:gdLst/>
                    <a:ahLst/>
                    <a:cxnLst>
                      <a:cxn ang="0">
                        <a:pos x="124" y="4"/>
                      </a:cxn>
                      <a:cxn ang="0">
                        <a:pos x="124" y="0"/>
                      </a:cxn>
                      <a:cxn ang="0">
                        <a:pos x="124" y="0"/>
                      </a:cxn>
                      <a:cxn ang="0">
                        <a:pos x="122" y="0"/>
                      </a:cxn>
                      <a:cxn ang="0">
                        <a:pos x="10" y="0"/>
                      </a:cxn>
                      <a:cxn ang="0">
                        <a:pos x="10" y="0"/>
                      </a:cxn>
                      <a:cxn ang="0">
                        <a:pos x="6" y="0"/>
                      </a:cxn>
                      <a:cxn ang="0">
                        <a:pos x="2" y="2"/>
                      </a:cxn>
                      <a:cxn ang="0">
                        <a:pos x="0" y="6"/>
                      </a:cxn>
                      <a:cxn ang="0">
                        <a:pos x="0" y="10"/>
                      </a:cxn>
                      <a:cxn ang="0">
                        <a:pos x="0" y="66"/>
                      </a:cxn>
                      <a:cxn ang="0">
                        <a:pos x="0" y="66"/>
                      </a:cxn>
                      <a:cxn ang="0">
                        <a:pos x="0" y="70"/>
                      </a:cxn>
                      <a:cxn ang="0">
                        <a:pos x="2" y="72"/>
                      </a:cxn>
                      <a:cxn ang="0">
                        <a:pos x="6" y="74"/>
                      </a:cxn>
                      <a:cxn ang="0">
                        <a:pos x="10" y="76"/>
                      </a:cxn>
                      <a:cxn ang="0">
                        <a:pos x="100" y="76"/>
                      </a:cxn>
                      <a:cxn ang="0">
                        <a:pos x="100" y="76"/>
                      </a:cxn>
                      <a:cxn ang="0">
                        <a:pos x="110" y="64"/>
                      </a:cxn>
                      <a:cxn ang="0">
                        <a:pos x="116" y="52"/>
                      </a:cxn>
                      <a:cxn ang="0">
                        <a:pos x="120" y="40"/>
                      </a:cxn>
                      <a:cxn ang="0">
                        <a:pos x="122" y="28"/>
                      </a:cxn>
                      <a:cxn ang="0">
                        <a:pos x="124" y="12"/>
                      </a:cxn>
                      <a:cxn ang="0">
                        <a:pos x="124" y="4"/>
                      </a:cxn>
                      <a:cxn ang="0">
                        <a:pos x="124" y="4"/>
                      </a:cxn>
                    </a:cxnLst>
                    <a:rect l="0" t="0" r="r" b="b"/>
                    <a:pathLst>
                      <a:path w="124" h="76">
                        <a:moveTo>
                          <a:pt x="124" y="4"/>
                        </a:moveTo>
                        <a:lnTo>
                          <a:pt x="124" y="0"/>
                        </a:lnTo>
                        <a:lnTo>
                          <a:pt x="124" y="0"/>
                        </a:lnTo>
                        <a:lnTo>
                          <a:pt x="122" y="0"/>
                        </a:lnTo>
                        <a:lnTo>
                          <a:pt x="10" y="0"/>
                        </a:lnTo>
                        <a:lnTo>
                          <a:pt x="10" y="0"/>
                        </a:lnTo>
                        <a:lnTo>
                          <a:pt x="6" y="0"/>
                        </a:lnTo>
                        <a:lnTo>
                          <a:pt x="2" y="2"/>
                        </a:lnTo>
                        <a:lnTo>
                          <a:pt x="0" y="6"/>
                        </a:lnTo>
                        <a:lnTo>
                          <a:pt x="0" y="10"/>
                        </a:lnTo>
                        <a:lnTo>
                          <a:pt x="0" y="66"/>
                        </a:lnTo>
                        <a:lnTo>
                          <a:pt x="0" y="66"/>
                        </a:lnTo>
                        <a:lnTo>
                          <a:pt x="0" y="70"/>
                        </a:lnTo>
                        <a:lnTo>
                          <a:pt x="2" y="72"/>
                        </a:lnTo>
                        <a:lnTo>
                          <a:pt x="6" y="74"/>
                        </a:lnTo>
                        <a:lnTo>
                          <a:pt x="10" y="76"/>
                        </a:lnTo>
                        <a:lnTo>
                          <a:pt x="100" y="76"/>
                        </a:lnTo>
                        <a:lnTo>
                          <a:pt x="100" y="76"/>
                        </a:lnTo>
                        <a:lnTo>
                          <a:pt x="110" y="64"/>
                        </a:lnTo>
                        <a:lnTo>
                          <a:pt x="116" y="52"/>
                        </a:lnTo>
                        <a:lnTo>
                          <a:pt x="120" y="40"/>
                        </a:lnTo>
                        <a:lnTo>
                          <a:pt x="122" y="28"/>
                        </a:lnTo>
                        <a:lnTo>
                          <a:pt x="124" y="12"/>
                        </a:lnTo>
                        <a:lnTo>
                          <a:pt x="124" y="4"/>
                        </a:lnTo>
                        <a:lnTo>
                          <a:pt x="124" y="4"/>
                        </a:lnTo>
                        <a:close/>
                      </a:path>
                    </a:pathLst>
                  </a:custGeom>
                  <a:solidFill>
                    <a:srgbClr val="0070C0"/>
                  </a:solidFill>
                  <a:ln w="9525">
                    <a:noFill/>
                    <a:round/>
                    <a:headEnd/>
                    <a:tailEnd/>
                  </a:ln>
                </p:spPr>
                <p:txBody>
                  <a:bodyPr vert="horz" wrap="square" lIns="91048" tIns="45524" rIns="91048" bIns="45524" numCol="1" anchor="t" anchorCtr="0" compatLnSpc="1">
                    <a:prstTxWarp prst="textNoShape">
                      <a:avLst/>
                    </a:prstTxWarp>
                  </a:bodyPr>
                  <a:lstStyle/>
                  <a:p>
                    <a:pPr marL="0" marR="0" lvl="0" indent="0" defTabSz="767881"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07" name="Freeform 41">
                    <a:extLst>
                      <a:ext uri="{FF2B5EF4-FFF2-40B4-BE49-F238E27FC236}">
                        <a16:creationId xmlns:a16="http://schemas.microsoft.com/office/drawing/2014/main" id="{D68138CA-2501-2E55-0877-2FEAE2F7BC86}"/>
                      </a:ext>
                    </a:extLst>
                  </p:cNvPr>
                  <p:cNvSpPr>
                    <a:spLocks/>
                  </p:cNvSpPr>
                  <p:nvPr/>
                </p:nvSpPr>
                <p:spPr bwMode="auto">
                  <a:xfrm>
                    <a:off x="2272138" y="3198415"/>
                    <a:ext cx="234615" cy="168369"/>
                  </a:xfrm>
                  <a:custGeom>
                    <a:avLst/>
                    <a:gdLst/>
                    <a:ahLst/>
                    <a:cxnLst>
                      <a:cxn ang="0">
                        <a:pos x="10" y="76"/>
                      </a:cxn>
                      <a:cxn ang="0">
                        <a:pos x="112" y="76"/>
                      </a:cxn>
                      <a:cxn ang="0">
                        <a:pos x="112" y="76"/>
                      </a:cxn>
                      <a:cxn ang="0">
                        <a:pos x="116" y="74"/>
                      </a:cxn>
                      <a:cxn ang="0">
                        <a:pos x="120" y="72"/>
                      </a:cxn>
                      <a:cxn ang="0">
                        <a:pos x="122" y="70"/>
                      </a:cxn>
                      <a:cxn ang="0">
                        <a:pos x="122" y="66"/>
                      </a:cxn>
                      <a:cxn ang="0">
                        <a:pos x="122" y="10"/>
                      </a:cxn>
                      <a:cxn ang="0">
                        <a:pos x="122" y="10"/>
                      </a:cxn>
                      <a:cxn ang="0">
                        <a:pos x="122" y="6"/>
                      </a:cxn>
                      <a:cxn ang="0">
                        <a:pos x="120" y="2"/>
                      </a:cxn>
                      <a:cxn ang="0">
                        <a:pos x="116" y="0"/>
                      </a:cxn>
                      <a:cxn ang="0">
                        <a:pos x="112" y="0"/>
                      </a:cxn>
                      <a:cxn ang="0">
                        <a:pos x="10" y="0"/>
                      </a:cxn>
                      <a:cxn ang="0">
                        <a:pos x="10" y="0"/>
                      </a:cxn>
                      <a:cxn ang="0">
                        <a:pos x="6" y="0"/>
                      </a:cxn>
                      <a:cxn ang="0">
                        <a:pos x="2" y="2"/>
                      </a:cxn>
                      <a:cxn ang="0">
                        <a:pos x="0" y="6"/>
                      </a:cxn>
                      <a:cxn ang="0">
                        <a:pos x="0" y="10"/>
                      </a:cxn>
                      <a:cxn ang="0">
                        <a:pos x="0" y="66"/>
                      </a:cxn>
                      <a:cxn ang="0">
                        <a:pos x="0" y="66"/>
                      </a:cxn>
                      <a:cxn ang="0">
                        <a:pos x="0" y="70"/>
                      </a:cxn>
                      <a:cxn ang="0">
                        <a:pos x="2" y="72"/>
                      </a:cxn>
                      <a:cxn ang="0">
                        <a:pos x="6" y="74"/>
                      </a:cxn>
                      <a:cxn ang="0">
                        <a:pos x="10" y="76"/>
                      </a:cxn>
                      <a:cxn ang="0">
                        <a:pos x="10" y="76"/>
                      </a:cxn>
                    </a:cxnLst>
                    <a:rect l="0" t="0" r="r" b="b"/>
                    <a:pathLst>
                      <a:path w="122" h="76">
                        <a:moveTo>
                          <a:pt x="10" y="76"/>
                        </a:moveTo>
                        <a:lnTo>
                          <a:pt x="112" y="76"/>
                        </a:lnTo>
                        <a:lnTo>
                          <a:pt x="112" y="76"/>
                        </a:lnTo>
                        <a:lnTo>
                          <a:pt x="116" y="74"/>
                        </a:lnTo>
                        <a:lnTo>
                          <a:pt x="120" y="72"/>
                        </a:lnTo>
                        <a:lnTo>
                          <a:pt x="122" y="70"/>
                        </a:lnTo>
                        <a:lnTo>
                          <a:pt x="122" y="66"/>
                        </a:lnTo>
                        <a:lnTo>
                          <a:pt x="122" y="10"/>
                        </a:lnTo>
                        <a:lnTo>
                          <a:pt x="122" y="10"/>
                        </a:lnTo>
                        <a:lnTo>
                          <a:pt x="122" y="6"/>
                        </a:lnTo>
                        <a:lnTo>
                          <a:pt x="120" y="2"/>
                        </a:lnTo>
                        <a:lnTo>
                          <a:pt x="116" y="0"/>
                        </a:lnTo>
                        <a:lnTo>
                          <a:pt x="112" y="0"/>
                        </a:lnTo>
                        <a:lnTo>
                          <a:pt x="10" y="0"/>
                        </a:lnTo>
                        <a:lnTo>
                          <a:pt x="10" y="0"/>
                        </a:lnTo>
                        <a:lnTo>
                          <a:pt x="6" y="0"/>
                        </a:lnTo>
                        <a:lnTo>
                          <a:pt x="2" y="2"/>
                        </a:lnTo>
                        <a:lnTo>
                          <a:pt x="0" y="6"/>
                        </a:lnTo>
                        <a:lnTo>
                          <a:pt x="0" y="10"/>
                        </a:lnTo>
                        <a:lnTo>
                          <a:pt x="0" y="66"/>
                        </a:lnTo>
                        <a:lnTo>
                          <a:pt x="0" y="66"/>
                        </a:lnTo>
                        <a:lnTo>
                          <a:pt x="0" y="70"/>
                        </a:lnTo>
                        <a:lnTo>
                          <a:pt x="2" y="72"/>
                        </a:lnTo>
                        <a:lnTo>
                          <a:pt x="6" y="74"/>
                        </a:lnTo>
                        <a:lnTo>
                          <a:pt x="10" y="76"/>
                        </a:lnTo>
                        <a:lnTo>
                          <a:pt x="10" y="76"/>
                        </a:lnTo>
                        <a:close/>
                      </a:path>
                    </a:pathLst>
                  </a:custGeom>
                  <a:solidFill>
                    <a:srgbClr val="0070C0"/>
                  </a:solidFill>
                  <a:ln w="9525">
                    <a:noFill/>
                    <a:round/>
                    <a:headEnd/>
                    <a:tailEnd/>
                  </a:ln>
                </p:spPr>
                <p:txBody>
                  <a:bodyPr vert="horz" wrap="square" lIns="91048" tIns="45524" rIns="91048" bIns="45524" numCol="1" anchor="t" anchorCtr="0" compatLnSpc="1">
                    <a:prstTxWarp prst="textNoShape">
                      <a:avLst/>
                    </a:prstTxWarp>
                  </a:bodyPr>
                  <a:lstStyle/>
                  <a:p>
                    <a:pPr marL="0" marR="0" lvl="0" indent="0" defTabSz="767881"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08" name="Freeform 42">
                    <a:extLst>
                      <a:ext uri="{FF2B5EF4-FFF2-40B4-BE49-F238E27FC236}">
                        <a16:creationId xmlns:a16="http://schemas.microsoft.com/office/drawing/2014/main" id="{A6961A9A-C709-3F7A-536E-A28F9AA1339F}"/>
                      </a:ext>
                    </a:extLst>
                  </p:cNvPr>
                  <p:cNvSpPr>
                    <a:spLocks/>
                  </p:cNvSpPr>
                  <p:nvPr/>
                </p:nvSpPr>
                <p:spPr bwMode="auto">
                  <a:xfrm>
                    <a:off x="2275650" y="3378781"/>
                    <a:ext cx="442307" cy="168369"/>
                  </a:xfrm>
                  <a:custGeom>
                    <a:avLst/>
                    <a:gdLst/>
                    <a:ahLst/>
                    <a:cxnLst>
                      <a:cxn ang="0">
                        <a:pos x="186" y="76"/>
                      </a:cxn>
                      <a:cxn ang="0">
                        <a:pos x="186" y="76"/>
                      </a:cxn>
                      <a:cxn ang="0">
                        <a:pos x="188" y="66"/>
                      </a:cxn>
                      <a:cxn ang="0">
                        <a:pos x="192" y="56"/>
                      </a:cxn>
                      <a:cxn ang="0">
                        <a:pos x="202" y="36"/>
                      </a:cxn>
                      <a:cxn ang="0">
                        <a:pos x="214" y="18"/>
                      </a:cxn>
                      <a:cxn ang="0">
                        <a:pos x="230" y="0"/>
                      </a:cxn>
                      <a:cxn ang="0">
                        <a:pos x="230" y="0"/>
                      </a:cxn>
                      <a:cxn ang="0">
                        <a:pos x="226" y="0"/>
                      </a:cxn>
                      <a:cxn ang="0">
                        <a:pos x="10" y="0"/>
                      </a:cxn>
                      <a:cxn ang="0">
                        <a:pos x="10" y="0"/>
                      </a:cxn>
                      <a:cxn ang="0">
                        <a:pos x="6" y="0"/>
                      </a:cxn>
                      <a:cxn ang="0">
                        <a:pos x="4" y="4"/>
                      </a:cxn>
                      <a:cxn ang="0">
                        <a:pos x="2" y="6"/>
                      </a:cxn>
                      <a:cxn ang="0">
                        <a:pos x="0" y="10"/>
                      </a:cxn>
                      <a:cxn ang="0">
                        <a:pos x="0" y="66"/>
                      </a:cxn>
                      <a:cxn ang="0">
                        <a:pos x="0" y="66"/>
                      </a:cxn>
                      <a:cxn ang="0">
                        <a:pos x="2" y="70"/>
                      </a:cxn>
                      <a:cxn ang="0">
                        <a:pos x="4" y="74"/>
                      </a:cxn>
                      <a:cxn ang="0">
                        <a:pos x="6" y="76"/>
                      </a:cxn>
                      <a:cxn ang="0">
                        <a:pos x="10" y="76"/>
                      </a:cxn>
                      <a:cxn ang="0">
                        <a:pos x="186" y="76"/>
                      </a:cxn>
                    </a:cxnLst>
                    <a:rect l="0" t="0" r="r" b="b"/>
                    <a:pathLst>
                      <a:path w="230" h="76">
                        <a:moveTo>
                          <a:pt x="186" y="76"/>
                        </a:moveTo>
                        <a:lnTo>
                          <a:pt x="186" y="76"/>
                        </a:lnTo>
                        <a:lnTo>
                          <a:pt x="188" y="66"/>
                        </a:lnTo>
                        <a:lnTo>
                          <a:pt x="192" y="56"/>
                        </a:lnTo>
                        <a:lnTo>
                          <a:pt x="202" y="36"/>
                        </a:lnTo>
                        <a:lnTo>
                          <a:pt x="214" y="18"/>
                        </a:lnTo>
                        <a:lnTo>
                          <a:pt x="230" y="0"/>
                        </a:lnTo>
                        <a:lnTo>
                          <a:pt x="230" y="0"/>
                        </a:lnTo>
                        <a:lnTo>
                          <a:pt x="226" y="0"/>
                        </a:lnTo>
                        <a:lnTo>
                          <a:pt x="10" y="0"/>
                        </a:lnTo>
                        <a:lnTo>
                          <a:pt x="10" y="0"/>
                        </a:lnTo>
                        <a:lnTo>
                          <a:pt x="6" y="0"/>
                        </a:lnTo>
                        <a:lnTo>
                          <a:pt x="4" y="4"/>
                        </a:lnTo>
                        <a:lnTo>
                          <a:pt x="2" y="6"/>
                        </a:lnTo>
                        <a:lnTo>
                          <a:pt x="0" y="10"/>
                        </a:lnTo>
                        <a:lnTo>
                          <a:pt x="0" y="66"/>
                        </a:lnTo>
                        <a:lnTo>
                          <a:pt x="0" y="66"/>
                        </a:lnTo>
                        <a:lnTo>
                          <a:pt x="2" y="70"/>
                        </a:lnTo>
                        <a:lnTo>
                          <a:pt x="4" y="74"/>
                        </a:lnTo>
                        <a:lnTo>
                          <a:pt x="6" y="76"/>
                        </a:lnTo>
                        <a:lnTo>
                          <a:pt x="10" y="76"/>
                        </a:lnTo>
                        <a:lnTo>
                          <a:pt x="186" y="76"/>
                        </a:lnTo>
                        <a:close/>
                      </a:path>
                    </a:pathLst>
                  </a:custGeom>
                  <a:solidFill>
                    <a:srgbClr val="0070C0"/>
                  </a:solidFill>
                  <a:ln w="9525">
                    <a:noFill/>
                    <a:round/>
                    <a:headEnd/>
                    <a:tailEnd/>
                  </a:ln>
                </p:spPr>
                <p:txBody>
                  <a:bodyPr vert="horz" wrap="square" lIns="91048" tIns="45524" rIns="91048" bIns="45524" numCol="1" anchor="t" anchorCtr="0" compatLnSpc="1">
                    <a:prstTxWarp prst="textNoShape">
                      <a:avLst/>
                    </a:prstTxWarp>
                  </a:bodyPr>
                  <a:lstStyle/>
                  <a:p>
                    <a:pPr marL="0" marR="0" lvl="0" indent="0" defTabSz="767881"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09" name="Freeform 43">
                    <a:extLst>
                      <a:ext uri="{FF2B5EF4-FFF2-40B4-BE49-F238E27FC236}">
                        <a16:creationId xmlns:a16="http://schemas.microsoft.com/office/drawing/2014/main" id="{396D35C1-54CC-F3AD-EEA0-B4E5FE9C6A06}"/>
                      </a:ext>
                    </a:extLst>
                  </p:cNvPr>
                  <p:cNvSpPr>
                    <a:spLocks/>
                  </p:cNvSpPr>
                  <p:nvPr/>
                </p:nvSpPr>
                <p:spPr bwMode="auto">
                  <a:xfrm>
                    <a:off x="2272138" y="3559152"/>
                    <a:ext cx="234615" cy="168369"/>
                  </a:xfrm>
                  <a:custGeom>
                    <a:avLst/>
                    <a:gdLst/>
                    <a:ahLst/>
                    <a:cxnLst>
                      <a:cxn ang="0">
                        <a:pos x="112" y="0"/>
                      </a:cxn>
                      <a:cxn ang="0">
                        <a:pos x="10" y="0"/>
                      </a:cxn>
                      <a:cxn ang="0">
                        <a:pos x="10" y="0"/>
                      </a:cxn>
                      <a:cxn ang="0">
                        <a:pos x="6" y="2"/>
                      </a:cxn>
                      <a:cxn ang="0">
                        <a:pos x="2" y="4"/>
                      </a:cxn>
                      <a:cxn ang="0">
                        <a:pos x="0" y="6"/>
                      </a:cxn>
                      <a:cxn ang="0">
                        <a:pos x="0" y="12"/>
                      </a:cxn>
                      <a:cxn ang="0">
                        <a:pos x="0" y="66"/>
                      </a:cxn>
                      <a:cxn ang="0">
                        <a:pos x="0" y="66"/>
                      </a:cxn>
                      <a:cxn ang="0">
                        <a:pos x="0" y="70"/>
                      </a:cxn>
                      <a:cxn ang="0">
                        <a:pos x="2" y="74"/>
                      </a:cxn>
                      <a:cxn ang="0">
                        <a:pos x="6" y="76"/>
                      </a:cxn>
                      <a:cxn ang="0">
                        <a:pos x="10" y="76"/>
                      </a:cxn>
                      <a:cxn ang="0">
                        <a:pos x="112" y="76"/>
                      </a:cxn>
                      <a:cxn ang="0">
                        <a:pos x="112" y="76"/>
                      </a:cxn>
                      <a:cxn ang="0">
                        <a:pos x="116" y="76"/>
                      </a:cxn>
                      <a:cxn ang="0">
                        <a:pos x="120" y="74"/>
                      </a:cxn>
                      <a:cxn ang="0">
                        <a:pos x="122" y="70"/>
                      </a:cxn>
                      <a:cxn ang="0">
                        <a:pos x="122" y="66"/>
                      </a:cxn>
                      <a:cxn ang="0">
                        <a:pos x="122" y="12"/>
                      </a:cxn>
                      <a:cxn ang="0">
                        <a:pos x="122" y="12"/>
                      </a:cxn>
                      <a:cxn ang="0">
                        <a:pos x="122" y="6"/>
                      </a:cxn>
                      <a:cxn ang="0">
                        <a:pos x="120" y="4"/>
                      </a:cxn>
                      <a:cxn ang="0">
                        <a:pos x="116" y="2"/>
                      </a:cxn>
                      <a:cxn ang="0">
                        <a:pos x="112" y="0"/>
                      </a:cxn>
                      <a:cxn ang="0">
                        <a:pos x="112" y="0"/>
                      </a:cxn>
                    </a:cxnLst>
                    <a:rect l="0" t="0" r="r" b="b"/>
                    <a:pathLst>
                      <a:path w="122" h="76">
                        <a:moveTo>
                          <a:pt x="112" y="0"/>
                        </a:moveTo>
                        <a:lnTo>
                          <a:pt x="10" y="0"/>
                        </a:lnTo>
                        <a:lnTo>
                          <a:pt x="10" y="0"/>
                        </a:lnTo>
                        <a:lnTo>
                          <a:pt x="6" y="2"/>
                        </a:lnTo>
                        <a:lnTo>
                          <a:pt x="2" y="4"/>
                        </a:lnTo>
                        <a:lnTo>
                          <a:pt x="0" y="6"/>
                        </a:lnTo>
                        <a:lnTo>
                          <a:pt x="0" y="12"/>
                        </a:lnTo>
                        <a:lnTo>
                          <a:pt x="0" y="66"/>
                        </a:lnTo>
                        <a:lnTo>
                          <a:pt x="0" y="66"/>
                        </a:lnTo>
                        <a:lnTo>
                          <a:pt x="0" y="70"/>
                        </a:lnTo>
                        <a:lnTo>
                          <a:pt x="2" y="74"/>
                        </a:lnTo>
                        <a:lnTo>
                          <a:pt x="6" y="76"/>
                        </a:lnTo>
                        <a:lnTo>
                          <a:pt x="10" y="76"/>
                        </a:lnTo>
                        <a:lnTo>
                          <a:pt x="112" y="76"/>
                        </a:lnTo>
                        <a:lnTo>
                          <a:pt x="112" y="76"/>
                        </a:lnTo>
                        <a:lnTo>
                          <a:pt x="116" y="76"/>
                        </a:lnTo>
                        <a:lnTo>
                          <a:pt x="120" y="74"/>
                        </a:lnTo>
                        <a:lnTo>
                          <a:pt x="122" y="70"/>
                        </a:lnTo>
                        <a:lnTo>
                          <a:pt x="122" y="66"/>
                        </a:lnTo>
                        <a:lnTo>
                          <a:pt x="122" y="12"/>
                        </a:lnTo>
                        <a:lnTo>
                          <a:pt x="122" y="12"/>
                        </a:lnTo>
                        <a:lnTo>
                          <a:pt x="122" y="6"/>
                        </a:lnTo>
                        <a:lnTo>
                          <a:pt x="120" y="4"/>
                        </a:lnTo>
                        <a:lnTo>
                          <a:pt x="116" y="2"/>
                        </a:lnTo>
                        <a:lnTo>
                          <a:pt x="112" y="0"/>
                        </a:lnTo>
                        <a:lnTo>
                          <a:pt x="112" y="0"/>
                        </a:lnTo>
                        <a:close/>
                      </a:path>
                    </a:pathLst>
                  </a:custGeom>
                  <a:solidFill>
                    <a:srgbClr val="0070C0"/>
                  </a:solidFill>
                  <a:ln w="9525">
                    <a:noFill/>
                    <a:round/>
                    <a:headEnd/>
                    <a:tailEnd/>
                  </a:ln>
                </p:spPr>
                <p:txBody>
                  <a:bodyPr vert="horz" wrap="square" lIns="91048" tIns="45524" rIns="91048" bIns="45524" numCol="1" anchor="t" anchorCtr="0" compatLnSpc="1">
                    <a:prstTxWarp prst="textNoShape">
                      <a:avLst/>
                    </a:prstTxWarp>
                  </a:bodyPr>
                  <a:lstStyle/>
                  <a:p>
                    <a:pPr marL="0" marR="0" lvl="0" indent="0" defTabSz="767881"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10" name="Freeform 44">
                    <a:extLst>
                      <a:ext uri="{FF2B5EF4-FFF2-40B4-BE49-F238E27FC236}">
                        <a16:creationId xmlns:a16="http://schemas.microsoft.com/office/drawing/2014/main" id="{AC1D68C5-F9EE-AE11-F942-F504030F2474}"/>
                      </a:ext>
                    </a:extLst>
                  </p:cNvPr>
                  <p:cNvSpPr>
                    <a:spLocks/>
                  </p:cNvSpPr>
                  <p:nvPr/>
                </p:nvSpPr>
                <p:spPr bwMode="auto">
                  <a:xfrm>
                    <a:off x="2530163" y="3559152"/>
                    <a:ext cx="173076" cy="168369"/>
                  </a:xfrm>
                  <a:custGeom>
                    <a:avLst/>
                    <a:gdLst/>
                    <a:ahLst/>
                    <a:cxnLst>
                      <a:cxn ang="0">
                        <a:pos x="44" y="16"/>
                      </a:cxn>
                      <a:cxn ang="0">
                        <a:pos x="44" y="16"/>
                      </a:cxn>
                      <a:cxn ang="0">
                        <a:pos x="40" y="0"/>
                      </a:cxn>
                      <a:cxn ang="0">
                        <a:pos x="10" y="0"/>
                      </a:cxn>
                      <a:cxn ang="0">
                        <a:pos x="10" y="0"/>
                      </a:cxn>
                      <a:cxn ang="0">
                        <a:pos x="6" y="2"/>
                      </a:cxn>
                      <a:cxn ang="0">
                        <a:pos x="2" y="4"/>
                      </a:cxn>
                      <a:cxn ang="0">
                        <a:pos x="0" y="6"/>
                      </a:cxn>
                      <a:cxn ang="0">
                        <a:pos x="0" y="12"/>
                      </a:cxn>
                      <a:cxn ang="0">
                        <a:pos x="0" y="66"/>
                      </a:cxn>
                      <a:cxn ang="0">
                        <a:pos x="0" y="66"/>
                      </a:cxn>
                      <a:cxn ang="0">
                        <a:pos x="0" y="70"/>
                      </a:cxn>
                      <a:cxn ang="0">
                        <a:pos x="2" y="74"/>
                      </a:cxn>
                      <a:cxn ang="0">
                        <a:pos x="6" y="76"/>
                      </a:cxn>
                      <a:cxn ang="0">
                        <a:pos x="10" y="76"/>
                      </a:cxn>
                      <a:cxn ang="0">
                        <a:pos x="90" y="76"/>
                      </a:cxn>
                      <a:cxn ang="0">
                        <a:pos x="90" y="76"/>
                      </a:cxn>
                      <a:cxn ang="0">
                        <a:pos x="74" y="66"/>
                      </a:cxn>
                      <a:cxn ang="0">
                        <a:pos x="62" y="50"/>
                      </a:cxn>
                      <a:cxn ang="0">
                        <a:pos x="50" y="34"/>
                      </a:cxn>
                      <a:cxn ang="0">
                        <a:pos x="44" y="16"/>
                      </a:cxn>
                      <a:cxn ang="0">
                        <a:pos x="44" y="16"/>
                      </a:cxn>
                    </a:cxnLst>
                    <a:rect l="0" t="0" r="r" b="b"/>
                    <a:pathLst>
                      <a:path w="90" h="76">
                        <a:moveTo>
                          <a:pt x="44" y="16"/>
                        </a:moveTo>
                        <a:lnTo>
                          <a:pt x="44" y="16"/>
                        </a:lnTo>
                        <a:lnTo>
                          <a:pt x="40" y="0"/>
                        </a:lnTo>
                        <a:lnTo>
                          <a:pt x="10" y="0"/>
                        </a:lnTo>
                        <a:lnTo>
                          <a:pt x="10" y="0"/>
                        </a:lnTo>
                        <a:lnTo>
                          <a:pt x="6" y="2"/>
                        </a:lnTo>
                        <a:lnTo>
                          <a:pt x="2" y="4"/>
                        </a:lnTo>
                        <a:lnTo>
                          <a:pt x="0" y="6"/>
                        </a:lnTo>
                        <a:lnTo>
                          <a:pt x="0" y="12"/>
                        </a:lnTo>
                        <a:lnTo>
                          <a:pt x="0" y="66"/>
                        </a:lnTo>
                        <a:lnTo>
                          <a:pt x="0" y="66"/>
                        </a:lnTo>
                        <a:lnTo>
                          <a:pt x="0" y="70"/>
                        </a:lnTo>
                        <a:lnTo>
                          <a:pt x="2" y="74"/>
                        </a:lnTo>
                        <a:lnTo>
                          <a:pt x="6" y="76"/>
                        </a:lnTo>
                        <a:lnTo>
                          <a:pt x="10" y="76"/>
                        </a:lnTo>
                        <a:lnTo>
                          <a:pt x="90" y="76"/>
                        </a:lnTo>
                        <a:lnTo>
                          <a:pt x="90" y="76"/>
                        </a:lnTo>
                        <a:lnTo>
                          <a:pt x="74" y="66"/>
                        </a:lnTo>
                        <a:lnTo>
                          <a:pt x="62" y="50"/>
                        </a:lnTo>
                        <a:lnTo>
                          <a:pt x="50" y="34"/>
                        </a:lnTo>
                        <a:lnTo>
                          <a:pt x="44" y="16"/>
                        </a:lnTo>
                        <a:lnTo>
                          <a:pt x="44" y="16"/>
                        </a:lnTo>
                        <a:close/>
                      </a:path>
                    </a:pathLst>
                  </a:custGeom>
                  <a:solidFill>
                    <a:srgbClr val="0070C0"/>
                  </a:solidFill>
                  <a:ln w="9525">
                    <a:noFill/>
                    <a:round/>
                    <a:headEnd/>
                    <a:tailEnd/>
                  </a:ln>
                </p:spPr>
                <p:txBody>
                  <a:bodyPr vert="horz" wrap="square" lIns="91048" tIns="45524" rIns="91048" bIns="45524" numCol="1" anchor="t" anchorCtr="0" compatLnSpc="1">
                    <a:prstTxWarp prst="textNoShape">
                      <a:avLst/>
                    </a:prstTxWarp>
                  </a:bodyPr>
                  <a:lstStyle/>
                  <a:p>
                    <a:pPr marL="0" marR="0" lvl="0" indent="0" defTabSz="767881"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
                <p:nvSpPr>
                  <p:cNvPr id="111" name="Freeform 45">
                    <a:extLst>
                      <a:ext uri="{FF2B5EF4-FFF2-40B4-BE49-F238E27FC236}">
                        <a16:creationId xmlns:a16="http://schemas.microsoft.com/office/drawing/2014/main" id="{6198A13F-0F06-391B-E2E8-BA5D9BC75300}"/>
                      </a:ext>
                    </a:extLst>
                  </p:cNvPr>
                  <p:cNvSpPr>
                    <a:spLocks/>
                  </p:cNvSpPr>
                  <p:nvPr/>
                </p:nvSpPr>
                <p:spPr bwMode="auto">
                  <a:xfrm>
                    <a:off x="2654543" y="3183830"/>
                    <a:ext cx="339232" cy="567138"/>
                  </a:xfrm>
                  <a:custGeom>
                    <a:avLst/>
                    <a:gdLst/>
                    <a:ahLst/>
                    <a:cxnLst>
                      <a:cxn ang="0">
                        <a:pos x="194" y="144"/>
                      </a:cxn>
                      <a:cxn ang="0">
                        <a:pos x="188" y="112"/>
                      </a:cxn>
                      <a:cxn ang="0">
                        <a:pos x="174" y="82"/>
                      </a:cxn>
                      <a:cxn ang="0">
                        <a:pos x="156" y="58"/>
                      </a:cxn>
                      <a:cxn ang="0">
                        <a:pos x="116" y="22"/>
                      </a:cxn>
                      <a:cxn ang="0">
                        <a:pos x="84" y="0"/>
                      </a:cxn>
                      <a:cxn ang="0">
                        <a:pos x="84" y="8"/>
                      </a:cxn>
                      <a:cxn ang="0">
                        <a:pos x="78" y="42"/>
                      </a:cxn>
                      <a:cxn ang="0">
                        <a:pos x="64" y="72"/>
                      </a:cxn>
                      <a:cxn ang="0">
                        <a:pos x="52" y="86"/>
                      </a:cxn>
                      <a:cxn ang="0">
                        <a:pos x="20" y="122"/>
                      </a:cxn>
                      <a:cxn ang="0">
                        <a:pos x="6" y="150"/>
                      </a:cxn>
                      <a:cxn ang="0">
                        <a:pos x="0" y="178"/>
                      </a:cxn>
                      <a:cxn ang="0">
                        <a:pos x="2" y="192"/>
                      </a:cxn>
                      <a:cxn ang="0">
                        <a:pos x="12" y="214"/>
                      </a:cxn>
                      <a:cxn ang="0">
                        <a:pos x="28" y="234"/>
                      </a:cxn>
                      <a:cxn ang="0">
                        <a:pos x="46" y="248"/>
                      </a:cxn>
                      <a:cxn ang="0">
                        <a:pos x="70" y="256"/>
                      </a:cxn>
                      <a:cxn ang="0">
                        <a:pos x="64" y="240"/>
                      </a:cxn>
                      <a:cxn ang="0">
                        <a:pos x="64" y="214"/>
                      </a:cxn>
                      <a:cxn ang="0">
                        <a:pos x="72" y="196"/>
                      </a:cxn>
                      <a:cxn ang="0">
                        <a:pos x="78" y="186"/>
                      </a:cxn>
                      <a:cxn ang="0">
                        <a:pos x="104" y="146"/>
                      </a:cxn>
                      <a:cxn ang="0">
                        <a:pos x="112" y="128"/>
                      </a:cxn>
                      <a:cxn ang="0">
                        <a:pos x="120" y="140"/>
                      </a:cxn>
                      <a:cxn ang="0">
                        <a:pos x="132" y="168"/>
                      </a:cxn>
                      <a:cxn ang="0">
                        <a:pos x="140" y="206"/>
                      </a:cxn>
                      <a:cxn ang="0">
                        <a:pos x="138" y="228"/>
                      </a:cxn>
                      <a:cxn ang="0">
                        <a:pos x="130" y="248"/>
                      </a:cxn>
                      <a:cxn ang="0">
                        <a:pos x="142" y="242"/>
                      </a:cxn>
                      <a:cxn ang="0">
                        <a:pos x="166" y="224"/>
                      </a:cxn>
                      <a:cxn ang="0">
                        <a:pos x="186" y="200"/>
                      </a:cxn>
                      <a:cxn ang="0">
                        <a:pos x="194" y="166"/>
                      </a:cxn>
                      <a:cxn ang="0">
                        <a:pos x="194" y="144"/>
                      </a:cxn>
                    </a:cxnLst>
                    <a:rect l="0" t="0" r="r" b="b"/>
                    <a:pathLst>
                      <a:path w="194" h="256">
                        <a:moveTo>
                          <a:pt x="194" y="144"/>
                        </a:moveTo>
                        <a:lnTo>
                          <a:pt x="194" y="144"/>
                        </a:lnTo>
                        <a:lnTo>
                          <a:pt x="192" y="128"/>
                        </a:lnTo>
                        <a:lnTo>
                          <a:pt x="188" y="112"/>
                        </a:lnTo>
                        <a:lnTo>
                          <a:pt x="180" y="96"/>
                        </a:lnTo>
                        <a:lnTo>
                          <a:pt x="174" y="82"/>
                        </a:lnTo>
                        <a:lnTo>
                          <a:pt x="164" y="70"/>
                        </a:lnTo>
                        <a:lnTo>
                          <a:pt x="156" y="58"/>
                        </a:lnTo>
                        <a:lnTo>
                          <a:pt x="136" y="38"/>
                        </a:lnTo>
                        <a:lnTo>
                          <a:pt x="116" y="22"/>
                        </a:lnTo>
                        <a:lnTo>
                          <a:pt x="100" y="10"/>
                        </a:lnTo>
                        <a:lnTo>
                          <a:pt x="84" y="0"/>
                        </a:lnTo>
                        <a:lnTo>
                          <a:pt x="84" y="0"/>
                        </a:lnTo>
                        <a:lnTo>
                          <a:pt x="84" y="8"/>
                        </a:lnTo>
                        <a:lnTo>
                          <a:pt x="82" y="30"/>
                        </a:lnTo>
                        <a:lnTo>
                          <a:pt x="78" y="42"/>
                        </a:lnTo>
                        <a:lnTo>
                          <a:pt x="72" y="58"/>
                        </a:lnTo>
                        <a:lnTo>
                          <a:pt x="64" y="72"/>
                        </a:lnTo>
                        <a:lnTo>
                          <a:pt x="52" y="86"/>
                        </a:lnTo>
                        <a:lnTo>
                          <a:pt x="52" y="86"/>
                        </a:lnTo>
                        <a:lnTo>
                          <a:pt x="30" y="110"/>
                        </a:lnTo>
                        <a:lnTo>
                          <a:pt x="20" y="122"/>
                        </a:lnTo>
                        <a:lnTo>
                          <a:pt x="12" y="136"/>
                        </a:lnTo>
                        <a:lnTo>
                          <a:pt x="6" y="150"/>
                        </a:lnTo>
                        <a:lnTo>
                          <a:pt x="2" y="164"/>
                        </a:lnTo>
                        <a:lnTo>
                          <a:pt x="0" y="178"/>
                        </a:lnTo>
                        <a:lnTo>
                          <a:pt x="2" y="192"/>
                        </a:lnTo>
                        <a:lnTo>
                          <a:pt x="2" y="192"/>
                        </a:lnTo>
                        <a:lnTo>
                          <a:pt x="8" y="204"/>
                        </a:lnTo>
                        <a:lnTo>
                          <a:pt x="12" y="214"/>
                        </a:lnTo>
                        <a:lnTo>
                          <a:pt x="20" y="224"/>
                        </a:lnTo>
                        <a:lnTo>
                          <a:pt x="28" y="234"/>
                        </a:lnTo>
                        <a:lnTo>
                          <a:pt x="36" y="242"/>
                        </a:lnTo>
                        <a:lnTo>
                          <a:pt x="46" y="248"/>
                        </a:lnTo>
                        <a:lnTo>
                          <a:pt x="58" y="254"/>
                        </a:lnTo>
                        <a:lnTo>
                          <a:pt x="70" y="256"/>
                        </a:lnTo>
                        <a:lnTo>
                          <a:pt x="70" y="256"/>
                        </a:lnTo>
                        <a:lnTo>
                          <a:pt x="64" y="240"/>
                        </a:lnTo>
                        <a:lnTo>
                          <a:pt x="64" y="222"/>
                        </a:lnTo>
                        <a:lnTo>
                          <a:pt x="64" y="214"/>
                        </a:lnTo>
                        <a:lnTo>
                          <a:pt x="66" y="204"/>
                        </a:lnTo>
                        <a:lnTo>
                          <a:pt x="72" y="196"/>
                        </a:lnTo>
                        <a:lnTo>
                          <a:pt x="78" y="186"/>
                        </a:lnTo>
                        <a:lnTo>
                          <a:pt x="78" y="186"/>
                        </a:lnTo>
                        <a:lnTo>
                          <a:pt x="94" y="164"/>
                        </a:lnTo>
                        <a:lnTo>
                          <a:pt x="104" y="146"/>
                        </a:lnTo>
                        <a:lnTo>
                          <a:pt x="112" y="128"/>
                        </a:lnTo>
                        <a:lnTo>
                          <a:pt x="112" y="128"/>
                        </a:lnTo>
                        <a:lnTo>
                          <a:pt x="114" y="130"/>
                        </a:lnTo>
                        <a:lnTo>
                          <a:pt x="120" y="140"/>
                        </a:lnTo>
                        <a:lnTo>
                          <a:pt x="126" y="152"/>
                        </a:lnTo>
                        <a:lnTo>
                          <a:pt x="132" y="168"/>
                        </a:lnTo>
                        <a:lnTo>
                          <a:pt x="138" y="186"/>
                        </a:lnTo>
                        <a:lnTo>
                          <a:pt x="140" y="206"/>
                        </a:lnTo>
                        <a:lnTo>
                          <a:pt x="138" y="218"/>
                        </a:lnTo>
                        <a:lnTo>
                          <a:pt x="138" y="228"/>
                        </a:lnTo>
                        <a:lnTo>
                          <a:pt x="134" y="238"/>
                        </a:lnTo>
                        <a:lnTo>
                          <a:pt x="130" y="248"/>
                        </a:lnTo>
                        <a:lnTo>
                          <a:pt x="130" y="248"/>
                        </a:lnTo>
                        <a:lnTo>
                          <a:pt x="142" y="242"/>
                        </a:lnTo>
                        <a:lnTo>
                          <a:pt x="154" y="234"/>
                        </a:lnTo>
                        <a:lnTo>
                          <a:pt x="166" y="224"/>
                        </a:lnTo>
                        <a:lnTo>
                          <a:pt x="176" y="212"/>
                        </a:lnTo>
                        <a:lnTo>
                          <a:pt x="186" y="200"/>
                        </a:lnTo>
                        <a:lnTo>
                          <a:pt x="192" y="184"/>
                        </a:lnTo>
                        <a:lnTo>
                          <a:pt x="194" y="166"/>
                        </a:lnTo>
                        <a:lnTo>
                          <a:pt x="194" y="144"/>
                        </a:lnTo>
                        <a:lnTo>
                          <a:pt x="194" y="144"/>
                        </a:lnTo>
                        <a:close/>
                      </a:path>
                    </a:pathLst>
                  </a:custGeom>
                  <a:solidFill>
                    <a:srgbClr val="0070C0"/>
                  </a:solidFill>
                  <a:ln w="9525">
                    <a:solidFill>
                      <a:srgbClr val="FFFFFF"/>
                    </a:solidFill>
                    <a:round/>
                    <a:headEnd/>
                    <a:tailEnd/>
                  </a:ln>
                </p:spPr>
                <p:txBody>
                  <a:bodyPr vert="horz" wrap="square" lIns="91048" tIns="45524" rIns="91048" bIns="45524" numCol="1" anchor="t" anchorCtr="0" compatLnSpc="1">
                    <a:prstTxWarp prst="textNoShape">
                      <a:avLst/>
                    </a:prstTxWarp>
                  </a:bodyPr>
                  <a:lstStyle/>
                  <a:p>
                    <a:pPr marL="0" marR="0" lvl="0" indent="0" defTabSz="767881"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grpSp>
          </p:grpSp>
          <p:sp>
            <p:nvSpPr>
              <p:cNvPr id="25" name="矩形 24">
                <a:extLst>
                  <a:ext uri="{FF2B5EF4-FFF2-40B4-BE49-F238E27FC236}">
                    <a16:creationId xmlns:a16="http://schemas.microsoft.com/office/drawing/2014/main" id="{597B3D44-42D0-E2F7-6595-AD45A0C57A96}"/>
                  </a:ext>
                </a:extLst>
              </p:cNvPr>
              <p:cNvSpPr/>
              <p:nvPr/>
            </p:nvSpPr>
            <p:spPr bwMode="auto">
              <a:xfrm>
                <a:off x="3141188" y="2778630"/>
                <a:ext cx="5287554" cy="2585856"/>
              </a:xfrm>
              <a:prstGeom prst="rect">
                <a:avLst/>
              </a:prstGeom>
              <a:solidFill>
                <a:srgbClr val="F0F0F0">
                  <a:lumMod val="20000"/>
                  <a:lumOff val="80000"/>
                  <a:alpha val="40000"/>
                </a:srgbClr>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数据库内核</a:t>
                </a:r>
              </a:p>
            </p:txBody>
          </p:sp>
          <p:sp>
            <p:nvSpPr>
              <p:cNvPr id="26" name="矩形 25">
                <a:extLst>
                  <a:ext uri="{FF2B5EF4-FFF2-40B4-BE49-F238E27FC236}">
                    <a16:creationId xmlns:a16="http://schemas.microsoft.com/office/drawing/2014/main" id="{54E7EDFF-30B7-A955-5B2E-F096A8EDF039}"/>
                  </a:ext>
                </a:extLst>
              </p:cNvPr>
              <p:cNvSpPr/>
              <p:nvPr/>
            </p:nvSpPr>
            <p:spPr bwMode="auto">
              <a:xfrm>
                <a:off x="3214219" y="3180301"/>
                <a:ext cx="1234142" cy="2034436"/>
              </a:xfrm>
              <a:prstGeom prst="rect">
                <a:avLst/>
              </a:prstGeom>
              <a:solidFill>
                <a:srgbClr val="000000">
                  <a:lumMod val="10000"/>
                  <a:lumOff val="90000"/>
                  <a:alpha val="40000"/>
                </a:srgbClr>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可信接入</a:t>
                </a:r>
              </a:p>
            </p:txBody>
          </p:sp>
          <p:sp>
            <p:nvSpPr>
              <p:cNvPr id="27" name="矩形 26">
                <a:extLst>
                  <a:ext uri="{FF2B5EF4-FFF2-40B4-BE49-F238E27FC236}">
                    <a16:creationId xmlns:a16="http://schemas.microsoft.com/office/drawing/2014/main" id="{2E04176A-09E4-4336-E8D8-82A8A46C8409}"/>
                  </a:ext>
                </a:extLst>
              </p:cNvPr>
              <p:cNvSpPr/>
              <p:nvPr/>
            </p:nvSpPr>
            <p:spPr bwMode="auto">
              <a:xfrm>
                <a:off x="4529237" y="3180301"/>
                <a:ext cx="1203018" cy="2034436"/>
              </a:xfrm>
              <a:prstGeom prst="rect">
                <a:avLst/>
              </a:prstGeom>
              <a:solidFill>
                <a:srgbClr val="000000">
                  <a:lumMod val="10000"/>
                  <a:lumOff val="90000"/>
                  <a:alpha val="40000"/>
                </a:srgbClr>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访问控制</a:t>
                </a:r>
              </a:p>
            </p:txBody>
          </p:sp>
          <p:sp>
            <p:nvSpPr>
              <p:cNvPr id="28" name="矩形 27">
                <a:extLst>
                  <a:ext uri="{FF2B5EF4-FFF2-40B4-BE49-F238E27FC236}">
                    <a16:creationId xmlns:a16="http://schemas.microsoft.com/office/drawing/2014/main" id="{E59D8FB5-8C71-2ECB-28C4-75A15A71B142}"/>
                  </a:ext>
                </a:extLst>
              </p:cNvPr>
              <p:cNvSpPr/>
              <p:nvPr/>
            </p:nvSpPr>
            <p:spPr bwMode="auto">
              <a:xfrm>
                <a:off x="5858183" y="3177311"/>
                <a:ext cx="1105596" cy="2037423"/>
              </a:xfrm>
              <a:prstGeom prst="rect">
                <a:avLst/>
              </a:prstGeom>
              <a:solidFill>
                <a:srgbClr val="000000">
                  <a:lumMod val="10000"/>
                  <a:lumOff val="90000"/>
                  <a:alpha val="40000"/>
                </a:srgbClr>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数据脱敏</a:t>
                </a:r>
              </a:p>
            </p:txBody>
          </p:sp>
          <p:sp>
            <p:nvSpPr>
              <p:cNvPr id="29" name="矩形 28">
                <a:extLst>
                  <a:ext uri="{FF2B5EF4-FFF2-40B4-BE49-F238E27FC236}">
                    <a16:creationId xmlns:a16="http://schemas.microsoft.com/office/drawing/2014/main" id="{7F2C9DF2-8DD1-1F58-9483-40F20FA64B30}"/>
                  </a:ext>
                </a:extLst>
              </p:cNvPr>
              <p:cNvSpPr/>
              <p:nvPr/>
            </p:nvSpPr>
            <p:spPr bwMode="auto">
              <a:xfrm>
                <a:off x="7119486" y="3202455"/>
                <a:ext cx="1203018" cy="1969870"/>
              </a:xfrm>
              <a:prstGeom prst="rect">
                <a:avLst/>
              </a:prstGeom>
              <a:solidFill>
                <a:srgbClr val="000000">
                  <a:lumMod val="10000"/>
                  <a:lumOff val="90000"/>
                  <a:alpha val="40000"/>
                </a:srgbClr>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数据加密</a:t>
                </a:r>
              </a:p>
            </p:txBody>
          </p:sp>
          <p:sp>
            <p:nvSpPr>
              <p:cNvPr id="30" name="矩形 29">
                <a:extLst>
                  <a:ext uri="{FF2B5EF4-FFF2-40B4-BE49-F238E27FC236}">
                    <a16:creationId xmlns:a16="http://schemas.microsoft.com/office/drawing/2014/main" id="{204D16DA-6F74-1460-9F11-28E53A0B0807}"/>
                  </a:ext>
                </a:extLst>
              </p:cNvPr>
              <p:cNvSpPr/>
              <p:nvPr/>
            </p:nvSpPr>
            <p:spPr bwMode="auto">
              <a:xfrm>
                <a:off x="8626967" y="3582851"/>
                <a:ext cx="1049158" cy="294533"/>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ctr" defTabSz="724085"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uawei Sans Light" panose="020C0303030203020204" pitchFamily="34" charset="0"/>
                  </a:rPr>
                  <a:t>DDL/DML/DCL</a:t>
                </a:r>
              </a:p>
              <a:p>
                <a:pPr marL="0" marR="0" lvl="0" indent="0" algn="ctr"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语句审计</a:t>
                </a:r>
              </a:p>
            </p:txBody>
          </p:sp>
          <p:sp>
            <p:nvSpPr>
              <p:cNvPr id="31" name="矩形 30">
                <a:extLst>
                  <a:ext uri="{FF2B5EF4-FFF2-40B4-BE49-F238E27FC236}">
                    <a16:creationId xmlns:a16="http://schemas.microsoft.com/office/drawing/2014/main" id="{5FF4EC5E-7984-AEE1-D4E8-1E321373DFD7}"/>
                  </a:ext>
                </a:extLst>
              </p:cNvPr>
              <p:cNvSpPr/>
              <p:nvPr/>
            </p:nvSpPr>
            <p:spPr bwMode="auto">
              <a:xfrm>
                <a:off x="8626967" y="4258350"/>
                <a:ext cx="1049158" cy="269985"/>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ctr"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统一审计机制</a:t>
                </a:r>
              </a:p>
            </p:txBody>
          </p:sp>
          <p:sp>
            <p:nvSpPr>
              <p:cNvPr id="32" name="矩形 31">
                <a:extLst>
                  <a:ext uri="{FF2B5EF4-FFF2-40B4-BE49-F238E27FC236}">
                    <a16:creationId xmlns:a16="http://schemas.microsoft.com/office/drawing/2014/main" id="{713FF7E2-3E31-379B-3B44-8DA0F07A2CE0}"/>
                  </a:ext>
                </a:extLst>
              </p:cNvPr>
              <p:cNvSpPr/>
              <p:nvPr/>
            </p:nvSpPr>
            <p:spPr bwMode="auto">
              <a:xfrm>
                <a:off x="8626967" y="3955424"/>
                <a:ext cx="1049158" cy="227562"/>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用户审计</a:t>
                </a:r>
              </a:p>
            </p:txBody>
          </p:sp>
          <p:sp>
            <p:nvSpPr>
              <p:cNvPr id="33" name="矩形 32">
                <a:extLst>
                  <a:ext uri="{FF2B5EF4-FFF2-40B4-BE49-F238E27FC236}">
                    <a16:creationId xmlns:a16="http://schemas.microsoft.com/office/drawing/2014/main" id="{FFFC0715-7692-8F13-99C1-3CA1C9AC75E6}"/>
                  </a:ext>
                </a:extLst>
              </p:cNvPr>
              <p:cNvSpPr/>
              <p:nvPr/>
            </p:nvSpPr>
            <p:spPr bwMode="auto">
              <a:xfrm>
                <a:off x="3141188" y="5445191"/>
                <a:ext cx="5287554" cy="829593"/>
              </a:xfrm>
              <a:prstGeom prst="rect">
                <a:avLst/>
              </a:prstGeom>
              <a:solidFill>
                <a:srgbClr val="F0F0F0">
                  <a:lumMod val="20000"/>
                  <a:lumOff val="80000"/>
                  <a:alpha val="40000"/>
                </a:srgbClr>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数据库防篡改部署架构</a:t>
                </a:r>
              </a:p>
            </p:txBody>
          </p:sp>
          <p:sp>
            <p:nvSpPr>
              <p:cNvPr id="34" name="矩形 33">
                <a:extLst>
                  <a:ext uri="{FF2B5EF4-FFF2-40B4-BE49-F238E27FC236}">
                    <a16:creationId xmlns:a16="http://schemas.microsoft.com/office/drawing/2014/main" id="{4A67277E-8545-272F-F597-3B6309C04EDE}"/>
                  </a:ext>
                </a:extLst>
              </p:cNvPr>
              <p:cNvSpPr/>
              <p:nvPr/>
            </p:nvSpPr>
            <p:spPr bwMode="auto">
              <a:xfrm>
                <a:off x="3247983" y="5778794"/>
                <a:ext cx="1236721" cy="386714"/>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账本数据库机制</a:t>
                </a:r>
              </a:p>
            </p:txBody>
          </p:sp>
          <p:grpSp>
            <p:nvGrpSpPr>
              <p:cNvPr id="35" name="组合 34">
                <a:extLst>
                  <a:ext uri="{FF2B5EF4-FFF2-40B4-BE49-F238E27FC236}">
                    <a16:creationId xmlns:a16="http://schemas.microsoft.com/office/drawing/2014/main" id="{C343735C-3413-1E44-5FC2-74844CEDB507}"/>
                  </a:ext>
                </a:extLst>
              </p:cNvPr>
              <p:cNvGrpSpPr/>
              <p:nvPr/>
            </p:nvGrpSpPr>
            <p:grpSpPr>
              <a:xfrm>
                <a:off x="8846531" y="2996488"/>
                <a:ext cx="813479" cy="612636"/>
                <a:chOff x="9476780" y="1278384"/>
                <a:chExt cx="725263" cy="771049"/>
              </a:xfrm>
            </p:grpSpPr>
            <p:grpSp>
              <p:nvGrpSpPr>
                <p:cNvPr id="96" name="组合 95">
                  <a:extLst>
                    <a:ext uri="{FF2B5EF4-FFF2-40B4-BE49-F238E27FC236}">
                      <a16:creationId xmlns:a16="http://schemas.microsoft.com/office/drawing/2014/main" id="{C81931AB-8C1E-AB19-DBCD-2AD1492531F4}"/>
                    </a:ext>
                  </a:extLst>
                </p:cNvPr>
                <p:cNvGrpSpPr/>
                <p:nvPr/>
              </p:nvGrpSpPr>
              <p:grpSpPr>
                <a:xfrm>
                  <a:off x="9552158" y="1278384"/>
                  <a:ext cx="414694" cy="414000"/>
                  <a:chOff x="2868613" y="1604962"/>
                  <a:chExt cx="862013" cy="895351"/>
                </a:xfrm>
                <a:solidFill>
                  <a:srgbClr val="0070C0"/>
                </a:solidFill>
              </p:grpSpPr>
              <p:sp>
                <p:nvSpPr>
                  <p:cNvPr id="98" name="Freeform 17">
                    <a:extLst>
                      <a:ext uri="{FF2B5EF4-FFF2-40B4-BE49-F238E27FC236}">
                        <a16:creationId xmlns:a16="http://schemas.microsoft.com/office/drawing/2014/main" id="{85D238E2-BB61-4211-BDEA-741BBBACC151}"/>
                      </a:ext>
                    </a:extLst>
                  </p:cNvPr>
                  <p:cNvSpPr>
                    <a:spLocks/>
                  </p:cNvSpPr>
                  <p:nvPr/>
                </p:nvSpPr>
                <p:spPr bwMode="auto">
                  <a:xfrm>
                    <a:off x="3146426" y="2030412"/>
                    <a:ext cx="584200" cy="469900"/>
                  </a:xfrm>
                  <a:custGeom>
                    <a:avLst/>
                    <a:gdLst>
                      <a:gd name="T0" fmla="*/ 198 w 335"/>
                      <a:gd name="T1" fmla="*/ 8 h 270"/>
                      <a:gd name="T2" fmla="*/ 190 w 335"/>
                      <a:gd name="T3" fmla="*/ 12 h 270"/>
                      <a:gd name="T4" fmla="*/ 160 w 335"/>
                      <a:gd name="T5" fmla="*/ 145 h 270"/>
                      <a:gd name="T6" fmla="*/ 149 w 335"/>
                      <a:gd name="T7" fmla="*/ 47 h 270"/>
                      <a:gd name="T8" fmla="*/ 152 w 335"/>
                      <a:gd name="T9" fmla="*/ 36 h 270"/>
                      <a:gd name="T10" fmla="*/ 145 w 335"/>
                      <a:gd name="T11" fmla="*/ 24 h 270"/>
                      <a:gd name="T12" fmla="*/ 129 w 335"/>
                      <a:gd name="T13" fmla="*/ 24 h 270"/>
                      <a:gd name="T14" fmla="*/ 122 w 335"/>
                      <a:gd name="T15" fmla="*/ 36 h 270"/>
                      <a:gd name="T16" fmla="*/ 126 w 335"/>
                      <a:gd name="T17" fmla="*/ 45 h 270"/>
                      <a:gd name="T18" fmla="*/ 113 w 335"/>
                      <a:gd name="T19" fmla="*/ 138 h 270"/>
                      <a:gd name="T20" fmla="*/ 112 w 335"/>
                      <a:gd name="T21" fmla="*/ 144 h 270"/>
                      <a:gd name="T22" fmla="*/ 94 w 335"/>
                      <a:gd name="T23" fmla="*/ 74 h 270"/>
                      <a:gd name="T24" fmla="*/ 0 w 335"/>
                      <a:gd name="T25" fmla="*/ 127 h 270"/>
                      <a:gd name="T26" fmla="*/ 7 w 335"/>
                      <a:gd name="T27" fmla="*/ 236 h 270"/>
                      <a:gd name="T28" fmla="*/ 10 w 335"/>
                      <a:gd name="T29" fmla="*/ 270 h 270"/>
                      <a:gd name="T30" fmla="*/ 252 w 335"/>
                      <a:gd name="T31" fmla="*/ 270 h 270"/>
                      <a:gd name="T32" fmla="*/ 262 w 335"/>
                      <a:gd name="T33" fmla="*/ 126 h 270"/>
                      <a:gd name="T34" fmla="*/ 262 w 335"/>
                      <a:gd name="T35" fmla="*/ 125 h 270"/>
                      <a:gd name="T36" fmla="*/ 269 w 335"/>
                      <a:gd name="T37" fmla="*/ 116 h 270"/>
                      <a:gd name="T38" fmla="*/ 271 w 335"/>
                      <a:gd name="T39" fmla="*/ 270 h 270"/>
                      <a:gd name="T40" fmla="*/ 318 w 335"/>
                      <a:gd name="T41" fmla="*/ 270 h 270"/>
                      <a:gd name="T42" fmla="*/ 333 w 335"/>
                      <a:gd name="T43" fmla="*/ 65 h 270"/>
                      <a:gd name="T44" fmla="*/ 198 w 335"/>
                      <a:gd name="T45" fmla="*/ 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270">
                        <a:moveTo>
                          <a:pt x="198" y="8"/>
                        </a:moveTo>
                        <a:cubicBezTo>
                          <a:pt x="198" y="8"/>
                          <a:pt x="195" y="10"/>
                          <a:pt x="190" y="12"/>
                        </a:cubicBezTo>
                        <a:cubicBezTo>
                          <a:pt x="160" y="145"/>
                          <a:pt x="160" y="145"/>
                          <a:pt x="160" y="145"/>
                        </a:cubicBezTo>
                        <a:cubicBezTo>
                          <a:pt x="149" y="47"/>
                          <a:pt x="149" y="47"/>
                          <a:pt x="149" y="47"/>
                        </a:cubicBezTo>
                        <a:cubicBezTo>
                          <a:pt x="152" y="36"/>
                          <a:pt x="152" y="36"/>
                          <a:pt x="152" y="36"/>
                        </a:cubicBezTo>
                        <a:cubicBezTo>
                          <a:pt x="145" y="24"/>
                          <a:pt x="145" y="24"/>
                          <a:pt x="145" y="24"/>
                        </a:cubicBezTo>
                        <a:cubicBezTo>
                          <a:pt x="129" y="24"/>
                          <a:pt x="129" y="24"/>
                          <a:pt x="129" y="24"/>
                        </a:cubicBezTo>
                        <a:cubicBezTo>
                          <a:pt x="122" y="36"/>
                          <a:pt x="122" y="36"/>
                          <a:pt x="122" y="36"/>
                        </a:cubicBezTo>
                        <a:cubicBezTo>
                          <a:pt x="126" y="45"/>
                          <a:pt x="126" y="45"/>
                          <a:pt x="126" y="45"/>
                        </a:cubicBezTo>
                        <a:cubicBezTo>
                          <a:pt x="113" y="138"/>
                          <a:pt x="113" y="138"/>
                          <a:pt x="113" y="138"/>
                        </a:cubicBezTo>
                        <a:cubicBezTo>
                          <a:pt x="112" y="144"/>
                          <a:pt x="112" y="144"/>
                          <a:pt x="112" y="144"/>
                        </a:cubicBezTo>
                        <a:cubicBezTo>
                          <a:pt x="94" y="74"/>
                          <a:pt x="94" y="74"/>
                          <a:pt x="94" y="74"/>
                        </a:cubicBezTo>
                        <a:cubicBezTo>
                          <a:pt x="70" y="103"/>
                          <a:pt x="36" y="122"/>
                          <a:pt x="0" y="127"/>
                        </a:cubicBezTo>
                        <a:cubicBezTo>
                          <a:pt x="7" y="236"/>
                          <a:pt x="7" y="236"/>
                          <a:pt x="7" y="236"/>
                        </a:cubicBezTo>
                        <a:cubicBezTo>
                          <a:pt x="8" y="248"/>
                          <a:pt x="9" y="259"/>
                          <a:pt x="10" y="270"/>
                        </a:cubicBezTo>
                        <a:cubicBezTo>
                          <a:pt x="252" y="270"/>
                          <a:pt x="252" y="270"/>
                          <a:pt x="252" y="270"/>
                        </a:cubicBezTo>
                        <a:cubicBezTo>
                          <a:pt x="262" y="126"/>
                          <a:pt x="262" y="126"/>
                          <a:pt x="262" y="126"/>
                        </a:cubicBezTo>
                        <a:cubicBezTo>
                          <a:pt x="262" y="125"/>
                          <a:pt x="262" y="125"/>
                          <a:pt x="262" y="125"/>
                        </a:cubicBezTo>
                        <a:cubicBezTo>
                          <a:pt x="264" y="121"/>
                          <a:pt x="267" y="118"/>
                          <a:pt x="269" y="116"/>
                        </a:cubicBezTo>
                        <a:cubicBezTo>
                          <a:pt x="273" y="111"/>
                          <a:pt x="273" y="200"/>
                          <a:pt x="271" y="270"/>
                        </a:cubicBezTo>
                        <a:cubicBezTo>
                          <a:pt x="318" y="270"/>
                          <a:pt x="318" y="270"/>
                          <a:pt x="318" y="270"/>
                        </a:cubicBezTo>
                        <a:cubicBezTo>
                          <a:pt x="326" y="191"/>
                          <a:pt x="335" y="79"/>
                          <a:pt x="333" y="65"/>
                        </a:cubicBezTo>
                        <a:cubicBezTo>
                          <a:pt x="329" y="53"/>
                          <a:pt x="256" y="0"/>
                          <a:pt x="19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defTabSz="767881"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424953"/>
                      </a:solidFill>
                      <a:effectLst/>
                      <a:uLnTx/>
                      <a:uFillTx/>
                      <a:latin typeface="微软雅黑" panose="020B0503020204020204" pitchFamily="34" charset="-122"/>
                      <a:ea typeface="微软雅黑" panose="020B0503020204020204" pitchFamily="34" charset="-122"/>
                    </a:endParaRPr>
                  </a:p>
                </p:txBody>
              </p:sp>
              <p:sp>
                <p:nvSpPr>
                  <p:cNvPr id="99" name="Freeform 18">
                    <a:extLst>
                      <a:ext uri="{FF2B5EF4-FFF2-40B4-BE49-F238E27FC236}">
                        <a16:creationId xmlns:a16="http://schemas.microsoft.com/office/drawing/2014/main" id="{4CED625F-0C29-547B-D646-B8CB5E334ED1}"/>
                      </a:ext>
                    </a:extLst>
                  </p:cNvPr>
                  <p:cNvSpPr>
                    <a:spLocks/>
                  </p:cNvSpPr>
                  <p:nvPr/>
                </p:nvSpPr>
                <p:spPr bwMode="auto">
                  <a:xfrm>
                    <a:off x="3059113" y="2252662"/>
                    <a:ext cx="82550" cy="247650"/>
                  </a:xfrm>
                  <a:custGeom>
                    <a:avLst/>
                    <a:gdLst>
                      <a:gd name="T0" fmla="*/ 42 w 47"/>
                      <a:gd name="T1" fmla="*/ 0 h 142"/>
                      <a:gd name="T2" fmla="*/ 39 w 47"/>
                      <a:gd name="T3" fmla="*/ 0 h 142"/>
                      <a:gd name="T4" fmla="*/ 38 w 47"/>
                      <a:gd name="T5" fmla="*/ 7 h 142"/>
                      <a:gd name="T6" fmla="*/ 0 w 47"/>
                      <a:gd name="T7" fmla="*/ 142 h 142"/>
                      <a:gd name="T8" fmla="*/ 47 w 47"/>
                      <a:gd name="T9" fmla="*/ 142 h 142"/>
                      <a:gd name="T10" fmla="*/ 42 w 47"/>
                      <a:gd name="T11" fmla="*/ 0 h 142"/>
                    </a:gdLst>
                    <a:ahLst/>
                    <a:cxnLst>
                      <a:cxn ang="0">
                        <a:pos x="T0" y="T1"/>
                      </a:cxn>
                      <a:cxn ang="0">
                        <a:pos x="T2" y="T3"/>
                      </a:cxn>
                      <a:cxn ang="0">
                        <a:pos x="T4" y="T5"/>
                      </a:cxn>
                      <a:cxn ang="0">
                        <a:pos x="T6" y="T7"/>
                      </a:cxn>
                      <a:cxn ang="0">
                        <a:pos x="T8" y="T9"/>
                      </a:cxn>
                      <a:cxn ang="0">
                        <a:pos x="T10" y="T11"/>
                      </a:cxn>
                    </a:cxnLst>
                    <a:rect l="0" t="0" r="r" b="b"/>
                    <a:pathLst>
                      <a:path w="47" h="142">
                        <a:moveTo>
                          <a:pt x="42" y="0"/>
                        </a:moveTo>
                        <a:cubicBezTo>
                          <a:pt x="41" y="0"/>
                          <a:pt x="40" y="0"/>
                          <a:pt x="39" y="0"/>
                        </a:cubicBezTo>
                        <a:cubicBezTo>
                          <a:pt x="39" y="2"/>
                          <a:pt x="39" y="5"/>
                          <a:pt x="38" y="7"/>
                        </a:cubicBezTo>
                        <a:cubicBezTo>
                          <a:pt x="0" y="142"/>
                          <a:pt x="0" y="142"/>
                          <a:pt x="0" y="142"/>
                        </a:cubicBezTo>
                        <a:cubicBezTo>
                          <a:pt x="47" y="142"/>
                          <a:pt x="47" y="142"/>
                          <a:pt x="47" y="142"/>
                        </a:cubicBezTo>
                        <a:cubicBezTo>
                          <a:pt x="44" y="89"/>
                          <a:pt x="41" y="26"/>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defTabSz="767881"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424953"/>
                      </a:solidFill>
                      <a:effectLst/>
                      <a:uLnTx/>
                      <a:uFillTx/>
                      <a:latin typeface="微软雅黑" panose="020B0503020204020204" pitchFamily="34" charset="-122"/>
                      <a:ea typeface="微软雅黑" panose="020B0503020204020204" pitchFamily="34" charset="-122"/>
                    </a:endParaRPr>
                  </a:p>
                </p:txBody>
              </p:sp>
              <p:sp>
                <p:nvSpPr>
                  <p:cNvPr id="100" name="Freeform 19">
                    <a:extLst>
                      <a:ext uri="{FF2B5EF4-FFF2-40B4-BE49-F238E27FC236}">
                        <a16:creationId xmlns:a16="http://schemas.microsoft.com/office/drawing/2014/main" id="{B91FEB0C-2E2D-AA8B-A3EF-D73FEDE95961}"/>
                      </a:ext>
                    </a:extLst>
                  </p:cNvPr>
                  <p:cNvSpPr>
                    <a:spLocks/>
                  </p:cNvSpPr>
                  <p:nvPr/>
                </p:nvSpPr>
                <p:spPr bwMode="auto">
                  <a:xfrm>
                    <a:off x="3081338" y="2057400"/>
                    <a:ext cx="117475" cy="55563"/>
                  </a:xfrm>
                  <a:custGeom>
                    <a:avLst/>
                    <a:gdLst>
                      <a:gd name="T0" fmla="*/ 67 w 67"/>
                      <a:gd name="T1" fmla="*/ 0 h 32"/>
                      <a:gd name="T2" fmla="*/ 0 w 67"/>
                      <a:gd name="T3" fmla="*/ 25 h 32"/>
                      <a:gd name="T4" fmla="*/ 67 w 67"/>
                      <a:gd name="T5" fmla="*/ 0 h 32"/>
                    </a:gdLst>
                    <a:ahLst/>
                    <a:cxnLst>
                      <a:cxn ang="0">
                        <a:pos x="T0" y="T1"/>
                      </a:cxn>
                      <a:cxn ang="0">
                        <a:pos x="T2" y="T3"/>
                      </a:cxn>
                      <a:cxn ang="0">
                        <a:pos x="T4" y="T5"/>
                      </a:cxn>
                    </a:cxnLst>
                    <a:rect l="0" t="0" r="r" b="b"/>
                    <a:pathLst>
                      <a:path w="67" h="32">
                        <a:moveTo>
                          <a:pt x="67" y="0"/>
                        </a:moveTo>
                        <a:cubicBezTo>
                          <a:pt x="42" y="5"/>
                          <a:pt x="18" y="13"/>
                          <a:pt x="0" y="25"/>
                        </a:cubicBezTo>
                        <a:cubicBezTo>
                          <a:pt x="26" y="32"/>
                          <a:pt x="53" y="21"/>
                          <a:pt x="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defTabSz="767881"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424953"/>
                      </a:solidFill>
                      <a:effectLst/>
                      <a:uLnTx/>
                      <a:uFillTx/>
                      <a:latin typeface="微软雅黑" panose="020B0503020204020204" pitchFamily="34" charset="-122"/>
                      <a:ea typeface="微软雅黑" panose="020B0503020204020204" pitchFamily="34" charset="-122"/>
                    </a:endParaRPr>
                  </a:p>
                </p:txBody>
              </p:sp>
              <p:sp>
                <p:nvSpPr>
                  <p:cNvPr id="101" name="Freeform 20">
                    <a:extLst>
                      <a:ext uri="{FF2B5EF4-FFF2-40B4-BE49-F238E27FC236}">
                        <a16:creationId xmlns:a16="http://schemas.microsoft.com/office/drawing/2014/main" id="{C041294E-701D-E334-752D-FA0551015677}"/>
                      </a:ext>
                    </a:extLst>
                  </p:cNvPr>
                  <p:cNvSpPr>
                    <a:spLocks/>
                  </p:cNvSpPr>
                  <p:nvPr/>
                </p:nvSpPr>
                <p:spPr bwMode="auto">
                  <a:xfrm>
                    <a:off x="3232151" y="1604962"/>
                    <a:ext cx="304800" cy="442913"/>
                  </a:xfrm>
                  <a:custGeom>
                    <a:avLst/>
                    <a:gdLst>
                      <a:gd name="T0" fmla="*/ 87 w 175"/>
                      <a:gd name="T1" fmla="*/ 254 h 254"/>
                      <a:gd name="T2" fmla="*/ 163 w 175"/>
                      <a:gd name="T3" fmla="*/ 166 h 254"/>
                      <a:gd name="T4" fmla="*/ 168 w 175"/>
                      <a:gd name="T5" fmla="*/ 175 h 254"/>
                      <a:gd name="T6" fmla="*/ 175 w 175"/>
                      <a:gd name="T7" fmla="*/ 146 h 254"/>
                      <a:gd name="T8" fmla="*/ 168 w 175"/>
                      <a:gd name="T9" fmla="*/ 118 h 254"/>
                      <a:gd name="T10" fmla="*/ 166 w 175"/>
                      <a:gd name="T11" fmla="*/ 119 h 254"/>
                      <a:gd name="T12" fmla="*/ 165 w 175"/>
                      <a:gd name="T13" fmla="*/ 95 h 254"/>
                      <a:gd name="T14" fmla="*/ 100 w 175"/>
                      <a:gd name="T15" fmla="*/ 78 h 254"/>
                      <a:gd name="T16" fmla="*/ 109 w 175"/>
                      <a:gd name="T17" fmla="*/ 82 h 254"/>
                      <a:gd name="T18" fmla="*/ 172 w 175"/>
                      <a:gd name="T19" fmla="*/ 61 h 254"/>
                      <a:gd name="T20" fmla="*/ 28 w 175"/>
                      <a:gd name="T21" fmla="*/ 46 h 254"/>
                      <a:gd name="T22" fmla="*/ 0 w 175"/>
                      <a:gd name="T23" fmla="*/ 65 h 254"/>
                      <a:gd name="T24" fmla="*/ 19 w 175"/>
                      <a:gd name="T25" fmla="*/ 64 h 254"/>
                      <a:gd name="T26" fmla="*/ 6 w 175"/>
                      <a:gd name="T27" fmla="*/ 99 h 254"/>
                      <a:gd name="T28" fmla="*/ 75 w 175"/>
                      <a:gd name="T29" fmla="*/ 252 h 254"/>
                      <a:gd name="T30" fmla="*/ 87 w 175"/>
                      <a:gd name="T31"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254">
                        <a:moveTo>
                          <a:pt x="87" y="254"/>
                        </a:moveTo>
                        <a:cubicBezTo>
                          <a:pt x="116" y="254"/>
                          <a:pt x="157" y="220"/>
                          <a:pt x="163" y="166"/>
                        </a:cubicBezTo>
                        <a:cubicBezTo>
                          <a:pt x="164" y="172"/>
                          <a:pt x="166" y="175"/>
                          <a:pt x="168" y="175"/>
                        </a:cubicBezTo>
                        <a:cubicBezTo>
                          <a:pt x="172" y="175"/>
                          <a:pt x="175" y="162"/>
                          <a:pt x="175" y="146"/>
                        </a:cubicBezTo>
                        <a:cubicBezTo>
                          <a:pt x="175" y="131"/>
                          <a:pt x="172" y="118"/>
                          <a:pt x="168" y="118"/>
                        </a:cubicBezTo>
                        <a:cubicBezTo>
                          <a:pt x="167" y="118"/>
                          <a:pt x="166" y="118"/>
                          <a:pt x="166" y="119"/>
                        </a:cubicBezTo>
                        <a:cubicBezTo>
                          <a:pt x="166" y="112"/>
                          <a:pt x="166" y="104"/>
                          <a:pt x="165" y="95"/>
                        </a:cubicBezTo>
                        <a:cubicBezTo>
                          <a:pt x="152" y="105"/>
                          <a:pt x="127" y="91"/>
                          <a:pt x="100" y="78"/>
                        </a:cubicBezTo>
                        <a:cubicBezTo>
                          <a:pt x="103" y="79"/>
                          <a:pt x="106" y="81"/>
                          <a:pt x="109" y="82"/>
                        </a:cubicBezTo>
                        <a:cubicBezTo>
                          <a:pt x="154" y="106"/>
                          <a:pt x="172" y="61"/>
                          <a:pt x="172" y="61"/>
                        </a:cubicBezTo>
                        <a:cubicBezTo>
                          <a:pt x="172" y="61"/>
                          <a:pt x="117" y="0"/>
                          <a:pt x="28" y="46"/>
                        </a:cubicBezTo>
                        <a:cubicBezTo>
                          <a:pt x="20" y="50"/>
                          <a:pt x="9" y="61"/>
                          <a:pt x="0" y="65"/>
                        </a:cubicBezTo>
                        <a:cubicBezTo>
                          <a:pt x="0" y="65"/>
                          <a:pt x="7" y="64"/>
                          <a:pt x="19" y="64"/>
                        </a:cubicBezTo>
                        <a:cubicBezTo>
                          <a:pt x="10" y="70"/>
                          <a:pt x="5" y="81"/>
                          <a:pt x="6" y="99"/>
                        </a:cubicBezTo>
                        <a:cubicBezTo>
                          <a:pt x="58" y="130"/>
                          <a:pt x="86" y="191"/>
                          <a:pt x="75" y="252"/>
                        </a:cubicBezTo>
                        <a:cubicBezTo>
                          <a:pt x="79" y="253"/>
                          <a:pt x="83" y="254"/>
                          <a:pt x="87"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defTabSz="767881"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424953"/>
                      </a:solidFill>
                      <a:effectLst/>
                      <a:uLnTx/>
                      <a:uFillTx/>
                      <a:latin typeface="微软雅黑" panose="020B0503020204020204" pitchFamily="34" charset="-122"/>
                      <a:ea typeface="微软雅黑" panose="020B0503020204020204" pitchFamily="34" charset="-122"/>
                    </a:endParaRPr>
                  </a:p>
                </p:txBody>
              </p:sp>
              <p:sp>
                <p:nvSpPr>
                  <p:cNvPr id="102" name="Freeform 21">
                    <a:extLst>
                      <a:ext uri="{FF2B5EF4-FFF2-40B4-BE49-F238E27FC236}">
                        <a16:creationId xmlns:a16="http://schemas.microsoft.com/office/drawing/2014/main" id="{5D17EA7D-BA72-43F5-9785-1935FBF1C94A}"/>
                      </a:ext>
                    </a:extLst>
                  </p:cNvPr>
                  <p:cNvSpPr>
                    <a:spLocks noEditPoints="1"/>
                  </p:cNvSpPr>
                  <p:nvPr/>
                </p:nvSpPr>
                <p:spPr bwMode="auto">
                  <a:xfrm>
                    <a:off x="2868613" y="1751012"/>
                    <a:ext cx="487363" cy="474663"/>
                  </a:xfrm>
                  <a:custGeom>
                    <a:avLst/>
                    <a:gdLst>
                      <a:gd name="T0" fmla="*/ 77 w 279"/>
                      <a:gd name="T1" fmla="*/ 251 h 272"/>
                      <a:gd name="T2" fmla="*/ 79 w 279"/>
                      <a:gd name="T3" fmla="*/ 252 h 272"/>
                      <a:gd name="T4" fmla="*/ 125 w 279"/>
                      <a:gd name="T5" fmla="*/ 266 h 272"/>
                      <a:gd name="T6" fmla="*/ 258 w 279"/>
                      <a:gd name="T7" fmla="*/ 179 h 272"/>
                      <a:gd name="T8" fmla="*/ 176 w 279"/>
                      <a:gd name="T9" fmla="*/ 21 h 272"/>
                      <a:gd name="T10" fmla="*/ 18 w 279"/>
                      <a:gd name="T11" fmla="*/ 103 h 272"/>
                      <a:gd name="T12" fmla="*/ 77 w 279"/>
                      <a:gd name="T13" fmla="*/ 251 h 272"/>
                      <a:gd name="T14" fmla="*/ 59 w 279"/>
                      <a:gd name="T15" fmla="*/ 116 h 272"/>
                      <a:gd name="T16" fmla="*/ 163 w 279"/>
                      <a:gd name="T17" fmla="*/ 62 h 272"/>
                      <a:gd name="T18" fmla="*/ 163 w 279"/>
                      <a:gd name="T19" fmla="*/ 62 h 272"/>
                      <a:gd name="T20" fmla="*/ 218 w 279"/>
                      <a:gd name="T21" fmla="*/ 166 h 272"/>
                      <a:gd name="T22" fmla="*/ 113 w 279"/>
                      <a:gd name="T23" fmla="*/ 221 h 272"/>
                      <a:gd name="T24" fmla="*/ 59 w 279"/>
                      <a:gd name="T25" fmla="*/ 11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272">
                        <a:moveTo>
                          <a:pt x="77" y="251"/>
                        </a:moveTo>
                        <a:cubicBezTo>
                          <a:pt x="78" y="251"/>
                          <a:pt x="78" y="251"/>
                          <a:pt x="79" y="252"/>
                        </a:cubicBezTo>
                        <a:cubicBezTo>
                          <a:pt x="79" y="252"/>
                          <a:pt x="111" y="262"/>
                          <a:pt x="125" y="266"/>
                        </a:cubicBezTo>
                        <a:cubicBezTo>
                          <a:pt x="184" y="272"/>
                          <a:pt x="240" y="237"/>
                          <a:pt x="258" y="179"/>
                        </a:cubicBezTo>
                        <a:cubicBezTo>
                          <a:pt x="279" y="113"/>
                          <a:pt x="242" y="42"/>
                          <a:pt x="176" y="21"/>
                        </a:cubicBezTo>
                        <a:cubicBezTo>
                          <a:pt x="110" y="0"/>
                          <a:pt x="39" y="37"/>
                          <a:pt x="18" y="103"/>
                        </a:cubicBezTo>
                        <a:cubicBezTo>
                          <a:pt x="0" y="161"/>
                          <a:pt x="26" y="223"/>
                          <a:pt x="77" y="251"/>
                        </a:cubicBezTo>
                        <a:close/>
                        <a:moveTo>
                          <a:pt x="59" y="116"/>
                        </a:moveTo>
                        <a:cubicBezTo>
                          <a:pt x="73" y="73"/>
                          <a:pt x="119" y="48"/>
                          <a:pt x="163" y="62"/>
                        </a:cubicBezTo>
                        <a:cubicBezTo>
                          <a:pt x="163" y="62"/>
                          <a:pt x="163" y="62"/>
                          <a:pt x="163" y="62"/>
                        </a:cubicBezTo>
                        <a:cubicBezTo>
                          <a:pt x="207" y="76"/>
                          <a:pt x="231" y="122"/>
                          <a:pt x="218" y="166"/>
                        </a:cubicBezTo>
                        <a:cubicBezTo>
                          <a:pt x="204" y="210"/>
                          <a:pt x="157" y="234"/>
                          <a:pt x="113" y="221"/>
                        </a:cubicBezTo>
                        <a:cubicBezTo>
                          <a:pt x="69" y="207"/>
                          <a:pt x="45" y="160"/>
                          <a:pt x="59"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defTabSz="767881"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424953"/>
                      </a:solidFill>
                      <a:effectLst/>
                      <a:uLnTx/>
                      <a:uFillTx/>
                      <a:latin typeface="微软雅黑" panose="020B0503020204020204" pitchFamily="34" charset="-122"/>
                      <a:ea typeface="微软雅黑" panose="020B0503020204020204" pitchFamily="34" charset="-122"/>
                    </a:endParaRPr>
                  </a:p>
                </p:txBody>
              </p:sp>
              <p:sp>
                <p:nvSpPr>
                  <p:cNvPr id="103" name="Freeform 22">
                    <a:extLst>
                      <a:ext uri="{FF2B5EF4-FFF2-40B4-BE49-F238E27FC236}">
                        <a16:creationId xmlns:a16="http://schemas.microsoft.com/office/drawing/2014/main" id="{68469E5C-34A5-CD33-0565-E99611117AC0}"/>
                      </a:ext>
                    </a:extLst>
                  </p:cNvPr>
                  <p:cNvSpPr>
                    <a:spLocks/>
                  </p:cNvSpPr>
                  <p:nvPr/>
                </p:nvSpPr>
                <p:spPr bwMode="auto">
                  <a:xfrm>
                    <a:off x="2914651" y="2225675"/>
                    <a:ext cx="174625" cy="274638"/>
                  </a:xfrm>
                  <a:custGeom>
                    <a:avLst/>
                    <a:gdLst>
                      <a:gd name="T0" fmla="*/ 94 w 100"/>
                      <a:gd name="T1" fmla="*/ 15 h 158"/>
                      <a:gd name="T2" fmla="*/ 46 w 100"/>
                      <a:gd name="T3" fmla="*/ 0 h 158"/>
                      <a:gd name="T4" fmla="*/ 46 w 100"/>
                      <a:gd name="T5" fmla="*/ 1 h 158"/>
                      <a:gd name="T6" fmla="*/ 0 w 100"/>
                      <a:gd name="T7" fmla="*/ 135 h 158"/>
                      <a:gd name="T8" fmla="*/ 28 w 100"/>
                      <a:gd name="T9" fmla="*/ 152 h 158"/>
                      <a:gd name="T10" fmla="*/ 61 w 100"/>
                      <a:gd name="T11" fmla="*/ 155 h 158"/>
                      <a:gd name="T12" fmla="*/ 100 w 100"/>
                      <a:gd name="T13" fmla="*/ 17 h 158"/>
                      <a:gd name="T14" fmla="*/ 94 w 100"/>
                      <a:gd name="T15" fmla="*/ 15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8">
                        <a:moveTo>
                          <a:pt x="94" y="15"/>
                        </a:moveTo>
                        <a:cubicBezTo>
                          <a:pt x="46" y="0"/>
                          <a:pt x="46" y="0"/>
                          <a:pt x="46" y="0"/>
                        </a:cubicBezTo>
                        <a:cubicBezTo>
                          <a:pt x="46" y="1"/>
                          <a:pt x="46" y="1"/>
                          <a:pt x="46" y="1"/>
                        </a:cubicBezTo>
                        <a:cubicBezTo>
                          <a:pt x="0" y="135"/>
                          <a:pt x="0" y="135"/>
                          <a:pt x="0" y="135"/>
                        </a:cubicBezTo>
                        <a:cubicBezTo>
                          <a:pt x="0" y="135"/>
                          <a:pt x="8" y="146"/>
                          <a:pt x="28" y="152"/>
                        </a:cubicBezTo>
                        <a:cubicBezTo>
                          <a:pt x="48" y="158"/>
                          <a:pt x="61" y="155"/>
                          <a:pt x="61" y="155"/>
                        </a:cubicBezTo>
                        <a:cubicBezTo>
                          <a:pt x="100" y="17"/>
                          <a:pt x="100" y="17"/>
                          <a:pt x="100" y="17"/>
                        </a:cubicBezTo>
                        <a:lnTo>
                          <a:pt x="9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defTabSz="767881"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424953"/>
                      </a:solidFill>
                      <a:effectLst/>
                      <a:uLnTx/>
                      <a:uFillTx/>
                      <a:latin typeface="微软雅黑" panose="020B0503020204020204" pitchFamily="34" charset="-122"/>
                      <a:ea typeface="微软雅黑" panose="020B0503020204020204" pitchFamily="34" charset="-122"/>
                    </a:endParaRPr>
                  </a:p>
                </p:txBody>
              </p:sp>
            </p:grpSp>
            <p:sp>
              <p:nvSpPr>
                <p:cNvPr id="97" name="文本框 96">
                  <a:extLst>
                    <a:ext uri="{FF2B5EF4-FFF2-40B4-BE49-F238E27FC236}">
                      <a16:creationId xmlns:a16="http://schemas.microsoft.com/office/drawing/2014/main" id="{910D8CF5-0283-C4B8-3122-F53388182899}"/>
                    </a:ext>
                  </a:extLst>
                </p:cNvPr>
                <p:cNvSpPr txBox="1"/>
                <p:nvPr/>
              </p:nvSpPr>
              <p:spPr>
                <a:xfrm>
                  <a:off x="9476780" y="1700809"/>
                  <a:ext cx="725263" cy="348624"/>
                </a:xfrm>
                <a:prstGeom prst="rect">
                  <a:avLst/>
                </a:prstGeom>
                <a:noFill/>
              </p:spPr>
              <p:txBody>
                <a:bodyPr wrap="square" rtlCol="0">
                  <a:spAutoFit/>
                </a:bodyPr>
                <a:lstStyle/>
                <a:p>
                  <a:pPr marL="0" marR="0" lvl="0" indent="0" defTabSz="767881"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0068B7"/>
                      </a:solidFill>
                      <a:effectLst/>
                      <a:uLnTx/>
                      <a:uFillTx/>
                      <a:latin typeface="微软雅黑" panose="020B0503020204020204" pitchFamily="34" charset="-122"/>
                      <a:ea typeface="微软雅黑" panose="020B0503020204020204" pitchFamily="34" charset="-122"/>
                    </a:rPr>
                    <a:t>A</a:t>
                  </a:r>
                  <a:r>
                    <a:rPr kumimoji="0" lang="en-US" sz="1200" b="1" i="0" u="none" strike="noStrike" kern="0" cap="none" spc="0" normalizeH="0" baseline="0" noProof="0" dirty="0">
                      <a:ln>
                        <a:noFill/>
                      </a:ln>
                      <a:solidFill>
                        <a:srgbClr val="0068B7"/>
                      </a:solidFill>
                      <a:effectLst/>
                      <a:uLnTx/>
                      <a:uFillTx/>
                      <a:latin typeface="微软雅黑" panose="020B0503020204020204" pitchFamily="34" charset="-122"/>
                      <a:ea typeface="微软雅黑" panose="020B0503020204020204" pitchFamily="34" charset="-122"/>
                    </a:rPr>
                    <a:t>uditor</a:t>
                  </a:r>
                  <a:endParaRPr kumimoji="0" lang="zh-CN" altLang="en-US" sz="1200" b="1" i="0" u="none" strike="noStrike" kern="0" cap="none" spc="0" normalizeH="0" baseline="0" noProof="0" dirty="0">
                    <a:ln>
                      <a:noFill/>
                    </a:ln>
                    <a:solidFill>
                      <a:srgbClr val="0068B7"/>
                    </a:solidFill>
                    <a:effectLst/>
                    <a:uLnTx/>
                    <a:uFillTx/>
                    <a:latin typeface="微软雅黑" panose="020B0503020204020204" pitchFamily="34" charset="-122"/>
                    <a:ea typeface="微软雅黑" panose="020B0503020204020204" pitchFamily="34" charset="-122"/>
                  </a:endParaRPr>
                </a:p>
              </p:txBody>
            </p:sp>
          </p:grpSp>
          <p:sp>
            <p:nvSpPr>
              <p:cNvPr id="36" name="矩形 35">
                <a:extLst>
                  <a:ext uri="{FF2B5EF4-FFF2-40B4-BE49-F238E27FC236}">
                    <a16:creationId xmlns:a16="http://schemas.microsoft.com/office/drawing/2014/main" id="{EDC7E51C-6F38-23A1-8E75-0D858642120A}"/>
                  </a:ext>
                </a:extLst>
              </p:cNvPr>
              <p:cNvSpPr/>
              <p:nvPr/>
            </p:nvSpPr>
            <p:spPr bwMode="auto">
              <a:xfrm>
                <a:off x="3299721" y="3452916"/>
                <a:ext cx="972307" cy="259870"/>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ctr" defTabSz="724085"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口令登录认证</a:t>
                </a:r>
                <a:endPar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37" name="矩形 36">
                <a:extLst>
                  <a:ext uri="{FF2B5EF4-FFF2-40B4-BE49-F238E27FC236}">
                    <a16:creationId xmlns:a16="http://schemas.microsoft.com/office/drawing/2014/main" id="{AA54F2AE-6796-E42E-835F-D866EF57B839}"/>
                  </a:ext>
                </a:extLst>
              </p:cNvPr>
              <p:cNvSpPr/>
              <p:nvPr/>
            </p:nvSpPr>
            <p:spPr bwMode="auto">
              <a:xfrm>
                <a:off x="3293411" y="3830289"/>
                <a:ext cx="972307" cy="259870"/>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ctr" defTabSz="724085"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uawei Sans Light" panose="020C0303030203020204" pitchFamily="34" charset="0"/>
                  </a:rPr>
                  <a:t>SSL</a:t>
                </a:r>
                <a:r>
                  <a:rPr kumimoji="0" lang="zh-CN" altLang="en-US"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证书认证</a:t>
                </a:r>
              </a:p>
            </p:txBody>
          </p:sp>
          <p:sp>
            <p:nvSpPr>
              <p:cNvPr id="38" name="矩形 37">
                <a:extLst>
                  <a:ext uri="{FF2B5EF4-FFF2-40B4-BE49-F238E27FC236}">
                    <a16:creationId xmlns:a16="http://schemas.microsoft.com/office/drawing/2014/main" id="{F49DEE23-B2F6-F92D-8931-73668CBFE226}"/>
                  </a:ext>
                </a:extLst>
              </p:cNvPr>
              <p:cNvSpPr/>
              <p:nvPr/>
            </p:nvSpPr>
            <p:spPr bwMode="auto">
              <a:xfrm>
                <a:off x="3293411" y="4207662"/>
                <a:ext cx="972307" cy="235143"/>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uawei Sans Light" panose="020C0303030203020204" pitchFamily="34" charset="0"/>
                  </a:rPr>
                  <a:t>I</a:t>
                </a:r>
                <a: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uawei Sans Light" panose="020C0303030203020204" pitchFamily="34" charset="0"/>
                  </a:rPr>
                  <a:t>P</a:t>
                </a: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黑白名单</a:t>
                </a:r>
              </a:p>
            </p:txBody>
          </p:sp>
          <p:sp>
            <p:nvSpPr>
              <p:cNvPr id="39" name="矩形 38">
                <a:extLst>
                  <a:ext uri="{FF2B5EF4-FFF2-40B4-BE49-F238E27FC236}">
                    <a16:creationId xmlns:a16="http://schemas.microsoft.com/office/drawing/2014/main" id="{BBF9FC2B-81A2-C661-0F63-EDCB9C1444AD}"/>
                  </a:ext>
                </a:extLst>
              </p:cNvPr>
              <p:cNvSpPr/>
              <p:nvPr/>
            </p:nvSpPr>
            <p:spPr bwMode="auto">
              <a:xfrm>
                <a:off x="4617461" y="4913570"/>
                <a:ext cx="1070584" cy="259870"/>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细粒度权限管理</a:t>
                </a:r>
              </a:p>
            </p:txBody>
          </p:sp>
          <p:sp>
            <p:nvSpPr>
              <p:cNvPr id="40" name="矩形 39">
                <a:extLst>
                  <a:ext uri="{FF2B5EF4-FFF2-40B4-BE49-F238E27FC236}">
                    <a16:creationId xmlns:a16="http://schemas.microsoft.com/office/drawing/2014/main" id="{14170EA3-4BF6-E491-23E3-271642913418}"/>
                  </a:ext>
                </a:extLst>
              </p:cNvPr>
              <p:cNvSpPr/>
              <p:nvPr/>
            </p:nvSpPr>
            <p:spPr bwMode="auto">
              <a:xfrm>
                <a:off x="4608979" y="3410408"/>
                <a:ext cx="1070584" cy="210152"/>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行级访问控制</a:t>
                </a:r>
              </a:p>
            </p:txBody>
          </p:sp>
          <p:sp>
            <p:nvSpPr>
              <p:cNvPr id="41" name="矩形 40">
                <a:extLst>
                  <a:ext uri="{FF2B5EF4-FFF2-40B4-BE49-F238E27FC236}">
                    <a16:creationId xmlns:a16="http://schemas.microsoft.com/office/drawing/2014/main" id="{9268AB6C-1546-FD18-E871-D69795C0105B}"/>
                  </a:ext>
                </a:extLst>
              </p:cNvPr>
              <p:cNvSpPr/>
              <p:nvPr/>
            </p:nvSpPr>
            <p:spPr bwMode="auto">
              <a:xfrm>
                <a:off x="4603837" y="3680382"/>
                <a:ext cx="1070584" cy="230977"/>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ctr" defTabSz="724085"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uawei Sans Light" panose="020C0303030203020204" pitchFamily="34" charset="0"/>
                  </a:rPr>
                  <a:t>RBAC</a:t>
                </a:r>
                <a:endPar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uawei Sans Light" panose="020C0303030203020204" pitchFamily="34" charset="0"/>
                </a:endParaRPr>
              </a:p>
            </p:txBody>
          </p:sp>
          <p:sp>
            <p:nvSpPr>
              <p:cNvPr id="42" name="矩形 41">
                <a:extLst>
                  <a:ext uri="{FF2B5EF4-FFF2-40B4-BE49-F238E27FC236}">
                    <a16:creationId xmlns:a16="http://schemas.microsoft.com/office/drawing/2014/main" id="{F5EB778C-48C3-B1BA-75E4-BF054EFF83C8}"/>
                  </a:ext>
                </a:extLst>
              </p:cNvPr>
              <p:cNvSpPr/>
              <p:nvPr/>
            </p:nvSpPr>
            <p:spPr bwMode="auto">
              <a:xfrm>
                <a:off x="5913189" y="3904399"/>
                <a:ext cx="972307" cy="259870"/>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动态脱敏</a:t>
                </a:r>
              </a:p>
            </p:txBody>
          </p:sp>
          <p:sp>
            <p:nvSpPr>
              <p:cNvPr id="43" name="矩形 42">
                <a:extLst>
                  <a:ext uri="{FF2B5EF4-FFF2-40B4-BE49-F238E27FC236}">
                    <a16:creationId xmlns:a16="http://schemas.microsoft.com/office/drawing/2014/main" id="{E037E5CE-C9C6-C3CD-D5B1-F1A2516E5865}"/>
                  </a:ext>
                </a:extLst>
              </p:cNvPr>
              <p:cNvSpPr/>
              <p:nvPr/>
            </p:nvSpPr>
            <p:spPr bwMode="auto">
              <a:xfrm>
                <a:off x="5913189" y="4686718"/>
                <a:ext cx="972307" cy="259870"/>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静态脱敏</a:t>
                </a:r>
              </a:p>
            </p:txBody>
          </p:sp>
          <p:sp>
            <p:nvSpPr>
              <p:cNvPr id="44" name="矩形 43">
                <a:extLst>
                  <a:ext uri="{FF2B5EF4-FFF2-40B4-BE49-F238E27FC236}">
                    <a16:creationId xmlns:a16="http://schemas.microsoft.com/office/drawing/2014/main" id="{29B652C4-5DBE-5B09-B37B-29C7F6EA2EFE}"/>
                  </a:ext>
                </a:extLst>
              </p:cNvPr>
              <p:cNvSpPr/>
              <p:nvPr/>
            </p:nvSpPr>
            <p:spPr bwMode="auto">
              <a:xfrm>
                <a:off x="7256751" y="3470929"/>
                <a:ext cx="972307" cy="259870"/>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传输加密</a:t>
                </a:r>
              </a:p>
            </p:txBody>
          </p:sp>
          <p:sp>
            <p:nvSpPr>
              <p:cNvPr id="45" name="矩形 44">
                <a:extLst>
                  <a:ext uri="{FF2B5EF4-FFF2-40B4-BE49-F238E27FC236}">
                    <a16:creationId xmlns:a16="http://schemas.microsoft.com/office/drawing/2014/main" id="{B997046F-6472-DC97-5913-B84683CC3CCB}"/>
                  </a:ext>
                </a:extLst>
              </p:cNvPr>
              <p:cNvSpPr/>
              <p:nvPr/>
            </p:nvSpPr>
            <p:spPr bwMode="auto">
              <a:xfrm>
                <a:off x="7257584" y="3816532"/>
                <a:ext cx="972307" cy="259870"/>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uawei Sans Light" panose="020C0303030203020204" pitchFamily="34" charset="0"/>
                  </a:rPr>
                  <a:t>TDE</a:t>
                </a: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加密</a:t>
                </a:r>
              </a:p>
            </p:txBody>
          </p:sp>
          <p:sp>
            <p:nvSpPr>
              <p:cNvPr id="46" name="矩形 45">
                <a:extLst>
                  <a:ext uri="{FF2B5EF4-FFF2-40B4-BE49-F238E27FC236}">
                    <a16:creationId xmlns:a16="http://schemas.microsoft.com/office/drawing/2014/main" id="{30A57141-85F2-DA4C-D76E-75213AC37D0E}"/>
                  </a:ext>
                </a:extLst>
              </p:cNvPr>
              <p:cNvSpPr/>
              <p:nvPr/>
            </p:nvSpPr>
            <p:spPr bwMode="auto">
              <a:xfrm>
                <a:off x="7257584" y="4159466"/>
                <a:ext cx="972307" cy="244246"/>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备份加密</a:t>
                </a:r>
              </a:p>
            </p:txBody>
          </p:sp>
          <p:sp>
            <p:nvSpPr>
              <p:cNvPr id="47" name="矩形 46">
                <a:extLst>
                  <a:ext uri="{FF2B5EF4-FFF2-40B4-BE49-F238E27FC236}">
                    <a16:creationId xmlns:a16="http://schemas.microsoft.com/office/drawing/2014/main" id="{2A58D9BF-8973-DCA8-BBC5-C2778A6F4BDD}"/>
                  </a:ext>
                </a:extLst>
              </p:cNvPr>
              <p:cNvSpPr/>
              <p:nvPr/>
            </p:nvSpPr>
            <p:spPr bwMode="auto">
              <a:xfrm>
                <a:off x="5908078" y="3510439"/>
                <a:ext cx="972307" cy="259870"/>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资源标签</a:t>
                </a:r>
                <a:r>
                  <a:rPr kumimoji="0"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a:t>
                </a: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策略</a:t>
                </a:r>
              </a:p>
            </p:txBody>
          </p:sp>
          <p:sp>
            <p:nvSpPr>
              <p:cNvPr id="48" name="矩形 47">
                <a:extLst>
                  <a:ext uri="{FF2B5EF4-FFF2-40B4-BE49-F238E27FC236}">
                    <a16:creationId xmlns:a16="http://schemas.microsoft.com/office/drawing/2014/main" id="{DD6D57C4-A945-3453-CEC8-531637B37AAB}"/>
                  </a:ext>
                </a:extLst>
              </p:cNvPr>
              <p:cNvSpPr/>
              <p:nvPr/>
            </p:nvSpPr>
            <p:spPr bwMode="auto">
              <a:xfrm>
                <a:off x="1904134" y="2401257"/>
                <a:ext cx="7956049" cy="3953260"/>
              </a:xfrm>
              <a:prstGeom prst="rect">
                <a:avLst/>
              </a:prstGeom>
              <a:noFill/>
              <a:ln w="12700">
                <a:solidFill>
                  <a:srgbClr val="FFFFFF">
                    <a:lumMod val="65000"/>
                  </a:srgbClr>
                </a:solidFill>
                <a:prstDash val="dash"/>
              </a:ln>
              <a:effectLst/>
            </p:spPr>
            <p:txBody>
              <a:bodyPr vert="horz" wrap="square" lIns="91392" tIns="45696" rIns="91392" bIns="45696" numCol="1" rtlCol="0" anchor="t" anchorCtr="0" compatLnSpc="1">
                <a:prstTxWarp prst="textNoShape">
                  <a:avLst/>
                </a:prstTxWarp>
              </a:bodyPr>
              <a:lstStyle/>
              <a:p>
                <a:pPr marL="0" marR="0" lvl="0" indent="0" defTabSz="913883"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2400" b="1" i="0" u="none" strike="noStrike" kern="0" cap="none" spc="0" normalizeH="0" baseline="0" noProof="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4FE28B0B-F46A-CE56-D902-82DEF1CA6F5C}"/>
                  </a:ext>
                </a:extLst>
              </p:cNvPr>
              <p:cNvSpPr/>
              <p:nvPr/>
            </p:nvSpPr>
            <p:spPr bwMode="auto">
              <a:xfrm>
                <a:off x="2080146" y="3390532"/>
                <a:ext cx="914666" cy="312194"/>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异常行为发现</a:t>
                </a:r>
              </a:p>
            </p:txBody>
          </p:sp>
          <p:sp>
            <p:nvSpPr>
              <p:cNvPr id="50" name="矩形 49">
                <a:extLst>
                  <a:ext uri="{FF2B5EF4-FFF2-40B4-BE49-F238E27FC236}">
                    <a16:creationId xmlns:a16="http://schemas.microsoft.com/office/drawing/2014/main" id="{07EC14BC-F157-0A2B-FAD5-F1AE9EB2A7ED}"/>
                  </a:ext>
                </a:extLst>
              </p:cNvPr>
              <p:cNvSpPr/>
              <p:nvPr/>
            </p:nvSpPr>
            <p:spPr bwMode="auto">
              <a:xfrm>
                <a:off x="2081606" y="3849097"/>
                <a:ext cx="913276" cy="348590"/>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动态威胁检测</a:t>
                </a:r>
              </a:p>
            </p:txBody>
          </p:sp>
          <p:sp>
            <p:nvSpPr>
              <p:cNvPr id="51" name="矩形 50">
                <a:extLst>
                  <a:ext uri="{FF2B5EF4-FFF2-40B4-BE49-F238E27FC236}">
                    <a16:creationId xmlns:a16="http://schemas.microsoft.com/office/drawing/2014/main" id="{D2FB7D0B-550C-4746-C1E7-E70103D7B000}"/>
                  </a:ext>
                </a:extLst>
              </p:cNvPr>
              <p:cNvSpPr/>
              <p:nvPr/>
            </p:nvSpPr>
            <p:spPr bwMode="auto">
              <a:xfrm>
                <a:off x="7061877" y="5784322"/>
                <a:ext cx="1278177" cy="388346"/>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多中心防篡改机制</a:t>
                </a:r>
              </a:p>
            </p:txBody>
          </p:sp>
          <p:sp>
            <p:nvSpPr>
              <p:cNvPr id="52" name="矩形 51">
                <a:extLst>
                  <a:ext uri="{FF2B5EF4-FFF2-40B4-BE49-F238E27FC236}">
                    <a16:creationId xmlns:a16="http://schemas.microsoft.com/office/drawing/2014/main" id="{57886252-9BC7-FF27-C121-65AE2C466C5B}"/>
                  </a:ext>
                </a:extLst>
              </p:cNvPr>
              <p:cNvSpPr/>
              <p:nvPr/>
            </p:nvSpPr>
            <p:spPr bwMode="auto">
              <a:xfrm>
                <a:off x="7256751" y="4484418"/>
                <a:ext cx="972307" cy="260377"/>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ctr"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纯软密态</a:t>
                </a:r>
              </a:p>
            </p:txBody>
          </p:sp>
          <p:sp>
            <p:nvSpPr>
              <p:cNvPr id="53" name="矩形 52">
                <a:extLst>
                  <a:ext uri="{FF2B5EF4-FFF2-40B4-BE49-F238E27FC236}">
                    <a16:creationId xmlns:a16="http://schemas.microsoft.com/office/drawing/2014/main" id="{DDDA1190-A382-690B-5EDA-3E5144BFD67E}"/>
                  </a:ext>
                </a:extLst>
              </p:cNvPr>
              <p:cNvSpPr/>
              <p:nvPr/>
            </p:nvSpPr>
            <p:spPr bwMode="auto">
              <a:xfrm>
                <a:off x="4606874" y="3995645"/>
                <a:ext cx="1060532" cy="216665"/>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ctr" defTabSz="724085"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uawei Sans Light" panose="020C0303030203020204" pitchFamily="34" charset="0"/>
                  </a:rPr>
                  <a:t>ABAC</a:t>
                </a:r>
                <a:endPar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uawei Sans Light" panose="020C0303030203020204" pitchFamily="34" charset="0"/>
                </a:endParaRPr>
              </a:p>
            </p:txBody>
          </p:sp>
          <p:sp>
            <p:nvSpPr>
              <p:cNvPr id="54" name="矩形 53">
                <a:extLst>
                  <a:ext uri="{FF2B5EF4-FFF2-40B4-BE49-F238E27FC236}">
                    <a16:creationId xmlns:a16="http://schemas.microsoft.com/office/drawing/2014/main" id="{D279CFAC-32EC-B079-7416-6B5F65AB4A52}"/>
                  </a:ext>
                </a:extLst>
              </p:cNvPr>
              <p:cNvSpPr/>
              <p:nvPr/>
            </p:nvSpPr>
            <p:spPr bwMode="auto">
              <a:xfrm>
                <a:off x="3293411" y="4917353"/>
                <a:ext cx="972307" cy="235143"/>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algn="ctr" defTabSz="724085"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uawei Sans Light" panose="020C0303030203020204" pitchFamily="34" charset="0"/>
                  </a:rPr>
                  <a:t>Kerberos</a:t>
                </a: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认证</a:t>
                </a:r>
              </a:p>
            </p:txBody>
          </p:sp>
          <p:sp>
            <p:nvSpPr>
              <p:cNvPr id="55" name="Freeform 31">
                <a:extLst>
                  <a:ext uri="{FF2B5EF4-FFF2-40B4-BE49-F238E27FC236}">
                    <a16:creationId xmlns:a16="http://schemas.microsoft.com/office/drawing/2014/main" id="{9CA9731D-888B-6DAA-6DC0-31E22EA4BD54}"/>
                  </a:ext>
                </a:extLst>
              </p:cNvPr>
              <p:cNvSpPr/>
              <p:nvPr/>
            </p:nvSpPr>
            <p:spPr>
              <a:xfrm>
                <a:off x="2853892" y="2670343"/>
                <a:ext cx="243810" cy="237454"/>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B3928"/>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eaLnBrk="1" fontAlgn="auto" latinLnBrk="0" hangingPunct="1">
                  <a:lnSpc>
                    <a:spcPct val="90000"/>
                  </a:lnSpc>
                  <a:spcBef>
                    <a:spcPts val="0"/>
                  </a:spcBef>
                  <a:spcAft>
                    <a:spcPct val="3500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lt"/>
                  </a:rPr>
                  <a:t>1</a:t>
                </a:r>
              </a:p>
            </p:txBody>
          </p:sp>
          <p:sp>
            <p:nvSpPr>
              <p:cNvPr id="56" name="Freeform 31">
                <a:extLst>
                  <a:ext uri="{FF2B5EF4-FFF2-40B4-BE49-F238E27FC236}">
                    <a16:creationId xmlns:a16="http://schemas.microsoft.com/office/drawing/2014/main" id="{B1BEF85D-BAD6-4640-36D0-61FC6B6ACE71}"/>
                  </a:ext>
                </a:extLst>
              </p:cNvPr>
              <p:cNvSpPr/>
              <p:nvPr/>
            </p:nvSpPr>
            <p:spPr>
              <a:xfrm>
                <a:off x="4249564" y="3051203"/>
                <a:ext cx="250351" cy="23745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B3928"/>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eaLnBrk="1" fontAlgn="auto" latinLnBrk="0" hangingPunct="1">
                  <a:lnSpc>
                    <a:spcPct val="90000"/>
                  </a:lnSpc>
                  <a:spcBef>
                    <a:spcPts val="0"/>
                  </a:spcBef>
                  <a:spcAft>
                    <a:spcPct val="3500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lt"/>
                  </a:rPr>
                  <a:t>2</a:t>
                </a:r>
              </a:p>
            </p:txBody>
          </p:sp>
          <p:sp>
            <p:nvSpPr>
              <p:cNvPr id="57" name="Text Placeholder 3">
                <a:extLst>
                  <a:ext uri="{FF2B5EF4-FFF2-40B4-BE49-F238E27FC236}">
                    <a16:creationId xmlns:a16="http://schemas.microsoft.com/office/drawing/2014/main" id="{6979C75D-5ED0-BED4-E0C6-4DCF69C5D261}"/>
                  </a:ext>
                </a:extLst>
              </p:cNvPr>
              <p:cNvSpPr txBox="1">
                <a:spLocks/>
              </p:cNvSpPr>
              <p:nvPr/>
            </p:nvSpPr>
            <p:spPr>
              <a:xfrm>
                <a:off x="10689980" y="2610705"/>
                <a:ext cx="830747" cy="307777"/>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378" eaLnBrk="1" fontAlgn="auto" latinLnBrk="0" hangingPunct="1">
                  <a:lnSpc>
                    <a:spcPct val="100000"/>
                  </a:lnSpc>
                  <a:spcBef>
                    <a:spcPct val="20000"/>
                  </a:spcBef>
                  <a:spcAft>
                    <a:spcPts val="0"/>
                  </a:spcAft>
                  <a:buClrTx/>
                  <a:buSzTx/>
                  <a:buFontTx/>
                  <a:buNone/>
                  <a:tabLst/>
                  <a:defRPr/>
                </a:pPr>
                <a:r>
                  <a:rPr kumimoji="0" lang="zh-CN" altLang="en-US"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ea"/>
                    <a:sym typeface="+mn-lt"/>
                  </a:rPr>
                  <a:t>攻不破</a:t>
                </a:r>
                <a:endParaRPr kumimoji="0" lang="en-US" altLang="zh-CN"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8" name="矩形 57">
                <a:extLst>
                  <a:ext uri="{FF2B5EF4-FFF2-40B4-BE49-F238E27FC236}">
                    <a16:creationId xmlns:a16="http://schemas.microsoft.com/office/drawing/2014/main" id="{46E3EA5E-3D13-534D-C681-B000A0E046D0}"/>
                  </a:ext>
                </a:extLst>
              </p:cNvPr>
              <p:cNvSpPr/>
              <p:nvPr/>
            </p:nvSpPr>
            <p:spPr bwMode="auto">
              <a:xfrm>
                <a:off x="2081606" y="5339222"/>
                <a:ext cx="913276" cy="310279"/>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运行配置安全</a:t>
                </a:r>
              </a:p>
            </p:txBody>
          </p:sp>
          <p:sp>
            <p:nvSpPr>
              <p:cNvPr id="59" name="矩形 58">
                <a:extLst>
                  <a:ext uri="{FF2B5EF4-FFF2-40B4-BE49-F238E27FC236}">
                    <a16:creationId xmlns:a16="http://schemas.microsoft.com/office/drawing/2014/main" id="{529A5147-A163-96D1-E2D0-6264664CFB63}"/>
                  </a:ext>
                </a:extLst>
              </p:cNvPr>
              <p:cNvSpPr/>
              <p:nvPr/>
            </p:nvSpPr>
            <p:spPr bwMode="auto">
              <a:xfrm>
                <a:off x="2080216" y="4877899"/>
                <a:ext cx="913276" cy="320471"/>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攻击模式库</a:t>
                </a:r>
              </a:p>
            </p:txBody>
          </p:sp>
          <p:grpSp>
            <p:nvGrpSpPr>
              <p:cNvPr id="60" name="组合 59">
                <a:extLst>
                  <a:ext uri="{FF2B5EF4-FFF2-40B4-BE49-F238E27FC236}">
                    <a16:creationId xmlns:a16="http://schemas.microsoft.com/office/drawing/2014/main" id="{5F22CD88-C9E6-5621-6660-B54895449944}"/>
                  </a:ext>
                </a:extLst>
              </p:cNvPr>
              <p:cNvGrpSpPr/>
              <p:nvPr/>
            </p:nvGrpSpPr>
            <p:grpSpPr>
              <a:xfrm>
                <a:off x="6257304" y="794789"/>
                <a:ext cx="370806" cy="418298"/>
                <a:chOff x="8502651" y="2933700"/>
                <a:chExt cx="631825" cy="885825"/>
              </a:xfrm>
              <a:solidFill>
                <a:srgbClr val="768395">
                  <a:lumMod val="50000"/>
                </a:srgbClr>
              </a:solidFill>
            </p:grpSpPr>
            <p:sp>
              <p:nvSpPr>
                <p:cNvPr id="94" name="Freeform 52">
                  <a:extLst>
                    <a:ext uri="{FF2B5EF4-FFF2-40B4-BE49-F238E27FC236}">
                      <a16:creationId xmlns:a16="http://schemas.microsoft.com/office/drawing/2014/main" id="{4244AD71-6ED3-DB73-2B2E-E8979845C47E}"/>
                    </a:ext>
                  </a:extLst>
                </p:cNvPr>
                <p:cNvSpPr>
                  <a:spLocks/>
                </p:cNvSpPr>
                <p:nvPr/>
              </p:nvSpPr>
              <p:spPr bwMode="auto">
                <a:xfrm>
                  <a:off x="8680451" y="2933700"/>
                  <a:ext cx="276225" cy="377825"/>
                </a:xfrm>
                <a:custGeom>
                  <a:avLst/>
                  <a:gdLst>
                    <a:gd name="T0" fmla="*/ 6 w 158"/>
                    <a:gd name="T1" fmla="*/ 102 h 217"/>
                    <a:gd name="T2" fmla="*/ 0 w 158"/>
                    <a:gd name="T3" fmla="*/ 126 h 217"/>
                    <a:gd name="T4" fmla="*/ 6 w 158"/>
                    <a:gd name="T5" fmla="*/ 151 h 217"/>
                    <a:gd name="T6" fmla="*/ 10 w 158"/>
                    <a:gd name="T7" fmla="*/ 145 h 217"/>
                    <a:gd name="T8" fmla="*/ 80 w 158"/>
                    <a:gd name="T9" fmla="*/ 217 h 217"/>
                    <a:gd name="T10" fmla="*/ 147 w 158"/>
                    <a:gd name="T11" fmla="*/ 142 h 217"/>
                    <a:gd name="T12" fmla="*/ 152 w 158"/>
                    <a:gd name="T13" fmla="*/ 150 h 217"/>
                    <a:gd name="T14" fmla="*/ 158 w 158"/>
                    <a:gd name="T15" fmla="*/ 125 h 217"/>
                    <a:gd name="T16" fmla="*/ 152 w 158"/>
                    <a:gd name="T17" fmla="*/ 100 h 217"/>
                    <a:gd name="T18" fmla="*/ 150 w 158"/>
                    <a:gd name="T19" fmla="*/ 102 h 217"/>
                    <a:gd name="T20" fmla="*/ 149 w 158"/>
                    <a:gd name="T21" fmla="*/ 81 h 217"/>
                    <a:gd name="T22" fmla="*/ 91 w 158"/>
                    <a:gd name="T23" fmla="*/ 67 h 217"/>
                    <a:gd name="T24" fmla="*/ 100 w 158"/>
                    <a:gd name="T25" fmla="*/ 70 h 217"/>
                    <a:gd name="T26" fmla="*/ 156 w 158"/>
                    <a:gd name="T27" fmla="*/ 52 h 217"/>
                    <a:gd name="T28" fmla="*/ 27 w 158"/>
                    <a:gd name="T29" fmla="*/ 39 h 217"/>
                    <a:gd name="T30" fmla="*/ 2 w 158"/>
                    <a:gd name="T31" fmla="*/ 56 h 217"/>
                    <a:gd name="T32" fmla="*/ 19 w 158"/>
                    <a:gd name="T33" fmla="*/ 55 h 217"/>
                    <a:gd name="T34" fmla="*/ 8 w 158"/>
                    <a:gd name="T35" fmla="*/ 90 h 217"/>
                    <a:gd name="T36" fmla="*/ 7 w 158"/>
                    <a:gd name="T37" fmla="*/ 102 h 217"/>
                    <a:gd name="T38" fmla="*/ 6 w 158"/>
                    <a:gd name="T39" fmla="*/ 10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 h="217">
                      <a:moveTo>
                        <a:pt x="6" y="102"/>
                      </a:moveTo>
                      <a:cubicBezTo>
                        <a:pt x="3" y="102"/>
                        <a:pt x="0" y="113"/>
                        <a:pt x="0" y="126"/>
                      </a:cubicBezTo>
                      <a:cubicBezTo>
                        <a:pt x="0" y="140"/>
                        <a:pt x="3" y="151"/>
                        <a:pt x="6" y="151"/>
                      </a:cubicBezTo>
                      <a:cubicBezTo>
                        <a:pt x="8" y="151"/>
                        <a:pt x="9" y="148"/>
                        <a:pt x="10" y="145"/>
                      </a:cubicBezTo>
                      <a:cubicBezTo>
                        <a:pt x="21" y="186"/>
                        <a:pt x="59" y="217"/>
                        <a:pt x="80" y="217"/>
                      </a:cubicBezTo>
                      <a:cubicBezTo>
                        <a:pt x="106" y="217"/>
                        <a:pt x="142" y="188"/>
                        <a:pt x="147" y="142"/>
                      </a:cubicBezTo>
                      <a:cubicBezTo>
                        <a:pt x="148" y="147"/>
                        <a:pt x="150" y="150"/>
                        <a:pt x="152" y="150"/>
                      </a:cubicBezTo>
                      <a:cubicBezTo>
                        <a:pt x="155" y="150"/>
                        <a:pt x="158" y="139"/>
                        <a:pt x="158" y="125"/>
                      </a:cubicBezTo>
                      <a:cubicBezTo>
                        <a:pt x="158" y="111"/>
                        <a:pt x="155" y="100"/>
                        <a:pt x="152" y="100"/>
                      </a:cubicBezTo>
                      <a:cubicBezTo>
                        <a:pt x="151" y="100"/>
                        <a:pt x="150" y="101"/>
                        <a:pt x="150" y="102"/>
                      </a:cubicBezTo>
                      <a:cubicBezTo>
                        <a:pt x="150" y="95"/>
                        <a:pt x="150" y="89"/>
                        <a:pt x="149" y="81"/>
                      </a:cubicBezTo>
                      <a:cubicBezTo>
                        <a:pt x="137" y="90"/>
                        <a:pt x="115" y="78"/>
                        <a:pt x="91" y="67"/>
                      </a:cubicBezTo>
                      <a:cubicBezTo>
                        <a:pt x="94" y="68"/>
                        <a:pt x="97" y="69"/>
                        <a:pt x="100" y="70"/>
                      </a:cubicBezTo>
                      <a:cubicBezTo>
                        <a:pt x="140" y="90"/>
                        <a:pt x="156" y="52"/>
                        <a:pt x="156" y="52"/>
                      </a:cubicBezTo>
                      <a:cubicBezTo>
                        <a:pt x="156" y="52"/>
                        <a:pt x="106" y="0"/>
                        <a:pt x="27" y="39"/>
                      </a:cubicBezTo>
                      <a:cubicBezTo>
                        <a:pt x="20" y="43"/>
                        <a:pt x="11" y="52"/>
                        <a:pt x="2" y="56"/>
                      </a:cubicBezTo>
                      <a:cubicBezTo>
                        <a:pt x="2" y="56"/>
                        <a:pt x="9" y="55"/>
                        <a:pt x="19" y="55"/>
                      </a:cubicBezTo>
                      <a:cubicBezTo>
                        <a:pt x="11" y="60"/>
                        <a:pt x="6" y="71"/>
                        <a:pt x="8" y="90"/>
                      </a:cubicBezTo>
                      <a:cubicBezTo>
                        <a:pt x="7" y="93"/>
                        <a:pt x="7" y="98"/>
                        <a:pt x="7" y="102"/>
                      </a:cubicBezTo>
                      <a:cubicBezTo>
                        <a:pt x="6" y="102"/>
                        <a:pt x="6" y="102"/>
                        <a:pt x="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021" tIns="45511" rIns="91021" bIns="45511" numCol="1" anchor="t" anchorCtr="0" compatLnSpc="1">
                  <a:prstTxWarp prst="textNoShape">
                    <a:avLst/>
                  </a:prstTxWarp>
                </a:bodyPr>
                <a:lstStyle/>
                <a:p>
                  <a:pPr marL="0" marR="0" lvl="0" indent="0" defTabSz="764733"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Huawei Sans Light" panose="020C0303030203020204" pitchFamily="34" charset="0"/>
                  </a:endParaRPr>
                </a:p>
              </p:txBody>
            </p:sp>
            <p:sp>
              <p:nvSpPr>
                <p:cNvPr id="95" name="Freeform 53">
                  <a:extLst>
                    <a:ext uri="{FF2B5EF4-FFF2-40B4-BE49-F238E27FC236}">
                      <a16:creationId xmlns:a16="http://schemas.microsoft.com/office/drawing/2014/main" id="{54604567-1607-B3EA-B291-5B36A428B07A}"/>
                    </a:ext>
                  </a:extLst>
                </p:cNvPr>
                <p:cNvSpPr>
                  <a:spLocks noEditPoints="1"/>
                </p:cNvSpPr>
                <p:nvPr/>
              </p:nvSpPr>
              <p:spPr bwMode="auto">
                <a:xfrm>
                  <a:off x="8502651" y="3295650"/>
                  <a:ext cx="631825" cy="523875"/>
                </a:xfrm>
                <a:custGeom>
                  <a:avLst/>
                  <a:gdLst>
                    <a:gd name="T0" fmla="*/ 322 w 362"/>
                    <a:gd name="T1" fmla="*/ 195 h 300"/>
                    <a:gd name="T2" fmla="*/ 357 w 362"/>
                    <a:gd name="T3" fmla="*/ 63 h 300"/>
                    <a:gd name="T4" fmla="*/ 237 w 362"/>
                    <a:gd name="T5" fmla="*/ 7 h 300"/>
                    <a:gd name="T6" fmla="*/ 230 w 362"/>
                    <a:gd name="T7" fmla="*/ 11 h 300"/>
                    <a:gd name="T8" fmla="*/ 203 w 362"/>
                    <a:gd name="T9" fmla="*/ 124 h 300"/>
                    <a:gd name="T10" fmla="*/ 193 w 362"/>
                    <a:gd name="T11" fmla="*/ 40 h 300"/>
                    <a:gd name="T12" fmla="*/ 196 w 362"/>
                    <a:gd name="T13" fmla="*/ 31 h 300"/>
                    <a:gd name="T14" fmla="*/ 190 w 362"/>
                    <a:gd name="T15" fmla="*/ 21 h 300"/>
                    <a:gd name="T16" fmla="*/ 176 w 362"/>
                    <a:gd name="T17" fmla="*/ 21 h 300"/>
                    <a:gd name="T18" fmla="*/ 169 w 362"/>
                    <a:gd name="T19" fmla="*/ 31 h 300"/>
                    <a:gd name="T20" fmla="*/ 173 w 362"/>
                    <a:gd name="T21" fmla="*/ 39 h 300"/>
                    <a:gd name="T22" fmla="*/ 161 w 362"/>
                    <a:gd name="T23" fmla="*/ 118 h 300"/>
                    <a:gd name="T24" fmla="*/ 161 w 362"/>
                    <a:gd name="T25" fmla="*/ 123 h 300"/>
                    <a:gd name="T26" fmla="*/ 128 w 362"/>
                    <a:gd name="T27" fmla="*/ 7 h 300"/>
                    <a:gd name="T28" fmla="*/ 123 w 362"/>
                    <a:gd name="T29" fmla="*/ 7 h 300"/>
                    <a:gd name="T30" fmla="*/ 4 w 362"/>
                    <a:gd name="T31" fmla="*/ 67 h 300"/>
                    <a:gd name="T32" fmla="*/ 26 w 362"/>
                    <a:gd name="T33" fmla="*/ 221 h 300"/>
                    <a:gd name="T34" fmla="*/ 68 w 362"/>
                    <a:gd name="T35" fmla="*/ 218 h 300"/>
                    <a:gd name="T36" fmla="*/ 76 w 362"/>
                    <a:gd name="T37" fmla="*/ 300 h 300"/>
                    <a:gd name="T38" fmla="*/ 278 w 362"/>
                    <a:gd name="T39" fmla="*/ 300 h 300"/>
                    <a:gd name="T40" fmla="*/ 285 w 362"/>
                    <a:gd name="T41" fmla="*/ 235 h 300"/>
                    <a:gd name="T42" fmla="*/ 286 w 362"/>
                    <a:gd name="T43" fmla="*/ 215 h 300"/>
                    <a:gd name="T44" fmla="*/ 313 w 362"/>
                    <a:gd name="T45" fmla="*/ 221 h 300"/>
                    <a:gd name="T46" fmla="*/ 322 w 362"/>
                    <a:gd name="T47" fmla="*/ 195 h 300"/>
                    <a:gd name="T48" fmla="*/ 289 w 362"/>
                    <a:gd name="T49" fmla="*/ 98 h 300"/>
                    <a:gd name="T50" fmla="*/ 291 w 362"/>
                    <a:gd name="T51" fmla="*/ 101 h 300"/>
                    <a:gd name="T52" fmla="*/ 289 w 362"/>
                    <a:gd name="T53" fmla="*/ 98 h 300"/>
                    <a:gd name="T54" fmla="*/ 73 w 362"/>
                    <a:gd name="T55" fmla="*/ 157 h 300"/>
                    <a:gd name="T56" fmla="*/ 159 w 362"/>
                    <a:gd name="T57" fmla="*/ 149 h 300"/>
                    <a:gd name="T58" fmla="*/ 166 w 362"/>
                    <a:gd name="T59" fmla="*/ 149 h 300"/>
                    <a:gd name="T60" fmla="*/ 180 w 362"/>
                    <a:gd name="T61" fmla="*/ 148 h 300"/>
                    <a:gd name="T62" fmla="*/ 229 w 362"/>
                    <a:gd name="T63" fmla="*/ 146 h 300"/>
                    <a:gd name="T64" fmla="*/ 198 w 362"/>
                    <a:gd name="T65" fmla="*/ 151 h 300"/>
                    <a:gd name="T66" fmla="*/ 195 w 362"/>
                    <a:gd name="T67" fmla="*/ 151 h 300"/>
                    <a:gd name="T68" fmla="*/ 179 w 362"/>
                    <a:gd name="T69" fmla="*/ 154 h 300"/>
                    <a:gd name="T70" fmla="*/ 42 w 362"/>
                    <a:gd name="T71" fmla="*/ 174 h 300"/>
                    <a:gd name="T72" fmla="*/ 68 w 362"/>
                    <a:gd name="T73" fmla="*/ 160 h 300"/>
                    <a:gd name="T74" fmla="*/ 73 w 362"/>
                    <a:gd name="T75" fmla="*/ 157 h 300"/>
                    <a:gd name="T76" fmla="*/ 179 w 362"/>
                    <a:gd name="T77" fmla="*/ 187 h 300"/>
                    <a:gd name="T78" fmla="*/ 171 w 362"/>
                    <a:gd name="T79" fmla="*/ 188 h 300"/>
                    <a:gd name="T80" fmla="*/ 154 w 362"/>
                    <a:gd name="T81" fmla="*/ 190 h 300"/>
                    <a:gd name="T82" fmla="*/ 172 w 362"/>
                    <a:gd name="T83" fmla="*/ 183 h 300"/>
                    <a:gd name="T84" fmla="*/ 182 w 362"/>
                    <a:gd name="T85" fmla="*/ 179 h 300"/>
                    <a:gd name="T86" fmla="*/ 187 w 362"/>
                    <a:gd name="T87" fmla="*/ 177 h 300"/>
                    <a:gd name="T88" fmla="*/ 288 w 362"/>
                    <a:gd name="T89" fmla="*/ 165 h 300"/>
                    <a:gd name="T90" fmla="*/ 306 w 362"/>
                    <a:gd name="T91" fmla="*/ 163 h 300"/>
                    <a:gd name="T92" fmla="*/ 312 w 362"/>
                    <a:gd name="T93" fmla="*/ 169 h 300"/>
                    <a:gd name="T94" fmla="*/ 313 w 362"/>
                    <a:gd name="T95" fmla="*/ 171 h 300"/>
                    <a:gd name="T96" fmla="*/ 179 w 362"/>
                    <a:gd name="T97" fmla="*/ 18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2" h="300">
                      <a:moveTo>
                        <a:pt x="322" y="195"/>
                      </a:moveTo>
                      <a:cubicBezTo>
                        <a:pt x="341" y="148"/>
                        <a:pt x="362" y="94"/>
                        <a:pt x="357" y="63"/>
                      </a:cubicBezTo>
                      <a:cubicBezTo>
                        <a:pt x="356" y="43"/>
                        <a:pt x="289" y="0"/>
                        <a:pt x="237" y="7"/>
                      </a:cubicBezTo>
                      <a:cubicBezTo>
                        <a:pt x="237" y="7"/>
                        <a:pt x="235" y="9"/>
                        <a:pt x="230" y="11"/>
                      </a:cubicBezTo>
                      <a:cubicBezTo>
                        <a:pt x="203" y="124"/>
                        <a:pt x="203" y="124"/>
                        <a:pt x="203" y="124"/>
                      </a:cubicBezTo>
                      <a:cubicBezTo>
                        <a:pt x="193" y="40"/>
                        <a:pt x="193" y="40"/>
                        <a:pt x="193" y="40"/>
                      </a:cubicBezTo>
                      <a:cubicBezTo>
                        <a:pt x="196" y="31"/>
                        <a:pt x="196" y="31"/>
                        <a:pt x="196" y="31"/>
                      </a:cubicBezTo>
                      <a:cubicBezTo>
                        <a:pt x="190" y="21"/>
                        <a:pt x="190" y="21"/>
                        <a:pt x="190" y="21"/>
                      </a:cubicBezTo>
                      <a:cubicBezTo>
                        <a:pt x="176" y="21"/>
                        <a:pt x="176" y="21"/>
                        <a:pt x="176" y="21"/>
                      </a:cubicBezTo>
                      <a:cubicBezTo>
                        <a:pt x="169" y="31"/>
                        <a:pt x="169" y="31"/>
                        <a:pt x="169" y="31"/>
                      </a:cubicBezTo>
                      <a:cubicBezTo>
                        <a:pt x="173" y="39"/>
                        <a:pt x="173" y="39"/>
                        <a:pt x="173" y="39"/>
                      </a:cubicBezTo>
                      <a:cubicBezTo>
                        <a:pt x="161" y="118"/>
                        <a:pt x="161" y="118"/>
                        <a:pt x="161" y="118"/>
                      </a:cubicBezTo>
                      <a:cubicBezTo>
                        <a:pt x="161" y="123"/>
                        <a:pt x="161" y="123"/>
                        <a:pt x="161" y="123"/>
                      </a:cubicBezTo>
                      <a:cubicBezTo>
                        <a:pt x="128" y="7"/>
                        <a:pt x="128" y="7"/>
                        <a:pt x="128" y="7"/>
                      </a:cubicBezTo>
                      <a:cubicBezTo>
                        <a:pt x="127" y="7"/>
                        <a:pt x="125" y="7"/>
                        <a:pt x="123" y="7"/>
                      </a:cubicBezTo>
                      <a:cubicBezTo>
                        <a:pt x="71" y="14"/>
                        <a:pt x="5" y="32"/>
                        <a:pt x="4" y="67"/>
                      </a:cubicBezTo>
                      <a:cubicBezTo>
                        <a:pt x="0" y="83"/>
                        <a:pt x="18" y="183"/>
                        <a:pt x="26" y="221"/>
                      </a:cubicBezTo>
                      <a:cubicBezTo>
                        <a:pt x="35" y="226"/>
                        <a:pt x="54" y="222"/>
                        <a:pt x="68" y="218"/>
                      </a:cubicBezTo>
                      <a:cubicBezTo>
                        <a:pt x="72" y="260"/>
                        <a:pt x="75" y="292"/>
                        <a:pt x="76" y="300"/>
                      </a:cubicBezTo>
                      <a:cubicBezTo>
                        <a:pt x="278" y="300"/>
                        <a:pt x="278" y="300"/>
                        <a:pt x="278" y="300"/>
                      </a:cubicBezTo>
                      <a:cubicBezTo>
                        <a:pt x="279" y="293"/>
                        <a:pt x="282" y="269"/>
                        <a:pt x="285" y="235"/>
                      </a:cubicBezTo>
                      <a:cubicBezTo>
                        <a:pt x="286" y="215"/>
                        <a:pt x="286" y="215"/>
                        <a:pt x="286" y="215"/>
                      </a:cubicBezTo>
                      <a:cubicBezTo>
                        <a:pt x="313" y="221"/>
                        <a:pt x="313" y="221"/>
                        <a:pt x="313" y="221"/>
                      </a:cubicBezTo>
                      <a:lnTo>
                        <a:pt x="322" y="195"/>
                      </a:lnTo>
                      <a:close/>
                      <a:moveTo>
                        <a:pt x="289" y="98"/>
                      </a:moveTo>
                      <a:cubicBezTo>
                        <a:pt x="290" y="96"/>
                        <a:pt x="290" y="98"/>
                        <a:pt x="291" y="101"/>
                      </a:cubicBezTo>
                      <a:cubicBezTo>
                        <a:pt x="289" y="100"/>
                        <a:pt x="288" y="99"/>
                        <a:pt x="289" y="98"/>
                      </a:cubicBezTo>
                      <a:close/>
                      <a:moveTo>
                        <a:pt x="73" y="157"/>
                      </a:moveTo>
                      <a:cubicBezTo>
                        <a:pt x="159" y="149"/>
                        <a:pt x="159" y="149"/>
                        <a:pt x="159" y="149"/>
                      </a:cubicBezTo>
                      <a:cubicBezTo>
                        <a:pt x="166" y="149"/>
                        <a:pt x="166" y="149"/>
                        <a:pt x="166" y="149"/>
                      </a:cubicBezTo>
                      <a:cubicBezTo>
                        <a:pt x="180" y="148"/>
                        <a:pt x="180" y="148"/>
                        <a:pt x="180" y="148"/>
                      </a:cubicBezTo>
                      <a:cubicBezTo>
                        <a:pt x="229" y="146"/>
                        <a:pt x="229" y="146"/>
                        <a:pt x="229" y="146"/>
                      </a:cubicBezTo>
                      <a:cubicBezTo>
                        <a:pt x="198" y="151"/>
                        <a:pt x="198" y="151"/>
                        <a:pt x="198" y="151"/>
                      </a:cubicBezTo>
                      <a:cubicBezTo>
                        <a:pt x="195" y="151"/>
                        <a:pt x="195" y="151"/>
                        <a:pt x="195" y="151"/>
                      </a:cubicBezTo>
                      <a:cubicBezTo>
                        <a:pt x="179" y="154"/>
                        <a:pt x="179" y="154"/>
                        <a:pt x="179" y="154"/>
                      </a:cubicBezTo>
                      <a:cubicBezTo>
                        <a:pt x="42" y="174"/>
                        <a:pt x="42" y="174"/>
                        <a:pt x="42" y="174"/>
                      </a:cubicBezTo>
                      <a:cubicBezTo>
                        <a:pt x="68" y="160"/>
                        <a:pt x="68" y="160"/>
                        <a:pt x="68" y="160"/>
                      </a:cubicBezTo>
                      <a:lnTo>
                        <a:pt x="73" y="157"/>
                      </a:lnTo>
                      <a:close/>
                      <a:moveTo>
                        <a:pt x="179" y="187"/>
                      </a:moveTo>
                      <a:cubicBezTo>
                        <a:pt x="171" y="188"/>
                        <a:pt x="171" y="188"/>
                        <a:pt x="171" y="188"/>
                      </a:cubicBezTo>
                      <a:cubicBezTo>
                        <a:pt x="154" y="190"/>
                        <a:pt x="154" y="190"/>
                        <a:pt x="154" y="190"/>
                      </a:cubicBezTo>
                      <a:cubicBezTo>
                        <a:pt x="172" y="183"/>
                        <a:pt x="172" y="183"/>
                        <a:pt x="172" y="183"/>
                      </a:cubicBezTo>
                      <a:cubicBezTo>
                        <a:pt x="182" y="179"/>
                        <a:pt x="182" y="179"/>
                        <a:pt x="182" y="179"/>
                      </a:cubicBezTo>
                      <a:cubicBezTo>
                        <a:pt x="187" y="177"/>
                        <a:pt x="187" y="177"/>
                        <a:pt x="187" y="177"/>
                      </a:cubicBezTo>
                      <a:cubicBezTo>
                        <a:pt x="288" y="165"/>
                        <a:pt x="288" y="165"/>
                        <a:pt x="288" y="165"/>
                      </a:cubicBezTo>
                      <a:cubicBezTo>
                        <a:pt x="306" y="163"/>
                        <a:pt x="306" y="163"/>
                        <a:pt x="306" y="163"/>
                      </a:cubicBezTo>
                      <a:cubicBezTo>
                        <a:pt x="312" y="169"/>
                        <a:pt x="312" y="169"/>
                        <a:pt x="312" y="169"/>
                      </a:cubicBezTo>
                      <a:cubicBezTo>
                        <a:pt x="313" y="171"/>
                        <a:pt x="313" y="171"/>
                        <a:pt x="313" y="171"/>
                      </a:cubicBezTo>
                      <a:lnTo>
                        <a:pt x="179"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021" tIns="45511" rIns="91021" bIns="45511" numCol="1" anchor="t" anchorCtr="0" compatLnSpc="1">
                  <a:prstTxWarp prst="textNoShape">
                    <a:avLst/>
                  </a:prstTxWarp>
                </a:bodyPr>
                <a:lstStyle/>
                <a:p>
                  <a:pPr marL="0" marR="0" lvl="0" indent="0" defTabSz="764733"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Huawei Sans Light" panose="020C0303030203020204" pitchFamily="34" charset="0"/>
                  </a:endParaRPr>
                </a:p>
              </p:txBody>
            </p:sp>
          </p:grpSp>
          <p:sp>
            <p:nvSpPr>
              <p:cNvPr id="61" name="文本框 60">
                <a:extLst>
                  <a:ext uri="{FF2B5EF4-FFF2-40B4-BE49-F238E27FC236}">
                    <a16:creationId xmlns:a16="http://schemas.microsoft.com/office/drawing/2014/main" id="{58CF0709-DD95-C770-9588-D6DFA5C6F64B}"/>
                  </a:ext>
                </a:extLst>
              </p:cNvPr>
              <p:cNvSpPr txBox="1"/>
              <p:nvPr/>
            </p:nvSpPr>
            <p:spPr>
              <a:xfrm>
                <a:off x="6178126" y="1181631"/>
                <a:ext cx="529161" cy="253916"/>
              </a:xfrm>
              <a:prstGeom prst="rect">
                <a:avLst/>
              </a:prstGeom>
              <a:noFill/>
            </p:spPr>
            <p:txBody>
              <a:bodyPr wrap="square" rtlCol="0">
                <a:spAutoFit/>
              </a:bodyPr>
              <a:lstStyle/>
              <a:p>
                <a:pPr marL="0" marR="0" lvl="0" indent="0" algn="ctr" defTabSz="764733"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Huawei Sans Light" panose="020C0303030203020204" pitchFamily="34" charset="0"/>
                  </a:rPr>
                  <a:t>User</a:t>
                </a:r>
                <a:endParaRPr kumimoji="0" lang="zh-CN" altLang="en-US" sz="105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Huawei Sans Light" panose="020C0303030203020204" pitchFamily="34" charset="0"/>
                </a:endParaRPr>
              </a:p>
            </p:txBody>
          </p:sp>
          <p:pic>
            <p:nvPicPr>
              <p:cNvPr id="62" name="图片 61">
                <a:extLst>
                  <a:ext uri="{FF2B5EF4-FFF2-40B4-BE49-F238E27FC236}">
                    <a16:creationId xmlns:a16="http://schemas.microsoft.com/office/drawing/2014/main" id="{CB07AC0F-65BC-7A86-1C71-5D325F4E8F91}"/>
                  </a:ext>
                </a:extLst>
              </p:cNvPr>
              <p:cNvPicPr>
                <a:picLocks noChangeAspect="1"/>
              </p:cNvPicPr>
              <p:nvPr/>
            </p:nvPicPr>
            <p:blipFill>
              <a:blip r:embed="rId2">
                <a:grayscl/>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5114316" y="762689"/>
                <a:ext cx="510999" cy="482498"/>
              </a:xfrm>
              <a:prstGeom prst="rect">
                <a:avLst/>
              </a:prstGeom>
            </p:spPr>
          </p:pic>
          <p:sp>
            <p:nvSpPr>
              <p:cNvPr id="63" name="文本框 62">
                <a:extLst>
                  <a:ext uri="{FF2B5EF4-FFF2-40B4-BE49-F238E27FC236}">
                    <a16:creationId xmlns:a16="http://schemas.microsoft.com/office/drawing/2014/main" id="{41D0EF7B-9597-283A-EE00-AD16858115DA}"/>
                  </a:ext>
                </a:extLst>
              </p:cNvPr>
              <p:cNvSpPr txBox="1"/>
              <p:nvPr/>
            </p:nvSpPr>
            <p:spPr>
              <a:xfrm>
                <a:off x="4943447" y="1181631"/>
                <a:ext cx="857717" cy="415498"/>
              </a:xfrm>
              <a:prstGeom prst="rect">
                <a:avLst/>
              </a:prstGeom>
              <a:noFill/>
            </p:spPr>
            <p:txBody>
              <a:bodyPr wrap="square" rtlCol="0">
                <a:spAutoFit/>
              </a:bodyPr>
              <a:lstStyle/>
              <a:p>
                <a:pPr marL="0" marR="0" lvl="0" indent="0" algn="ctr" defTabSz="764733"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Huawei Sans Light" panose="020C0303030203020204" pitchFamily="34" charset="0"/>
                  </a:rPr>
                  <a:t>Application</a:t>
                </a:r>
                <a:endParaRPr kumimoji="0" lang="zh-CN" altLang="en-US" sz="105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Huawei Sans Light" panose="020C0303030203020204" pitchFamily="34" charset="0"/>
                </a:endParaRPr>
              </a:p>
            </p:txBody>
          </p:sp>
          <p:sp>
            <p:nvSpPr>
              <p:cNvPr id="64" name="文本框 63">
                <a:extLst>
                  <a:ext uri="{FF2B5EF4-FFF2-40B4-BE49-F238E27FC236}">
                    <a16:creationId xmlns:a16="http://schemas.microsoft.com/office/drawing/2014/main" id="{08E7110C-0EA6-68DF-519F-100392E56DFB}"/>
                  </a:ext>
                </a:extLst>
              </p:cNvPr>
              <p:cNvSpPr txBox="1"/>
              <p:nvPr/>
            </p:nvSpPr>
            <p:spPr>
              <a:xfrm>
                <a:off x="3895606" y="1181632"/>
                <a:ext cx="813143" cy="253916"/>
              </a:xfrm>
              <a:prstGeom prst="rect">
                <a:avLst/>
              </a:prstGeom>
              <a:noFill/>
            </p:spPr>
            <p:txBody>
              <a:bodyPr wrap="square" rtlCol="0">
                <a:spAutoFit/>
              </a:bodyPr>
              <a:lstStyle/>
              <a:p>
                <a:pPr marL="0" marR="0" lvl="0" indent="0" algn="ctr" defTabSz="764733"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Huawei Sans Light" panose="020C0303030203020204" pitchFamily="34" charset="0"/>
                  </a:rPr>
                  <a:t>Backend</a:t>
                </a:r>
                <a:endParaRPr kumimoji="0" lang="zh-CN" altLang="en-US" sz="105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Huawei Sans Light" panose="020C0303030203020204" pitchFamily="34" charset="0"/>
                </a:endParaRPr>
              </a:p>
            </p:txBody>
          </p:sp>
          <p:pic>
            <p:nvPicPr>
              <p:cNvPr id="65" name="Picture 156">
                <a:extLst>
                  <a:ext uri="{FF2B5EF4-FFF2-40B4-BE49-F238E27FC236}">
                    <a16:creationId xmlns:a16="http://schemas.microsoft.com/office/drawing/2014/main" id="{A2E6A5F1-F123-5927-788D-0CE3D8A29092}"/>
                  </a:ext>
                </a:extLst>
              </p:cNvPr>
              <p:cNvPicPr>
                <a:picLocks noChangeAspect="1"/>
              </p:cNvPicPr>
              <p:nvPr/>
            </p:nvPicPr>
            <p:blipFill>
              <a:blip r:embed="rId4" cstate="print">
                <a:duotone>
                  <a:srgbClr val="F0F0F0">
                    <a:shade val="45000"/>
                    <a:satMod val="135000"/>
                  </a:srgb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086067" y="798986"/>
                <a:ext cx="432220" cy="409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组合 65">
                <a:extLst>
                  <a:ext uri="{FF2B5EF4-FFF2-40B4-BE49-F238E27FC236}">
                    <a16:creationId xmlns:a16="http://schemas.microsoft.com/office/drawing/2014/main" id="{FEF38C08-7361-DC2A-8ED4-C10C681ECE3B}"/>
                  </a:ext>
                </a:extLst>
              </p:cNvPr>
              <p:cNvGrpSpPr/>
              <p:nvPr/>
            </p:nvGrpSpPr>
            <p:grpSpPr>
              <a:xfrm>
                <a:off x="7073751" y="798986"/>
                <a:ext cx="725695" cy="636565"/>
                <a:chOff x="626731" y="4040974"/>
                <a:chExt cx="610280" cy="537108"/>
              </a:xfrm>
            </p:grpSpPr>
            <p:pic>
              <p:nvPicPr>
                <p:cNvPr id="92" name="图片 91">
                  <a:extLst>
                    <a:ext uri="{FF2B5EF4-FFF2-40B4-BE49-F238E27FC236}">
                      <a16:creationId xmlns:a16="http://schemas.microsoft.com/office/drawing/2014/main" id="{792880F0-3F0B-6ADF-7A62-FEE22AA5CA3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2140" y="4040974"/>
                  <a:ext cx="351227" cy="341984"/>
                </a:xfrm>
                <a:prstGeom prst="rect">
                  <a:avLst/>
                </a:prstGeom>
              </p:spPr>
            </p:pic>
            <p:sp>
              <p:nvSpPr>
                <p:cNvPr id="93" name="文本框 92">
                  <a:extLst>
                    <a:ext uri="{FF2B5EF4-FFF2-40B4-BE49-F238E27FC236}">
                      <a16:creationId xmlns:a16="http://schemas.microsoft.com/office/drawing/2014/main" id="{6B416EA4-9394-879E-17E8-6E6200151088}"/>
                    </a:ext>
                  </a:extLst>
                </p:cNvPr>
                <p:cNvSpPr txBox="1"/>
                <p:nvPr/>
              </p:nvSpPr>
              <p:spPr>
                <a:xfrm>
                  <a:off x="626731" y="4363838"/>
                  <a:ext cx="610280" cy="214244"/>
                </a:xfrm>
                <a:prstGeom prst="rect">
                  <a:avLst/>
                </a:prstGeom>
                <a:noFill/>
              </p:spPr>
              <p:txBody>
                <a:bodyPr wrap="square" rtlCol="0">
                  <a:spAutoFit/>
                </a:bodyPr>
                <a:lstStyle>
                  <a:defPPr>
                    <a:defRPr lang="en-US"/>
                  </a:defPPr>
                  <a:lvl1pPr algn="ctr" defTabSz="764733">
                    <a:defRPr sz="700" b="1">
                      <a:solidFill>
                        <a:srgbClr val="C00000"/>
                      </a:solidFill>
                    </a:defRPr>
                  </a:lvl1pPr>
                </a:lstStyle>
                <a:p>
                  <a:pPr marL="0" marR="0" lvl="0" indent="0" algn="ctr" defTabSz="764733"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Huawei Sans Light" panose="020C0303030203020204" pitchFamily="34" charset="0"/>
                    </a:rPr>
                    <a:t>Hackers</a:t>
                  </a:r>
                  <a:endParaRPr kumimoji="0" lang="zh-CN" altLang="en-US" sz="105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Huawei Sans Light" panose="020C0303030203020204" pitchFamily="34" charset="0"/>
                  </a:endParaRPr>
                </a:p>
              </p:txBody>
            </p:sp>
          </p:grpSp>
          <p:cxnSp>
            <p:nvCxnSpPr>
              <p:cNvPr id="67" name="肘形连接符 183">
                <a:extLst>
                  <a:ext uri="{FF2B5EF4-FFF2-40B4-BE49-F238E27FC236}">
                    <a16:creationId xmlns:a16="http://schemas.microsoft.com/office/drawing/2014/main" id="{D7803A42-20F6-653E-4E6E-989FCD2FBA22}"/>
                  </a:ext>
                </a:extLst>
              </p:cNvPr>
              <p:cNvCxnSpPr>
                <a:stCxn id="64" idx="2"/>
              </p:cNvCxnSpPr>
              <p:nvPr/>
            </p:nvCxnSpPr>
            <p:spPr>
              <a:xfrm rot="16200000" flipH="1">
                <a:off x="4898185" y="839541"/>
                <a:ext cx="238063" cy="1430076"/>
              </a:xfrm>
              <a:prstGeom prst="bentConnector2">
                <a:avLst/>
              </a:prstGeom>
              <a:noFill/>
              <a:ln w="15875" cap="flat" cmpd="sng" algn="ctr">
                <a:solidFill>
                  <a:srgbClr val="4276AA">
                    <a:shade val="95000"/>
                    <a:satMod val="105000"/>
                  </a:srgbClr>
                </a:solidFill>
                <a:prstDash val="solid"/>
              </a:ln>
              <a:effectLst/>
            </p:spPr>
          </p:cxnSp>
          <p:cxnSp>
            <p:nvCxnSpPr>
              <p:cNvPr id="68" name="肘形连接符 184">
                <a:extLst>
                  <a:ext uri="{FF2B5EF4-FFF2-40B4-BE49-F238E27FC236}">
                    <a16:creationId xmlns:a16="http://schemas.microsoft.com/office/drawing/2014/main" id="{0D784457-5303-B6D1-06B0-A2C3FEC8C6A3}"/>
                  </a:ext>
                </a:extLst>
              </p:cNvPr>
              <p:cNvCxnSpPr>
                <a:stCxn id="63" idx="2"/>
              </p:cNvCxnSpPr>
              <p:nvPr/>
            </p:nvCxnSpPr>
            <p:spPr>
              <a:xfrm rot="16200000" flipH="1">
                <a:off x="5514040" y="1455394"/>
                <a:ext cx="76478" cy="359947"/>
              </a:xfrm>
              <a:prstGeom prst="bentConnector2">
                <a:avLst/>
              </a:prstGeom>
              <a:noFill/>
              <a:ln w="15875" cap="flat" cmpd="sng" algn="ctr">
                <a:solidFill>
                  <a:srgbClr val="4276AA">
                    <a:shade val="95000"/>
                    <a:satMod val="105000"/>
                  </a:srgbClr>
                </a:solidFill>
                <a:prstDash val="solid"/>
              </a:ln>
              <a:effectLst/>
            </p:spPr>
          </p:cxnSp>
          <p:cxnSp>
            <p:nvCxnSpPr>
              <p:cNvPr id="69" name="肘形连接符 185">
                <a:extLst>
                  <a:ext uri="{FF2B5EF4-FFF2-40B4-BE49-F238E27FC236}">
                    <a16:creationId xmlns:a16="http://schemas.microsoft.com/office/drawing/2014/main" id="{7AC82E78-98E5-95E3-5F59-B91ECDBFF669}"/>
                  </a:ext>
                </a:extLst>
              </p:cNvPr>
              <p:cNvCxnSpPr>
                <a:stCxn id="61" idx="2"/>
              </p:cNvCxnSpPr>
              <p:nvPr/>
            </p:nvCxnSpPr>
            <p:spPr>
              <a:xfrm rot="5400000">
                <a:off x="5968451" y="1199353"/>
                <a:ext cx="238063" cy="710451"/>
              </a:xfrm>
              <a:prstGeom prst="bentConnector2">
                <a:avLst/>
              </a:prstGeom>
              <a:noFill/>
              <a:ln w="15875" cap="flat" cmpd="sng" algn="ctr">
                <a:solidFill>
                  <a:srgbClr val="4276AA">
                    <a:shade val="95000"/>
                    <a:satMod val="105000"/>
                  </a:srgbClr>
                </a:solidFill>
                <a:prstDash val="solid"/>
              </a:ln>
              <a:effectLst/>
            </p:spPr>
          </p:cxnSp>
          <p:cxnSp>
            <p:nvCxnSpPr>
              <p:cNvPr id="70" name="肘形连接符 186">
                <a:extLst>
                  <a:ext uri="{FF2B5EF4-FFF2-40B4-BE49-F238E27FC236}">
                    <a16:creationId xmlns:a16="http://schemas.microsoft.com/office/drawing/2014/main" id="{CEFA306F-DB22-47EA-E2CE-3F22CB355590}"/>
                  </a:ext>
                </a:extLst>
              </p:cNvPr>
              <p:cNvCxnSpPr>
                <a:stCxn id="93" idx="2"/>
                <a:endCxn id="104" idx="0"/>
              </p:cNvCxnSpPr>
              <p:nvPr/>
            </p:nvCxnSpPr>
            <p:spPr>
              <a:xfrm rot="5400000">
                <a:off x="6469343" y="698463"/>
                <a:ext cx="230168" cy="1704345"/>
              </a:xfrm>
              <a:prstGeom prst="bentConnector3">
                <a:avLst>
                  <a:gd name="adj1" fmla="val 102470"/>
                </a:avLst>
              </a:prstGeom>
              <a:noFill/>
              <a:ln w="15875" cap="flat" cmpd="sng" algn="ctr">
                <a:solidFill>
                  <a:srgbClr val="4276AA">
                    <a:shade val="95000"/>
                    <a:satMod val="105000"/>
                  </a:srgbClr>
                </a:solidFill>
                <a:prstDash val="solid"/>
              </a:ln>
              <a:effectLst/>
            </p:spPr>
          </p:cxnSp>
          <p:cxnSp>
            <p:nvCxnSpPr>
              <p:cNvPr id="71" name="直接连接符 275">
                <a:extLst>
                  <a:ext uri="{FF2B5EF4-FFF2-40B4-BE49-F238E27FC236}">
                    <a16:creationId xmlns:a16="http://schemas.microsoft.com/office/drawing/2014/main" id="{C946D821-A5D8-04FA-A54C-5833588272F8}"/>
                  </a:ext>
                </a:extLst>
              </p:cNvPr>
              <p:cNvCxnSpPr>
                <a:cxnSpLocks/>
                <a:stCxn id="104" idx="4"/>
                <a:endCxn id="18" idx="0"/>
              </p:cNvCxnSpPr>
              <p:nvPr/>
            </p:nvCxnSpPr>
            <p:spPr>
              <a:xfrm>
                <a:off x="5732254" y="2252724"/>
                <a:ext cx="78810" cy="177840"/>
              </a:xfrm>
              <a:prstGeom prst="line">
                <a:avLst/>
              </a:prstGeom>
              <a:noFill/>
              <a:ln w="15875" cap="flat" cmpd="sng" algn="ctr">
                <a:solidFill>
                  <a:srgbClr val="4276AA">
                    <a:shade val="95000"/>
                    <a:satMod val="105000"/>
                  </a:srgbClr>
                </a:solidFill>
                <a:prstDash val="solid"/>
              </a:ln>
              <a:effectLst/>
            </p:spPr>
          </p:cxnSp>
          <p:sp>
            <p:nvSpPr>
              <p:cNvPr id="72" name="Freeform 31">
                <a:extLst>
                  <a:ext uri="{FF2B5EF4-FFF2-40B4-BE49-F238E27FC236}">
                    <a16:creationId xmlns:a16="http://schemas.microsoft.com/office/drawing/2014/main" id="{EAC23112-9D6B-D969-50EC-F61C36A1EFA9}"/>
                  </a:ext>
                </a:extLst>
              </p:cNvPr>
              <p:cNvSpPr/>
              <p:nvPr/>
            </p:nvSpPr>
            <p:spPr>
              <a:xfrm>
                <a:off x="5568857" y="3043689"/>
                <a:ext cx="250351" cy="23745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B3928"/>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eaLnBrk="1" fontAlgn="auto" latinLnBrk="0" hangingPunct="1">
                  <a:lnSpc>
                    <a:spcPct val="90000"/>
                  </a:lnSpc>
                  <a:spcBef>
                    <a:spcPts val="0"/>
                  </a:spcBef>
                  <a:spcAft>
                    <a:spcPct val="3500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3</a:t>
                </a:r>
                <a:endParaRPr kumimoji="0" 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lt"/>
                </a:endParaRPr>
              </a:p>
            </p:txBody>
          </p:sp>
          <p:sp>
            <p:nvSpPr>
              <p:cNvPr id="73" name="Freeform 31">
                <a:extLst>
                  <a:ext uri="{FF2B5EF4-FFF2-40B4-BE49-F238E27FC236}">
                    <a16:creationId xmlns:a16="http://schemas.microsoft.com/office/drawing/2014/main" id="{C9AF081E-91EF-80AF-D414-E93000EC16A1}"/>
                  </a:ext>
                </a:extLst>
              </p:cNvPr>
              <p:cNvSpPr/>
              <p:nvPr/>
            </p:nvSpPr>
            <p:spPr>
              <a:xfrm>
                <a:off x="6811525" y="3037147"/>
                <a:ext cx="250351" cy="23745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B3928"/>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eaLnBrk="1" fontAlgn="auto" latinLnBrk="0" hangingPunct="1">
                  <a:lnSpc>
                    <a:spcPct val="90000"/>
                  </a:lnSpc>
                  <a:spcBef>
                    <a:spcPts val="0"/>
                  </a:spcBef>
                  <a:spcAft>
                    <a:spcPct val="3500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4</a:t>
                </a:r>
                <a:endParaRPr kumimoji="0" 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lt"/>
                </a:endParaRPr>
              </a:p>
            </p:txBody>
          </p:sp>
          <p:sp>
            <p:nvSpPr>
              <p:cNvPr id="74" name="Freeform 31">
                <a:extLst>
                  <a:ext uri="{FF2B5EF4-FFF2-40B4-BE49-F238E27FC236}">
                    <a16:creationId xmlns:a16="http://schemas.microsoft.com/office/drawing/2014/main" id="{C229241C-16A0-2D40-17D0-CFBCBC0F1861}"/>
                  </a:ext>
                </a:extLst>
              </p:cNvPr>
              <p:cNvSpPr/>
              <p:nvPr/>
            </p:nvSpPr>
            <p:spPr>
              <a:xfrm>
                <a:off x="10307094" y="3097533"/>
                <a:ext cx="250351" cy="23745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B3928"/>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eaLnBrk="1" fontAlgn="auto" latinLnBrk="0" hangingPunct="1">
                  <a:lnSpc>
                    <a:spcPct val="90000"/>
                  </a:lnSpc>
                  <a:spcBef>
                    <a:spcPts val="0"/>
                  </a:spcBef>
                  <a:spcAft>
                    <a:spcPct val="3500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lt"/>
                  </a:rPr>
                  <a:t>2</a:t>
                </a:r>
              </a:p>
            </p:txBody>
          </p:sp>
          <p:sp>
            <p:nvSpPr>
              <p:cNvPr id="75" name="Freeform 31">
                <a:extLst>
                  <a:ext uri="{FF2B5EF4-FFF2-40B4-BE49-F238E27FC236}">
                    <a16:creationId xmlns:a16="http://schemas.microsoft.com/office/drawing/2014/main" id="{5167E4F1-5ADD-EE6E-AE0D-43D4DB14F142}"/>
                  </a:ext>
                </a:extLst>
              </p:cNvPr>
              <p:cNvSpPr/>
              <p:nvPr/>
            </p:nvSpPr>
            <p:spPr>
              <a:xfrm>
                <a:off x="10307094" y="3578039"/>
                <a:ext cx="250351" cy="23745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B3928"/>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eaLnBrk="1" fontAlgn="auto" latinLnBrk="0" hangingPunct="1">
                  <a:lnSpc>
                    <a:spcPct val="90000"/>
                  </a:lnSpc>
                  <a:spcBef>
                    <a:spcPts val="0"/>
                  </a:spcBef>
                  <a:spcAft>
                    <a:spcPct val="3500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3</a:t>
                </a:r>
                <a:endParaRPr kumimoji="0" 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lt"/>
                </a:endParaRPr>
              </a:p>
            </p:txBody>
          </p:sp>
          <p:sp>
            <p:nvSpPr>
              <p:cNvPr id="76" name="Freeform 31">
                <a:extLst>
                  <a:ext uri="{FF2B5EF4-FFF2-40B4-BE49-F238E27FC236}">
                    <a16:creationId xmlns:a16="http://schemas.microsoft.com/office/drawing/2014/main" id="{676460C6-6D1D-B8BB-2D5F-CD76DE70055C}"/>
                  </a:ext>
                </a:extLst>
              </p:cNvPr>
              <p:cNvSpPr/>
              <p:nvPr/>
            </p:nvSpPr>
            <p:spPr>
              <a:xfrm>
                <a:off x="10307094" y="2592922"/>
                <a:ext cx="243810" cy="237454"/>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B3928"/>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eaLnBrk="1" fontAlgn="auto" latinLnBrk="0" hangingPunct="1">
                  <a:lnSpc>
                    <a:spcPct val="90000"/>
                  </a:lnSpc>
                  <a:spcBef>
                    <a:spcPts val="0"/>
                  </a:spcBef>
                  <a:spcAft>
                    <a:spcPct val="3500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lt"/>
                  </a:rPr>
                  <a:t>1</a:t>
                </a:r>
              </a:p>
            </p:txBody>
          </p:sp>
          <p:sp>
            <p:nvSpPr>
              <p:cNvPr id="77" name="Freeform 31">
                <a:extLst>
                  <a:ext uri="{FF2B5EF4-FFF2-40B4-BE49-F238E27FC236}">
                    <a16:creationId xmlns:a16="http://schemas.microsoft.com/office/drawing/2014/main" id="{1A7D646E-4C99-C8FC-BF4B-2CF6A9C8D8F1}"/>
                  </a:ext>
                </a:extLst>
              </p:cNvPr>
              <p:cNvSpPr/>
              <p:nvPr/>
            </p:nvSpPr>
            <p:spPr>
              <a:xfrm>
                <a:off x="10307094" y="4120273"/>
                <a:ext cx="250351" cy="23745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B3928"/>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eaLnBrk="1" fontAlgn="auto" latinLnBrk="0" hangingPunct="1">
                  <a:lnSpc>
                    <a:spcPct val="90000"/>
                  </a:lnSpc>
                  <a:spcBef>
                    <a:spcPts val="0"/>
                  </a:spcBef>
                  <a:spcAft>
                    <a:spcPct val="3500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4</a:t>
                </a:r>
                <a:endParaRPr kumimoji="0" 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lt"/>
                </a:endParaRPr>
              </a:p>
            </p:txBody>
          </p:sp>
          <p:sp>
            <p:nvSpPr>
              <p:cNvPr id="78" name="Freeform 31">
                <a:extLst>
                  <a:ext uri="{FF2B5EF4-FFF2-40B4-BE49-F238E27FC236}">
                    <a16:creationId xmlns:a16="http://schemas.microsoft.com/office/drawing/2014/main" id="{4226F6A9-1253-931C-E11A-AD12A1B8DEF5}"/>
                  </a:ext>
                </a:extLst>
              </p:cNvPr>
              <p:cNvSpPr/>
              <p:nvPr/>
            </p:nvSpPr>
            <p:spPr>
              <a:xfrm>
                <a:off x="10307094" y="4665914"/>
                <a:ext cx="250351" cy="23745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B3928"/>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eaLnBrk="1" fontAlgn="auto" latinLnBrk="0" hangingPunct="1">
                  <a:lnSpc>
                    <a:spcPct val="90000"/>
                  </a:lnSpc>
                  <a:spcBef>
                    <a:spcPts val="0"/>
                  </a:spcBef>
                  <a:spcAft>
                    <a:spcPct val="3500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5</a:t>
                </a:r>
                <a:endParaRPr kumimoji="0" 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lt"/>
                </a:endParaRPr>
              </a:p>
            </p:txBody>
          </p:sp>
          <p:sp>
            <p:nvSpPr>
              <p:cNvPr id="79" name="Freeform 31">
                <a:extLst>
                  <a:ext uri="{FF2B5EF4-FFF2-40B4-BE49-F238E27FC236}">
                    <a16:creationId xmlns:a16="http://schemas.microsoft.com/office/drawing/2014/main" id="{FA03A694-8227-E7FD-6E50-09EB7DAC5725}"/>
                  </a:ext>
                </a:extLst>
              </p:cNvPr>
              <p:cNvSpPr/>
              <p:nvPr/>
            </p:nvSpPr>
            <p:spPr>
              <a:xfrm>
                <a:off x="10307094" y="5277321"/>
                <a:ext cx="250351" cy="23745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B3928"/>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eaLnBrk="1" fontAlgn="auto" latinLnBrk="0" hangingPunct="1">
                  <a:lnSpc>
                    <a:spcPct val="90000"/>
                  </a:lnSpc>
                  <a:spcBef>
                    <a:spcPts val="0"/>
                  </a:spcBef>
                  <a:spcAft>
                    <a:spcPct val="3500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6</a:t>
                </a:r>
                <a:endParaRPr kumimoji="0" 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lt"/>
                </a:endParaRPr>
              </a:p>
            </p:txBody>
          </p:sp>
          <p:sp>
            <p:nvSpPr>
              <p:cNvPr id="80" name="Freeform 31">
                <a:extLst>
                  <a:ext uri="{FF2B5EF4-FFF2-40B4-BE49-F238E27FC236}">
                    <a16:creationId xmlns:a16="http://schemas.microsoft.com/office/drawing/2014/main" id="{F08CFE42-2D70-6056-8D3B-1C662D8BE1B3}"/>
                  </a:ext>
                </a:extLst>
              </p:cNvPr>
              <p:cNvSpPr/>
              <p:nvPr/>
            </p:nvSpPr>
            <p:spPr>
              <a:xfrm>
                <a:off x="9599202" y="5026901"/>
                <a:ext cx="250351" cy="23745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B3928"/>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eaLnBrk="1" fontAlgn="auto" latinLnBrk="0" hangingPunct="1">
                  <a:lnSpc>
                    <a:spcPct val="90000"/>
                  </a:lnSpc>
                  <a:spcBef>
                    <a:spcPts val="0"/>
                  </a:spcBef>
                  <a:spcAft>
                    <a:spcPct val="3500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7</a:t>
                </a:r>
                <a:endParaRPr kumimoji="0" 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lt"/>
                </a:endParaRPr>
              </a:p>
            </p:txBody>
          </p:sp>
          <p:sp>
            <p:nvSpPr>
              <p:cNvPr id="81" name="Freeform 31">
                <a:extLst>
                  <a:ext uri="{FF2B5EF4-FFF2-40B4-BE49-F238E27FC236}">
                    <a16:creationId xmlns:a16="http://schemas.microsoft.com/office/drawing/2014/main" id="{B36CE4F7-A12A-0FC1-4F99-35DB8F91A072}"/>
                  </a:ext>
                </a:extLst>
              </p:cNvPr>
              <p:cNvSpPr/>
              <p:nvPr/>
            </p:nvSpPr>
            <p:spPr>
              <a:xfrm>
                <a:off x="9592360" y="2679486"/>
                <a:ext cx="250351" cy="23745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B3928"/>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eaLnBrk="1" fontAlgn="auto" latinLnBrk="0" hangingPunct="1">
                  <a:lnSpc>
                    <a:spcPct val="90000"/>
                  </a:lnSpc>
                  <a:spcBef>
                    <a:spcPts val="0"/>
                  </a:spcBef>
                  <a:spcAft>
                    <a:spcPct val="3500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6</a:t>
                </a:r>
                <a:endParaRPr kumimoji="0" 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lt"/>
                </a:endParaRPr>
              </a:p>
            </p:txBody>
          </p:sp>
          <p:sp>
            <p:nvSpPr>
              <p:cNvPr id="82" name="Freeform 31">
                <a:extLst>
                  <a:ext uri="{FF2B5EF4-FFF2-40B4-BE49-F238E27FC236}">
                    <a16:creationId xmlns:a16="http://schemas.microsoft.com/office/drawing/2014/main" id="{ADCD76C2-453A-28B7-2AE2-F20F3A94015A}"/>
                  </a:ext>
                </a:extLst>
              </p:cNvPr>
              <p:cNvSpPr/>
              <p:nvPr/>
            </p:nvSpPr>
            <p:spPr>
              <a:xfrm>
                <a:off x="8134521" y="3058584"/>
                <a:ext cx="250351" cy="23745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B3928"/>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eaLnBrk="1" fontAlgn="auto" latinLnBrk="0" hangingPunct="1">
                  <a:lnSpc>
                    <a:spcPct val="90000"/>
                  </a:lnSpc>
                  <a:spcBef>
                    <a:spcPts val="0"/>
                  </a:spcBef>
                  <a:spcAft>
                    <a:spcPct val="3500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4</a:t>
                </a:r>
                <a:endParaRPr kumimoji="0" 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lt"/>
                </a:endParaRPr>
              </a:p>
            </p:txBody>
          </p:sp>
          <p:sp>
            <p:nvSpPr>
              <p:cNvPr id="83" name="Text Placeholder 3">
                <a:extLst>
                  <a:ext uri="{FF2B5EF4-FFF2-40B4-BE49-F238E27FC236}">
                    <a16:creationId xmlns:a16="http://schemas.microsoft.com/office/drawing/2014/main" id="{A8F79E54-C67B-4C99-2FAA-ED25292AAB8C}"/>
                  </a:ext>
                </a:extLst>
              </p:cNvPr>
              <p:cNvSpPr txBox="1">
                <a:spLocks/>
              </p:cNvSpPr>
              <p:nvPr/>
            </p:nvSpPr>
            <p:spPr>
              <a:xfrm>
                <a:off x="10652248" y="5778794"/>
                <a:ext cx="871786" cy="307777"/>
              </a:xfrm>
              <a:prstGeom prst="rect">
                <a:avLst/>
              </a:prstGeom>
            </p:spPr>
            <p:txBody>
              <a:bodyPr wrap="square" lIns="0" tIns="0" rIns="0" bIns="0" anchor="t" anchorCtr="0">
                <a:spAutoFit/>
              </a:bodyPr>
              <a:lstStyle>
                <a:defPPr>
                  <a:defRPr lang="en-US"/>
                </a:defPPr>
                <a:lvl1pPr indent="0" defTabSz="914378">
                  <a:spcBef>
                    <a:spcPct val="20000"/>
                  </a:spcBef>
                  <a:buNone/>
                  <a:defRPr sz="1200" b="1" baseline="0">
                    <a:solidFill>
                      <a:srgbClr val="C00000"/>
                    </a:solidFill>
                    <a:latin typeface="微软雅黑" panose="020B0503020204020204" pitchFamily="34" charset="-122"/>
                    <a:ea typeface="微软雅黑" panose="020B0503020204020204" pitchFamily="34" charset="-122"/>
                    <a:cs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378" eaLnBrk="1" fontAlgn="auto" latinLnBrk="0" hangingPunct="1">
                  <a:lnSpc>
                    <a:spcPct val="100000"/>
                  </a:lnSpc>
                  <a:spcBef>
                    <a:spcPct val="20000"/>
                  </a:spcBef>
                  <a:spcAft>
                    <a:spcPts val="0"/>
                  </a:spcAft>
                  <a:buClrTx/>
                  <a:buSzTx/>
                  <a:buFontTx/>
                  <a:buNone/>
                  <a:tabLst/>
                  <a:defRPr/>
                </a:pPr>
                <a:r>
                  <a:rPr kumimoji="0" lang="zh-CN" altLang="en-US" sz="2000" b="1" i="0" u="none" strike="noStrike" kern="0" cap="none" spc="0" normalizeH="0" baseline="0" noProof="0" dirty="0">
                    <a:ln>
                      <a:noFill/>
                    </a:ln>
                    <a:solidFill>
                      <a:srgbClr val="C00000"/>
                    </a:solidFill>
                    <a:effectLst/>
                    <a:uLnTx/>
                    <a:uFillTx/>
                    <a:sym typeface="+mn-lt"/>
                  </a:rPr>
                  <a:t>信得过</a:t>
                </a:r>
                <a:endParaRPr kumimoji="0" lang="en-US" altLang="zh-CN" sz="2000" b="1" i="0" u="none" strike="noStrike" kern="0" cap="none" spc="0" normalizeH="0" baseline="0" noProof="0" dirty="0">
                  <a:ln>
                    <a:noFill/>
                  </a:ln>
                  <a:solidFill>
                    <a:srgbClr val="C00000"/>
                  </a:solidFill>
                  <a:effectLst/>
                  <a:uLnTx/>
                  <a:uFillTx/>
                  <a:sym typeface="+mn-lt"/>
                </a:endParaRPr>
              </a:p>
            </p:txBody>
          </p:sp>
          <p:sp>
            <p:nvSpPr>
              <p:cNvPr id="84" name="Freeform 31">
                <a:extLst>
                  <a:ext uri="{FF2B5EF4-FFF2-40B4-BE49-F238E27FC236}">
                    <a16:creationId xmlns:a16="http://schemas.microsoft.com/office/drawing/2014/main" id="{304E68D9-43CA-78E4-EFAF-E8EE2541A86D}"/>
                  </a:ext>
                </a:extLst>
              </p:cNvPr>
              <p:cNvSpPr/>
              <p:nvPr/>
            </p:nvSpPr>
            <p:spPr>
              <a:xfrm>
                <a:off x="10307094" y="5802465"/>
                <a:ext cx="250351" cy="23745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B3928"/>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eaLnBrk="1" fontAlgn="auto" latinLnBrk="0" hangingPunct="1">
                  <a:lnSpc>
                    <a:spcPct val="90000"/>
                  </a:lnSpc>
                  <a:spcBef>
                    <a:spcPts val="0"/>
                  </a:spcBef>
                  <a:spcAft>
                    <a:spcPct val="3500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7</a:t>
                </a:r>
                <a:endParaRPr kumimoji="0" 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lt"/>
                </a:endParaRPr>
              </a:p>
            </p:txBody>
          </p:sp>
          <p:sp>
            <p:nvSpPr>
              <p:cNvPr id="85" name="Freeform 31">
                <a:extLst>
                  <a:ext uri="{FF2B5EF4-FFF2-40B4-BE49-F238E27FC236}">
                    <a16:creationId xmlns:a16="http://schemas.microsoft.com/office/drawing/2014/main" id="{75D073D3-4B8C-5450-2D74-9CBBDB727B11}"/>
                  </a:ext>
                </a:extLst>
              </p:cNvPr>
              <p:cNvSpPr/>
              <p:nvPr/>
            </p:nvSpPr>
            <p:spPr>
              <a:xfrm>
                <a:off x="6344435" y="5320635"/>
                <a:ext cx="250351" cy="237453"/>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B3928"/>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eaLnBrk="1" fontAlgn="auto" latinLnBrk="0" hangingPunct="1">
                  <a:lnSpc>
                    <a:spcPct val="90000"/>
                  </a:lnSpc>
                  <a:spcBef>
                    <a:spcPts val="0"/>
                  </a:spcBef>
                  <a:spcAft>
                    <a:spcPct val="3500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5</a:t>
                </a:r>
                <a:endParaRPr kumimoji="0" 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lt"/>
                </a:endParaRPr>
              </a:p>
            </p:txBody>
          </p:sp>
          <p:sp>
            <p:nvSpPr>
              <p:cNvPr id="86" name="矩形 85">
                <a:extLst>
                  <a:ext uri="{FF2B5EF4-FFF2-40B4-BE49-F238E27FC236}">
                    <a16:creationId xmlns:a16="http://schemas.microsoft.com/office/drawing/2014/main" id="{93871CBE-47A5-4DBA-3961-AEA764F9A20D}"/>
                  </a:ext>
                </a:extLst>
              </p:cNvPr>
              <p:cNvSpPr/>
              <p:nvPr/>
            </p:nvSpPr>
            <p:spPr bwMode="auto">
              <a:xfrm>
                <a:off x="7256751" y="4822113"/>
                <a:ext cx="972307" cy="260377"/>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ctr"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硬件密态</a:t>
                </a:r>
              </a:p>
            </p:txBody>
          </p:sp>
          <p:sp>
            <p:nvSpPr>
              <p:cNvPr id="87" name="矩形 86">
                <a:extLst>
                  <a:ext uri="{FF2B5EF4-FFF2-40B4-BE49-F238E27FC236}">
                    <a16:creationId xmlns:a16="http://schemas.microsoft.com/office/drawing/2014/main" id="{AD362DAB-08A8-FF76-0C3D-20C93C30A187}"/>
                  </a:ext>
                </a:extLst>
              </p:cNvPr>
              <p:cNvSpPr/>
              <p:nvPr/>
            </p:nvSpPr>
            <p:spPr bwMode="auto">
              <a:xfrm>
                <a:off x="5172126" y="5785956"/>
                <a:ext cx="1377034" cy="386713"/>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中心化防篡改机制</a:t>
                </a:r>
              </a:p>
            </p:txBody>
          </p:sp>
          <p:sp>
            <p:nvSpPr>
              <p:cNvPr id="88" name="矩形 87">
                <a:extLst>
                  <a:ext uri="{FF2B5EF4-FFF2-40B4-BE49-F238E27FC236}">
                    <a16:creationId xmlns:a16="http://schemas.microsoft.com/office/drawing/2014/main" id="{A4B635DA-A56C-2194-644B-9056EE8DA907}"/>
                  </a:ext>
                </a:extLst>
              </p:cNvPr>
              <p:cNvSpPr/>
              <p:nvPr/>
            </p:nvSpPr>
            <p:spPr bwMode="auto">
              <a:xfrm>
                <a:off x="4613865" y="4309106"/>
                <a:ext cx="1060532" cy="216665"/>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ctr"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内置角色机制</a:t>
                </a:r>
              </a:p>
            </p:txBody>
          </p:sp>
          <p:sp>
            <p:nvSpPr>
              <p:cNvPr id="89" name="矩形 88">
                <a:extLst>
                  <a:ext uri="{FF2B5EF4-FFF2-40B4-BE49-F238E27FC236}">
                    <a16:creationId xmlns:a16="http://schemas.microsoft.com/office/drawing/2014/main" id="{5104E5CF-E2EE-49BF-0F6E-0F2FCD9E8968}"/>
                  </a:ext>
                </a:extLst>
              </p:cNvPr>
              <p:cNvSpPr/>
              <p:nvPr/>
            </p:nvSpPr>
            <p:spPr bwMode="auto">
              <a:xfrm>
                <a:off x="2080216" y="4357843"/>
                <a:ext cx="913276" cy="348590"/>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uawei Sans Light" panose="020C0303030203020204" pitchFamily="34" charset="0"/>
                  </a:rPr>
                  <a:t>AI SQL</a:t>
                </a: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防注入</a:t>
                </a:r>
              </a:p>
            </p:txBody>
          </p:sp>
          <p:sp>
            <p:nvSpPr>
              <p:cNvPr id="90" name="矩形 89">
                <a:extLst>
                  <a:ext uri="{FF2B5EF4-FFF2-40B4-BE49-F238E27FC236}">
                    <a16:creationId xmlns:a16="http://schemas.microsoft.com/office/drawing/2014/main" id="{FEE8FE37-04EA-E3F8-CDD8-A88F0EDFDBE9}"/>
                  </a:ext>
                </a:extLst>
              </p:cNvPr>
              <p:cNvSpPr/>
              <p:nvPr/>
            </p:nvSpPr>
            <p:spPr bwMode="auto">
              <a:xfrm>
                <a:off x="8632554" y="4611654"/>
                <a:ext cx="1049158" cy="275581"/>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ctr"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数据库水印</a:t>
                </a:r>
              </a:p>
            </p:txBody>
          </p:sp>
          <p:sp>
            <p:nvSpPr>
              <p:cNvPr id="91" name="矩形 90">
                <a:extLst>
                  <a:ext uri="{FF2B5EF4-FFF2-40B4-BE49-F238E27FC236}">
                    <a16:creationId xmlns:a16="http://schemas.microsoft.com/office/drawing/2014/main" id="{00AD260F-093A-F3E3-BE60-D7D7A0AC95EC}"/>
                  </a:ext>
                </a:extLst>
              </p:cNvPr>
              <p:cNvSpPr/>
              <p:nvPr/>
            </p:nvSpPr>
            <p:spPr bwMode="auto">
              <a:xfrm>
                <a:off x="2076704" y="5801685"/>
                <a:ext cx="913276" cy="310279"/>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敏感数据发现</a:t>
                </a:r>
              </a:p>
            </p:txBody>
          </p:sp>
        </p:grpSp>
        <p:sp>
          <p:nvSpPr>
            <p:cNvPr id="8" name="矩形 7">
              <a:extLst>
                <a:ext uri="{FF2B5EF4-FFF2-40B4-BE49-F238E27FC236}">
                  <a16:creationId xmlns:a16="http://schemas.microsoft.com/office/drawing/2014/main" id="{DC80EA25-9E34-B217-D192-A1E997BF14C5}"/>
                </a:ext>
              </a:extLst>
            </p:cNvPr>
            <p:cNvSpPr/>
            <p:nvPr/>
          </p:nvSpPr>
          <p:spPr bwMode="auto">
            <a:xfrm>
              <a:off x="4608977" y="4608645"/>
              <a:ext cx="1070584" cy="224220"/>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defTabSz="724085">
                <a:defRPr/>
              </a:pPr>
              <a:r>
                <a:rPr lang="en-US" altLang="zh-CN" sz="1100" kern="0" dirty="0">
                  <a:solidFill>
                    <a:prstClr val="black"/>
                  </a:solidFill>
                  <a:latin typeface="微软雅黑" panose="020B0503020204020204" pitchFamily="34" charset="-122"/>
                  <a:ea typeface="微软雅黑" panose="020B0503020204020204" pitchFamily="34" charset="-122"/>
                  <a:cs typeface="Arial" pitchFamily="34" charset="0"/>
                </a:rPr>
                <a:t>MAC</a:t>
              </a:r>
              <a:endParaRPr lang="zh-CN" altLang="en-US" sz="1100" kern="0" dirty="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9" name="矩形 8">
              <a:extLst>
                <a:ext uri="{FF2B5EF4-FFF2-40B4-BE49-F238E27FC236}">
                  <a16:creationId xmlns:a16="http://schemas.microsoft.com/office/drawing/2014/main" id="{12D362A9-58E9-793D-56E4-C0DA14CD4E00}"/>
                </a:ext>
              </a:extLst>
            </p:cNvPr>
            <p:cNvSpPr/>
            <p:nvPr/>
          </p:nvSpPr>
          <p:spPr bwMode="auto">
            <a:xfrm>
              <a:off x="3296432" y="4554461"/>
              <a:ext cx="972307" cy="235143"/>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uawei Sans Light" panose="020C0303030203020204" pitchFamily="34" charset="0"/>
                </a:rPr>
                <a:t>国密双证书</a:t>
              </a:r>
              <a:endPar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10" name="矩形 9">
              <a:extLst>
                <a:ext uri="{FF2B5EF4-FFF2-40B4-BE49-F238E27FC236}">
                  <a16:creationId xmlns:a16="http://schemas.microsoft.com/office/drawing/2014/main" id="{4E3F49AB-A90C-48F1-4D9E-94CFEAFAA114}"/>
                </a:ext>
              </a:extLst>
            </p:cNvPr>
            <p:cNvSpPr/>
            <p:nvPr/>
          </p:nvSpPr>
          <p:spPr bwMode="auto">
            <a:xfrm>
              <a:off x="5913189" y="4288408"/>
              <a:ext cx="972307" cy="259870"/>
            </a:xfrm>
            <a:prstGeom prst="rect">
              <a:avLst/>
            </a:prstGeom>
            <a:solidFill>
              <a:srgbClr val="BDD8EE"/>
            </a:solidFill>
            <a:ln w="3175" algn="ctr">
              <a:solidFill>
                <a:srgbClr val="FFFFFF">
                  <a:lumMod val="75000"/>
                </a:srgbClr>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defTabSz="724085"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UDF</a:t>
              </a: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脱敏</a:t>
              </a:r>
            </a:p>
          </p:txBody>
        </p:sp>
      </p:grpSp>
    </p:spTree>
    <p:extLst>
      <p:ext uri="{BB962C8B-B14F-4D97-AF65-F5344CB8AC3E}">
        <p14:creationId xmlns:p14="http://schemas.microsoft.com/office/powerpoint/2010/main" val="2052439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6">
            <a:extLst>
              <a:ext uri="{FF2B5EF4-FFF2-40B4-BE49-F238E27FC236}">
                <a16:creationId xmlns:a16="http://schemas.microsoft.com/office/drawing/2014/main" id="{82D12675-44BA-4A12-95E2-53CE42E365F2}"/>
              </a:ext>
            </a:extLst>
          </p:cNvPr>
          <p:cNvSpPr/>
          <p:nvPr/>
        </p:nvSpPr>
        <p:spPr>
          <a:xfrm>
            <a:off x="5627077" y="1247775"/>
            <a:ext cx="6400800" cy="5051425"/>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9" name="Shape6">
            <a:extLst>
              <a:ext uri="{FF2B5EF4-FFF2-40B4-BE49-F238E27FC236}">
                <a16:creationId xmlns:a16="http://schemas.microsoft.com/office/drawing/2014/main" id="{2BB58945-69A6-42E9-96FF-DC536AE97366}"/>
              </a:ext>
            </a:extLst>
          </p:cNvPr>
          <p:cNvSpPr/>
          <p:nvPr/>
        </p:nvSpPr>
        <p:spPr>
          <a:xfrm>
            <a:off x="5700234" y="1358471"/>
            <a:ext cx="6222492" cy="4879423"/>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7" name="Shape18">
            <a:extLst>
              <a:ext uri="{FF2B5EF4-FFF2-40B4-BE49-F238E27FC236}">
                <a16:creationId xmlns:a16="http://schemas.microsoft.com/office/drawing/2014/main" id="{CA02947C-86FA-43A0-AEA7-1533075A3978}"/>
              </a:ext>
            </a:extLst>
          </p:cNvPr>
          <p:cNvSpPr/>
          <p:nvPr/>
        </p:nvSpPr>
        <p:spPr>
          <a:xfrm>
            <a:off x="70848" y="1247775"/>
            <a:ext cx="5430960" cy="4990120"/>
          </a:xfrm>
          <a:prstGeom prst="roundRect">
            <a:avLst>
              <a:gd name="adj" fmla="val 1139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11</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云原生</a:t>
            </a:r>
            <a:r>
              <a:rPr lang="zh-CN" altLang="en-US" dirty="0">
                <a:latin typeface="微软雅黑" panose="020B0503020204020204" pitchFamily="34" charset="-122"/>
                <a:ea typeface="微软雅黑" panose="020B0503020204020204" pitchFamily="34" charset="-122"/>
              </a:rPr>
              <a:t>架构</a:t>
            </a:r>
            <a:endParaRPr kumimoji="1" lang="zh-CN" altLang="en-US" dirty="0">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269274" y="1462961"/>
            <a:ext cx="5159926" cy="4703995"/>
          </a:xfrm>
        </p:spPr>
        <p:txBody>
          <a:bodyPr/>
          <a:lstStyle/>
          <a:p>
            <a:pPr>
              <a:lnSpc>
                <a:spcPct val="12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计算存储分离架构</a:t>
            </a:r>
            <a:endParaRPr lang="en-US" altLang="zh-CN" sz="2000" dirty="0">
              <a:latin typeface="微软雅黑" panose="020B0503020204020204" pitchFamily="34" charset="-122"/>
              <a:ea typeface="微软雅黑" panose="020B0503020204020204" pitchFamily="34" charset="-122"/>
            </a:endParaRPr>
          </a:p>
          <a:p>
            <a:pPr>
              <a:lnSpc>
                <a:spcPct val="12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协调节点</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CN</a:t>
            </a:r>
          </a:p>
          <a:p>
            <a:pPr lvl="1">
              <a:lnSpc>
                <a:spcPct val="12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cs typeface="Arial" panose="020B0604020202020204" pitchFamily="34" charset="0"/>
              </a:rPr>
              <a:t>调度用户查询请求，负载均衡后交由</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DN</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处理</a:t>
            </a:r>
            <a:endParaRPr lang="en-US" altLang="zh-CN" sz="1800" dirty="0">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数据节点</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DN</a:t>
            </a:r>
          </a:p>
          <a:p>
            <a:pPr lvl="1">
              <a:lnSpc>
                <a:spcPct val="12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cs typeface="Arial" panose="020B0604020202020204" pitchFamily="34" charset="0"/>
              </a:rPr>
              <a:t>处理查询的实际执行过程</a:t>
            </a:r>
            <a:endParaRPr lang="en-US" altLang="zh-CN" sz="18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2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cs typeface="Arial" panose="020B0604020202020204" pitchFamily="34" charset="0"/>
              </a:rPr>
              <a:t>缓存一定量的记录数据和日志数据</a:t>
            </a:r>
            <a:endParaRPr lang="en-US" altLang="zh-CN" sz="1800" dirty="0">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分布式共享缓冲区</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分布式共享存储</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20000"/>
              </a:lnSpc>
              <a:buFont typeface="Wingdings" panose="05000000000000000000" pitchFamily="2" charset="2"/>
              <a:buChar char="l"/>
            </a:pPr>
            <a:r>
              <a:rPr lang="zh-CN" altLang="en-US" sz="1800" dirty="0">
                <a:latin typeface="微软雅黑" panose="020B0503020204020204" pitchFamily="34" charset="-122"/>
                <a:ea typeface="微软雅黑" panose="020B0503020204020204" pitchFamily="34" charset="-122"/>
                <a:cs typeface="Arial" panose="020B0604020202020204" pitchFamily="34" charset="0"/>
              </a:rPr>
              <a:t>页面和日志逻辑上分离管理，物理上存储于相同的分布式存储，保证有效管理与高效传输</a:t>
            </a:r>
            <a:endParaRPr lang="en-US" altLang="zh-CN" sz="1800" dirty="0">
              <a:latin typeface="微软雅黑" panose="020B0503020204020204" pitchFamily="34" charset="-122"/>
              <a:ea typeface="微软雅黑" panose="020B0503020204020204" pitchFamily="34" charset="-122"/>
            </a:endParaRPr>
          </a:p>
          <a:p>
            <a:pPr lvl="1">
              <a:lnSpc>
                <a:spcPct val="120000"/>
              </a:lnSpc>
              <a:buFont typeface="Wingdings" panose="05000000000000000000" pitchFamily="2" charset="2"/>
              <a:buChar char="Ø"/>
            </a:pPr>
            <a:endParaRPr lang="en-US" altLang="zh-CN" sz="2000"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FDCEEC4E-5197-FBFC-ADC6-6E8D021E020D}"/>
              </a:ext>
            </a:extLst>
          </p:cNvPr>
          <p:cNvGrpSpPr/>
          <p:nvPr/>
        </p:nvGrpSpPr>
        <p:grpSpPr>
          <a:xfrm>
            <a:off x="5799015" y="1462962"/>
            <a:ext cx="6123711" cy="4318630"/>
            <a:chOff x="2229240" y="1259477"/>
            <a:chExt cx="9182809" cy="5047368"/>
          </a:xfrm>
        </p:grpSpPr>
        <p:sp>
          <p:nvSpPr>
            <p:cNvPr id="11" name="圆角矩形 10">
              <a:extLst>
                <a:ext uri="{FF2B5EF4-FFF2-40B4-BE49-F238E27FC236}">
                  <a16:creationId xmlns:a16="http://schemas.microsoft.com/office/drawing/2014/main" id="{49091138-887A-98A1-27B7-B4FFE9DA8665}"/>
                </a:ext>
              </a:extLst>
            </p:cNvPr>
            <p:cNvSpPr/>
            <p:nvPr/>
          </p:nvSpPr>
          <p:spPr>
            <a:xfrm>
              <a:off x="2504648" y="2878269"/>
              <a:ext cx="1850019" cy="792087"/>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black"/>
                  </a:solidFill>
                  <a:latin typeface="微软雅黑" panose="020B0503020204020204" pitchFamily="34" charset="-122"/>
                  <a:ea typeface="微软雅黑" panose="020B0503020204020204" pitchFamily="34" charset="-122"/>
                </a:rPr>
                <a:t>数据节点</a:t>
              </a:r>
            </a:p>
          </p:txBody>
        </p:sp>
        <p:sp>
          <p:nvSpPr>
            <p:cNvPr id="12" name="圆角矩形 11">
              <a:extLst>
                <a:ext uri="{FF2B5EF4-FFF2-40B4-BE49-F238E27FC236}">
                  <a16:creationId xmlns:a16="http://schemas.microsoft.com/office/drawing/2014/main" id="{02C957D6-16D8-6346-C170-4DDB8FE017DE}"/>
                </a:ext>
              </a:extLst>
            </p:cNvPr>
            <p:cNvSpPr/>
            <p:nvPr/>
          </p:nvSpPr>
          <p:spPr>
            <a:xfrm>
              <a:off x="2369673" y="2989423"/>
              <a:ext cx="1850019" cy="792087"/>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black"/>
                  </a:solidFill>
                  <a:latin typeface="微软雅黑" panose="020B0503020204020204" pitchFamily="34" charset="-122"/>
                  <a:ea typeface="微软雅黑" panose="020B0503020204020204" pitchFamily="34" charset="-122"/>
                </a:rPr>
                <a:t>数据节点</a:t>
              </a:r>
            </a:p>
          </p:txBody>
        </p:sp>
        <p:sp>
          <p:nvSpPr>
            <p:cNvPr id="13" name="圆角矩形 12">
              <a:extLst>
                <a:ext uri="{FF2B5EF4-FFF2-40B4-BE49-F238E27FC236}">
                  <a16:creationId xmlns:a16="http://schemas.microsoft.com/office/drawing/2014/main" id="{210019E5-7FFB-EC3E-BA6A-090F405FFD29}"/>
                </a:ext>
              </a:extLst>
            </p:cNvPr>
            <p:cNvSpPr/>
            <p:nvPr/>
          </p:nvSpPr>
          <p:spPr>
            <a:xfrm>
              <a:off x="5265799" y="2862707"/>
              <a:ext cx="1850019" cy="792087"/>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black"/>
                  </a:solidFill>
                  <a:latin typeface="微软雅黑" panose="020B0503020204020204" pitchFamily="34" charset="-122"/>
                  <a:ea typeface="微软雅黑" panose="020B0503020204020204" pitchFamily="34" charset="-122"/>
                </a:rPr>
                <a:t>数据节点</a:t>
              </a:r>
            </a:p>
          </p:txBody>
        </p:sp>
        <p:sp>
          <p:nvSpPr>
            <p:cNvPr id="14" name="圆角矩形 13">
              <a:extLst>
                <a:ext uri="{FF2B5EF4-FFF2-40B4-BE49-F238E27FC236}">
                  <a16:creationId xmlns:a16="http://schemas.microsoft.com/office/drawing/2014/main" id="{43E183C4-60FA-C1B2-6977-9A2354E5578E}"/>
                </a:ext>
              </a:extLst>
            </p:cNvPr>
            <p:cNvSpPr/>
            <p:nvPr/>
          </p:nvSpPr>
          <p:spPr>
            <a:xfrm>
              <a:off x="5141492" y="2969661"/>
              <a:ext cx="1850019" cy="792087"/>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black"/>
                  </a:solidFill>
                  <a:latin typeface="微软雅黑" panose="020B0503020204020204" pitchFamily="34" charset="-122"/>
                  <a:ea typeface="微软雅黑" panose="020B0503020204020204" pitchFamily="34" charset="-122"/>
                </a:rPr>
                <a:t>数据节点</a:t>
              </a:r>
            </a:p>
          </p:txBody>
        </p:sp>
        <p:sp>
          <p:nvSpPr>
            <p:cNvPr id="15" name="圆角矩形 14">
              <a:extLst>
                <a:ext uri="{FF2B5EF4-FFF2-40B4-BE49-F238E27FC236}">
                  <a16:creationId xmlns:a16="http://schemas.microsoft.com/office/drawing/2014/main" id="{B64EDAC2-C9F5-D07E-CF51-B8CC8D9CB949}"/>
                </a:ext>
              </a:extLst>
            </p:cNvPr>
            <p:cNvSpPr/>
            <p:nvPr/>
          </p:nvSpPr>
          <p:spPr>
            <a:xfrm>
              <a:off x="8100296" y="2788735"/>
              <a:ext cx="1850019" cy="792087"/>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black"/>
                  </a:solidFill>
                  <a:latin typeface="微软雅黑" panose="020B0503020204020204" pitchFamily="34" charset="-122"/>
                  <a:ea typeface="微软雅黑" panose="020B0503020204020204" pitchFamily="34" charset="-122"/>
                </a:rPr>
                <a:t>数据节点</a:t>
              </a:r>
            </a:p>
          </p:txBody>
        </p:sp>
        <p:sp>
          <p:nvSpPr>
            <p:cNvPr id="16" name="圆角矩形 15">
              <a:extLst>
                <a:ext uri="{FF2B5EF4-FFF2-40B4-BE49-F238E27FC236}">
                  <a16:creationId xmlns:a16="http://schemas.microsoft.com/office/drawing/2014/main" id="{57825B25-3B1B-DA94-DB7F-D0864CA4014A}"/>
                </a:ext>
              </a:extLst>
            </p:cNvPr>
            <p:cNvSpPr/>
            <p:nvPr/>
          </p:nvSpPr>
          <p:spPr>
            <a:xfrm>
              <a:off x="6735761" y="1259477"/>
              <a:ext cx="1850019" cy="792087"/>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7" name="圆角矩形 16">
              <a:extLst>
                <a:ext uri="{FF2B5EF4-FFF2-40B4-BE49-F238E27FC236}">
                  <a16:creationId xmlns:a16="http://schemas.microsoft.com/office/drawing/2014/main" id="{BE07AA5B-CE69-CD26-5990-792E2B24324A}"/>
                </a:ext>
              </a:extLst>
            </p:cNvPr>
            <p:cNvSpPr/>
            <p:nvPr/>
          </p:nvSpPr>
          <p:spPr>
            <a:xfrm>
              <a:off x="2229240" y="3077885"/>
              <a:ext cx="1850019" cy="792087"/>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black"/>
                  </a:solidFill>
                  <a:latin typeface="微软雅黑" panose="020B0503020204020204" pitchFamily="34" charset="-122"/>
                  <a:ea typeface="微软雅黑" panose="020B0503020204020204" pitchFamily="34" charset="-122"/>
                </a:rPr>
                <a:t>数据节点</a:t>
              </a:r>
              <a:r>
                <a:rPr lang="en-US" altLang="zh-CN" sz="1400" b="1" dirty="0">
                  <a:solidFill>
                    <a:prstClr val="black"/>
                  </a:solidFill>
                  <a:latin typeface="微软雅黑" panose="020B0503020204020204" pitchFamily="34" charset="-122"/>
                  <a:ea typeface="微软雅黑" panose="020B0503020204020204" pitchFamily="34" charset="-122"/>
                </a:rPr>
                <a:t>3</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18" name="圆角矩形 17">
              <a:extLst>
                <a:ext uri="{FF2B5EF4-FFF2-40B4-BE49-F238E27FC236}">
                  <a16:creationId xmlns:a16="http://schemas.microsoft.com/office/drawing/2014/main" id="{423A12B2-8E7F-E274-26A9-6D6C23B6A06A}"/>
                </a:ext>
              </a:extLst>
            </p:cNvPr>
            <p:cNvSpPr/>
            <p:nvPr/>
          </p:nvSpPr>
          <p:spPr>
            <a:xfrm>
              <a:off x="4991205" y="3077884"/>
              <a:ext cx="1850019" cy="792087"/>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black"/>
                  </a:solidFill>
                  <a:latin typeface="微软雅黑" panose="020B0503020204020204" pitchFamily="34" charset="-122"/>
                  <a:ea typeface="微软雅黑" panose="020B0503020204020204" pitchFamily="34" charset="-122"/>
                </a:rPr>
                <a:t>数据节点</a:t>
              </a:r>
              <a:r>
                <a:rPr lang="en-US" altLang="zh-CN" sz="1400" b="1" dirty="0">
                  <a:solidFill>
                    <a:prstClr val="black"/>
                  </a:solidFill>
                  <a:latin typeface="微软雅黑" panose="020B0503020204020204" pitchFamily="34" charset="-122"/>
                  <a:ea typeface="微软雅黑" panose="020B0503020204020204" pitchFamily="34" charset="-122"/>
                </a:rPr>
                <a:t>2</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19" name="圆角矩形 18">
              <a:extLst>
                <a:ext uri="{FF2B5EF4-FFF2-40B4-BE49-F238E27FC236}">
                  <a16:creationId xmlns:a16="http://schemas.microsoft.com/office/drawing/2014/main" id="{0927FE00-4D6C-7864-3FD4-E0FEB4B73499}"/>
                </a:ext>
              </a:extLst>
            </p:cNvPr>
            <p:cNvSpPr/>
            <p:nvPr/>
          </p:nvSpPr>
          <p:spPr>
            <a:xfrm>
              <a:off x="3537612" y="1594913"/>
              <a:ext cx="1850019" cy="792087"/>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black"/>
                  </a:solidFill>
                  <a:latin typeface="微软雅黑" panose="020B0503020204020204" pitchFamily="34" charset="-122"/>
                  <a:ea typeface="微软雅黑" panose="020B0503020204020204" pitchFamily="34" charset="-122"/>
                </a:rPr>
                <a:t>事务管理节点</a:t>
              </a:r>
            </a:p>
          </p:txBody>
        </p:sp>
        <p:sp>
          <p:nvSpPr>
            <p:cNvPr id="20" name="圆角矩形 19">
              <a:extLst>
                <a:ext uri="{FF2B5EF4-FFF2-40B4-BE49-F238E27FC236}">
                  <a16:creationId xmlns:a16="http://schemas.microsoft.com/office/drawing/2014/main" id="{B817C722-A52F-DEE0-25CA-AB90BBE307D4}"/>
                </a:ext>
              </a:extLst>
            </p:cNvPr>
            <p:cNvSpPr/>
            <p:nvPr/>
          </p:nvSpPr>
          <p:spPr>
            <a:xfrm>
              <a:off x="6416740" y="1427195"/>
              <a:ext cx="1850019" cy="792087"/>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21" name="圆角矩形 20">
              <a:extLst>
                <a:ext uri="{FF2B5EF4-FFF2-40B4-BE49-F238E27FC236}">
                  <a16:creationId xmlns:a16="http://schemas.microsoft.com/office/drawing/2014/main" id="{02959C11-4B9D-FF3B-7D0F-BA2469E94089}"/>
                </a:ext>
              </a:extLst>
            </p:cNvPr>
            <p:cNvSpPr/>
            <p:nvPr/>
          </p:nvSpPr>
          <p:spPr>
            <a:xfrm>
              <a:off x="6127639" y="1594913"/>
              <a:ext cx="1850019" cy="792087"/>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black"/>
                  </a:solidFill>
                  <a:latin typeface="微软雅黑" panose="020B0503020204020204" pitchFamily="34" charset="-122"/>
                  <a:ea typeface="微软雅黑" panose="020B0503020204020204" pitchFamily="34" charset="-122"/>
                </a:rPr>
                <a:t>协调节点</a:t>
              </a:r>
            </a:p>
          </p:txBody>
        </p:sp>
        <p:cxnSp>
          <p:nvCxnSpPr>
            <p:cNvPr id="22" name="直接连接符 13">
              <a:extLst>
                <a:ext uri="{FF2B5EF4-FFF2-40B4-BE49-F238E27FC236}">
                  <a16:creationId xmlns:a16="http://schemas.microsoft.com/office/drawing/2014/main" id="{64AF2309-3477-CDA6-9677-94829BB7418D}"/>
                </a:ext>
              </a:extLst>
            </p:cNvPr>
            <p:cNvCxnSpPr/>
            <p:nvPr/>
          </p:nvCxnSpPr>
          <p:spPr>
            <a:xfrm>
              <a:off x="3154250" y="2698736"/>
              <a:ext cx="56425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14">
              <a:extLst>
                <a:ext uri="{FF2B5EF4-FFF2-40B4-BE49-F238E27FC236}">
                  <a16:creationId xmlns:a16="http://schemas.microsoft.com/office/drawing/2014/main" id="{3F418069-591B-8BA5-C4CB-0BCC21BB55F4}"/>
                </a:ext>
              </a:extLst>
            </p:cNvPr>
            <p:cNvCxnSpPr>
              <a:stCxn id="21" idx="2"/>
            </p:cNvCxnSpPr>
            <p:nvPr/>
          </p:nvCxnSpPr>
          <p:spPr>
            <a:xfrm>
              <a:off x="7052649" y="2387000"/>
              <a:ext cx="0" cy="3117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16">
              <a:extLst>
                <a:ext uri="{FF2B5EF4-FFF2-40B4-BE49-F238E27FC236}">
                  <a16:creationId xmlns:a16="http://schemas.microsoft.com/office/drawing/2014/main" id="{AA36C8C8-8F9B-6B45-138B-22B8DFBC6C17}"/>
                </a:ext>
              </a:extLst>
            </p:cNvPr>
            <p:cNvCxnSpPr/>
            <p:nvPr/>
          </p:nvCxnSpPr>
          <p:spPr>
            <a:xfrm>
              <a:off x="5916214" y="2703703"/>
              <a:ext cx="0" cy="3791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17">
              <a:extLst>
                <a:ext uri="{FF2B5EF4-FFF2-40B4-BE49-F238E27FC236}">
                  <a16:creationId xmlns:a16="http://schemas.microsoft.com/office/drawing/2014/main" id="{129CE763-65FA-68BF-412C-9E40DEE928DD}"/>
                </a:ext>
              </a:extLst>
            </p:cNvPr>
            <p:cNvCxnSpPr/>
            <p:nvPr/>
          </p:nvCxnSpPr>
          <p:spPr>
            <a:xfrm>
              <a:off x="8796808" y="2698736"/>
              <a:ext cx="0" cy="3376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18">
              <a:extLst>
                <a:ext uri="{FF2B5EF4-FFF2-40B4-BE49-F238E27FC236}">
                  <a16:creationId xmlns:a16="http://schemas.microsoft.com/office/drawing/2014/main" id="{EABAF321-A523-B1AB-EDE2-7B7A65BE02CC}"/>
                </a:ext>
              </a:extLst>
            </p:cNvPr>
            <p:cNvCxnSpPr/>
            <p:nvPr/>
          </p:nvCxnSpPr>
          <p:spPr>
            <a:xfrm>
              <a:off x="4455037" y="2402139"/>
              <a:ext cx="7584" cy="2965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圆角矩形 26">
              <a:extLst>
                <a:ext uri="{FF2B5EF4-FFF2-40B4-BE49-F238E27FC236}">
                  <a16:creationId xmlns:a16="http://schemas.microsoft.com/office/drawing/2014/main" id="{F1D8DEA3-C528-889E-4307-99B8E7FFA9AE}"/>
                </a:ext>
              </a:extLst>
            </p:cNvPr>
            <p:cNvSpPr/>
            <p:nvPr/>
          </p:nvSpPr>
          <p:spPr>
            <a:xfrm>
              <a:off x="2322927" y="5447711"/>
              <a:ext cx="7373948" cy="8591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8" name="圆角矩形 27">
              <a:extLst>
                <a:ext uri="{FF2B5EF4-FFF2-40B4-BE49-F238E27FC236}">
                  <a16:creationId xmlns:a16="http://schemas.microsoft.com/office/drawing/2014/main" id="{4707E705-E848-E207-422A-9971DB2387BC}"/>
                </a:ext>
              </a:extLst>
            </p:cNvPr>
            <p:cNvSpPr/>
            <p:nvPr/>
          </p:nvSpPr>
          <p:spPr>
            <a:xfrm>
              <a:off x="2920712" y="5771682"/>
              <a:ext cx="1007460" cy="45209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PLOG</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 name="圆角矩形 28">
              <a:extLst>
                <a:ext uri="{FF2B5EF4-FFF2-40B4-BE49-F238E27FC236}">
                  <a16:creationId xmlns:a16="http://schemas.microsoft.com/office/drawing/2014/main" id="{9A3BB07F-F647-4666-B1D6-052F6A3A792F}"/>
                </a:ext>
              </a:extLst>
            </p:cNvPr>
            <p:cNvSpPr/>
            <p:nvPr/>
          </p:nvSpPr>
          <p:spPr>
            <a:xfrm>
              <a:off x="4307178" y="5788181"/>
              <a:ext cx="1007460" cy="45209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PLOG</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0" name="圆角矩形 29">
              <a:extLst>
                <a:ext uri="{FF2B5EF4-FFF2-40B4-BE49-F238E27FC236}">
                  <a16:creationId xmlns:a16="http://schemas.microsoft.com/office/drawing/2014/main" id="{D8FA7664-01B9-15A4-4345-0C656BDA647E}"/>
                </a:ext>
              </a:extLst>
            </p:cNvPr>
            <p:cNvSpPr/>
            <p:nvPr/>
          </p:nvSpPr>
          <p:spPr>
            <a:xfrm>
              <a:off x="6589659" y="5773560"/>
              <a:ext cx="1007460" cy="45209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Page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1" name="圆角矩形 30">
              <a:extLst>
                <a:ext uri="{FF2B5EF4-FFF2-40B4-BE49-F238E27FC236}">
                  <a16:creationId xmlns:a16="http://schemas.microsoft.com/office/drawing/2014/main" id="{B8C1522A-B7EA-41F9-9616-A6BCC88D5F38}"/>
                </a:ext>
              </a:extLst>
            </p:cNvPr>
            <p:cNvSpPr/>
            <p:nvPr/>
          </p:nvSpPr>
          <p:spPr>
            <a:xfrm>
              <a:off x="7947132" y="5768278"/>
              <a:ext cx="1007460" cy="45209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Page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C0059D9-43A1-8E17-CC0E-CB90DFF3BEF9}"/>
                </a:ext>
              </a:extLst>
            </p:cNvPr>
            <p:cNvSpPr txBox="1"/>
            <p:nvPr/>
          </p:nvSpPr>
          <p:spPr>
            <a:xfrm>
              <a:off x="3310718" y="5452718"/>
              <a:ext cx="2023327" cy="395683"/>
            </a:xfrm>
            <a:prstGeom prst="rect">
              <a:avLst/>
            </a:prstGeom>
            <a:noFill/>
          </p:spPr>
          <p:txBody>
            <a:bodyPr wrap="square" rtlCol="0">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日志存储池</a:t>
              </a:r>
            </a:p>
          </p:txBody>
        </p:sp>
        <p:sp>
          <p:nvSpPr>
            <p:cNvPr id="33" name="文本框 32">
              <a:extLst>
                <a:ext uri="{FF2B5EF4-FFF2-40B4-BE49-F238E27FC236}">
                  <a16:creationId xmlns:a16="http://schemas.microsoft.com/office/drawing/2014/main" id="{7E930FCA-6C23-252A-70EF-3C3414C82E3E}"/>
                </a:ext>
              </a:extLst>
            </p:cNvPr>
            <p:cNvSpPr txBox="1"/>
            <p:nvPr/>
          </p:nvSpPr>
          <p:spPr>
            <a:xfrm>
              <a:off x="6873025" y="5452718"/>
              <a:ext cx="2023327" cy="395683"/>
            </a:xfrm>
            <a:prstGeom prst="rect">
              <a:avLst/>
            </a:prstGeom>
            <a:noFill/>
          </p:spPr>
          <p:txBody>
            <a:bodyPr wrap="square" rtlCol="0">
              <a:spAutoFit/>
            </a:bodyPr>
            <a:lstStyle/>
            <a:p>
              <a:pPr algn="ctr"/>
              <a:r>
                <a:rPr lang="zh-CN" altLang="en-US" sz="1600" dirty="0">
                  <a:solidFill>
                    <a:prstClr val="black"/>
                  </a:solidFill>
                  <a:latin typeface="微软雅黑" panose="020B0503020204020204" pitchFamily="34" charset="-122"/>
                  <a:ea typeface="微软雅黑" panose="020B0503020204020204" pitchFamily="34" charset="-122"/>
                </a:rPr>
                <a:t>页面存储池</a:t>
              </a:r>
            </a:p>
          </p:txBody>
        </p:sp>
        <p:cxnSp>
          <p:nvCxnSpPr>
            <p:cNvPr id="34" name="直接箭头连接符 30">
              <a:extLst>
                <a:ext uri="{FF2B5EF4-FFF2-40B4-BE49-F238E27FC236}">
                  <a16:creationId xmlns:a16="http://schemas.microsoft.com/office/drawing/2014/main" id="{1D57494F-275E-7B37-2272-5341967A6967}"/>
                </a:ext>
              </a:extLst>
            </p:cNvPr>
            <p:cNvCxnSpPr/>
            <p:nvPr/>
          </p:nvCxnSpPr>
          <p:spPr>
            <a:xfrm>
              <a:off x="3545196" y="4833812"/>
              <a:ext cx="0" cy="660469"/>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3">
              <a:extLst>
                <a:ext uri="{FF2B5EF4-FFF2-40B4-BE49-F238E27FC236}">
                  <a16:creationId xmlns:a16="http://schemas.microsoft.com/office/drawing/2014/main" id="{45EF12C4-DAF1-E16E-E2AB-A019197EAFE2}"/>
                </a:ext>
              </a:extLst>
            </p:cNvPr>
            <p:cNvCxnSpPr/>
            <p:nvPr/>
          </p:nvCxnSpPr>
          <p:spPr>
            <a:xfrm flipH="1">
              <a:off x="8100296" y="4825560"/>
              <a:ext cx="7584" cy="64316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F114A10A-BD47-5561-45FE-EB8A38EA496C}"/>
                </a:ext>
              </a:extLst>
            </p:cNvPr>
            <p:cNvSpPr txBox="1"/>
            <p:nvPr/>
          </p:nvSpPr>
          <p:spPr>
            <a:xfrm>
              <a:off x="4991205" y="5083133"/>
              <a:ext cx="2605495" cy="431654"/>
            </a:xfrm>
            <a:prstGeom prst="rect">
              <a:avLst/>
            </a:prstGeom>
            <a:noFill/>
          </p:spPr>
          <p:txBody>
            <a:bodyPr wrap="square" rtlCol="0">
              <a:spAutoFit/>
            </a:bodyPr>
            <a:lstStyle/>
            <a:p>
              <a:r>
                <a:rPr lang="zh-CN" altLang="en-US" dirty="0">
                  <a:solidFill>
                    <a:prstClr val="black"/>
                  </a:solidFill>
                  <a:latin typeface="微软雅黑" panose="020B0503020204020204" pitchFamily="34" charset="-122"/>
                  <a:ea typeface="微软雅黑" panose="020B0503020204020204" pitchFamily="34" charset="-122"/>
                </a:rPr>
                <a:t>高速网络</a:t>
              </a:r>
            </a:p>
          </p:txBody>
        </p:sp>
        <p:sp>
          <p:nvSpPr>
            <p:cNvPr id="37" name="圆角矩形 36">
              <a:extLst>
                <a:ext uri="{FF2B5EF4-FFF2-40B4-BE49-F238E27FC236}">
                  <a16:creationId xmlns:a16="http://schemas.microsoft.com/office/drawing/2014/main" id="{63923C8D-0DEE-7880-7639-B16998BB621D}"/>
                </a:ext>
              </a:extLst>
            </p:cNvPr>
            <p:cNvSpPr/>
            <p:nvPr/>
          </p:nvSpPr>
          <p:spPr>
            <a:xfrm>
              <a:off x="7966395" y="2893277"/>
              <a:ext cx="1850019" cy="792087"/>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black"/>
                  </a:solidFill>
                  <a:latin typeface="微软雅黑" panose="020B0503020204020204" pitchFamily="34" charset="-122"/>
                  <a:ea typeface="微软雅黑" panose="020B0503020204020204" pitchFamily="34" charset="-122"/>
                </a:rPr>
                <a:t>数据节点</a:t>
              </a:r>
            </a:p>
          </p:txBody>
        </p:sp>
        <p:sp>
          <p:nvSpPr>
            <p:cNvPr id="38" name="圆角矩形 37">
              <a:extLst>
                <a:ext uri="{FF2B5EF4-FFF2-40B4-BE49-F238E27FC236}">
                  <a16:creationId xmlns:a16="http://schemas.microsoft.com/office/drawing/2014/main" id="{D5C31609-6CA3-FDE7-583F-7A94C5ACB2E8}"/>
                </a:ext>
              </a:extLst>
            </p:cNvPr>
            <p:cNvSpPr/>
            <p:nvPr/>
          </p:nvSpPr>
          <p:spPr>
            <a:xfrm>
              <a:off x="7753169" y="3036387"/>
              <a:ext cx="1850019" cy="792087"/>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black"/>
                  </a:solidFill>
                  <a:latin typeface="微软雅黑" panose="020B0503020204020204" pitchFamily="34" charset="-122"/>
                  <a:ea typeface="微软雅黑" panose="020B0503020204020204" pitchFamily="34" charset="-122"/>
                </a:rPr>
                <a:t>数据节点</a:t>
              </a:r>
              <a:r>
                <a:rPr lang="en-US" altLang="zh-CN" sz="1400" b="1" dirty="0">
                  <a:solidFill>
                    <a:prstClr val="black"/>
                  </a:solidFill>
                  <a:latin typeface="微软雅黑" panose="020B0503020204020204" pitchFamily="34" charset="-122"/>
                  <a:ea typeface="微软雅黑" panose="020B0503020204020204" pitchFamily="34" charset="-122"/>
                </a:rPr>
                <a:t>1</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cxnSp>
          <p:nvCxnSpPr>
            <p:cNvPr id="39" name="直接连接符 80">
              <a:extLst>
                <a:ext uri="{FF2B5EF4-FFF2-40B4-BE49-F238E27FC236}">
                  <a16:creationId xmlns:a16="http://schemas.microsoft.com/office/drawing/2014/main" id="{9E08C2D6-61C4-685A-A746-64CB4396B558}"/>
                </a:ext>
              </a:extLst>
            </p:cNvPr>
            <p:cNvCxnSpPr>
              <a:cxnSpLocks/>
            </p:cNvCxnSpPr>
            <p:nvPr/>
          </p:nvCxnSpPr>
          <p:spPr>
            <a:xfrm>
              <a:off x="3163374" y="2698736"/>
              <a:ext cx="0" cy="370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15">
              <a:extLst>
                <a:ext uri="{FF2B5EF4-FFF2-40B4-BE49-F238E27FC236}">
                  <a16:creationId xmlns:a16="http://schemas.microsoft.com/office/drawing/2014/main" id="{AD3D5526-2DF4-8ADA-C021-049C370299C3}"/>
                </a:ext>
              </a:extLst>
            </p:cNvPr>
            <p:cNvCxnSpPr/>
            <p:nvPr/>
          </p:nvCxnSpPr>
          <p:spPr>
            <a:xfrm flipV="1">
              <a:off x="2433501" y="5087635"/>
              <a:ext cx="7169688" cy="13253"/>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8C888409-4C2A-A9D8-3F93-E1077ACF3203}"/>
                </a:ext>
              </a:extLst>
            </p:cNvPr>
            <p:cNvSpPr txBox="1"/>
            <p:nvPr/>
          </p:nvSpPr>
          <p:spPr>
            <a:xfrm>
              <a:off x="10004434" y="4356582"/>
              <a:ext cx="1407615" cy="43165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缓存层</a:t>
              </a:r>
            </a:p>
          </p:txBody>
        </p:sp>
        <p:sp>
          <p:nvSpPr>
            <p:cNvPr id="42" name="文本框 41">
              <a:extLst>
                <a:ext uri="{FF2B5EF4-FFF2-40B4-BE49-F238E27FC236}">
                  <a16:creationId xmlns:a16="http://schemas.microsoft.com/office/drawing/2014/main" id="{98E97476-BD97-3258-DFCA-43FE7540B13B}"/>
                </a:ext>
              </a:extLst>
            </p:cNvPr>
            <p:cNvSpPr txBox="1"/>
            <p:nvPr/>
          </p:nvSpPr>
          <p:spPr>
            <a:xfrm>
              <a:off x="10004434" y="5664784"/>
              <a:ext cx="1407615" cy="43165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存储层</a:t>
              </a:r>
            </a:p>
          </p:txBody>
        </p:sp>
        <p:sp>
          <p:nvSpPr>
            <p:cNvPr id="43" name="圆角矩形 42">
              <a:extLst>
                <a:ext uri="{FF2B5EF4-FFF2-40B4-BE49-F238E27FC236}">
                  <a16:creationId xmlns:a16="http://schemas.microsoft.com/office/drawing/2014/main" id="{E76C030A-CE13-C82A-6364-F1551513453D}"/>
                </a:ext>
              </a:extLst>
            </p:cNvPr>
            <p:cNvSpPr/>
            <p:nvPr/>
          </p:nvSpPr>
          <p:spPr>
            <a:xfrm>
              <a:off x="2322927" y="4036016"/>
              <a:ext cx="7373948" cy="8591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44" name="圆角矩形 43">
              <a:extLst>
                <a:ext uri="{FF2B5EF4-FFF2-40B4-BE49-F238E27FC236}">
                  <a16:creationId xmlns:a16="http://schemas.microsoft.com/office/drawing/2014/main" id="{D89ABE22-BDFC-FEF8-483D-44ABFA5AD82B}"/>
                </a:ext>
              </a:extLst>
            </p:cNvPr>
            <p:cNvSpPr/>
            <p:nvPr/>
          </p:nvSpPr>
          <p:spPr>
            <a:xfrm>
              <a:off x="6311866" y="4361865"/>
              <a:ext cx="1007460" cy="45209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Page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5" name="圆角矩形 44">
              <a:extLst>
                <a:ext uri="{FF2B5EF4-FFF2-40B4-BE49-F238E27FC236}">
                  <a16:creationId xmlns:a16="http://schemas.microsoft.com/office/drawing/2014/main" id="{9C364D23-6089-BF13-0346-180E74296CE4}"/>
                </a:ext>
              </a:extLst>
            </p:cNvPr>
            <p:cNvSpPr/>
            <p:nvPr/>
          </p:nvSpPr>
          <p:spPr>
            <a:xfrm>
              <a:off x="7947132" y="4356582"/>
              <a:ext cx="1007460" cy="45209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Page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15B6CC94-52D5-F758-83F8-25EB23A1B6E4}"/>
                </a:ext>
              </a:extLst>
            </p:cNvPr>
            <p:cNvSpPr txBox="1"/>
            <p:nvPr/>
          </p:nvSpPr>
          <p:spPr>
            <a:xfrm>
              <a:off x="5357862" y="3995805"/>
              <a:ext cx="3038155" cy="395683"/>
            </a:xfrm>
            <a:prstGeom prst="rect">
              <a:avLst/>
            </a:prstGeom>
            <a:noFill/>
          </p:spPr>
          <p:txBody>
            <a:bodyPr wrap="square" rtlCol="0">
              <a:spAutoFit/>
            </a:bodyPr>
            <a:lstStyle/>
            <a:p>
              <a:pPr algn="ctr"/>
              <a:r>
                <a:rPr lang="zh-CN" altLang="en-US" sz="1600" dirty="0">
                  <a:solidFill>
                    <a:prstClr val="black"/>
                  </a:solidFill>
                  <a:latin typeface="微软雅黑" panose="020B0503020204020204" pitchFamily="34" charset="-122"/>
                  <a:ea typeface="微软雅黑" panose="020B0503020204020204" pitchFamily="34" charset="-122"/>
                </a:rPr>
                <a:t>分布式共享缓冲区</a:t>
              </a:r>
            </a:p>
          </p:txBody>
        </p:sp>
        <p:sp>
          <p:nvSpPr>
            <p:cNvPr id="47" name="文本框 46">
              <a:extLst>
                <a:ext uri="{FF2B5EF4-FFF2-40B4-BE49-F238E27FC236}">
                  <a16:creationId xmlns:a16="http://schemas.microsoft.com/office/drawing/2014/main" id="{3CD461DC-F8D4-C659-A95D-B5BEDA82B957}"/>
                </a:ext>
              </a:extLst>
            </p:cNvPr>
            <p:cNvSpPr txBox="1"/>
            <p:nvPr/>
          </p:nvSpPr>
          <p:spPr>
            <a:xfrm>
              <a:off x="10004434" y="3089266"/>
              <a:ext cx="1407615" cy="43165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计算层</a:t>
              </a:r>
            </a:p>
          </p:txBody>
        </p:sp>
        <p:sp>
          <p:nvSpPr>
            <p:cNvPr id="48" name="圆角矩形 47">
              <a:extLst>
                <a:ext uri="{FF2B5EF4-FFF2-40B4-BE49-F238E27FC236}">
                  <a16:creationId xmlns:a16="http://schemas.microsoft.com/office/drawing/2014/main" id="{F0BDE943-D281-44D1-E966-4C38C42BE6A1}"/>
                </a:ext>
              </a:extLst>
            </p:cNvPr>
            <p:cNvSpPr/>
            <p:nvPr/>
          </p:nvSpPr>
          <p:spPr>
            <a:xfrm>
              <a:off x="3041335" y="4372113"/>
              <a:ext cx="1007460" cy="45209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Page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9" name="圆角矩形 48">
              <a:extLst>
                <a:ext uri="{FF2B5EF4-FFF2-40B4-BE49-F238E27FC236}">
                  <a16:creationId xmlns:a16="http://schemas.microsoft.com/office/drawing/2014/main" id="{EB8F0B04-991F-EA39-F734-32179FFBF8A2}"/>
                </a:ext>
              </a:extLst>
            </p:cNvPr>
            <p:cNvSpPr/>
            <p:nvPr/>
          </p:nvSpPr>
          <p:spPr>
            <a:xfrm>
              <a:off x="4676601" y="4366831"/>
              <a:ext cx="1007460" cy="45209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Page</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50" name="直接箭头连接符 30">
              <a:extLst>
                <a:ext uri="{FF2B5EF4-FFF2-40B4-BE49-F238E27FC236}">
                  <a16:creationId xmlns:a16="http://schemas.microsoft.com/office/drawing/2014/main" id="{18637ADE-D277-E42A-C2AE-D33062D3DD65}"/>
                </a:ext>
              </a:extLst>
            </p:cNvPr>
            <p:cNvCxnSpPr/>
            <p:nvPr/>
          </p:nvCxnSpPr>
          <p:spPr>
            <a:xfrm>
              <a:off x="3551703" y="3667172"/>
              <a:ext cx="0" cy="660469"/>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直接箭头连接符 33">
              <a:extLst>
                <a:ext uri="{FF2B5EF4-FFF2-40B4-BE49-F238E27FC236}">
                  <a16:creationId xmlns:a16="http://schemas.microsoft.com/office/drawing/2014/main" id="{DF9B607A-F147-3CEA-B519-842D7C9D82EC}"/>
                </a:ext>
              </a:extLst>
            </p:cNvPr>
            <p:cNvCxnSpPr/>
            <p:nvPr/>
          </p:nvCxnSpPr>
          <p:spPr>
            <a:xfrm flipH="1">
              <a:off x="8278741" y="3658920"/>
              <a:ext cx="7584" cy="64316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直接连接符 15">
              <a:extLst>
                <a:ext uri="{FF2B5EF4-FFF2-40B4-BE49-F238E27FC236}">
                  <a16:creationId xmlns:a16="http://schemas.microsoft.com/office/drawing/2014/main" id="{1A74E102-2D72-0464-F32C-643EEFF6209F}"/>
                </a:ext>
              </a:extLst>
            </p:cNvPr>
            <p:cNvCxnSpPr/>
            <p:nvPr/>
          </p:nvCxnSpPr>
          <p:spPr>
            <a:xfrm flipV="1">
              <a:off x="2400933" y="3920995"/>
              <a:ext cx="7169688" cy="13253"/>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263E124-ED99-6A06-500F-C744FD6E0E78}"/>
              </a:ext>
            </a:extLst>
          </p:cNvPr>
          <p:cNvSpPr>
            <a:spLocks noGrp="1"/>
          </p:cNvSpPr>
          <p:nvPr>
            <p:ph type="sldNum" sz="quarter" idx="10"/>
          </p:nvPr>
        </p:nvSpPr>
        <p:spPr/>
        <p:txBody>
          <a:bodyPr/>
          <a:lstStyle/>
          <a:p>
            <a:fld id="{87BBDC00-B9E2-4EFD-9306-2934E87247C6}" type="slidenum">
              <a:rPr lang="zh-CN" altLang="en-US" smtClean="0"/>
              <a:t>12</a:t>
            </a:fld>
            <a:endParaRPr lang="zh-CN" altLang="en-US"/>
          </a:p>
        </p:txBody>
      </p:sp>
      <p:sp>
        <p:nvSpPr>
          <p:cNvPr id="3" name="标题 2">
            <a:extLst>
              <a:ext uri="{FF2B5EF4-FFF2-40B4-BE49-F238E27FC236}">
                <a16:creationId xmlns:a16="http://schemas.microsoft.com/office/drawing/2014/main" id="{80930120-D819-815A-72EC-A46FF9E3DBDD}"/>
              </a:ext>
            </a:extLst>
          </p:cNvPr>
          <p:cNvSpPr>
            <a:spLocks noGrp="1"/>
          </p:cNvSpPr>
          <p:nvPr>
            <p:ph type="title"/>
          </p:nvPr>
        </p:nvSpPr>
        <p:spPr/>
        <p:txBody>
          <a:bodyPr/>
          <a:lstStyle/>
          <a:p>
            <a:r>
              <a:rPr kumimoji="1" lang="en-US" altLang="zh-CN" dirty="0" err="1">
                <a:latin typeface="Microsoft YaHei" panose="020B0503020204020204" pitchFamily="34" charset="-122"/>
                <a:ea typeface="Microsoft YaHei" panose="020B0503020204020204" pitchFamily="34" charset="-122"/>
              </a:rPr>
              <a:t>GaussDB</a:t>
            </a:r>
            <a:r>
              <a:rPr kumimoji="1" lang="zh-CN" altLang="en-US" dirty="0">
                <a:latin typeface="Microsoft YaHei" panose="020B0503020204020204" pitchFamily="34" charset="-122"/>
                <a:ea typeface="Microsoft YaHei" panose="020B0503020204020204" pitchFamily="34" charset="-122"/>
              </a:rPr>
              <a:t>多租户</a:t>
            </a:r>
          </a:p>
        </p:txBody>
      </p:sp>
      <p:sp>
        <p:nvSpPr>
          <p:cNvPr id="4" name="内容占位符 3">
            <a:extLst>
              <a:ext uri="{FF2B5EF4-FFF2-40B4-BE49-F238E27FC236}">
                <a16:creationId xmlns:a16="http://schemas.microsoft.com/office/drawing/2014/main" id="{79BD541E-DB56-6867-ABFE-C0F7C4E0C86D}"/>
              </a:ext>
            </a:extLst>
          </p:cNvPr>
          <p:cNvSpPr>
            <a:spLocks noGrp="1"/>
          </p:cNvSpPr>
          <p:nvPr>
            <p:ph idx="1"/>
          </p:nvPr>
        </p:nvSpPr>
        <p:spPr>
          <a:xfrm>
            <a:off x="141799" y="1174215"/>
            <a:ext cx="10874188" cy="5005387"/>
          </a:xfrm>
        </p:spPr>
        <p:txBody>
          <a:bodyPr/>
          <a:lstStyle/>
          <a:p>
            <a:r>
              <a:rPr kumimoji="1" lang="zh-CN" altLang="en-US" sz="2800" dirty="0">
                <a:latin typeface="Microsoft YaHei" panose="020B0503020204020204" pitchFamily="34" charset="-122"/>
                <a:ea typeface="Microsoft YaHei" panose="020B0503020204020204" pitchFamily="34" charset="-122"/>
              </a:rPr>
              <a:t>数据库</a:t>
            </a:r>
            <a:endParaRPr kumimoji="1" lang="en-US" altLang="zh-CN" sz="2800" dirty="0">
              <a:latin typeface="Microsoft YaHei" panose="020B0503020204020204" pitchFamily="34" charset="-122"/>
              <a:ea typeface="Microsoft YaHei" panose="020B0503020204020204" pitchFamily="34" charset="-122"/>
            </a:endParaRPr>
          </a:p>
          <a:p>
            <a:pPr lvl="1"/>
            <a:r>
              <a:rPr kumimoji="1" lang="zh-CN" altLang="en-US" sz="2400" dirty="0">
                <a:latin typeface="Microsoft YaHei" panose="020B0503020204020204" pitchFamily="34" charset="-122"/>
                <a:ea typeface="Microsoft YaHei" panose="020B0503020204020204" pitchFamily="34" charset="-122"/>
              </a:rPr>
              <a:t>资源管控与隔离</a:t>
            </a:r>
            <a:endParaRPr kumimoji="1" lang="en-US" altLang="zh-CN" sz="2400" dirty="0">
              <a:latin typeface="Microsoft YaHei" panose="020B0503020204020204" pitchFamily="34" charset="-122"/>
              <a:ea typeface="Microsoft YaHei" panose="020B0503020204020204" pitchFamily="34" charset="-122"/>
            </a:endParaRPr>
          </a:p>
          <a:p>
            <a:pPr lvl="2"/>
            <a:r>
              <a:rPr lang="en-US" altLang="zh-CN" sz="2000" dirty="0">
                <a:latin typeface="Microsoft YaHei" panose="020B0503020204020204" pitchFamily="34" charset="-122"/>
                <a:ea typeface="Microsoft YaHei" panose="020B0503020204020204" pitchFamily="34" charset="-122"/>
              </a:rPr>
              <a:t>CPU</a:t>
            </a:r>
            <a:r>
              <a:rPr lang="zh-CN" altLang="en-US" sz="2000" dirty="0">
                <a:latin typeface="Microsoft YaHei" panose="020B0503020204020204" pitchFamily="34" charset="-122"/>
                <a:ea typeface="Microsoft YaHei" panose="020B0503020204020204" pitchFamily="34" charset="-122"/>
              </a:rPr>
              <a:t>、内存、磁盘</a:t>
            </a:r>
            <a:endParaRPr kumimoji="1" lang="en-US" altLang="zh-CN" sz="2000" dirty="0">
              <a:latin typeface="Microsoft YaHei" panose="020B0503020204020204" pitchFamily="34" charset="-122"/>
              <a:ea typeface="Microsoft YaHei" panose="020B0503020204020204" pitchFamily="34" charset="-122"/>
            </a:endParaRPr>
          </a:p>
          <a:p>
            <a:pPr lvl="1"/>
            <a:r>
              <a:rPr lang="zh-CN" altLang="en-US" sz="2400" dirty="0">
                <a:latin typeface="Microsoft YaHei" panose="020B0503020204020204" pitchFamily="34" charset="-122"/>
                <a:ea typeface="Microsoft YaHei" panose="020B0503020204020204" pitchFamily="34" charset="-122"/>
              </a:rPr>
              <a:t>数据隔离</a:t>
            </a:r>
            <a:endParaRPr lang="en-US" altLang="zh-CN" sz="2400" dirty="0">
              <a:latin typeface="Microsoft YaHei" panose="020B0503020204020204" pitchFamily="34" charset="-122"/>
              <a:ea typeface="Microsoft YaHei" panose="020B0503020204020204" pitchFamily="34" charset="-122"/>
            </a:endParaRPr>
          </a:p>
          <a:p>
            <a:pPr lvl="2"/>
            <a:r>
              <a:rPr lang="zh-CN" altLang="en-US" sz="2000" dirty="0">
                <a:latin typeface="Microsoft YaHei" panose="020B0503020204020204" pitchFamily="34" charset="-122"/>
                <a:ea typeface="Microsoft YaHei" panose="020B0503020204020204" pitchFamily="34" charset="-122"/>
              </a:rPr>
              <a:t>数据多租</a:t>
            </a:r>
            <a:endParaRPr lang="en-US" altLang="zh-CN" sz="2000" dirty="0">
              <a:latin typeface="Microsoft YaHei" panose="020B0503020204020204" pitchFamily="34" charset="-122"/>
              <a:ea typeface="Microsoft YaHei" panose="020B0503020204020204" pitchFamily="34" charset="-122"/>
            </a:endParaRPr>
          </a:p>
          <a:p>
            <a:pPr lvl="2"/>
            <a:r>
              <a:rPr lang="zh-CN" altLang="en-US" sz="2000" dirty="0">
                <a:latin typeface="Microsoft YaHei" panose="020B0503020204020204" pitchFamily="34" charset="-122"/>
                <a:ea typeface="Microsoft YaHei" panose="020B0503020204020204" pitchFamily="34" charset="-122"/>
              </a:rPr>
              <a:t>租户索引</a:t>
            </a:r>
            <a:endParaRPr lang="en-US" altLang="zh-CN" sz="2000" dirty="0">
              <a:latin typeface="Microsoft YaHei" panose="020B0503020204020204" pitchFamily="34" charset="-122"/>
              <a:ea typeface="Microsoft YaHei" panose="020B0503020204020204" pitchFamily="34" charset="-122"/>
            </a:endParaRPr>
          </a:p>
          <a:p>
            <a:pPr lvl="1"/>
            <a:r>
              <a:rPr kumimoji="1" lang="zh-CN" altLang="en-US" sz="2400" dirty="0">
                <a:latin typeface="Microsoft YaHei" panose="020B0503020204020204" pitchFamily="34" charset="-122"/>
                <a:ea typeface="Microsoft YaHei" panose="020B0503020204020204" pitchFamily="34" charset="-122"/>
              </a:rPr>
              <a:t>日志隔离</a:t>
            </a:r>
            <a:endParaRPr kumimoji="1" lang="en-US" altLang="zh-CN" sz="2400" dirty="0">
              <a:latin typeface="Microsoft YaHei" panose="020B0503020204020204" pitchFamily="34" charset="-122"/>
              <a:ea typeface="Microsoft YaHei" panose="020B0503020204020204" pitchFamily="34" charset="-122"/>
            </a:endParaRPr>
          </a:p>
          <a:p>
            <a:pPr lvl="1"/>
            <a:r>
              <a:rPr lang="zh-CN" altLang="en-US" sz="2400" dirty="0">
                <a:latin typeface="Microsoft YaHei" panose="020B0503020204020204" pitchFamily="34" charset="-122"/>
                <a:ea typeface="Microsoft YaHei" panose="020B0503020204020204" pitchFamily="34" charset="-122"/>
              </a:rPr>
              <a:t>弹性伸缩</a:t>
            </a:r>
            <a:endParaRPr kumimoji="1" lang="en-US" altLang="zh-CN" sz="2400" dirty="0">
              <a:latin typeface="Microsoft YaHei" panose="020B0503020204020204" pitchFamily="34" charset="-122"/>
              <a:ea typeface="Microsoft YaHei" panose="020B0503020204020204" pitchFamily="34" charset="-122"/>
            </a:endParaRPr>
          </a:p>
          <a:p>
            <a:r>
              <a:rPr lang="zh-CN" altLang="en-US" sz="2800" dirty="0">
                <a:latin typeface="Microsoft YaHei" panose="020B0503020204020204" pitchFamily="34" charset="-122"/>
                <a:ea typeface="Microsoft YaHei" panose="020B0503020204020204" pitchFamily="34" charset="-122"/>
              </a:rPr>
              <a:t>租户</a:t>
            </a:r>
            <a:endParaRPr lang="en-US" altLang="zh-CN" sz="2800" dirty="0">
              <a:latin typeface="Microsoft YaHei" panose="020B0503020204020204" pitchFamily="34" charset="-122"/>
              <a:ea typeface="Microsoft YaHei" panose="020B0503020204020204" pitchFamily="34" charset="-122"/>
            </a:endParaRPr>
          </a:p>
          <a:p>
            <a:pPr lvl="1"/>
            <a:r>
              <a:rPr lang="zh-CN" altLang="en-US" sz="2400" dirty="0">
                <a:latin typeface="Microsoft YaHei" panose="020B0503020204020204" pitchFamily="34" charset="-122"/>
                <a:ea typeface="Microsoft YaHei" panose="020B0503020204020204" pitchFamily="34" charset="-122"/>
              </a:rPr>
              <a:t>资源弹性调度</a:t>
            </a:r>
            <a:endParaRPr lang="en-US" altLang="zh-CN" sz="2400" dirty="0">
              <a:latin typeface="Microsoft YaHei" panose="020B0503020204020204" pitchFamily="34" charset="-122"/>
              <a:ea typeface="Microsoft YaHei" panose="020B0503020204020204" pitchFamily="34" charset="-122"/>
            </a:endParaRPr>
          </a:p>
          <a:p>
            <a:pPr lvl="1"/>
            <a:r>
              <a:rPr kumimoji="1" lang="zh-CN" altLang="en-US" sz="2400" dirty="0">
                <a:latin typeface="Microsoft YaHei" panose="020B0503020204020204" pitchFamily="34" charset="-122"/>
                <a:ea typeface="Microsoft YaHei" panose="020B0503020204020204" pitchFamily="34" charset="-122"/>
              </a:rPr>
              <a:t>租户资源管控</a:t>
            </a:r>
          </a:p>
        </p:txBody>
      </p:sp>
      <p:sp>
        <p:nvSpPr>
          <p:cNvPr id="5" name="页脚占位符 4">
            <a:extLst>
              <a:ext uri="{FF2B5EF4-FFF2-40B4-BE49-F238E27FC236}">
                <a16:creationId xmlns:a16="http://schemas.microsoft.com/office/drawing/2014/main" id="{805E24F9-9972-8780-007B-44594DCCF65F}"/>
              </a:ext>
            </a:extLst>
          </p:cNvPr>
          <p:cNvSpPr>
            <a:spLocks noGrp="1"/>
          </p:cNvSpPr>
          <p:nvPr>
            <p:ph type="ftr" sz="quarter" idx="3"/>
          </p:nvPr>
        </p:nvSpPr>
        <p:spPr/>
        <p:txBody>
          <a:bodyPr/>
          <a:lstStyle/>
          <a:p>
            <a:pPr>
              <a:defRPr/>
            </a:pPr>
            <a:r>
              <a:rPr lang="zh-CN" altLang="en-US"/>
              <a:t>数据库系统—GaussDB</a:t>
            </a:r>
            <a:endParaRPr lang="en-US" altLang="zh-CN" sz="1200" dirty="0"/>
          </a:p>
        </p:txBody>
      </p:sp>
      <p:grpSp>
        <p:nvGrpSpPr>
          <p:cNvPr id="21" name="组合 20">
            <a:extLst>
              <a:ext uri="{FF2B5EF4-FFF2-40B4-BE49-F238E27FC236}">
                <a16:creationId xmlns:a16="http://schemas.microsoft.com/office/drawing/2014/main" id="{1E447FF9-A56F-2B47-A314-3C7D592B23BF}"/>
              </a:ext>
            </a:extLst>
          </p:cNvPr>
          <p:cNvGrpSpPr/>
          <p:nvPr/>
        </p:nvGrpSpPr>
        <p:grpSpPr>
          <a:xfrm>
            <a:off x="5177118" y="1125539"/>
            <a:ext cx="2936862" cy="2679979"/>
            <a:chOff x="7052982" y="1125538"/>
            <a:chExt cx="2971800" cy="3338328"/>
          </a:xfrm>
        </p:grpSpPr>
        <p:pic>
          <p:nvPicPr>
            <p:cNvPr id="6" name="图片 5">
              <a:extLst>
                <a:ext uri="{FF2B5EF4-FFF2-40B4-BE49-F238E27FC236}">
                  <a16:creationId xmlns:a16="http://schemas.microsoft.com/office/drawing/2014/main" id="{11C6FDED-ADC8-F016-C429-CA07B8622D06}"/>
                </a:ext>
              </a:extLst>
            </p:cNvPr>
            <p:cNvPicPr>
              <a:picLocks noChangeAspect="1"/>
            </p:cNvPicPr>
            <p:nvPr/>
          </p:nvPicPr>
          <p:blipFill rotWithShape="1">
            <a:blip r:embed="rId2"/>
            <a:srcRect l="26372" t="6409" b="5295"/>
            <a:stretch/>
          </p:blipFill>
          <p:spPr>
            <a:xfrm>
              <a:off x="7153835" y="1125538"/>
              <a:ext cx="2870947" cy="833717"/>
            </a:xfrm>
            <a:prstGeom prst="rect">
              <a:avLst/>
            </a:prstGeom>
          </p:spPr>
        </p:pic>
        <p:sp>
          <p:nvSpPr>
            <p:cNvPr id="7" name="矩形 6">
              <a:extLst>
                <a:ext uri="{FF2B5EF4-FFF2-40B4-BE49-F238E27FC236}">
                  <a16:creationId xmlns:a16="http://schemas.microsoft.com/office/drawing/2014/main" id="{480DFBC3-AB2E-C620-14B2-08DBCE0B4976}"/>
                </a:ext>
              </a:extLst>
            </p:cNvPr>
            <p:cNvSpPr/>
            <p:nvPr/>
          </p:nvSpPr>
          <p:spPr bwMode="auto">
            <a:xfrm>
              <a:off x="7160565" y="2138082"/>
              <a:ext cx="744070" cy="50947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应用</a:t>
              </a:r>
            </a:p>
          </p:txBody>
        </p:sp>
        <p:sp>
          <p:nvSpPr>
            <p:cNvPr id="10" name="矩形 9">
              <a:extLst>
                <a:ext uri="{FF2B5EF4-FFF2-40B4-BE49-F238E27FC236}">
                  <a16:creationId xmlns:a16="http://schemas.microsoft.com/office/drawing/2014/main" id="{D2605B68-43BE-E75F-760C-C5B6517D3A15}"/>
                </a:ext>
              </a:extLst>
            </p:cNvPr>
            <p:cNvSpPr/>
            <p:nvPr/>
          </p:nvSpPr>
          <p:spPr bwMode="auto">
            <a:xfrm>
              <a:off x="8217273" y="2138082"/>
              <a:ext cx="744070" cy="509477"/>
            </a:xfrm>
            <a:prstGeom prst="rect">
              <a:avLst/>
            </a:prstGeom>
            <a:solidFill>
              <a:srgbClr val="00B050"/>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应用</a:t>
              </a:r>
            </a:p>
          </p:txBody>
        </p:sp>
        <p:sp>
          <p:nvSpPr>
            <p:cNvPr id="11" name="矩形 10">
              <a:extLst>
                <a:ext uri="{FF2B5EF4-FFF2-40B4-BE49-F238E27FC236}">
                  <a16:creationId xmlns:a16="http://schemas.microsoft.com/office/drawing/2014/main" id="{7DD15041-1AD9-C757-5869-1AD285E90582}"/>
                </a:ext>
              </a:extLst>
            </p:cNvPr>
            <p:cNvSpPr/>
            <p:nvPr/>
          </p:nvSpPr>
          <p:spPr bwMode="auto">
            <a:xfrm>
              <a:off x="9229167" y="2138082"/>
              <a:ext cx="744070" cy="509477"/>
            </a:xfrm>
            <a:prstGeom prst="rect">
              <a:avLst/>
            </a:prstGeom>
            <a:solidFill>
              <a:srgbClr val="0432FF"/>
            </a:solidFill>
            <a:ln>
              <a:solidFill>
                <a:srgbClr val="0432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应用</a:t>
              </a:r>
            </a:p>
          </p:txBody>
        </p:sp>
        <p:sp>
          <p:nvSpPr>
            <p:cNvPr id="12" name="矩形 11">
              <a:extLst>
                <a:ext uri="{FF2B5EF4-FFF2-40B4-BE49-F238E27FC236}">
                  <a16:creationId xmlns:a16="http://schemas.microsoft.com/office/drawing/2014/main" id="{FBB4E1A9-BF73-2DF2-307E-31E9E1AB8946}"/>
                </a:ext>
              </a:extLst>
            </p:cNvPr>
            <p:cNvSpPr/>
            <p:nvPr/>
          </p:nvSpPr>
          <p:spPr bwMode="auto">
            <a:xfrm>
              <a:off x="7160565" y="2875675"/>
              <a:ext cx="744070" cy="50947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服务</a:t>
              </a:r>
            </a:p>
          </p:txBody>
        </p:sp>
        <p:sp>
          <p:nvSpPr>
            <p:cNvPr id="13" name="矩形 12">
              <a:extLst>
                <a:ext uri="{FF2B5EF4-FFF2-40B4-BE49-F238E27FC236}">
                  <a16:creationId xmlns:a16="http://schemas.microsoft.com/office/drawing/2014/main" id="{CC478A35-525C-3FFF-7A79-FB68D058B716}"/>
                </a:ext>
              </a:extLst>
            </p:cNvPr>
            <p:cNvSpPr/>
            <p:nvPr/>
          </p:nvSpPr>
          <p:spPr bwMode="auto">
            <a:xfrm>
              <a:off x="8217273" y="2875675"/>
              <a:ext cx="744070" cy="509477"/>
            </a:xfrm>
            <a:prstGeom prst="rect">
              <a:avLst/>
            </a:prstGeom>
            <a:solidFill>
              <a:srgbClr val="00B050"/>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服务</a:t>
              </a:r>
            </a:p>
          </p:txBody>
        </p:sp>
        <p:sp>
          <p:nvSpPr>
            <p:cNvPr id="14" name="矩形 13">
              <a:extLst>
                <a:ext uri="{FF2B5EF4-FFF2-40B4-BE49-F238E27FC236}">
                  <a16:creationId xmlns:a16="http://schemas.microsoft.com/office/drawing/2014/main" id="{81B830D6-1940-55B8-FB53-D3FAF9C05E97}"/>
                </a:ext>
              </a:extLst>
            </p:cNvPr>
            <p:cNvSpPr/>
            <p:nvPr/>
          </p:nvSpPr>
          <p:spPr bwMode="auto">
            <a:xfrm>
              <a:off x="9229167" y="2875675"/>
              <a:ext cx="744070" cy="509477"/>
            </a:xfrm>
            <a:prstGeom prst="rect">
              <a:avLst/>
            </a:prstGeom>
            <a:solidFill>
              <a:srgbClr val="0432FF"/>
            </a:solidFill>
            <a:ln>
              <a:solidFill>
                <a:srgbClr val="0432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服务</a:t>
              </a:r>
            </a:p>
          </p:txBody>
        </p:sp>
        <p:sp>
          <p:nvSpPr>
            <p:cNvPr id="15" name="圆柱体 14">
              <a:extLst>
                <a:ext uri="{FF2B5EF4-FFF2-40B4-BE49-F238E27FC236}">
                  <a16:creationId xmlns:a16="http://schemas.microsoft.com/office/drawing/2014/main" id="{6F441C14-A512-E7D1-6395-84B939503D32}"/>
                </a:ext>
              </a:extLst>
            </p:cNvPr>
            <p:cNvSpPr/>
            <p:nvPr/>
          </p:nvSpPr>
          <p:spPr bwMode="auto">
            <a:xfrm>
              <a:off x="7160565" y="3536575"/>
              <a:ext cx="744070" cy="810038"/>
            </a:xfrm>
            <a:prstGeom prst="ca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algn="ctr" fontAlgn="base">
                <a:spcBef>
                  <a:spcPct val="50000"/>
                </a:spcBef>
                <a:spcAft>
                  <a:spcPct val="0"/>
                </a:spcAft>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数据</a:t>
              </a:r>
            </a:p>
          </p:txBody>
        </p:sp>
        <p:sp>
          <p:nvSpPr>
            <p:cNvPr id="16" name="圆柱体 15">
              <a:extLst>
                <a:ext uri="{FF2B5EF4-FFF2-40B4-BE49-F238E27FC236}">
                  <a16:creationId xmlns:a16="http://schemas.microsoft.com/office/drawing/2014/main" id="{82782D53-7E84-0840-E503-D8C70A8EC37F}"/>
                </a:ext>
              </a:extLst>
            </p:cNvPr>
            <p:cNvSpPr/>
            <p:nvPr/>
          </p:nvSpPr>
          <p:spPr bwMode="auto">
            <a:xfrm>
              <a:off x="8235205" y="3536575"/>
              <a:ext cx="744070" cy="810038"/>
            </a:xfrm>
            <a:prstGeom prst="can">
              <a:avLst/>
            </a:prstGeom>
            <a:solidFill>
              <a:srgbClr val="00B050"/>
            </a:solidFill>
            <a:ln>
              <a:solidFill>
                <a:srgbClr val="00B05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algn="ctr" fontAlgn="base">
                <a:spcBef>
                  <a:spcPct val="50000"/>
                </a:spcBef>
                <a:spcAft>
                  <a:spcPct val="0"/>
                </a:spcAft>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数据</a:t>
              </a:r>
            </a:p>
          </p:txBody>
        </p:sp>
        <p:sp>
          <p:nvSpPr>
            <p:cNvPr id="17" name="圆柱体 16">
              <a:extLst>
                <a:ext uri="{FF2B5EF4-FFF2-40B4-BE49-F238E27FC236}">
                  <a16:creationId xmlns:a16="http://schemas.microsoft.com/office/drawing/2014/main" id="{5AB83CCA-4FF0-1972-12E0-B6C4C10BB607}"/>
                </a:ext>
              </a:extLst>
            </p:cNvPr>
            <p:cNvSpPr/>
            <p:nvPr/>
          </p:nvSpPr>
          <p:spPr bwMode="auto">
            <a:xfrm>
              <a:off x="9229167" y="3536575"/>
              <a:ext cx="744070" cy="810038"/>
            </a:xfrm>
            <a:prstGeom prst="can">
              <a:avLst/>
            </a:prstGeom>
            <a:solidFill>
              <a:srgbClr val="0432FF"/>
            </a:solidFill>
            <a:ln>
              <a:solidFill>
                <a:srgbClr val="0432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algn="ctr" fontAlgn="base">
                <a:spcBef>
                  <a:spcPct val="50000"/>
                </a:spcBef>
                <a:spcAft>
                  <a:spcPct val="0"/>
                </a:spcAft>
              </a:pPr>
              <a:r>
                <a:rPr kumimoji="1" lang="zh-CN" altLang="en-US"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数据</a:t>
              </a:r>
            </a:p>
          </p:txBody>
        </p:sp>
        <p:sp>
          <p:nvSpPr>
            <p:cNvPr id="18" name="矩形 17">
              <a:extLst>
                <a:ext uri="{FF2B5EF4-FFF2-40B4-BE49-F238E27FC236}">
                  <a16:creationId xmlns:a16="http://schemas.microsoft.com/office/drawing/2014/main" id="{295C103F-6AEA-FB9F-C34F-DE4D8995F8BF}"/>
                </a:ext>
              </a:extLst>
            </p:cNvPr>
            <p:cNvSpPr/>
            <p:nvPr/>
          </p:nvSpPr>
          <p:spPr bwMode="auto">
            <a:xfrm>
              <a:off x="7052982" y="1125538"/>
              <a:ext cx="995083" cy="3338328"/>
            </a:xfrm>
            <a:prstGeom prst="rect">
              <a:avLst/>
            </a:prstGeom>
            <a:noFill/>
            <a:ln w="12700">
              <a:solidFill>
                <a:schemeClr val="tx1"/>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8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sp>
          <p:nvSpPr>
            <p:cNvPr id="19" name="矩形 18">
              <a:extLst>
                <a:ext uri="{FF2B5EF4-FFF2-40B4-BE49-F238E27FC236}">
                  <a16:creationId xmlns:a16="http://schemas.microsoft.com/office/drawing/2014/main" id="{A6AF5967-BBE1-AAD3-B7DA-04BD19683B45}"/>
                </a:ext>
              </a:extLst>
            </p:cNvPr>
            <p:cNvSpPr/>
            <p:nvPr/>
          </p:nvSpPr>
          <p:spPr bwMode="auto">
            <a:xfrm>
              <a:off x="8118267" y="1125538"/>
              <a:ext cx="919570" cy="3338328"/>
            </a:xfrm>
            <a:prstGeom prst="rect">
              <a:avLst/>
            </a:prstGeom>
            <a:noFill/>
            <a:ln w="12700">
              <a:solidFill>
                <a:schemeClr val="tx1"/>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8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sp>
          <p:nvSpPr>
            <p:cNvPr id="20" name="矩形 19">
              <a:extLst>
                <a:ext uri="{FF2B5EF4-FFF2-40B4-BE49-F238E27FC236}">
                  <a16:creationId xmlns:a16="http://schemas.microsoft.com/office/drawing/2014/main" id="{B66426F9-EFC6-CAD2-4194-614D0ECD5601}"/>
                </a:ext>
              </a:extLst>
            </p:cNvPr>
            <p:cNvSpPr/>
            <p:nvPr/>
          </p:nvSpPr>
          <p:spPr bwMode="auto">
            <a:xfrm>
              <a:off x="9071857" y="1125538"/>
              <a:ext cx="952924" cy="3338328"/>
            </a:xfrm>
            <a:prstGeom prst="rect">
              <a:avLst/>
            </a:prstGeom>
            <a:noFill/>
            <a:ln w="12700">
              <a:solidFill>
                <a:schemeClr val="tx1"/>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8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grpSp>
      <p:grpSp>
        <p:nvGrpSpPr>
          <p:cNvPr id="22" name="组合 21">
            <a:extLst>
              <a:ext uri="{FF2B5EF4-FFF2-40B4-BE49-F238E27FC236}">
                <a16:creationId xmlns:a16="http://schemas.microsoft.com/office/drawing/2014/main" id="{DCB43226-11C9-1647-F088-F559B7863068}"/>
              </a:ext>
            </a:extLst>
          </p:cNvPr>
          <p:cNvGrpSpPr/>
          <p:nvPr/>
        </p:nvGrpSpPr>
        <p:grpSpPr>
          <a:xfrm>
            <a:off x="8549987" y="1125539"/>
            <a:ext cx="2936862" cy="2679979"/>
            <a:chOff x="7052982" y="1125538"/>
            <a:chExt cx="2971800" cy="3338328"/>
          </a:xfrm>
        </p:grpSpPr>
        <p:pic>
          <p:nvPicPr>
            <p:cNvPr id="23" name="图片 22">
              <a:extLst>
                <a:ext uri="{FF2B5EF4-FFF2-40B4-BE49-F238E27FC236}">
                  <a16:creationId xmlns:a16="http://schemas.microsoft.com/office/drawing/2014/main" id="{D69B7F3D-82FF-41CD-746A-000B1693F191}"/>
                </a:ext>
              </a:extLst>
            </p:cNvPr>
            <p:cNvPicPr>
              <a:picLocks noChangeAspect="1"/>
            </p:cNvPicPr>
            <p:nvPr/>
          </p:nvPicPr>
          <p:blipFill rotWithShape="1">
            <a:blip r:embed="rId2"/>
            <a:srcRect l="26372" t="6409" b="5295"/>
            <a:stretch/>
          </p:blipFill>
          <p:spPr>
            <a:xfrm>
              <a:off x="7153835" y="1125538"/>
              <a:ext cx="2870947" cy="833717"/>
            </a:xfrm>
            <a:prstGeom prst="rect">
              <a:avLst/>
            </a:prstGeom>
          </p:spPr>
        </p:pic>
        <p:sp>
          <p:nvSpPr>
            <p:cNvPr id="24" name="矩形 23">
              <a:extLst>
                <a:ext uri="{FF2B5EF4-FFF2-40B4-BE49-F238E27FC236}">
                  <a16:creationId xmlns:a16="http://schemas.microsoft.com/office/drawing/2014/main" id="{0E860950-D36B-2B76-8E7B-7679E4B1D0B6}"/>
                </a:ext>
              </a:extLst>
            </p:cNvPr>
            <p:cNvSpPr/>
            <p:nvPr/>
          </p:nvSpPr>
          <p:spPr bwMode="auto">
            <a:xfrm>
              <a:off x="7160565" y="2138082"/>
              <a:ext cx="744070" cy="50947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应用</a:t>
              </a:r>
            </a:p>
          </p:txBody>
        </p:sp>
        <p:sp>
          <p:nvSpPr>
            <p:cNvPr id="25" name="矩形 24">
              <a:extLst>
                <a:ext uri="{FF2B5EF4-FFF2-40B4-BE49-F238E27FC236}">
                  <a16:creationId xmlns:a16="http://schemas.microsoft.com/office/drawing/2014/main" id="{4E84A67B-FCD8-272D-B59E-2FD888EEA4B0}"/>
                </a:ext>
              </a:extLst>
            </p:cNvPr>
            <p:cNvSpPr/>
            <p:nvPr/>
          </p:nvSpPr>
          <p:spPr bwMode="auto">
            <a:xfrm>
              <a:off x="8217273" y="2138082"/>
              <a:ext cx="744070" cy="509477"/>
            </a:xfrm>
            <a:prstGeom prst="rect">
              <a:avLst/>
            </a:prstGeom>
            <a:solidFill>
              <a:srgbClr val="00B050"/>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应用</a:t>
              </a:r>
            </a:p>
          </p:txBody>
        </p:sp>
        <p:sp>
          <p:nvSpPr>
            <p:cNvPr id="26" name="矩形 25">
              <a:extLst>
                <a:ext uri="{FF2B5EF4-FFF2-40B4-BE49-F238E27FC236}">
                  <a16:creationId xmlns:a16="http://schemas.microsoft.com/office/drawing/2014/main" id="{2E9B9B68-5784-E0D5-4888-6CF074403879}"/>
                </a:ext>
              </a:extLst>
            </p:cNvPr>
            <p:cNvSpPr/>
            <p:nvPr/>
          </p:nvSpPr>
          <p:spPr bwMode="auto">
            <a:xfrm>
              <a:off x="9229167" y="2138082"/>
              <a:ext cx="744070" cy="509477"/>
            </a:xfrm>
            <a:prstGeom prst="rect">
              <a:avLst/>
            </a:prstGeom>
            <a:solidFill>
              <a:srgbClr val="0432FF"/>
            </a:solidFill>
            <a:ln>
              <a:solidFill>
                <a:srgbClr val="0432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应用</a:t>
              </a:r>
            </a:p>
          </p:txBody>
        </p:sp>
        <p:sp>
          <p:nvSpPr>
            <p:cNvPr id="27" name="矩形 26">
              <a:extLst>
                <a:ext uri="{FF2B5EF4-FFF2-40B4-BE49-F238E27FC236}">
                  <a16:creationId xmlns:a16="http://schemas.microsoft.com/office/drawing/2014/main" id="{95B9BDA1-5F17-97C5-9324-680FD7F9C55F}"/>
                </a:ext>
              </a:extLst>
            </p:cNvPr>
            <p:cNvSpPr/>
            <p:nvPr/>
          </p:nvSpPr>
          <p:spPr bwMode="auto">
            <a:xfrm>
              <a:off x="7160565" y="2875675"/>
              <a:ext cx="744070" cy="50947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服务</a:t>
              </a:r>
            </a:p>
          </p:txBody>
        </p:sp>
        <p:sp>
          <p:nvSpPr>
            <p:cNvPr id="28" name="矩形 27">
              <a:extLst>
                <a:ext uri="{FF2B5EF4-FFF2-40B4-BE49-F238E27FC236}">
                  <a16:creationId xmlns:a16="http://schemas.microsoft.com/office/drawing/2014/main" id="{F9DC301C-9BCF-AA68-E434-5D0FF6045BCB}"/>
                </a:ext>
              </a:extLst>
            </p:cNvPr>
            <p:cNvSpPr/>
            <p:nvPr/>
          </p:nvSpPr>
          <p:spPr bwMode="auto">
            <a:xfrm>
              <a:off x="8217273" y="2875675"/>
              <a:ext cx="744070" cy="509477"/>
            </a:xfrm>
            <a:prstGeom prst="rect">
              <a:avLst/>
            </a:prstGeom>
            <a:solidFill>
              <a:srgbClr val="00B050"/>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服务</a:t>
              </a:r>
            </a:p>
          </p:txBody>
        </p:sp>
        <p:sp>
          <p:nvSpPr>
            <p:cNvPr id="29" name="矩形 28">
              <a:extLst>
                <a:ext uri="{FF2B5EF4-FFF2-40B4-BE49-F238E27FC236}">
                  <a16:creationId xmlns:a16="http://schemas.microsoft.com/office/drawing/2014/main" id="{8017D333-DDE3-8EF6-AB9B-02F2BECD128C}"/>
                </a:ext>
              </a:extLst>
            </p:cNvPr>
            <p:cNvSpPr/>
            <p:nvPr/>
          </p:nvSpPr>
          <p:spPr bwMode="auto">
            <a:xfrm>
              <a:off x="9229167" y="2875675"/>
              <a:ext cx="744070" cy="509477"/>
            </a:xfrm>
            <a:prstGeom prst="rect">
              <a:avLst/>
            </a:prstGeom>
            <a:solidFill>
              <a:srgbClr val="0432FF"/>
            </a:solidFill>
            <a:ln>
              <a:solidFill>
                <a:srgbClr val="0432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服务</a:t>
              </a:r>
            </a:p>
          </p:txBody>
        </p:sp>
        <p:sp>
          <p:nvSpPr>
            <p:cNvPr id="30" name="圆柱体 29">
              <a:extLst>
                <a:ext uri="{FF2B5EF4-FFF2-40B4-BE49-F238E27FC236}">
                  <a16:creationId xmlns:a16="http://schemas.microsoft.com/office/drawing/2014/main" id="{C1DDE68E-2FB8-52C2-F936-E8AECBCB3AF4}"/>
                </a:ext>
              </a:extLst>
            </p:cNvPr>
            <p:cNvSpPr/>
            <p:nvPr/>
          </p:nvSpPr>
          <p:spPr bwMode="auto">
            <a:xfrm>
              <a:off x="7160565" y="3536575"/>
              <a:ext cx="744070" cy="810038"/>
            </a:xfrm>
            <a:prstGeom prst="ca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algn="ctr" fontAlgn="base">
                <a:spcBef>
                  <a:spcPct val="50000"/>
                </a:spcBef>
                <a:spcAft>
                  <a:spcPct val="0"/>
                </a:spcAft>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数据</a:t>
              </a:r>
            </a:p>
          </p:txBody>
        </p:sp>
        <p:sp>
          <p:nvSpPr>
            <p:cNvPr id="31" name="圆柱体 30">
              <a:extLst>
                <a:ext uri="{FF2B5EF4-FFF2-40B4-BE49-F238E27FC236}">
                  <a16:creationId xmlns:a16="http://schemas.microsoft.com/office/drawing/2014/main" id="{7F098A4B-1B5F-957E-F7AD-F1CA3B51E928}"/>
                </a:ext>
              </a:extLst>
            </p:cNvPr>
            <p:cNvSpPr/>
            <p:nvPr/>
          </p:nvSpPr>
          <p:spPr bwMode="auto">
            <a:xfrm>
              <a:off x="8235205" y="3536575"/>
              <a:ext cx="744070" cy="810038"/>
            </a:xfrm>
            <a:prstGeom prst="can">
              <a:avLst/>
            </a:prstGeom>
            <a:solidFill>
              <a:srgbClr val="00B050"/>
            </a:solidFill>
            <a:ln>
              <a:solidFill>
                <a:srgbClr val="00B05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algn="ctr" fontAlgn="base">
                <a:spcBef>
                  <a:spcPct val="50000"/>
                </a:spcBef>
                <a:spcAft>
                  <a:spcPct val="0"/>
                </a:spcAft>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数据</a:t>
              </a:r>
            </a:p>
          </p:txBody>
        </p:sp>
        <p:sp>
          <p:nvSpPr>
            <p:cNvPr id="32" name="圆柱体 31">
              <a:extLst>
                <a:ext uri="{FF2B5EF4-FFF2-40B4-BE49-F238E27FC236}">
                  <a16:creationId xmlns:a16="http://schemas.microsoft.com/office/drawing/2014/main" id="{07B18662-0847-75B6-06D9-C085AFBC4EE7}"/>
                </a:ext>
              </a:extLst>
            </p:cNvPr>
            <p:cNvSpPr/>
            <p:nvPr/>
          </p:nvSpPr>
          <p:spPr bwMode="auto">
            <a:xfrm>
              <a:off x="9229167" y="3536575"/>
              <a:ext cx="744070" cy="810038"/>
            </a:xfrm>
            <a:prstGeom prst="can">
              <a:avLst/>
            </a:prstGeom>
            <a:solidFill>
              <a:srgbClr val="0432FF"/>
            </a:solidFill>
            <a:ln>
              <a:solidFill>
                <a:srgbClr val="0432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algn="ctr" fontAlgn="base">
                <a:spcBef>
                  <a:spcPct val="50000"/>
                </a:spcBef>
                <a:spcAft>
                  <a:spcPct val="0"/>
                </a:spcAft>
              </a:pPr>
              <a:r>
                <a:rPr kumimoji="1" lang="zh-CN" altLang="en-US"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数据</a:t>
              </a:r>
            </a:p>
          </p:txBody>
        </p:sp>
        <p:sp>
          <p:nvSpPr>
            <p:cNvPr id="33" name="矩形 32">
              <a:extLst>
                <a:ext uri="{FF2B5EF4-FFF2-40B4-BE49-F238E27FC236}">
                  <a16:creationId xmlns:a16="http://schemas.microsoft.com/office/drawing/2014/main" id="{B97F19C6-7AA5-BBEB-F89D-4D6E63685F58}"/>
                </a:ext>
              </a:extLst>
            </p:cNvPr>
            <p:cNvSpPr/>
            <p:nvPr/>
          </p:nvSpPr>
          <p:spPr bwMode="auto">
            <a:xfrm>
              <a:off x="7052982" y="1125538"/>
              <a:ext cx="995083" cy="3338328"/>
            </a:xfrm>
            <a:prstGeom prst="rect">
              <a:avLst/>
            </a:prstGeom>
            <a:noFill/>
            <a:ln w="12700">
              <a:solidFill>
                <a:schemeClr val="tx1"/>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8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sp>
          <p:nvSpPr>
            <p:cNvPr id="34" name="矩形 33">
              <a:extLst>
                <a:ext uri="{FF2B5EF4-FFF2-40B4-BE49-F238E27FC236}">
                  <a16:creationId xmlns:a16="http://schemas.microsoft.com/office/drawing/2014/main" id="{8CED3202-7DE0-8A2F-1BD2-8B03893C9AFA}"/>
                </a:ext>
              </a:extLst>
            </p:cNvPr>
            <p:cNvSpPr/>
            <p:nvPr/>
          </p:nvSpPr>
          <p:spPr bwMode="auto">
            <a:xfrm>
              <a:off x="8118267" y="1125538"/>
              <a:ext cx="919570" cy="3338328"/>
            </a:xfrm>
            <a:prstGeom prst="rect">
              <a:avLst/>
            </a:prstGeom>
            <a:noFill/>
            <a:ln w="12700">
              <a:solidFill>
                <a:schemeClr val="tx1"/>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8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sp>
          <p:nvSpPr>
            <p:cNvPr id="35" name="矩形 34">
              <a:extLst>
                <a:ext uri="{FF2B5EF4-FFF2-40B4-BE49-F238E27FC236}">
                  <a16:creationId xmlns:a16="http://schemas.microsoft.com/office/drawing/2014/main" id="{2BF831A2-B123-DF8E-4143-9C497FF227CB}"/>
                </a:ext>
              </a:extLst>
            </p:cNvPr>
            <p:cNvSpPr/>
            <p:nvPr/>
          </p:nvSpPr>
          <p:spPr bwMode="auto">
            <a:xfrm>
              <a:off x="9071857" y="1125538"/>
              <a:ext cx="952924" cy="3338328"/>
            </a:xfrm>
            <a:prstGeom prst="rect">
              <a:avLst/>
            </a:prstGeom>
            <a:noFill/>
            <a:ln w="12700">
              <a:solidFill>
                <a:schemeClr val="tx1"/>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8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grpSp>
      <p:sp>
        <p:nvSpPr>
          <p:cNvPr id="36" name="矩形 35">
            <a:extLst>
              <a:ext uri="{FF2B5EF4-FFF2-40B4-BE49-F238E27FC236}">
                <a16:creationId xmlns:a16="http://schemas.microsoft.com/office/drawing/2014/main" id="{6A2423E4-CC40-9D99-69C3-C535272418C2}"/>
              </a:ext>
            </a:extLst>
          </p:cNvPr>
          <p:cNvSpPr/>
          <p:nvPr/>
        </p:nvSpPr>
        <p:spPr bwMode="auto">
          <a:xfrm>
            <a:off x="8485094" y="1852556"/>
            <a:ext cx="3085994" cy="559533"/>
          </a:xfrm>
          <a:prstGeom prst="rect">
            <a:avLst/>
          </a:prstGeom>
          <a:solidFill>
            <a:srgbClr val="7030A0">
              <a:alpha val="23000"/>
            </a:srgbClr>
          </a:solidFill>
          <a:ln w="12700">
            <a:solidFill>
              <a:schemeClr val="tx1"/>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8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grpSp>
        <p:nvGrpSpPr>
          <p:cNvPr id="37" name="组合 36">
            <a:extLst>
              <a:ext uri="{FF2B5EF4-FFF2-40B4-BE49-F238E27FC236}">
                <a16:creationId xmlns:a16="http://schemas.microsoft.com/office/drawing/2014/main" id="{B862D300-2BAF-9D07-6CCF-36833875564E}"/>
              </a:ext>
            </a:extLst>
          </p:cNvPr>
          <p:cNvGrpSpPr/>
          <p:nvPr/>
        </p:nvGrpSpPr>
        <p:grpSpPr>
          <a:xfrm>
            <a:off x="5177117" y="3883937"/>
            <a:ext cx="2936862" cy="2679979"/>
            <a:chOff x="7052982" y="1125538"/>
            <a:chExt cx="2971800" cy="3338328"/>
          </a:xfrm>
        </p:grpSpPr>
        <p:pic>
          <p:nvPicPr>
            <p:cNvPr id="38" name="图片 37">
              <a:extLst>
                <a:ext uri="{FF2B5EF4-FFF2-40B4-BE49-F238E27FC236}">
                  <a16:creationId xmlns:a16="http://schemas.microsoft.com/office/drawing/2014/main" id="{04DAB82A-98A3-8DD4-23E4-950F2776CD93}"/>
                </a:ext>
              </a:extLst>
            </p:cNvPr>
            <p:cNvPicPr>
              <a:picLocks noChangeAspect="1"/>
            </p:cNvPicPr>
            <p:nvPr/>
          </p:nvPicPr>
          <p:blipFill rotWithShape="1">
            <a:blip r:embed="rId2"/>
            <a:srcRect l="26372" t="6409" b="5295"/>
            <a:stretch/>
          </p:blipFill>
          <p:spPr>
            <a:xfrm>
              <a:off x="7153835" y="1125538"/>
              <a:ext cx="2870947" cy="833717"/>
            </a:xfrm>
            <a:prstGeom prst="rect">
              <a:avLst/>
            </a:prstGeom>
          </p:spPr>
        </p:pic>
        <p:sp>
          <p:nvSpPr>
            <p:cNvPr id="39" name="矩形 38">
              <a:extLst>
                <a:ext uri="{FF2B5EF4-FFF2-40B4-BE49-F238E27FC236}">
                  <a16:creationId xmlns:a16="http://schemas.microsoft.com/office/drawing/2014/main" id="{33192585-4718-E703-EC10-BAA2C83A006A}"/>
                </a:ext>
              </a:extLst>
            </p:cNvPr>
            <p:cNvSpPr/>
            <p:nvPr/>
          </p:nvSpPr>
          <p:spPr bwMode="auto">
            <a:xfrm>
              <a:off x="7160565" y="2138082"/>
              <a:ext cx="744070" cy="50947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应用</a:t>
              </a:r>
            </a:p>
          </p:txBody>
        </p:sp>
        <p:sp>
          <p:nvSpPr>
            <p:cNvPr id="40" name="矩形 39">
              <a:extLst>
                <a:ext uri="{FF2B5EF4-FFF2-40B4-BE49-F238E27FC236}">
                  <a16:creationId xmlns:a16="http://schemas.microsoft.com/office/drawing/2014/main" id="{FFBF67B1-2E5D-7F9D-6F20-CEE575B790A1}"/>
                </a:ext>
              </a:extLst>
            </p:cNvPr>
            <p:cNvSpPr/>
            <p:nvPr/>
          </p:nvSpPr>
          <p:spPr bwMode="auto">
            <a:xfrm>
              <a:off x="8217273" y="2138082"/>
              <a:ext cx="744070" cy="509477"/>
            </a:xfrm>
            <a:prstGeom prst="rect">
              <a:avLst/>
            </a:prstGeom>
            <a:solidFill>
              <a:srgbClr val="00B050"/>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应用</a:t>
              </a:r>
            </a:p>
          </p:txBody>
        </p:sp>
        <p:sp>
          <p:nvSpPr>
            <p:cNvPr id="41" name="矩形 40">
              <a:extLst>
                <a:ext uri="{FF2B5EF4-FFF2-40B4-BE49-F238E27FC236}">
                  <a16:creationId xmlns:a16="http://schemas.microsoft.com/office/drawing/2014/main" id="{38299897-887B-414B-9B1E-CD221248F7B0}"/>
                </a:ext>
              </a:extLst>
            </p:cNvPr>
            <p:cNvSpPr/>
            <p:nvPr/>
          </p:nvSpPr>
          <p:spPr bwMode="auto">
            <a:xfrm>
              <a:off x="9229167" y="2138082"/>
              <a:ext cx="744070" cy="509477"/>
            </a:xfrm>
            <a:prstGeom prst="rect">
              <a:avLst/>
            </a:prstGeom>
            <a:solidFill>
              <a:srgbClr val="0432FF"/>
            </a:solidFill>
            <a:ln>
              <a:solidFill>
                <a:srgbClr val="0432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应用</a:t>
              </a:r>
            </a:p>
          </p:txBody>
        </p:sp>
        <p:sp>
          <p:nvSpPr>
            <p:cNvPr id="42" name="矩形 41">
              <a:extLst>
                <a:ext uri="{FF2B5EF4-FFF2-40B4-BE49-F238E27FC236}">
                  <a16:creationId xmlns:a16="http://schemas.microsoft.com/office/drawing/2014/main" id="{B5511DA3-CCDF-8F2A-7439-61B16850B586}"/>
                </a:ext>
              </a:extLst>
            </p:cNvPr>
            <p:cNvSpPr/>
            <p:nvPr/>
          </p:nvSpPr>
          <p:spPr bwMode="auto">
            <a:xfrm>
              <a:off x="7160565" y="2875675"/>
              <a:ext cx="744070" cy="50947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服务</a:t>
              </a:r>
            </a:p>
          </p:txBody>
        </p:sp>
        <p:sp>
          <p:nvSpPr>
            <p:cNvPr id="43" name="矩形 42">
              <a:extLst>
                <a:ext uri="{FF2B5EF4-FFF2-40B4-BE49-F238E27FC236}">
                  <a16:creationId xmlns:a16="http://schemas.microsoft.com/office/drawing/2014/main" id="{852D6DC6-D7DB-60DB-F535-18F08B9C91E6}"/>
                </a:ext>
              </a:extLst>
            </p:cNvPr>
            <p:cNvSpPr/>
            <p:nvPr/>
          </p:nvSpPr>
          <p:spPr bwMode="auto">
            <a:xfrm>
              <a:off x="8217273" y="2875675"/>
              <a:ext cx="744070" cy="509477"/>
            </a:xfrm>
            <a:prstGeom prst="rect">
              <a:avLst/>
            </a:prstGeom>
            <a:solidFill>
              <a:srgbClr val="00B050"/>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服务</a:t>
              </a:r>
            </a:p>
          </p:txBody>
        </p:sp>
        <p:sp>
          <p:nvSpPr>
            <p:cNvPr id="44" name="矩形 43">
              <a:extLst>
                <a:ext uri="{FF2B5EF4-FFF2-40B4-BE49-F238E27FC236}">
                  <a16:creationId xmlns:a16="http://schemas.microsoft.com/office/drawing/2014/main" id="{6818AB42-2401-6334-9BD7-593CE07A54DE}"/>
                </a:ext>
              </a:extLst>
            </p:cNvPr>
            <p:cNvSpPr/>
            <p:nvPr/>
          </p:nvSpPr>
          <p:spPr bwMode="auto">
            <a:xfrm>
              <a:off x="9229167" y="2875675"/>
              <a:ext cx="744070" cy="509477"/>
            </a:xfrm>
            <a:prstGeom prst="rect">
              <a:avLst/>
            </a:prstGeom>
            <a:solidFill>
              <a:srgbClr val="0432FF"/>
            </a:solidFill>
            <a:ln>
              <a:solidFill>
                <a:srgbClr val="0432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服务</a:t>
              </a:r>
            </a:p>
          </p:txBody>
        </p:sp>
        <p:sp>
          <p:nvSpPr>
            <p:cNvPr id="45" name="圆柱体 44">
              <a:extLst>
                <a:ext uri="{FF2B5EF4-FFF2-40B4-BE49-F238E27FC236}">
                  <a16:creationId xmlns:a16="http://schemas.microsoft.com/office/drawing/2014/main" id="{3E9A95C7-6435-DBF0-4C5B-41A696A56393}"/>
                </a:ext>
              </a:extLst>
            </p:cNvPr>
            <p:cNvSpPr/>
            <p:nvPr/>
          </p:nvSpPr>
          <p:spPr bwMode="auto">
            <a:xfrm>
              <a:off x="7160565" y="3536575"/>
              <a:ext cx="744070" cy="810038"/>
            </a:xfrm>
            <a:prstGeom prst="ca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algn="ctr" fontAlgn="base">
                <a:spcBef>
                  <a:spcPct val="50000"/>
                </a:spcBef>
                <a:spcAft>
                  <a:spcPct val="0"/>
                </a:spcAft>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数据</a:t>
              </a:r>
            </a:p>
          </p:txBody>
        </p:sp>
        <p:sp>
          <p:nvSpPr>
            <p:cNvPr id="46" name="圆柱体 45">
              <a:extLst>
                <a:ext uri="{FF2B5EF4-FFF2-40B4-BE49-F238E27FC236}">
                  <a16:creationId xmlns:a16="http://schemas.microsoft.com/office/drawing/2014/main" id="{716DD182-1E26-D375-632F-2B3544546D43}"/>
                </a:ext>
              </a:extLst>
            </p:cNvPr>
            <p:cNvSpPr/>
            <p:nvPr/>
          </p:nvSpPr>
          <p:spPr bwMode="auto">
            <a:xfrm>
              <a:off x="8235205" y="3536575"/>
              <a:ext cx="744070" cy="810038"/>
            </a:xfrm>
            <a:prstGeom prst="can">
              <a:avLst/>
            </a:prstGeom>
            <a:solidFill>
              <a:srgbClr val="00B050"/>
            </a:solidFill>
            <a:ln>
              <a:solidFill>
                <a:srgbClr val="00B05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algn="ctr" fontAlgn="base">
                <a:spcBef>
                  <a:spcPct val="50000"/>
                </a:spcBef>
                <a:spcAft>
                  <a:spcPct val="0"/>
                </a:spcAft>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数据</a:t>
              </a:r>
            </a:p>
          </p:txBody>
        </p:sp>
        <p:sp>
          <p:nvSpPr>
            <p:cNvPr id="47" name="圆柱体 46">
              <a:extLst>
                <a:ext uri="{FF2B5EF4-FFF2-40B4-BE49-F238E27FC236}">
                  <a16:creationId xmlns:a16="http://schemas.microsoft.com/office/drawing/2014/main" id="{E5C81BC1-5B43-81E3-8A2E-A44A7C4660AA}"/>
                </a:ext>
              </a:extLst>
            </p:cNvPr>
            <p:cNvSpPr/>
            <p:nvPr/>
          </p:nvSpPr>
          <p:spPr bwMode="auto">
            <a:xfrm>
              <a:off x="9229167" y="3536575"/>
              <a:ext cx="744070" cy="810038"/>
            </a:xfrm>
            <a:prstGeom prst="can">
              <a:avLst/>
            </a:prstGeom>
            <a:solidFill>
              <a:srgbClr val="0432FF"/>
            </a:solidFill>
            <a:ln>
              <a:solidFill>
                <a:srgbClr val="0432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algn="ctr" fontAlgn="base">
                <a:spcBef>
                  <a:spcPct val="50000"/>
                </a:spcBef>
                <a:spcAft>
                  <a:spcPct val="0"/>
                </a:spcAft>
              </a:pPr>
              <a:r>
                <a:rPr kumimoji="1" lang="zh-CN" altLang="en-US"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数据</a:t>
              </a:r>
            </a:p>
          </p:txBody>
        </p:sp>
        <p:sp>
          <p:nvSpPr>
            <p:cNvPr id="48" name="矩形 47">
              <a:extLst>
                <a:ext uri="{FF2B5EF4-FFF2-40B4-BE49-F238E27FC236}">
                  <a16:creationId xmlns:a16="http://schemas.microsoft.com/office/drawing/2014/main" id="{A3CC3E9D-BE56-7574-A12C-AB5C0815D229}"/>
                </a:ext>
              </a:extLst>
            </p:cNvPr>
            <p:cNvSpPr/>
            <p:nvPr/>
          </p:nvSpPr>
          <p:spPr bwMode="auto">
            <a:xfrm>
              <a:off x="7052982" y="1125538"/>
              <a:ext cx="995083" cy="3338328"/>
            </a:xfrm>
            <a:prstGeom prst="rect">
              <a:avLst/>
            </a:prstGeom>
            <a:noFill/>
            <a:ln w="12700">
              <a:solidFill>
                <a:schemeClr val="tx1"/>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8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sp>
          <p:nvSpPr>
            <p:cNvPr id="49" name="矩形 48">
              <a:extLst>
                <a:ext uri="{FF2B5EF4-FFF2-40B4-BE49-F238E27FC236}">
                  <a16:creationId xmlns:a16="http://schemas.microsoft.com/office/drawing/2014/main" id="{6AADB095-5EEA-FA29-184B-0F40FBC61890}"/>
                </a:ext>
              </a:extLst>
            </p:cNvPr>
            <p:cNvSpPr/>
            <p:nvPr/>
          </p:nvSpPr>
          <p:spPr bwMode="auto">
            <a:xfrm>
              <a:off x="8118267" y="1125538"/>
              <a:ext cx="919570" cy="3338328"/>
            </a:xfrm>
            <a:prstGeom prst="rect">
              <a:avLst/>
            </a:prstGeom>
            <a:noFill/>
            <a:ln w="12700">
              <a:solidFill>
                <a:schemeClr val="tx1"/>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8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sp>
          <p:nvSpPr>
            <p:cNvPr id="50" name="矩形 49">
              <a:extLst>
                <a:ext uri="{FF2B5EF4-FFF2-40B4-BE49-F238E27FC236}">
                  <a16:creationId xmlns:a16="http://schemas.microsoft.com/office/drawing/2014/main" id="{39A77F66-9F59-C0E9-C148-F2499B3E3579}"/>
                </a:ext>
              </a:extLst>
            </p:cNvPr>
            <p:cNvSpPr/>
            <p:nvPr/>
          </p:nvSpPr>
          <p:spPr bwMode="auto">
            <a:xfrm>
              <a:off x="9071857" y="1125538"/>
              <a:ext cx="952924" cy="3338328"/>
            </a:xfrm>
            <a:prstGeom prst="rect">
              <a:avLst/>
            </a:prstGeom>
            <a:noFill/>
            <a:ln w="12700">
              <a:solidFill>
                <a:schemeClr val="tx1"/>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8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grpSp>
      <p:sp>
        <p:nvSpPr>
          <p:cNvPr id="51" name="矩形 50">
            <a:extLst>
              <a:ext uri="{FF2B5EF4-FFF2-40B4-BE49-F238E27FC236}">
                <a16:creationId xmlns:a16="http://schemas.microsoft.com/office/drawing/2014/main" id="{8EBDCFF2-6FB5-8EEA-42DD-6141EA5E2F27}"/>
              </a:ext>
            </a:extLst>
          </p:cNvPr>
          <p:cNvSpPr/>
          <p:nvPr/>
        </p:nvSpPr>
        <p:spPr bwMode="auto">
          <a:xfrm>
            <a:off x="5112224" y="4610954"/>
            <a:ext cx="3085994" cy="559533"/>
          </a:xfrm>
          <a:prstGeom prst="rect">
            <a:avLst/>
          </a:prstGeom>
          <a:solidFill>
            <a:srgbClr val="7030A0">
              <a:alpha val="23000"/>
            </a:srgbClr>
          </a:solidFill>
          <a:ln w="12700">
            <a:solidFill>
              <a:schemeClr val="tx1"/>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8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sp>
        <p:nvSpPr>
          <p:cNvPr id="52" name="矩形 51">
            <a:extLst>
              <a:ext uri="{FF2B5EF4-FFF2-40B4-BE49-F238E27FC236}">
                <a16:creationId xmlns:a16="http://schemas.microsoft.com/office/drawing/2014/main" id="{44E38B35-680D-89EF-7E51-A3D768880DC4}"/>
              </a:ext>
            </a:extLst>
          </p:cNvPr>
          <p:cNvSpPr/>
          <p:nvPr/>
        </p:nvSpPr>
        <p:spPr bwMode="auto">
          <a:xfrm>
            <a:off x="5112224" y="5202245"/>
            <a:ext cx="3085994" cy="559533"/>
          </a:xfrm>
          <a:prstGeom prst="rect">
            <a:avLst/>
          </a:prstGeom>
          <a:solidFill>
            <a:srgbClr val="7030A0">
              <a:alpha val="23000"/>
            </a:srgbClr>
          </a:solidFill>
          <a:ln w="12700">
            <a:solidFill>
              <a:schemeClr val="tx1"/>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8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grpSp>
        <p:nvGrpSpPr>
          <p:cNvPr id="54" name="组合 53">
            <a:extLst>
              <a:ext uri="{FF2B5EF4-FFF2-40B4-BE49-F238E27FC236}">
                <a16:creationId xmlns:a16="http://schemas.microsoft.com/office/drawing/2014/main" id="{FD998585-87D6-1E85-A69B-F49F5A044E2E}"/>
              </a:ext>
            </a:extLst>
          </p:cNvPr>
          <p:cNvGrpSpPr/>
          <p:nvPr/>
        </p:nvGrpSpPr>
        <p:grpSpPr>
          <a:xfrm>
            <a:off x="8564920" y="3883936"/>
            <a:ext cx="2936862" cy="2679979"/>
            <a:chOff x="7052982" y="1125538"/>
            <a:chExt cx="2971800" cy="3338328"/>
          </a:xfrm>
        </p:grpSpPr>
        <p:pic>
          <p:nvPicPr>
            <p:cNvPr id="55" name="图片 54">
              <a:extLst>
                <a:ext uri="{FF2B5EF4-FFF2-40B4-BE49-F238E27FC236}">
                  <a16:creationId xmlns:a16="http://schemas.microsoft.com/office/drawing/2014/main" id="{D04607F4-5816-C2DE-0FBE-DBF132BDA69D}"/>
                </a:ext>
              </a:extLst>
            </p:cNvPr>
            <p:cNvPicPr>
              <a:picLocks noChangeAspect="1"/>
            </p:cNvPicPr>
            <p:nvPr/>
          </p:nvPicPr>
          <p:blipFill rotWithShape="1">
            <a:blip r:embed="rId2"/>
            <a:srcRect l="26372" t="6409" b="5295"/>
            <a:stretch/>
          </p:blipFill>
          <p:spPr>
            <a:xfrm>
              <a:off x="7153835" y="1125538"/>
              <a:ext cx="2870947" cy="833717"/>
            </a:xfrm>
            <a:prstGeom prst="rect">
              <a:avLst/>
            </a:prstGeom>
          </p:spPr>
        </p:pic>
        <p:sp>
          <p:nvSpPr>
            <p:cNvPr id="56" name="矩形 55">
              <a:extLst>
                <a:ext uri="{FF2B5EF4-FFF2-40B4-BE49-F238E27FC236}">
                  <a16:creationId xmlns:a16="http://schemas.microsoft.com/office/drawing/2014/main" id="{CFBB7D20-11D8-690D-33CB-B5B3495A8014}"/>
                </a:ext>
              </a:extLst>
            </p:cNvPr>
            <p:cNvSpPr/>
            <p:nvPr/>
          </p:nvSpPr>
          <p:spPr bwMode="auto">
            <a:xfrm>
              <a:off x="7160565" y="2138082"/>
              <a:ext cx="744070" cy="50947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应用</a:t>
              </a:r>
            </a:p>
          </p:txBody>
        </p:sp>
        <p:sp>
          <p:nvSpPr>
            <p:cNvPr id="57" name="矩形 56">
              <a:extLst>
                <a:ext uri="{FF2B5EF4-FFF2-40B4-BE49-F238E27FC236}">
                  <a16:creationId xmlns:a16="http://schemas.microsoft.com/office/drawing/2014/main" id="{D12DF69A-D885-03E6-0FD3-25346700EC5B}"/>
                </a:ext>
              </a:extLst>
            </p:cNvPr>
            <p:cNvSpPr/>
            <p:nvPr/>
          </p:nvSpPr>
          <p:spPr bwMode="auto">
            <a:xfrm>
              <a:off x="8217273" y="2138082"/>
              <a:ext cx="744070" cy="509477"/>
            </a:xfrm>
            <a:prstGeom prst="rect">
              <a:avLst/>
            </a:prstGeom>
            <a:solidFill>
              <a:srgbClr val="00B050"/>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应用</a:t>
              </a:r>
            </a:p>
          </p:txBody>
        </p:sp>
        <p:sp>
          <p:nvSpPr>
            <p:cNvPr id="58" name="矩形 57">
              <a:extLst>
                <a:ext uri="{FF2B5EF4-FFF2-40B4-BE49-F238E27FC236}">
                  <a16:creationId xmlns:a16="http://schemas.microsoft.com/office/drawing/2014/main" id="{75165233-EBE1-0688-6A0E-DE4A0E831641}"/>
                </a:ext>
              </a:extLst>
            </p:cNvPr>
            <p:cNvSpPr/>
            <p:nvPr/>
          </p:nvSpPr>
          <p:spPr bwMode="auto">
            <a:xfrm>
              <a:off x="9229167" y="2138082"/>
              <a:ext cx="744070" cy="509477"/>
            </a:xfrm>
            <a:prstGeom prst="rect">
              <a:avLst/>
            </a:prstGeom>
            <a:solidFill>
              <a:srgbClr val="0432FF"/>
            </a:solidFill>
            <a:ln>
              <a:solidFill>
                <a:srgbClr val="0432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应用</a:t>
              </a:r>
            </a:p>
          </p:txBody>
        </p:sp>
        <p:sp>
          <p:nvSpPr>
            <p:cNvPr id="59" name="矩形 58">
              <a:extLst>
                <a:ext uri="{FF2B5EF4-FFF2-40B4-BE49-F238E27FC236}">
                  <a16:creationId xmlns:a16="http://schemas.microsoft.com/office/drawing/2014/main" id="{7D441FBC-EF57-4385-4A7B-89CD0E80FC81}"/>
                </a:ext>
              </a:extLst>
            </p:cNvPr>
            <p:cNvSpPr/>
            <p:nvPr/>
          </p:nvSpPr>
          <p:spPr bwMode="auto">
            <a:xfrm>
              <a:off x="7160565" y="2875675"/>
              <a:ext cx="744070" cy="50947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服务</a:t>
              </a:r>
            </a:p>
          </p:txBody>
        </p:sp>
        <p:sp>
          <p:nvSpPr>
            <p:cNvPr id="60" name="矩形 59">
              <a:extLst>
                <a:ext uri="{FF2B5EF4-FFF2-40B4-BE49-F238E27FC236}">
                  <a16:creationId xmlns:a16="http://schemas.microsoft.com/office/drawing/2014/main" id="{9AFA78DC-7E2D-55C6-7B08-02EC16630002}"/>
                </a:ext>
              </a:extLst>
            </p:cNvPr>
            <p:cNvSpPr/>
            <p:nvPr/>
          </p:nvSpPr>
          <p:spPr bwMode="auto">
            <a:xfrm>
              <a:off x="8217273" y="2875675"/>
              <a:ext cx="744070" cy="509477"/>
            </a:xfrm>
            <a:prstGeom prst="rect">
              <a:avLst/>
            </a:prstGeom>
            <a:solidFill>
              <a:srgbClr val="00B050"/>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服务</a:t>
              </a:r>
            </a:p>
          </p:txBody>
        </p:sp>
        <p:sp>
          <p:nvSpPr>
            <p:cNvPr id="61" name="矩形 60">
              <a:extLst>
                <a:ext uri="{FF2B5EF4-FFF2-40B4-BE49-F238E27FC236}">
                  <a16:creationId xmlns:a16="http://schemas.microsoft.com/office/drawing/2014/main" id="{99A3F59E-A8BA-AA8D-F124-980046635B45}"/>
                </a:ext>
              </a:extLst>
            </p:cNvPr>
            <p:cNvSpPr/>
            <p:nvPr/>
          </p:nvSpPr>
          <p:spPr bwMode="auto">
            <a:xfrm>
              <a:off x="9229167" y="2875675"/>
              <a:ext cx="744070" cy="509477"/>
            </a:xfrm>
            <a:prstGeom prst="rect">
              <a:avLst/>
            </a:prstGeom>
            <a:solidFill>
              <a:srgbClr val="0432FF"/>
            </a:solidFill>
            <a:ln>
              <a:solidFill>
                <a:srgbClr val="0432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服务</a:t>
              </a:r>
            </a:p>
          </p:txBody>
        </p:sp>
        <p:sp>
          <p:nvSpPr>
            <p:cNvPr id="62" name="圆柱体 61">
              <a:extLst>
                <a:ext uri="{FF2B5EF4-FFF2-40B4-BE49-F238E27FC236}">
                  <a16:creationId xmlns:a16="http://schemas.microsoft.com/office/drawing/2014/main" id="{D65A651D-AADB-A619-1842-95941D64067B}"/>
                </a:ext>
              </a:extLst>
            </p:cNvPr>
            <p:cNvSpPr/>
            <p:nvPr/>
          </p:nvSpPr>
          <p:spPr bwMode="auto">
            <a:xfrm>
              <a:off x="7160565" y="3536575"/>
              <a:ext cx="744070" cy="810038"/>
            </a:xfrm>
            <a:prstGeom prst="can">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algn="ctr" fontAlgn="base">
                <a:spcBef>
                  <a:spcPct val="50000"/>
                </a:spcBef>
                <a:spcAft>
                  <a:spcPct val="0"/>
                </a:spcAft>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数据</a:t>
              </a:r>
            </a:p>
          </p:txBody>
        </p:sp>
        <p:sp>
          <p:nvSpPr>
            <p:cNvPr id="63" name="圆柱体 62">
              <a:extLst>
                <a:ext uri="{FF2B5EF4-FFF2-40B4-BE49-F238E27FC236}">
                  <a16:creationId xmlns:a16="http://schemas.microsoft.com/office/drawing/2014/main" id="{052841DF-E20E-E123-A73F-D2B93CC1B2F9}"/>
                </a:ext>
              </a:extLst>
            </p:cNvPr>
            <p:cNvSpPr/>
            <p:nvPr/>
          </p:nvSpPr>
          <p:spPr bwMode="auto">
            <a:xfrm>
              <a:off x="8235205" y="3536575"/>
              <a:ext cx="744070" cy="810038"/>
            </a:xfrm>
            <a:prstGeom prst="can">
              <a:avLst/>
            </a:prstGeom>
            <a:solidFill>
              <a:srgbClr val="00B050"/>
            </a:solidFill>
            <a:ln>
              <a:solidFill>
                <a:srgbClr val="00B05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algn="ctr" fontAlgn="base">
                <a:spcBef>
                  <a:spcPct val="50000"/>
                </a:spcBef>
                <a:spcAft>
                  <a:spcPct val="0"/>
                </a:spcAft>
              </a:pPr>
              <a:r>
                <a:rPr kumimoji="1" lang="zh-CN" altLang="en-US"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数据</a:t>
              </a:r>
            </a:p>
          </p:txBody>
        </p:sp>
        <p:sp>
          <p:nvSpPr>
            <p:cNvPr id="64" name="圆柱体 63">
              <a:extLst>
                <a:ext uri="{FF2B5EF4-FFF2-40B4-BE49-F238E27FC236}">
                  <a16:creationId xmlns:a16="http://schemas.microsoft.com/office/drawing/2014/main" id="{4FBC2B3C-23C9-AD68-26E9-83A8451710BA}"/>
                </a:ext>
              </a:extLst>
            </p:cNvPr>
            <p:cNvSpPr/>
            <p:nvPr/>
          </p:nvSpPr>
          <p:spPr bwMode="auto">
            <a:xfrm>
              <a:off x="9229167" y="3536575"/>
              <a:ext cx="744070" cy="810038"/>
            </a:xfrm>
            <a:prstGeom prst="can">
              <a:avLst/>
            </a:prstGeom>
            <a:solidFill>
              <a:srgbClr val="0432FF"/>
            </a:solidFill>
            <a:ln>
              <a:solidFill>
                <a:srgbClr val="0432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algn="ctr" fontAlgn="base">
                <a:spcBef>
                  <a:spcPct val="50000"/>
                </a:spcBef>
                <a:spcAft>
                  <a:spcPct val="0"/>
                </a:spcAft>
              </a:pPr>
              <a:r>
                <a:rPr kumimoji="1" lang="zh-CN" altLang="en-US" b="0" i="0" u="none" strike="noStrike" cap="none" normalizeH="0" baseline="0" dirty="0">
                  <a:ln>
                    <a:noFill/>
                  </a:ln>
                  <a:solidFill>
                    <a:schemeClr val="bg1"/>
                  </a:solidFill>
                  <a:effectLst/>
                  <a:latin typeface="Microsoft YaHei" panose="020B0503020204020204" pitchFamily="34" charset="-122"/>
                  <a:ea typeface="Microsoft YaHei" panose="020B0503020204020204" pitchFamily="34" charset="-122"/>
                </a:rPr>
                <a:t>数据</a:t>
              </a:r>
            </a:p>
          </p:txBody>
        </p:sp>
        <p:sp>
          <p:nvSpPr>
            <p:cNvPr id="65" name="矩形 64">
              <a:extLst>
                <a:ext uri="{FF2B5EF4-FFF2-40B4-BE49-F238E27FC236}">
                  <a16:creationId xmlns:a16="http://schemas.microsoft.com/office/drawing/2014/main" id="{2CA3569B-7E49-7FDF-2F79-8EC5A2BFB1FC}"/>
                </a:ext>
              </a:extLst>
            </p:cNvPr>
            <p:cNvSpPr/>
            <p:nvPr/>
          </p:nvSpPr>
          <p:spPr bwMode="auto">
            <a:xfrm>
              <a:off x="7052982" y="1125538"/>
              <a:ext cx="995083" cy="3338328"/>
            </a:xfrm>
            <a:prstGeom prst="rect">
              <a:avLst/>
            </a:prstGeom>
            <a:noFill/>
            <a:ln w="12700">
              <a:solidFill>
                <a:schemeClr val="tx1"/>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8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sp>
          <p:nvSpPr>
            <p:cNvPr id="66" name="矩形 65">
              <a:extLst>
                <a:ext uri="{FF2B5EF4-FFF2-40B4-BE49-F238E27FC236}">
                  <a16:creationId xmlns:a16="http://schemas.microsoft.com/office/drawing/2014/main" id="{52EEA71A-7E3C-9CD5-D2B6-C5902F1472D8}"/>
                </a:ext>
              </a:extLst>
            </p:cNvPr>
            <p:cNvSpPr/>
            <p:nvPr/>
          </p:nvSpPr>
          <p:spPr bwMode="auto">
            <a:xfrm>
              <a:off x="8118267" y="1125538"/>
              <a:ext cx="919570" cy="3338328"/>
            </a:xfrm>
            <a:prstGeom prst="rect">
              <a:avLst/>
            </a:prstGeom>
            <a:noFill/>
            <a:ln w="12700">
              <a:solidFill>
                <a:schemeClr val="tx1"/>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8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sp>
          <p:nvSpPr>
            <p:cNvPr id="67" name="矩形 66">
              <a:extLst>
                <a:ext uri="{FF2B5EF4-FFF2-40B4-BE49-F238E27FC236}">
                  <a16:creationId xmlns:a16="http://schemas.microsoft.com/office/drawing/2014/main" id="{87C83A02-FAEA-D8E3-11DC-5C544336EE9C}"/>
                </a:ext>
              </a:extLst>
            </p:cNvPr>
            <p:cNvSpPr/>
            <p:nvPr/>
          </p:nvSpPr>
          <p:spPr bwMode="auto">
            <a:xfrm>
              <a:off x="9071857" y="1125538"/>
              <a:ext cx="952924" cy="3338328"/>
            </a:xfrm>
            <a:prstGeom prst="rect">
              <a:avLst/>
            </a:prstGeom>
            <a:noFill/>
            <a:ln w="12700">
              <a:solidFill>
                <a:schemeClr val="tx1"/>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8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grpSp>
      <p:sp>
        <p:nvSpPr>
          <p:cNvPr id="68" name="矩形 67">
            <a:extLst>
              <a:ext uri="{FF2B5EF4-FFF2-40B4-BE49-F238E27FC236}">
                <a16:creationId xmlns:a16="http://schemas.microsoft.com/office/drawing/2014/main" id="{25D1C908-44D5-DEFB-F23B-27D76223EC8A}"/>
              </a:ext>
            </a:extLst>
          </p:cNvPr>
          <p:cNvSpPr/>
          <p:nvPr/>
        </p:nvSpPr>
        <p:spPr bwMode="auto">
          <a:xfrm>
            <a:off x="8485094" y="4610954"/>
            <a:ext cx="3085994" cy="559533"/>
          </a:xfrm>
          <a:prstGeom prst="rect">
            <a:avLst/>
          </a:prstGeom>
          <a:solidFill>
            <a:srgbClr val="7030A0">
              <a:alpha val="23000"/>
            </a:srgbClr>
          </a:solidFill>
          <a:ln w="12700">
            <a:solidFill>
              <a:schemeClr val="tx1"/>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8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sp>
        <p:nvSpPr>
          <p:cNvPr id="69" name="矩形 68">
            <a:extLst>
              <a:ext uri="{FF2B5EF4-FFF2-40B4-BE49-F238E27FC236}">
                <a16:creationId xmlns:a16="http://schemas.microsoft.com/office/drawing/2014/main" id="{0EE65910-BAB4-099C-0794-B1FFDE5054B2}"/>
              </a:ext>
            </a:extLst>
          </p:cNvPr>
          <p:cNvSpPr/>
          <p:nvPr/>
        </p:nvSpPr>
        <p:spPr bwMode="auto">
          <a:xfrm>
            <a:off x="8485094" y="5202245"/>
            <a:ext cx="3085994" cy="559533"/>
          </a:xfrm>
          <a:prstGeom prst="rect">
            <a:avLst/>
          </a:prstGeom>
          <a:solidFill>
            <a:srgbClr val="7030A0">
              <a:alpha val="23000"/>
            </a:srgbClr>
          </a:solidFill>
          <a:ln w="12700">
            <a:solidFill>
              <a:schemeClr val="tx1"/>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8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sp>
        <p:nvSpPr>
          <p:cNvPr id="70" name="矩形 69">
            <a:extLst>
              <a:ext uri="{FF2B5EF4-FFF2-40B4-BE49-F238E27FC236}">
                <a16:creationId xmlns:a16="http://schemas.microsoft.com/office/drawing/2014/main" id="{5CBF13CC-9CCC-5DA5-DAE3-AFDF3F6C93C4}"/>
              </a:ext>
            </a:extLst>
          </p:cNvPr>
          <p:cNvSpPr/>
          <p:nvPr/>
        </p:nvSpPr>
        <p:spPr bwMode="auto">
          <a:xfrm>
            <a:off x="8485093" y="5832475"/>
            <a:ext cx="3085995" cy="715728"/>
          </a:xfrm>
          <a:prstGeom prst="rect">
            <a:avLst/>
          </a:prstGeom>
          <a:solidFill>
            <a:srgbClr val="7030A0">
              <a:alpha val="23000"/>
            </a:srgbClr>
          </a:solidFill>
          <a:ln w="12700">
            <a:solidFill>
              <a:schemeClr val="tx1"/>
            </a:solidFill>
            <a:prstDash val="sysDot"/>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28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spTree>
    <p:extLst>
      <p:ext uri="{BB962C8B-B14F-4D97-AF65-F5344CB8AC3E}">
        <p14:creationId xmlns:p14="http://schemas.microsoft.com/office/powerpoint/2010/main" val="4147214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B04E193-185D-F407-4051-DEF2C13925FB}"/>
              </a:ext>
            </a:extLst>
          </p:cNvPr>
          <p:cNvSpPr>
            <a:spLocks noGrp="1"/>
          </p:cNvSpPr>
          <p:nvPr>
            <p:ph type="sldNum" sz="quarter" idx="10"/>
          </p:nvPr>
        </p:nvSpPr>
        <p:spPr/>
        <p:txBody>
          <a:bodyPr/>
          <a:lstStyle/>
          <a:p>
            <a:fld id="{87BBDC00-B9E2-4EFD-9306-2934E87247C6}" type="slidenum">
              <a:rPr lang="zh-CN" altLang="en-US" smtClean="0"/>
              <a:t>13</a:t>
            </a:fld>
            <a:endParaRPr lang="zh-CN" altLang="en-US"/>
          </a:p>
        </p:txBody>
      </p:sp>
      <p:sp>
        <p:nvSpPr>
          <p:cNvPr id="3" name="标题 2">
            <a:extLst>
              <a:ext uri="{FF2B5EF4-FFF2-40B4-BE49-F238E27FC236}">
                <a16:creationId xmlns:a16="http://schemas.microsoft.com/office/drawing/2014/main" id="{597CF88B-394C-2410-7D55-81148DD94A98}"/>
              </a:ext>
            </a:extLst>
          </p:cNvPr>
          <p:cNvSpPr>
            <a:spLocks noGrp="1"/>
          </p:cNvSpPr>
          <p:nvPr>
            <p:ph type="title"/>
          </p:nvPr>
        </p:nvSpPr>
        <p:spPr/>
        <p:txBody>
          <a:bodyPr/>
          <a:lstStyle/>
          <a:p>
            <a:r>
              <a:rPr kumimoji="1" lang="en-US" altLang="zh-CN" dirty="0" err="1">
                <a:latin typeface="Microsoft YaHei" panose="020B0503020204020204" pitchFamily="34" charset="-122"/>
                <a:ea typeface="Microsoft YaHei" panose="020B0503020204020204" pitchFamily="34" charset="-122"/>
              </a:rPr>
              <a:t>GaussDB</a:t>
            </a:r>
            <a:r>
              <a:rPr kumimoji="1" lang="zh-CN" altLang="en-US" dirty="0">
                <a:latin typeface="Microsoft YaHei" panose="020B0503020204020204" pitchFamily="34" charset="-122"/>
                <a:ea typeface="Microsoft YaHei" panose="020B0503020204020204" pitchFamily="34" charset="-122"/>
              </a:rPr>
              <a:t>多租户</a:t>
            </a:r>
          </a:p>
        </p:txBody>
      </p:sp>
      <p:sp>
        <p:nvSpPr>
          <p:cNvPr id="5" name="页脚占位符 4">
            <a:extLst>
              <a:ext uri="{FF2B5EF4-FFF2-40B4-BE49-F238E27FC236}">
                <a16:creationId xmlns:a16="http://schemas.microsoft.com/office/drawing/2014/main" id="{C37D01AA-4A85-BD1F-5F98-DED3A90FE7FA}"/>
              </a:ext>
            </a:extLst>
          </p:cNvPr>
          <p:cNvSpPr>
            <a:spLocks noGrp="1"/>
          </p:cNvSpPr>
          <p:nvPr>
            <p:ph type="ftr" sz="quarter" idx="3"/>
          </p:nvPr>
        </p:nvSpPr>
        <p:spPr/>
        <p:txBody>
          <a:bodyPr/>
          <a:lstStyle/>
          <a:p>
            <a:pPr>
              <a:defRPr/>
            </a:pPr>
            <a:r>
              <a:rPr lang="zh-CN" altLang="en-US"/>
              <a:t>数据库系统—GaussDB</a:t>
            </a:r>
            <a:endParaRPr lang="en-US" altLang="zh-CN" sz="1200" dirty="0"/>
          </a:p>
        </p:txBody>
      </p:sp>
      <p:grpSp>
        <p:nvGrpSpPr>
          <p:cNvPr id="6" name="Group164">
            <a:extLst>
              <a:ext uri="{FF2B5EF4-FFF2-40B4-BE49-F238E27FC236}">
                <a16:creationId xmlns:a16="http://schemas.microsoft.com/office/drawing/2014/main" id="{6A749115-3BBA-EF20-F1FA-B48750BA382F}"/>
              </a:ext>
            </a:extLst>
          </p:cNvPr>
          <p:cNvGrpSpPr/>
          <p:nvPr/>
        </p:nvGrpSpPr>
        <p:grpSpPr>
          <a:xfrm>
            <a:off x="193975" y="1319645"/>
            <a:ext cx="11765961" cy="4728609"/>
            <a:chOff x="-2742293" y="290200"/>
            <a:chExt cx="14628586" cy="6277600"/>
          </a:xfrm>
        </p:grpSpPr>
        <p:sp>
          <p:nvSpPr>
            <p:cNvPr id="7" name="Text 165">
              <a:extLst>
                <a:ext uri="{FF2B5EF4-FFF2-40B4-BE49-F238E27FC236}">
                  <a16:creationId xmlns:a16="http://schemas.microsoft.com/office/drawing/2014/main" id="{5B1BFDCD-FE13-C0DB-186F-546A7D24F345}"/>
                </a:ext>
              </a:extLst>
            </p:cNvPr>
            <p:cNvSpPr txBox="1"/>
            <p:nvPr/>
          </p:nvSpPr>
          <p:spPr>
            <a:xfrm>
              <a:off x="-2633664" y="290200"/>
              <a:ext cx="2887354" cy="680554"/>
            </a:xfrm>
            <a:prstGeom prst="rect">
              <a:avLst/>
            </a:prstGeom>
            <a:noFill/>
          </p:spPr>
          <p:txBody>
            <a:bodyPr wrap="square" lIns="0" tIns="0" rIns="0" bIns="0" rtlCol="0" anchor="ctr"/>
            <a:lstStyle/>
            <a:p>
              <a:pPr algn="ctr"/>
              <a:r>
                <a:rPr sz="2000" dirty="0">
                  <a:solidFill>
                    <a:srgbClr val="191919"/>
                  </a:solidFill>
                  <a:latin typeface="Microsoft YaHei" panose="020B0503020204020204" pitchFamily="34" charset="-122"/>
                  <a:ea typeface="Microsoft YaHei" panose="020B0503020204020204" pitchFamily="34" charset="-122"/>
                </a:rPr>
                <a:t>相互隔离的业务应用</a:t>
              </a:r>
            </a:p>
          </p:txBody>
        </p:sp>
        <p:sp>
          <p:nvSpPr>
            <p:cNvPr id="8" name="Rectangle">
              <a:extLst>
                <a:ext uri="{FF2B5EF4-FFF2-40B4-BE49-F238E27FC236}">
                  <a16:creationId xmlns:a16="http://schemas.microsoft.com/office/drawing/2014/main" id="{70A189C3-3299-C1D4-CD30-52001B34D6EE}"/>
                </a:ext>
              </a:extLst>
            </p:cNvPr>
            <p:cNvSpPr/>
            <p:nvPr/>
          </p:nvSpPr>
          <p:spPr>
            <a:xfrm>
              <a:off x="-2736107" y="1091646"/>
              <a:ext cx="3013400" cy="4845354"/>
            </a:xfrm>
            <a:custGeom>
              <a:avLst/>
              <a:gdLst>
                <a:gd name="connsiteX0" fmla="*/ 0 w 3013400"/>
                <a:gd name="connsiteY0" fmla="*/ 2422677 h 4845354"/>
                <a:gd name="connsiteX1" fmla="*/ 1506700 w 3013400"/>
                <a:gd name="connsiteY1" fmla="*/ 0 h 4845354"/>
                <a:gd name="connsiteX2" fmla="*/ 3017200 w 3013400"/>
                <a:gd name="connsiteY2" fmla="*/ 2422677 h 4845354"/>
                <a:gd name="connsiteX3" fmla="*/ 1506700 w 3013400"/>
                <a:gd name="connsiteY3" fmla="*/ 4845354 h 4845354"/>
              </a:gdLst>
              <a:ahLst/>
              <a:cxnLst>
                <a:cxn ang="0">
                  <a:pos x="connsiteX0" y="connsiteY0"/>
                </a:cxn>
                <a:cxn ang="0">
                  <a:pos x="connsiteX1" y="connsiteY1"/>
                </a:cxn>
                <a:cxn ang="0">
                  <a:pos x="connsiteX2" y="connsiteY2"/>
                </a:cxn>
                <a:cxn ang="0">
                  <a:pos x="connsiteX3" y="connsiteY3"/>
                </a:cxn>
              </a:cxnLst>
              <a:rect l="0" t="0" r="0" b="0"/>
              <a:pathLst>
                <a:path w="3013400" h="4845354">
                  <a:moveTo>
                    <a:pt x="0" y="0"/>
                  </a:moveTo>
                  <a:lnTo>
                    <a:pt x="3013400" y="0"/>
                  </a:lnTo>
                  <a:lnTo>
                    <a:pt x="3013400" y="4845354"/>
                  </a:lnTo>
                  <a:lnTo>
                    <a:pt x="0" y="4845354"/>
                  </a:lnTo>
                  <a:lnTo>
                    <a:pt x="0" y="0"/>
                  </a:lnTo>
                  <a:close/>
                </a:path>
              </a:pathLst>
            </a:custGeom>
            <a:solidFill>
              <a:srgbClr val="FFFFFF"/>
            </a:solidFill>
            <a:ln w="7600" cap="flat">
              <a:solidFill>
                <a:srgbClr val="323232"/>
              </a:solidFill>
              <a:bevel/>
            </a:ln>
          </p:spPr>
        </p:sp>
        <p:sp>
          <p:nvSpPr>
            <p:cNvPr id="9" name="Text 166">
              <a:extLst>
                <a:ext uri="{FF2B5EF4-FFF2-40B4-BE49-F238E27FC236}">
                  <a16:creationId xmlns:a16="http://schemas.microsoft.com/office/drawing/2014/main" id="{C896ED53-800F-C807-08EA-E28F1649B949}"/>
                </a:ext>
              </a:extLst>
            </p:cNvPr>
            <p:cNvSpPr txBox="1"/>
            <p:nvPr/>
          </p:nvSpPr>
          <p:spPr>
            <a:xfrm>
              <a:off x="-2451107" y="1114446"/>
              <a:ext cx="2317354" cy="536154"/>
            </a:xfrm>
            <a:prstGeom prst="rect">
              <a:avLst/>
            </a:prstGeom>
            <a:noFill/>
          </p:spPr>
          <p:txBody>
            <a:bodyPr wrap="square" lIns="0" tIns="0" rIns="0" bIns="0" rtlCol="0" anchor="ctr"/>
            <a:lstStyle/>
            <a:p>
              <a:pPr algn="ctr"/>
              <a:r>
                <a:rPr sz="2000" dirty="0">
                  <a:solidFill>
                    <a:srgbClr val="191919"/>
                  </a:solidFill>
                  <a:latin typeface="Microsoft YaHei" panose="020B0503020204020204" pitchFamily="34" charset="-122"/>
                  <a:ea typeface="Microsoft YaHei" panose="020B0503020204020204" pitchFamily="34" charset="-122"/>
                </a:rPr>
                <a:t>多个业务服务</a:t>
              </a:r>
            </a:p>
          </p:txBody>
        </p:sp>
        <p:sp>
          <p:nvSpPr>
            <p:cNvPr id="10" name="Rectangle">
              <a:extLst>
                <a:ext uri="{FF2B5EF4-FFF2-40B4-BE49-F238E27FC236}">
                  <a16:creationId xmlns:a16="http://schemas.microsoft.com/office/drawing/2014/main" id="{BCE44AAC-AFF4-F44C-4680-A1791CDFADBE}"/>
                </a:ext>
              </a:extLst>
            </p:cNvPr>
            <p:cNvSpPr/>
            <p:nvPr/>
          </p:nvSpPr>
          <p:spPr>
            <a:xfrm>
              <a:off x="-2595507" y="1725892"/>
              <a:ext cx="766627" cy="536154"/>
            </a:xfrm>
            <a:custGeom>
              <a:avLst/>
              <a:gdLst>
                <a:gd name="connsiteX0" fmla="*/ 0 w 766627"/>
                <a:gd name="connsiteY0" fmla="*/ 271652 h 536154"/>
                <a:gd name="connsiteX1" fmla="*/ 384878 w 766627"/>
                <a:gd name="connsiteY1" fmla="*/ 0 h 536154"/>
                <a:gd name="connsiteX2" fmla="*/ 766627 w 766627"/>
                <a:gd name="connsiteY2" fmla="*/ 271652 h 536154"/>
                <a:gd name="connsiteX3" fmla="*/ 384878 w 766627"/>
                <a:gd name="connsiteY3" fmla="*/ 536154 h 536154"/>
              </a:gdLst>
              <a:ahLst/>
              <a:cxnLst>
                <a:cxn ang="0">
                  <a:pos x="connsiteX0" y="connsiteY0"/>
                </a:cxn>
                <a:cxn ang="0">
                  <a:pos x="connsiteX1" y="connsiteY1"/>
                </a:cxn>
                <a:cxn ang="0">
                  <a:pos x="connsiteX2" y="connsiteY2"/>
                </a:cxn>
                <a:cxn ang="0">
                  <a:pos x="connsiteX3" y="connsiteY3"/>
                </a:cxn>
              </a:cxnLst>
              <a:rect l="l" t="t" r="r" b="b"/>
              <a:pathLst>
                <a:path w="766627" h="536154">
                  <a:moveTo>
                    <a:pt x="0" y="0"/>
                  </a:moveTo>
                  <a:lnTo>
                    <a:pt x="766627" y="0"/>
                  </a:lnTo>
                  <a:lnTo>
                    <a:pt x="766627" y="536154"/>
                  </a:lnTo>
                  <a:lnTo>
                    <a:pt x="0" y="536154"/>
                  </a:lnTo>
                  <a:lnTo>
                    <a:pt x="0" y="0"/>
                  </a:lnTo>
                  <a:close/>
                </a:path>
              </a:pathLst>
            </a:custGeom>
            <a:solidFill>
              <a:srgbClr val="FFFFFF"/>
            </a:solidFill>
            <a:ln w="7600" cap="flat">
              <a:solidFill>
                <a:srgbClr val="323232"/>
              </a:solidFill>
              <a:bevel/>
            </a:ln>
          </p:spPr>
          <p:txBody>
            <a:bodyPr wrap="square" lIns="0" tIns="0" rIns="0" bIns="0" rtlCol="0" anchor="ctr"/>
            <a:lstStyle/>
            <a:p>
              <a:pPr algn="ctr"/>
              <a:r>
                <a:rPr sz="1600" dirty="0">
                  <a:solidFill>
                    <a:srgbClr val="191919"/>
                  </a:solidFill>
                  <a:latin typeface="Microsoft YaHei" panose="020B0503020204020204" pitchFamily="34" charset="-122"/>
                  <a:ea typeface="Microsoft YaHei" panose="020B0503020204020204" pitchFamily="34" charset="-122"/>
                </a:rPr>
                <a:t>App1</a:t>
              </a:r>
            </a:p>
          </p:txBody>
        </p:sp>
        <p:sp>
          <p:nvSpPr>
            <p:cNvPr id="11" name="Rectangle">
              <a:extLst>
                <a:ext uri="{FF2B5EF4-FFF2-40B4-BE49-F238E27FC236}">
                  <a16:creationId xmlns:a16="http://schemas.microsoft.com/office/drawing/2014/main" id="{7E4944FC-BEBA-6B9C-8C9F-9982E7066936}"/>
                </a:ext>
              </a:extLst>
            </p:cNvPr>
            <p:cNvSpPr/>
            <p:nvPr/>
          </p:nvSpPr>
          <p:spPr>
            <a:xfrm>
              <a:off x="-1618907" y="1725892"/>
              <a:ext cx="766627" cy="536154"/>
            </a:xfrm>
            <a:custGeom>
              <a:avLst/>
              <a:gdLst>
                <a:gd name="connsiteX0" fmla="*/ 0 w 766627"/>
                <a:gd name="connsiteY0" fmla="*/ 271651 h 536154"/>
                <a:gd name="connsiteX1" fmla="*/ 384878 w 766627"/>
                <a:gd name="connsiteY1" fmla="*/ 0 h 536154"/>
                <a:gd name="connsiteX2" fmla="*/ 766627 w 766627"/>
                <a:gd name="connsiteY2" fmla="*/ 271651 h 536154"/>
                <a:gd name="connsiteX3" fmla="*/ 384878 w 766627"/>
                <a:gd name="connsiteY3" fmla="*/ 536154 h 536154"/>
              </a:gdLst>
              <a:ahLst/>
              <a:cxnLst>
                <a:cxn ang="0">
                  <a:pos x="connsiteX0" y="connsiteY0"/>
                </a:cxn>
                <a:cxn ang="0">
                  <a:pos x="connsiteX1" y="connsiteY1"/>
                </a:cxn>
                <a:cxn ang="0">
                  <a:pos x="connsiteX2" y="connsiteY2"/>
                </a:cxn>
                <a:cxn ang="0">
                  <a:pos x="connsiteX3" y="connsiteY3"/>
                </a:cxn>
              </a:cxnLst>
              <a:rect l="l" t="t" r="r" b="b"/>
              <a:pathLst>
                <a:path w="766627" h="536154">
                  <a:moveTo>
                    <a:pt x="0" y="0"/>
                  </a:moveTo>
                  <a:lnTo>
                    <a:pt x="766627" y="0"/>
                  </a:lnTo>
                  <a:lnTo>
                    <a:pt x="766627" y="536154"/>
                  </a:lnTo>
                  <a:lnTo>
                    <a:pt x="0" y="536154"/>
                  </a:lnTo>
                  <a:lnTo>
                    <a:pt x="0" y="0"/>
                  </a:lnTo>
                  <a:close/>
                </a:path>
              </a:pathLst>
            </a:custGeom>
            <a:solidFill>
              <a:srgbClr val="FFFFFF"/>
            </a:solidFill>
            <a:ln w="7600" cap="flat">
              <a:solidFill>
                <a:srgbClr val="323232"/>
              </a:solidFill>
              <a:bevel/>
            </a:ln>
          </p:spPr>
          <p:txBody>
            <a:bodyPr wrap="square" lIns="0" tIns="0" rIns="0" bIns="0" rtlCol="0" anchor="ctr"/>
            <a:lstStyle/>
            <a:p>
              <a:pPr algn="ctr"/>
              <a:r>
                <a:rPr sz="1600" dirty="0">
                  <a:solidFill>
                    <a:srgbClr val="191919"/>
                  </a:solidFill>
                  <a:latin typeface="Microsoft YaHei" panose="020B0503020204020204" pitchFamily="34" charset="-122"/>
                  <a:ea typeface="Microsoft YaHei" panose="020B0503020204020204" pitchFamily="34" charset="-122"/>
                </a:rPr>
                <a:t>App2</a:t>
              </a:r>
            </a:p>
          </p:txBody>
        </p:sp>
        <p:sp>
          <p:nvSpPr>
            <p:cNvPr id="12" name="Rectangle">
              <a:extLst>
                <a:ext uri="{FF2B5EF4-FFF2-40B4-BE49-F238E27FC236}">
                  <a16:creationId xmlns:a16="http://schemas.microsoft.com/office/drawing/2014/main" id="{50897F7E-DA41-3669-D7F6-48C216A5221B}"/>
                </a:ext>
              </a:extLst>
            </p:cNvPr>
            <p:cNvSpPr/>
            <p:nvPr/>
          </p:nvSpPr>
          <p:spPr>
            <a:xfrm>
              <a:off x="-633734" y="1725892"/>
              <a:ext cx="766627" cy="536154"/>
            </a:xfrm>
            <a:custGeom>
              <a:avLst/>
              <a:gdLst>
                <a:gd name="connsiteX0" fmla="*/ 0 w 766627"/>
                <a:gd name="connsiteY0" fmla="*/ 271651 h 536154"/>
                <a:gd name="connsiteX1" fmla="*/ 384878 w 766627"/>
                <a:gd name="connsiteY1" fmla="*/ 0 h 536154"/>
                <a:gd name="connsiteX2" fmla="*/ 766627 w 766627"/>
                <a:gd name="connsiteY2" fmla="*/ 271651 h 536154"/>
                <a:gd name="connsiteX3" fmla="*/ 384878 w 766627"/>
                <a:gd name="connsiteY3" fmla="*/ 536154 h 536154"/>
              </a:gdLst>
              <a:ahLst/>
              <a:cxnLst>
                <a:cxn ang="0">
                  <a:pos x="connsiteX0" y="connsiteY0"/>
                </a:cxn>
                <a:cxn ang="0">
                  <a:pos x="connsiteX1" y="connsiteY1"/>
                </a:cxn>
                <a:cxn ang="0">
                  <a:pos x="connsiteX2" y="connsiteY2"/>
                </a:cxn>
                <a:cxn ang="0">
                  <a:pos x="connsiteX3" y="connsiteY3"/>
                </a:cxn>
              </a:cxnLst>
              <a:rect l="l" t="t" r="r" b="b"/>
              <a:pathLst>
                <a:path w="766627" h="536154">
                  <a:moveTo>
                    <a:pt x="0" y="0"/>
                  </a:moveTo>
                  <a:lnTo>
                    <a:pt x="766627" y="0"/>
                  </a:lnTo>
                  <a:lnTo>
                    <a:pt x="766627" y="536154"/>
                  </a:lnTo>
                  <a:lnTo>
                    <a:pt x="0" y="536154"/>
                  </a:lnTo>
                  <a:lnTo>
                    <a:pt x="0" y="0"/>
                  </a:lnTo>
                  <a:close/>
                </a:path>
              </a:pathLst>
            </a:custGeom>
            <a:solidFill>
              <a:srgbClr val="FFFFFF"/>
            </a:solidFill>
            <a:ln w="7600" cap="flat">
              <a:solidFill>
                <a:srgbClr val="323232"/>
              </a:solidFill>
              <a:bevel/>
            </a:ln>
          </p:spPr>
          <p:txBody>
            <a:bodyPr wrap="square" lIns="0" tIns="0" rIns="0" bIns="0" rtlCol="0" anchor="ctr"/>
            <a:lstStyle/>
            <a:p>
              <a:pPr algn="ctr"/>
              <a:r>
                <a:rPr sz="1600" dirty="0">
                  <a:solidFill>
                    <a:srgbClr val="191919"/>
                  </a:solidFill>
                  <a:latin typeface="Microsoft YaHei" panose="020B0503020204020204" pitchFamily="34" charset="-122"/>
                  <a:ea typeface="Microsoft YaHei" panose="020B0503020204020204" pitchFamily="34" charset="-122"/>
                </a:rPr>
                <a:t>App3</a:t>
              </a:r>
            </a:p>
          </p:txBody>
        </p:sp>
        <p:sp>
          <p:nvSpPr>
            <p:cNvPr id="13" name="Rectangle">
              <a:extLst>
                <a:ext uri="{FF2B5EF4-FFF2-40B4-BE49-F238E27FC236}">
                  <a16:creationId xmlns:a16="http://schemas.microsoft.com/office/drawing/2014/main" id="{15E06D4B-79B3-77BA-AEAB-1C2F738C8AEC}"/>
                </a:ext>
              </a:extLst>
            </p:cNvPr>
            <p:cNvSpPr/>
            <p:nvPr/>
          </p:nvSpPr>
          <p:spPr>
            <a:xfrm>
              <a:off x="-2426893" y="2726000"/>
              <a:ext cx="429400" cy="2439600"/>
            </a:xfrm>
            <a:custGeom>
              <a:avLst/>
              <a:gdLst>
                <a:gd name="connsiteX0" fmla="*/ 0 w 429400"/>
                <a:gd name="connsiteY0" fmla="*/ 1236065 h 2439600"/>
                <a:gd name="connsiteX1" fmla="*/ 215576 w 429400"/>
                <a:gd name="connsiteY1" fmla="*/ 0 h 2439600"/>
                <a:gd name="connsiteX2" fmla="*/ 429400 w 429400"/>
                <a:gd name="connsiteY2" fmla="*/ 1236065 h 2439600"/>
                <a:gd name="connsiteX3" fmla="*/ 215576 w 429400"/>
                <a:gd name="connsiteY3" fmla="*/ 2439600 h 2439600"/>
              </a:gdLst>
              <a:ahLst/>
              <a:cxnLst>
                <a:cxn ang="0">
                  <a:pos x="connsiteX0" y="connsiteY0"/>
                </a:cxn>
                <a:cxn ang="0">
                  <a:pos x="connsiteX1" y="connsiteY1"/>
                </a:cxn>
                <a:cxn ang="0">
                  <a:pos x="connsiteX2" y="connsiteY2"/>
                </a:cxn>
                <a:cxn ang="0">
                  <a:pos x="connsiteX3" y="connsiteY3"/>
                </a:cxn>
              </a:cxnLst>
              <a:rect l="l" t="t" r="r" b="b"/>
              <a:pathLst>
                <a:path w="429400" h="2439600">
                  <a:moveTo>
                    <a:pt x="0" y="0"/>
                  </a:moveTo>
                  <a:lnTo>
                    <a:pt x="429400" y="0"/>
                  </a:lnTo>
                  <a:lnTo>
                    <a:pt x="429400" y="2439600"/>
                  </a:lnTo>
                  <a:lnTo>
                    <a:pt x="0" y="2439600"/>
                  </a:lnTo>
                  <a:lnTo>
                    <a:pt x="0" y="0"/>
                  </a:lnTo>
                  <a:close/>
                </a:path>
              </a:pathLst>
            </a:custGeom>
            <a:solidFill>
              <a:srgbClr val="FFFFFF"/>
            </a:solidFill>
            <a:ln w="7600" cap="flat">
              <a:solidFill>
                <a:srgbClr val="323232"/>
              </a:solidFill>
              <a:bevel/>
            </a:ln>
          </p:spPr>
          <p:txBody>
            <a:bodyPr wrap="square" lIns="0" tIns="0" rIns="0" bIns="0" rtlCol="0" anchor="ctr"/>
            <a:lstStyle/>
            <a:p>
              <a:pPr algn="ctr"/>
              <a:r>
                <a:rPr sz="1600" dirty="0">
                  <a:solidFill>
                    <a:srgbClr val="191919"/>
                  </a:solidFill>
                  <a:latin typeface="Microsoft YaHei" panose="020B0503020204020204" pitchFamily="34" charset="-122"/>
                  <a:ea typeface="Microsoft YaHei" panose="020B0503020204020204" pitchFamily="34" charset="-122"/>
                </a:rPr>
                <a:t>DB</a:t>
              </a:r>
            </a:p>
            <a:p>
              <a:pPr algn="ctr"/>
              <a:r>
                <a:rPr sz="1600" dirty="0">
                  <a:solidFill>
                    <a:srgbClr val="191919"/>
                  </a:solidFill>
                  <a:latin typeface="Microsoft YaHei" panose="020B0503020204020204" pitchFamily="34" charset="-122"/>
                  <a:ea typeface="Microsoft YaHei" panose="020B0503020204020204" pitchFamily="34" charset="-122"/>
                </a:rPr>
                <a:t>实</a:t>
              </a:r>
            </a:p>
            <a:p>
              <a:pPr algn="ctr"/>
              <a:r>
                <a:rPr sz="1600" dirty="0">
                  <a:solidFill>
                    <a:srgbClr val="191919"/>
                  </a:solidFill>
                  <a:latin typeface="Microsoft YaHei" panose="020B0503020204020204" pitchFamily="34" charset="-122"/>
                  <a:ea typeface="Microsoft YaHei" panose="020B0503020204020204" pitchFamily="34" charset="-122"/>
                </a:rPr>
                <a:t>例</a:t>
              </a:r>
            </a:p>
            <a:p>
              <a:pPr algn="ctr"/>
              <a:r>
                <a:rPr sz="1600" dirty="0">
                  <a:solidFill>
                    <a:srgbClr val="191919"/>
                  </a:solidFill>
                  <a:latin typeface="Microsoft YaHei" panose="020B0503020204020204" pitchFamily="34" charset="-122"/>
                  <a:ea typeface="Microsoft YaHei" panose="020B0503020204020204" pitchFamily="34" charset="-122"/>
                </a:rPr>
                <a:t>1</a:t>
              </a:r>
            </a:p>
          </p:txBody>
        </p:sp>
        <p:sp>
          <p:nvSpPr>
            <p:cNvPr id="14" name="Rectangle">
              <a:extLst>
                <a:ext uri="{FF2B5EF4-FFF2-40B4-BE49-F238E27FC236}">
                  <a16:creationId xmlns:a16="http://schemas.microsoft.com/office/drawing/2014/main" id="{F817586E-93CD-FA3D-60AE-39CB17120569}"/>
                </a:ext>
              </a:extLst>
            </p:cNvPr>
            <p:cNvSpPr/>
            <p:nvPr/>
          </p:nvSpPr>
          <p:spPr>
            <a:xfrm>
              <a:off x="-1451707" y="2726000"/>
              <a:ext cx="429400" cy="2439600"/>
            </a:xfrm>
            <a:custGeom>
              <a:avLst/>
              <a:gdLst>
                <a:gd name="connsiteX0" fmla="*/ 0 w 429400"/>
                <a:gd name="connsiteY0" fmla="*/ 1236064 h 2439600"/>
                <a:gd name="connsiteX1" fmla="*/ 215576 w 429400"/>
                <a:gd name="connsiteY1" fmla="*/ 0 h 2439600"/>
                <a:gd name="connsiteX2" fmla="*/ 429400 w 429400"/>
                <a:gd name="connsiteY2" fmla="*/ 1236064 h 2439600"/>
                <a:gd name="connsiteX3" fmla="*/ 215576 w 429400"/>
                <a:gd name="connsiteY3" fmla="*/ 2439600 h 2439600"/>
              </a:gdLst>
              <a:ahLst/>
              <a:cxnLst>
                <a:cxn ang="0">
                  <a:pos x="connsiteX0" y="connsiteY0"/>
                </a:cxn>
                <a:cxn ang="0">
                  <a:pos x="connsiteX1" y="connsiteY1"/>
                </a:cxn>
                <a:cxn ang="0">
                  <a:pos x="connsiteX2" y="connsiteY2"/>
                </a:cxn>
                <a:cxn ang="0">
                  <a:pos x="connsiteX3" y="connsiteY3"/>
                </a:cxn>
              </a:cxnLst>
              <a:rect l="l" t="t" r="r" b="b"/>
              <a:pathLst>
                <a:path w="429400" h="2439600">
                  <a:moveTo>
                    <a:pt x="0" y="0"/>
                  </a:moveTo>
                  <a:lnTo>
                    <a:pt x="429400" y="0"/>
                  </a:lnTo>
                  <a:lnTo>
                    <a:pt x="429400" y="2439600"/>
                  </a:lnTo>
                  <a:lnTo>
                    <a:pt x="0" y="2439600"/>
                  </a:lnTo>
                  <a:lnTo>
                    <a:pt x="0" y="0"/>
                  </a:lnTo>
                  <a:close/>
                </a:path>
              </a:pathLst>
            </a:custGeom>
            <a:solidFill>
              <a:srgbClr val="FFFFFF"/>
            </a:solidFill>
            <a:ln w="7600" cap="flat">
              <a:solidFill>
                <a:srgbClr val="323232"/>
              </a:solidFill>
              <a:bevel/>
            </a:ln>
          </p:spPr>
          <p:txBody>
            <a:bodyPr wrap="square" lIns="0" tIns="0" rIns="0" bIns="0" rtlCol="0" anchor="ctr"/>
            <a:lstStyle/>
            <a:p>
              <a:pPr algn="ctr"/>
              <a:r>
                <a:rPr sz="1600" dirty="0">
                  <a:solidFill>
                    <a:srgbClr val="191919"/>
                  </a:solidFill>
                  <a:latin typeface="Microsoft YaHei" panose="020B0503020204020204" pitchFamily="34" charset="-122"/>
                  <a:ea typeface="Microsoft YaHei" panose="020B0503020204020204" pitchFamily="34" charset="-122"/>
                </a:rPr>
                <a:t>DB</a:t>
              </a:r>
            </a:p>
            <a:p>
              <a:pPr algn="ctr"/>
              <a:r>
                <a:rPr sz="1600" dirty="0">
                  <a:solidFill>
                    <a:srgbClr val="191919"/>
                  </a:solidFill>
                  <a:latin typeface="Microsoft YaHei" panose="020B0503020204020204" pitchFamily="34" charset="-122"/>
                  <a:ea typeface="Microsoft YaHei" panose="020B0503020204020204" pitchFamily="34" charset="-122"/>
                </a:rPr>
                <a:t>实</a:t>
              </a:r>
            </a:p>
            <a:p>
              <a:pPr algn="ctr"/>
              <a:r>
                <a:rPr sz="1600" dirty="0">
                  <a:solidFill>
                    <a:srgbClr val="191919"/>
                  </a:solidFill>
                  <a:latin typeface="Microsoft YaHei" panose="020B0503020204020204" pitchFamily="34" charset="-122"/>
                  <a:ea typeface="Microsoft YaHei" panose="020B0503020204020204" pitchFamily="34" charset="-122"/>
                </a:rPr>
                <a:t>例</a:t>
              </a:r>
            </a:p>
            <a:p>
              <a:pPr algn="ctr"/>
              <a:r>
                <a:rPr sz="1600" dirty="0">
                  <a:solidFill>
                    <a:srgbClr val="191919"/>
                  </a:solidFill>
                  <a:latin typeface="Microsoft YaHei" panose="020B0503020204020204" pitchFamily="34" charset="-122"/>
                  <a:ea typeface="Microsoft YaHei" panose="020B0503020204020204" pitchFamily="34" charset="-122"/>
                </a:rPr>
                <a:t>2</a:t>
              </a:r>
            </a:p>
          </p:txBody>
        </p:sp>
        <p:sp>
          <p:nvSpPr>
            <p:cNvPr id="15" name="Rectangle">
              <a:extLst>
                <a:ext uri="{FF2B5EF4-FFF2-40B4-BE49-F238E27FC236}">
                  <a16:creationId xmlns:a16="http://schemas.microsoft.com/office/drawing/2014/main" id="{65876B09-AE42-15B3-C0BF-95B0939C806E}"/>
                </a:ext>
              </a:extLst>
            </p:cNvPr>
            <p:cNvSpPr/>
            <p:nvPr/>
          </p:nvSpPr>
          <p:spPr>
            <a:xfrm>
              <a:off x="-465120" y="2726000"/>
              <a:ext cx="429400" cy="2439600"/>
            </a:xfrm>
            <a:custGeom>
              <a:avLst/>
              <a:gdLst>
                <a:gd name="connsiteX0" fmla="*/ 0 w 429400"/>
                <a:gd name="connsiteY0" fmla="*/ 1236064 h 2439600"/>
                <a:gd name="connsiteX1" fmla="*/ 215576 w 429400"/>
                <a:gd name="connsiteY1" fmla="*/ 0 h 2439600"/>
                <a:gd name="connsiteX2" fmla="*/ 429400 w 429400"/>
                <a:gd name="connsiteY2" fmla="*/ 1236064 h 2439600"/>
                <a:gd name="connsiteX3" fmla="*/ 215576 w 429400"/>
                <a:gd name="connsiteY3" fmla="*/ 2439600 h 2439600"/>
              </a:gdLst>
              <a:ahLst/>
              <a:cxnLst>
                <a:cxn ang="0">
                  <a:pos x="connsiteX0" y="connsiteY0"/>
                </a:cxn>
                <a:cxn ang="0">
                  <a:pos x="connsiteX1" y="connsiteY1"/>
                </a:cxn>
                <a:cxn ang="0">
                  <a:pos x="connsiteX2" y="connsiteY2"/>
                </a:cxn>
                <a:cxn ang="0">
                  <a:pos x="connsiteX3" y="connsiteY3"/>
                </a:cxn>
              </a:cxnLst>
              <a:rect l="l" t="t" r="r" b="b"/>
              <a:pathLst>
                <a:path w="429400" h="2439600">
                  <a:moveTo>
                    <a:pt x="0" y="0"/>
                  </a:moveTo>
                  <a:lnTo>
                    <a:pt x="429400" y="0"/>
                  </a:lnTo>
                  <a:lnTo>
                    <a:pt x="429400" y="2439600"/>
                  </a:lnTo>
                  <a:lnTo>
                    <a:pt x="0" y="2439600"/>
                  </a:lnTo>
                  <a:lnTo>
                    <a:pt x="0" y="0"/>
                  </a:lnTo>
                  <a:close/>
                </a:path>
              </a:pathLst>
            </a:custGeom>
            <a:solidFill>
              <a:srgbClr val="FFFFFF"/>
            </a:solidFill>
            <a:ln w="7600" cap="flat">
              <a:solidFill>
                <a:srgbClr val="323232"/>
              </a:solidFill>
              <a:bevel/>
            </a:ln>
          </p:spPr>
          <p:txBody>
            <a:bodyPr wrap="square" lIns="0" tIns="0" rIns="0" bIns="0" rtlCol="0" anchor="ctr"/>
            <a:lstStyle/>
            <a:p>
              <a:pPr algn="ctr"/>
              <a:r>
                <a:rPr sz="1600" dirty="0">
                  <a:solidFill>
                    <a:srgbClr val="191919"/>
                  </a:solidFill>
                  <a:latin typeface="Microsoft YaHei" panose="020B0503020204020204" pitchFamily="34" charset="-122"/>
                  <a:ea typeface="Microsoft YaHei" panose="020B0503020204020204" pitchFamily="34" charset="-122"/>
                </a:rPr>
                <a:t>DB</a:t>
              </a:r>
            </a:p>
            <a:p>
              <a:pPr algn="ctr"/>
              <a:r>
                <a:rPr sz="1600" dirty="0">
                  <a:solidFill>
                    <a:srgbClr val="191919"/>
                  </a:solidFill>
                  <a:latin typeface="Microsoft YaHei" panose="020B0503020204020204" pitchFamily="34" charset="-122"/>
                  <a:ea typeface="Microsoft YaHei" panose="020B0503020204020204" pitchFamily="34" charset="-122"/>
                </a:rPr>
                <a:t>实</a:t>
              </a:r>
            </a:p>
            <a:p>
              <a:pPr algn="ctr"/>
              <a:r>
                <a:rPr sz="1600" dirty="0">
                  <a:solidFill>
                    <a:srgbClr val="191919"/>
                  </a:solidFill>
                  <a:latin typeface="Microsoft YaHei" panose="020B0503020204020204" pitchFamily="34" charset="-122"/>
                  <a:ea typeface="Microsoft YaHei" panose="020B0503020204020204" pitchFamily="34" charset="-122"/>
                </a:rPr>
                <a:t>例</a:t>
              </a:r>
            </a:p>
            <a:p>
              <a:pPr algn="ctr"/>
              <a:r>
                <a:rPr sz="1600" dirty="0">
                  <a:solidFill>
                    <a:srgbClr val="191919"/>
                  </a:solidFill>
                  <a:latin typeface="Microsoft YaHei" panose="020B0503020204020204" pitchFamily="34" charset="-122"/>
                  <a:ea typeface="Microsoft YaHei" panose="020B0503020204020204" pitchFamily="34" charset="-122"/>
                </a:rPr>
                <a:t>3</a:t>
              </a:r>
            </a:p>
          </p:txBody>
        </p:sp>
        <p:sp>
          <p:nvSpPr>
            <p:cNvPr id="16" name="Text 167">
              <a:extLst>
                <a:ext uri="{FF2B5EF4-FFF2-40B4-BE49-F238E27FC236}">
                  <a16:creationId xmlns:a16="http://schemas.microsoft.com/office/drawing/2014/main" id="{07263DE6-5AED-D66A-CC30-4A9536D24CA3}"/>
                </a:ext>
              </a:extLst>
            </p:cNvPr>
            <p:cNvSpPr txBox="1"/>
            <p:nvPr/>
          </p:nvSpPr>
          <p:spPr>
            <a:xfrm>
              <a:off x="-2742293" y="5256446"/>
              <a:ext cx="3013400" cy="680554"/>
            </a:xfrm>
            <a:prstGeom prst="rect">
              <a:avLst/>
            </a:prstGeom>
            <a:noFill/>
          </p:spPr>
          <p:txBody>
            <a:bodyPr wrap="square" lIns="0" tIns="0" rIns="0" bIns="0" rtlCol="0" anchor="ctr"/>
            <a:lstStyle/>
            <a:p>
              <a:pPr algn="ctr"/>
              <a:r>
                <a:rPr lang="en-US" sz="2000" dirty="0" err="1">
                  <a:solidFill>
                    <a:srgbClr val="191919"/>
                  </a:solidFill>
                  <a:latin typeface="Microsoft YaHei" panose="020B0503020204020204" pitchFamily="34" charset="-122"/>
                  <a:ea typeface="Microsoft YaHei" panose="020B0503020204020204" pitchFamily="34" charset="-122"/>
                </a:rPr>
                <a:t>传统</a:t>
              </a:r>
              <a:r>
                <a:rPr sz="2000" dirty="0" err="1">
                  <a:solidFill>
                    <a:srgbClr val="191919"/>
                  </a:solidFill>
                  <a:latin typeface="Microsoft YaHei" panose="020B0503020204020204" pitchFamily="34" charset="-122"/>
                  <a:ea typeface="Microsoft YaHei" panose="020B0503020204020204" pitchFamily="34" charset="-122"/>
                </a:rPr>
                <a:t>DB服务部署示例</a:t>
              </a:r>
              <a:endParaRPr sz="2000" dirty="0">
                <a:solidFill>
                  <a:srgbClr val="191919"/>
                </a:solidFill>
                <a:latin typeface="Microsoft YaHei" panose="020B0503020204020204" pitchFamily="34" charset="-122"/>
                <a:ea typeface="Microsoft YaHei" panose="020B0503020204020204" pitchFamily="34" charset="-122"/>
              </a:endParaRPr>
            </a:p>
          </p:txBody>
        </p:sp>
        <p:sp>
          <p:nvSpPr>
            <p:cNvPr id="17" name="向后箭头">
              <a:extLst>
                <a:ext uri="{FF2B5EF4-FFF2-40B4-BE49-F238E27FC236}">
                  <a16:creationId xmlns:a16="http://schemas.microsoft.com/office/drawing/2014/main" id="{F505C29C-FBAA-0B2F-B518-3F0B7F11126D}"/>
                </a:ext>
              </a:extLst>
            </p:cNvPr>
            <p:cNvSpPr/>
            <p:nvPr/>
          </p:nvSpPr>
          <p:spPr>
            <a:xfrm rot="10800000">
              <a:off x="573693" y="2923423"/>
              <a:ext cx="953800" cy="953800"/>
            </a:xfrm>
            <a:custGeom>
              <a:avLst/>
              <a:gdLst/>
              <a:ahLst/>
              <a:cxnLst/>
              <a:rect l="0" t="0" r="0" b="0"/>
              <a:pathLst>
                <a:path w="953800" h="953800">
                  <a:moveTo>
                    <a:pt x="953800" y="715350"/>
                  </a:moveTo>
                  <a:lnTo>
                    <a:pt x="572280" y="715350"/>
                  </a:lnTo>
                  <a:lnTo>
                    <a:pt x="572280" y="953800"/>
                  </a:lnTo>
                  <a:lnTo>
                    <a:pt x="0" y="476900"/>
                  </a:lnTo>
                  <a:lnTo>
                    <a:pt x="572280" y="0"/>
                  </a:lnTo>
                  <a:lnTo>
                    <a:pt x="572280" y="238450"/>
                  </a:lnTo>
                  <a:lnTo>
                    <a:pt x="953800" y="238450"/>
                  </a:lnTo>
                  <a:lnTo>
                    <a:pt x="953800" y="715350"/>
                  </a:lnTo>
                  <a:close/>
                </a:path>
              </a:pathLst>
            </a:custGeom>
            <a:solidFill>
              <a:srgbClr val="FFFFFF"/>
            </a:solidFill>
            <a:ln w="7600" cap="flat">
              <a:solidFill>
                <a:srgbClr val="323232"/>
              </a:solidFill>
              <a:bevel/>
            </a:ln>
          </p:spPr>
        </p:sp>
        <p:sp>
          <p:nvSpPr>
            <p:cNvPr id="18" name="Rectangle">
              <a:extLst>
                <a:ext uri="{FF2B5EF4-FFF2-40B4-BE49-F238E27FC236}">
                  <a16:creationId xmlns:a16="http://schemas.microsoft.com/office/drawing/2014/main" id="{483F2EF5-63E1-A8A1-2A3B-D8A4B7616C35}"/>
                </a:ext>
              </a:extLst>
            </p:cNvPr>
            <p:cNvSpPr/>
            <p:nvPr/>
          </p:nvSpPr>
          <p:spPr>
            <a:xfrm>
              <a:off x="2605037" y="704046"/>
              <a:ext cx="766627" cy="536154"/>
            </a:xfrm>
            <a:custGeom>
              <a:avLst/>
              <a:gdLst>
                <a:gd name="connsiteX0" fmla="*/ 0 w 766627"/>
                <a:gd name="connsiteY0" fmla="*/ 271651 h 536154"/>
                <a:gd name="connsiteX1" fmla="*/ 384878 w 766627"/>
                <a:gd name="connsiteY1" fmla="*/ 0 h 536154"/>
                <a:gd name="connsiteX2" fmla="*/ 766627 w 766627"/>
                <a:gd name="connsiteY2" fmla="*/ 271651 h 536154"/>
                <a:gd name="connsiteX3" fmla="*/ 384878 w 766627"/>
                <a:gd name="connsiteY3" fmla="*/ 536154 h 536154"/>
              </a:gdLst>
              <a:ahLst/>
              <a:cxnLst>
                <a:cxn ang="0">
                  <a:pos x="connsiteX0" y="connsiteY0"/>
                </a:cxn>
                <a:cxn ang="0">
                  <a:pos x="connsiteX1" y="connsiteY1"/>
                </a:cxn>
                <a:cxn ang="0">
                  <a:pos x="connsiteX2" y="connsiteY2"/>
                </a:cxn>
                <a:cxn ang="0">
                  <a:pos x="connsiteX3" y="connsiteY3"/>
                </a:cxn>
              </a:cxnLst>
              <a:rect l="l" t="t" r="r" b="b"/>
              <a:pathLst>
                <a:path w="766627" h="536154">
                  <a:moveTo>
                    <a:pt x="0" y="0"/>
                  </a:moveTo>
                  <a:lnTo>
                    <a:pt x="766627" y="0"/>
                  </a:lnTo>
                  <a:lnTo>
                    <a:pt x="766627" y="536154"/>
                  </a:lnTo>
                  <a:lnTo>
                    <a:pt x="0" y="536154"/>
                  </a:lnTo>
                  <a:lnTo>
                    <a:pt x="0" y="0"/>
                  </a:lnTo>
                  <a:close/>
                </a:path>
              </a:pathLst>
            </a:custGeom>
            <a:solidFill>
              <a:srgbClr val="FFFFFF"/>
            </a:solidFill>
            <a:ln w="7600" cap="flat">
              <a:solidFill>
                <a:srgbClr val="323232"/>
              </a:solidFill>
              <a:bevel/>
            </a:ln>
          </p:spPr>
          <p:txBody>
            <a:bodyPr wrap="square" lIns="0" tIns="0" rIns="0" bIns="0" rtlCol="0" anchor="ctr"/>
            <a:lstStyle/>
            <a:p>
              <a:pPr algn="ctr"/>
              <a:r>
                <a:rPr sz="1600" dirty="0">
                  <a:solidFill>
                    <a:srgbClr val="191919"/>
                  </a:solidFill>
                  <a:latin typeface="Microsoft YaHei" panose="020B0503020204020204" pitchFamily="34" charset="-122"/>
                  <a:ea typeface="Microsoft YaHei" panose="020B0503020204020204" pitchFamily="34" charset="-122"/>
                </a:rPr>
                <a:t>App1</a:t>
              </a:r>
            </a:p>
          </p:txBody>
        </p:sp>
        <p:sp>
          <p:nvSpPr>
            <p:cNvPr id="19" name="Rectangle">
              <a:extLst>
                <a:ext uri="{FF2B5EF4-FFF2-40B4-BE49-F238E27FC236}">
                  <a16:creationId xmlns:a16="http://schemas.microsoft.com/office/drawing/2014/main" id="{618C5298-18AC-98FF-9182-CA4BBAD07960}"/>
                </a:ext>
              </a:extLst>
            </p:cNvPr>
            <p:cNvSpPr/>
            <p:nvPr/>
          </p:nvSpPr>
          <p:spPr>
            <a:xfrm>
              <a:off x="3688523" y="704046"/>
              <a:ext cx="766627" cy="536154"/>
            </a:xfrm>
            <a:custGeom>
              <a:avLst/>
              <a:gdLst>
                <a:gd name="connsiteX0" fmla="*/ 0 w 766627"/>
                <a:gd name="connsiteY0" fmla="*/ 271651 h 536154"/>
                <a:gd name="connsiteX1" fmla="*/ 384878 w 766627"/>
                <a:gd name="connsiteY1" fmla="*/ 0 h 536154"/>
                <a:gd name="connsiteX2" fmla="*/ 766627 w 766627"/>
                <a:gd name="connsiteY2" fmla="*/ 271651 h 536154"/>
                <a:gd name="connsiteX3" fmla="*/ 384878 w 766627"/>
                <a:gd name="connsiteY3" fmla="*/ 536154 h 536154"/>
              </a:gdLst>
              <a:ahLst/>
              <a:cxnLst>
                <a:cxn ang="0">
                  <a:pos x="connsiteX0" y="connsiteY0"/>
                </a:cxn>
                <a:cxn ang="0">
                  <a:pos x="connsiteX1" y="connsiteY1"/>
                </a:cxn>
                <a:cxn ang="0">
                  <a:pos x="connsiteX2" y="connsiteY2"/>
                </a:cxn>
                <a:cxn ang="0">
                  <a:pos x="connsiteX3" y="connsiteY3"/>
                </a:cxn>
              </a:cxnLst>
              <a:rect l="l" t="t" r="r" b="b"/>
              <a:pathLst>
                <a:path w="766627" h="536154">
                  <a:moveTo>
                    <a:pt x="0" y="0"/>
                  </a:moveTo>
                  <a:lnTo>
                    <a:pt x="766627" y="0"/>
                  </a:lnTo>
                  <a:lnTo>
                    <a:pt x="766627" y="536154"/>
                  </a:lnTo>
                  <a:lnTo>
                    <a:pt x="0" y="536154"/>
                  </a:lnTo>
                  <a:lnTo>
                    <a:pt x="0" y="0"/>
                  </a:lnTo>
                  <a:close/>
                </a:path>
              </a:pathLst>
            </a:custGeom>
            <a:solidFill>
              <a:srgbClr val="FFFFFF"/>
            </a:solidFill>
            <a:ln w="7600" cap="flat">
              <a:solidFill>
                <a:srgbClr val="323232"/>
              </a:solidFill>
              <a:bevel/>
            </a:ln>
          </p:spPr>
          <p:txBody>
            <a:bodyPr wrap="square" lIns="0" tIns="0" rIns="0" bIns="0" rtlCol="0" anchor="ctr"/>
            <a:lstStyle/>
            <a:p>
              <a:pPr algn="ctr"/>
              <a:r>
                <a:rPr sz="1600" dirty="0">
                  <a:solidFill>
                    <a:srgbClr val="191919"/>
                  </a:solidFill>
                  <a:latin typeface="Microsoft YaHei" panose="020B0503020204020204" pitchFamily="34" charset="-122"/>
                  <a:ea typeface="Microsoft YaHei" panose="020B0503020204020204" pitchFamily="34" charset="-122"/>
                </a:rPr>
                <a:t>App2</a:t>
              </a:r>
            </a:p>
          </p:txBody>
        </p:sp>
        <p:sp>
          <p:nvSpPr>
            <p:cNvPr id="20" name="Rectangle">
              <a:extLst>
                <a:ext uri="{FF2B5EF4-FFF2-40B4-BE49-F238E27FC236}">
                  <a16:creationId xmlns:a16="http://schemas.microsoft.com/office/drawing/2014/main" id="{E4F469F6-CC9D-F032-71FD-219B79B32365}"/>
                </a:ext>
              </a:extLst>
            </p:cNvPr>
            <p:cNvSpPr/>
            <p:nvPr/>
          </p:nvSpPr>
          <p:spPr>
            <a:xfrm>
              <a:off x="2093693" y="1673400"/>
              <a:ext cx="2872800" cy="2006400"/>
            </a:xfrm>
            <a:custGeom>
              <a:avLst/>
              <a:gdLst>
                <a:gd name="connsiteX0" fmla="*/ 0 w 2872800"/>
                <a:gd name="connsiteY0" fmla="*/ 1007619 h 2006400"/>
                <a:gd name="connsiteX1" fmla="*/ 1436400 w 2872800"/>
                <a:gd name="connsiteY1" fmla="*/ 0 h 2006400"/>
                <a:gd name="connsiteX2" fmla="*/ 2872800 w 2872800"/>
                <a:gd name="connsiteY2" fmla="*/ 1007619 h 2006400"/>
                <a:gd name="connsiteX3" fmla="*/ 1436400 w 2872800"/>
                <a:gd name="connsiteY3" fmla="*/ 2006400 h 2006400"/>
              </a:gdLst>
              <a:ahLst/>
              <a:cxnLst>
                <a:cxn ang="0">
                  <a:pos x="connsiteX0" y="connsiteY0"/>
                </a:cxn>
                <a:cxn ang="0">
                  <a:pos x="connsiteX1" y="connsiteY1"/>
                </a:cxn>
                <a:cxn ang="0">
                  <a:pos x="connsiteX2" y="connsiteY2"/>
                </a:cxn>
                <a:cxn ang="0">
                  <a:pos x="connsiteX3" y="connsiteY3"/>
                </a:cxn>
              </a:cxnLst>
              <a:rect l="0" t="0" r="0" b="0"/>
              <a:pathLst>
                <a:path w="2872800" h="2006400">
                  <a:moveTo>
                    <a:pt x="0" y="0"/>
                  </a:moveTo>
                  <a:lnTo>
                    <a:pt x="2872800" y="0"/>
                  </a:lnTo>
                  <a:lnTo>
                    <a:pt x="2872800" y="2006400"/>
                  </a:lnTo>
                  <a:lnTo>
                    <a:pt x="0" y="2006400"/>
                  </a:lnTo>
                  <a:lnTo>
                    <a:pt x="0" y="0"/>
                  </a:lnTo>
                  <a:close/>
                </a:path>
              </a:pathLst>
            </a:custGeom>
            <a:solidFill>
              <a:srgbClr val="EBEBEB"/>
            </a:solidFill>
            <a:ln w="7600" cap="flat">
              <a:solidFill>
                <a:srgbClr val="323232"/>
              </a:solidFill>
              <a:bevel/>
            </a:ln>
          </p:spPr>
        </p:sp>
        <p:sp>
          <p:nvSpPr>
            <p:cNvPr id="21" name="Rectangle">
              <a:extLst>
                <a:ext uri="{FF2B5EF4-FFF2-40B4-BE49-F238E27FC236}">
                  <a16:creationId xmlns:a16="http://schemas.microsoft.com/office/drawing/2014/main" id="{1F9D2D88-0956-DF7D-368A-A585DC5EAC3A}"/>
                </a:ext>
              </a:extLst>
            </p:cNvPr>
            <p:cNvSpPr/>
            <p:nvPr/>
          </p:nvSpPr>
          <p:spPr>
            <a:xfrm>
              <a:off x="2314093" y="1962200"/>
              <a:ext cx="1071600" cy="858800"/>
            </a:xfrm>
            <a:custGeom>
              <a:avLst/>
              <a:gdLst>
                <a:gd name="connsiteX0" fmla="*/ 0 w 1071600"/>
                <a:gd name="connsiteY0" fmla="*/ 433200 h 858800"/>
                <a:gd name="connsiteX1" fmla="*/ 539600 w 1071600"/>
                <a:gd name="connsiteY1" fmla="*/ 0 h 858800"/>
                <a:gd name="connsiteX2" fmla="*/ 1071600 w 1071600"/>
                <a:gd name="connsiteY2" fmla="*/ 433200 h 858800"/>
                <a:gd name="connsiteX3" fmla="*/ 539600 w 1071600"/>
                <a:gd name="connsiteY3" fmla="*/ 858800 h 858800"/>
              </a:gdLst>
              <a:ahLst/>
              <a:cxnLst>
                <a:cxn ang="0">
                  <a:pos x="connsiteX0" y="connsiteY0"/>
                </a:cxn>
                <a:cxn ang="0">
                  <a:pos x="connsiteX1" y="connsiteY1"/>
                </a:cxn>
                <a:cxn ang="0">
                  <a:pos x="connsiteX2" y="connsiteY2"/>
                </a:cxn>
                <a:cxn ang="0">
                  <a:pos x="connsiteX3" y="connsiteY3"/>
                </a:cxn>
              </a:cxnLst>
              <a:rect l="l" t="t" r="r" b="b"/>
              <a:pathLst>
                <a:path w="1071600" h="858800">
                  <a:moveTo>
                    <a:pt x="0" y="0"/>
                  </a:moveTo>
                  <a:lnTo>
                    <a:pt x="1071600" y="0"/>
                  </a:lnTo>
                  <a:lnTo>
                    <a:pt x="1071600" y="858800"/>
                  </a:lnTo>
                  <a:lnTo>
                    <a:pt x="0" y="858800"/>
                  </a:lnTo>
                  <a:lnTo>
                    <a:pt x="0" y="0"/>
                  </a:lnTo>
                  <a:close/>
                </a:path>
              </a:pathLst>
            </a:custGeom>
            <a:solidFill>
              <a:srgbClr val="FFFFFF"/>
            </a:solidFill>
            <a:ln w="7600" cap="flat">
              <a:solidFill>
                <a:srgbClr val="323232"/>
              </a:solidFill>
              <a:bevel/>
            </a:ln>
          </p:spPr>
          <p:txBody>
            <a:bodyPr wrap="square" lIns="0" tIns="0" rIns="0" bIns="0" rtlCol="0" anchor="ctr"/>
            <a:lstStyle/>
            <a:p>
              <a:pPr algn="ctr">
                <a:lnSpc>
                  <a:spcPct val="120000"/>
                </a:lnSpc>
              </a:pPr>
              <a:r>
                <a:rPr sz="1600" dirty="0">
                  <a:solidFill>
                    <a:srgbClr val="191919"/>
                  </a:solidFill>
                  <a:latin typeface="Microsoft YaHei" panose="020B0503020204020204" pitchFamily="34" charset="-122"/>
                  <a:ea typeface="Microsoft YaHei" panose="020B0503020204020204" pitchFamily="34" charset="-122"/>
                </a:rPr>
                <a:t>DB</a:t>
              </a:r>
            </a:p>
            <a:p>
              <a:pPr algn="ctr">
                <a:lnSpc>
                  <a:spcPct val="120000"/>
                </a:lnSpc>
              </a:pPr>
              <a:r>
                <a:rPr sz="1600" dirty="0">
                  <a:solidFill>
                    <a:srgbClr val="191919"/>
                  </a:solidFill>
                  <a:latin typeface="Microsoft YaHei" panose="020B0503020204020204" pitchFamily="34" charset="-122"/>
                  <a:ea typeface="Microsoft YaHei" panose="020B0503020204020204" pitchFamily="34" charset="-122"/>
                </a:rPr>
                <a:t>租户1</a:t>
              </a:r>
            </a:p>
          </p:txBody>
        </p:sp>
        <p:sp>
          <p:nvSpPr>
            <p:cNvPr id="22" name="Rectangle">
              <a:extLst>
                <a:ext uri="{FF2B5EF4-FFF2-40B4-BE49-F238E27FC236}">
                  <a16:creationId xmlns:a16="http://schemas.microsoft.com/office/drawing/2014/main" id="{3CCC9545-37FC-95BE-A344-33A1E6F6C22B}"/>
                </a:ext>
              </a:extLst>
            </p:cNvPr>
            <p:cNvSpPr/>
            <p:nvPr/>
          </p:nvSpPr>
          <p:spPr>
            <a:xfrm>
              <a:off x="3674493" y="1962200"/>
              <a:ext cx="1071600" cy="858800"/>
            </a:xfrm>
            <a:custGeom>
              <a:avLst/>
              <a:gdLst>
                <a:gd name="connsiteX0" fmla="*/ 0 w 1071600"/>
                <a:gd name="connsiteY0" fmla="*/ 433200 h 858800"/>
                <a:gd name="connsiteX1" fmla="*/ 539600 w 1071600"/>
                <a:gd name="connsiteY1" fmla="*/ 0 h 858800"/>
                <a:gd name="connsiteX2" fmla="*/ 1071600 w 1071600"/>
                <a:gd name="connsiteY2" fmla="*/ 433200 h 858800"/>
                <a:gd name="connsiteX3" fmla="*/ 539600 w 1071600"/>
                <a:gd name="connsiteY3" fmla="*/ 858800 h 858800"/>
              </a:gdLst>
              <a:ahLst/>
              <a:cxnLst>
                <a:cxn ang="0">
                  <a:pos x="connsiteX0" y="connsiteY0"/>
                </a:cxn>
                <a:cxn ang="0">
                  <a:pos x="connsiteX1" y="connsiteY1"/>
                </a:cxn>
                <a:cxn ang="0">
                  <a:pos x="connsiteX2" y="connsiteY2"/>
                </a:cxn>
                <a:cxn ang="0">
                  <a:pos x="connsiteX3" y="connsiteY3"/>
                </a:cxn>
              </a:cxnLst>
              <a:rect l="l" t="t" r="r" b="b"/>
              <a:pathLst>
                <a:path w="1071600" h="858800">
                  <a:moveTo>
                    <a:pt x="0" y="0"/>
                  </a:moveTo>
                  <a:lnTo>
                    <a:pt x="1071600" y="0"/>
                  </a:lnTo>
                  <a:lnTo>
                    <a:pt x="1071600" y="858800"/>
                  </a:lnTo>
                  <a:lnTo>
                    <a:pt x="0" y="858800"/>
                  </a:lnTo>
                  <a:lnTo>
                    <a:pt x="0" y="0"/>
                  </a:lnTo>
                  <a:close/>
                </a:path>
              </a:pathLst>
            </a:custGeom>
            <a:solidFill>
              <a:srgbClr val="FFFFFF"/>
            </a:solidFill>
            <a:ln w="7600" cap="flat">
              <a:solidFill>
                <a:srgbClr val="323232"/>
              </a:solidFill>
              <a:bevel/>
            </a:ln>
          </p:spPr>
          <p:txBody>
            <a:bodyPr wrap="square" lIns="0" tIns="0" rIns="0" bIns="0" rtlCol="0" anchor="ctr"/>
            <a:lstStyle/>
            <a:p>
              <a:pPr algn="ctr">
                <a:lnSpc>
                  <a:spcPct val="120000"/>
                </a:lnSpc>
              </a:pPr>
              <a:r>
                <a:rPr sz="1600" dirty="0">
                  <a:solidFill>
                    <a:srgbClr val="191919"/>
                  </a:solidFill>
                  <a:latin typeface="Microsoft YaHei" panose="020B0503020204020204" pitchFamily="34" charset="-122"/>
                  <a:ea typeface="Microsoft YaHei" panose="020B0503020204020204" pitchFamily="34" charset="-122"/>
                </a:rPr>
                <a:t>DB</a:t>
              </a:r>
            </a:p>
            <a:p>
              <a:pPr algn="ctr">
                <a:lnSpc>
                  <a:spcPct val="120000"/>
                </a:lnSpc>
              </a:pPr>
              <a:r>
                <a:rPr sz="1600" dirty="0">
                  <a:solidFill>
                    <a:srgbClr val="191919"/>
                  </a:solidFill>
                  <a:latin typeface="Microsoft YaHei" panose="020B0503020204020204" pitchFamily="34" charset="-122"/>
                  <a:ea typeface="Microsoft YaHei" panose="020B0503020204020204" pitchFamily="34" charset="-122"/>
                </a:rPr>
                <a:t>租户2</a:t>
              </a:r>
            </a:p>
          </p:txBody>
        </p:sp>
        <p:sp>
          <p:nvSpPr>
            <p:cNvPr id="23" name="Text 168">
              <a:extLst>
                <a:ext uri="{FF2B5EF4-FFF2-40B4-BE49-F238E27FC236}">
                  <a16:creationId xmlns:a16="http://schemas.microsoft.com/office/drawing/2014/main" id="{858AAF65-6BF2-04EE-4BCD-40EEB8B0E70B}"/>
                </a:ext>
              </a:extLst>
            </p:cNvPr>
            <p:cNvSpPr txBox="1"/>
            <p:nvPr/>
          </p:nvSpPr>
          <p:spPr>
            <a:xfrm>
              <a:off x="2878555" y="2949846"/>
              <a:ext cx="1303077" cy="536154"/>
            </a:xfrm>
            <a:prstGeom prst="rect">
              <a:avLst/>
            </a:prstGeom>
            <a:noFill/>
          </p:spPr>
          <p:txBody>
            <a:bodyPr wrap="square" lIns="0" tIns="0" rIns="0" bIns="0" rtlCol="0" anchor="ctr"/>
            <a:lstStyle/>
            <a:p>
              <a:pPr algn="ctr"/>
              <a:r>
                <a:rPr sz="2000" dirty="0">
                  <a:solidFill>
                    <a:srgbClr val="191919"/>
                  </a:solidFill>
                  <a:latin typeface="Microsoft YaHei" panose="020B0503020204020204" pitchFamily="34" charset="-122"/>
                  <a:ea typeface="Microsoft YaHei" panose="020B0503020204020204" pitchFamily="34" charset="-122"/>
                </a:rPr>
                <a:t>DB实例</a:t>
              </a:r>
            </a:p>
          </p:txBody>
        </p:sp>
        <p:sp>
          <p:nvSpPr>
            <p:cNvPr id="24" name="Rectangle">
              <a:extLst>
                <a:ext uri="{FF2B5EF4-FFF2-40B4-BE49-F238E27FC236}">
                  <a16:creationId xmlns:a16="http://schemas.microsoft.com/office/drawing/2014/main" id="{E47FD3A8-828A-33A1-9F3B-E3D4A75429AA}"/>
                </a:ext>
              </a:extLst>
            </p:cNvPr>
            <p:cNvSpPr/>
            <p:nvPr/>
          </p:nvSpPr>
          <p:spPr>
            <a:xfrm>
              <a:off x="5338893" y="1673400"/>
              <a:ext cx="2872800" cy="2006400"/>
            </a:xfrm>
            <a:custGeom>
              <a:avLst/>
              <a:gdLst>
                <a:gd name="connsiteX0" fmla="*/ 0 w 2872800"/>
                <a:gd name="connsiteY0" fmla="*/ 1007616 h 2006400"/>
                <a:gd name="connsiteX1" fmla="*/ 1436400 w 2872800"/>
                <a:gd name="connsiteY1" fmla="*/ 0 h 2006400"/>
                <a:gd name="connsiteX2" fmla="*/ 2872800 w 2872800"/>
                <a:gd name="connsiteY2" fmla="*/ 1007616 h 2006400"/>
                <a:gd name="connsiteX3" fmla="*/ 1436400 w 2872800"/>
                <a:gd name="connsiteY3" fmla="*/ 2006400 h 2006400"/>
              </a:gdLst>
              <a:ahLst/>
              <a:cxnLst>
                <a:cxn ang="0">
                  <a:pos x="connsiteX0" y="connsiteY0"/>
                </a:cxn>
                <a:cxn ang="0">
                  <a:pos x="connsiteX1" y="connsiteY1"/>
                </a:cxn>
                <a:cxn ang="0">
                  <a:pos x="connsiteX2" y="connsiteY2"/>
                </a:cxn>
                <a:cxn ang="0">
                  <a:pos x="connsiteX3" y="connsiteY3"/>
                </a:cxn>
              </a:cxnLst>
              <a:rect l="0" t="0" r="0" b="0"/>
              <a:pathLst>
                <a:path w="2872800" h="2006400">
                  <a:moveTo>
                    <a:pt x="0" y="0"/>
                  </a:moveTo>
                  <a:lnTo>
                    <a:pt x="2872800" y="0"/>
                  </a:lnTo>
                  <a:lnTo>
                    <a:pt x="2872800" y="2006400"/>
                  </a:lnTo>
                  <a:lnTo>
                    <a:pt x="0" y="2006400"/>
                  </a:lnTo>
                  <a:lnTo>
                    <a:pt x="0" y="0"/>
                  </a:lnTo>
                  <a:close/>
                </a:path>
              </a:pathLst>
            </a:custGeom>
            <a:solidFill>
              <a:srgbClr val="EBEBEB"/>
            </a:solidFill>
            <a:ln w="7600" cap="flat">
              <a:solidFill>
                <a:srgbClr val="323232"/>
              </a:solidFill>
              <a:bevel/>
            </a:ln>
          </p:spPr>
        </p:sp>
        <p:sp>
          <p:nvSpPr>
            <p:cNvPr id="25" name="Rectangle">
              <a:extLst>
                <a:ext uri="{FF2B5EF4-FFF2-40B4-BE49-F238E27FC236}">
                  <a16:creationId xmlns:a16="http://schemas.microsoft.com/office/drawing/2014/main" id="{9662D042-153A-C8E5-FFB5-067603ADD4C9}"/>
                </a:ext>
              </a:extLst>
            </p:cNvPr>
            <p:cNvSpPr/>
            <p:nvPr/>
          </p:nvSpPr>
          <p:spPr>
            <a:xfrm>
              <a:off x="5559293" y="1962200"/>
              <a:ext cx="1071600" cy="858800"/>
            </a:xfrm>
            <a:custGeom>
              <a:avLst/>
              <a:gdLst>
                <a:gd name="connsiteX0" fmla="*/ 0 w 1071600"/>
                <a:gd name="connsiteY0" fmla="*/ 433200 h 858800"/>
                <a:gd name="connsiteX1" fmla="*/ 539600 w 1071600"/>
                <a:gd name="connsiteY1" fmla="*/ 0 h 858800"/>
                <a:gd name="connsiteX2" fmla="*/ 1071600 w 1071600"/>
                <a:gd name="connsiteY2" fmla="*/ 433200 h 858800"/>
                <a:gd name="connsiteX3" fmla="*/ 539600 w 1071600"/>
                <a:gd name="connsiteY3" fmla="*/ 858800 h 858800"/>
              </a:gdLst>
              <a:ahLst/>
              <a:cxnLst>
                <a:cxn ang="0">
                  <a:pos x="connsiteX0" y="connsiteY0"/>
                </a:cxn>
                <a:cxn ang="0">
                  <a:pos x="connsiteX1" y="connsiteY1"/>
                </a:cxn>
                <a:cxn ang="0">
                  <a:pos x="connsiteX2" y="connsiteY2"/>
                </a:cxn>
                <a:cxn ang="0">
                  <a:pos x="connsiteX3" y="connsiteY3"/>
                </a:cxn>
              </a:cxnLst>
              <a:rect l="l" t="t" r="r" b="b"/>
              <a:pathLst>
                <a:path w="1071600" h="858800">
                  <a:moveTo>
                    <a:pt x="0" y="0"/>
                  </a:moveTo>
                  <a:lnTo>
                    <a:pt x="1071600" y="0"/>
                  </a:lnTo>
                  <a:lnTo>
                    <a:pt x="1071600" y="858800"/>
                  </a:lnTo>
                  <a:lnTo>
                    <a:pt x="0" y="858800"/>
                  </a:lnTo>
                  <a:lnTo>
                    <a:pt x="0" y="0"/>
                  </a:lnTo>
                  <a:close/>
                </a:path>
              </a:pathLst>
            </a:custGeom>
            <a:solidFill>
              <a:srgbClr val="FFFFFF"/>
            </a:solidFill>
            <a:ln w="7600" cap="flat">
              <a:solidFill>
                <a:srgbClr val="323232"/>
              </a:solidFill>
              <a:bevel/>
            </a:ln>
          </p:spPr>
          <p:txBody>
            <a:bodyPr wrap="square" lIns="0" tIns="0" rIns="0" bIns="0" rtlCol="0" anchor="ctr"/>
            <a:lstStyle/>
            <a:p>
              <a:pPr algn="ctr">
                <a:lnSpc>
                  <a:spcPct val="120000"/>
                </a:lnSpc>
              </a:pPr>
              <a:r>
                <a:rPr sz="1600" dirty="0">
                  <a:solidFill>
                    <a:srgbClr val="191919"/>
                  </a:solidFill>
                  <a:latin typeface="Microsoft YaHei" panose="020B0503020204020204" pitchFamily="34" charset="-122"/>
                  <a:ea typeface="Microsoft YaHei" panose="020B0503020204020204" pitchFamily="34" charset="-122"/>
                </a:rPr>
                <a:t>DB</a:t>
              </a:r>
            </a:p>
            <a:p>
              <a:pPr algn="ctr">
                <a:lnSpc>
                  <a:spcPct val="120000"/>
                </a:lnSpc>
              </a:pPr>
              <a:r>
                <a:rPr sz="1600" dirty="0">
                  <a:solidFill>
                    <a:srgbClr val="191919"/>
                  </a:solidFill>
                  <a:latin typeface="Microsoft YaHei" panose="020B0503020204020204" pitchFamily="34" charset="-122"/>
                  <a:ea typeface="Microsoft YaHei" panose="020B0503020204020204" pitchFamily="34" charset="-122"/>
                </a:rPr>
                <a:t>租户1</a:t>
              </a:r>
            </a:p>
          </p:txBody>
        </p:sp>
        <p:sp>
          <p:nvSpPr>
            <p:cNvPr id="26" name="Rectangle">
              <a:extLst>
                <a:ext uri="{FF2B5EF4-FFF2-40B4-BE49-F238E27FC236}">
                  <a16:creationId xmlns:a16="http://schemas.microsoft.com/office/drawing/2014/main" id="{BC301AD4-DDEB-0CB5-9153-1FCF84577AEE}"/>
                </a:ext>
              </a:extLst>
            </p:cNvPr>
            <p:cNvSpPr/>
            <p:nvPr/>
          </p:nvSpPr>
          <p:spPr>
            <a:xfrm>
              <a:off x="6919693" y="1962200"/>
              <a:ext cx="1071600" cy="858800"/>
            </a:xfrm>
            <a:custGeom>
              <a:avLst/>
              <a:gdLst>
                <a:gd name="connsiteX0" fmla="*/ 0 w 1071600"/>
                <a:gd name="connsiteY0" fmla="*/ 433200 h 858800"/>
                <a:gd name="connsiteX1" fmla="*/ 539600 w 1071600"/>
                <a:gd name="connsiteY1" fmla="*/ 0 h 858800"/>
                <a:gd name="connsiteX2" fmla="*/ 1071600 w 1071600"/>
                <a:gd name="connsiteY2" fmla="*/ 433200 h 858800"/>
                <a:gd name="connsiteX3" fmla="*/ 539600 w 1071600"/>
                <a:gd name="connsiteY3" fmla="*/ 858800 h 858800"/>
              </a:gdLst>
              <a:ahLst/>
              <a:cxnLst>
                <a:cxn ang="0">
                  <a:pos x="connsiteX0" y="connsiteY0"/>
                </a:cxn>
                <a:cxn ang="0">
                  <a:pos x="connsiteX1" y="connsiteY1"/>
                </a:cxn>
                <a:cxn ang="0">
                  <a:pos x="connsiteX2" y="connsiteY2"/>
                </a:cxn>
                <a:cxn ang="0">
                  <a:pos x="connsiteX3" y="connsiteY3"/>
                </a:cxn>
              </a:cxnLst>
              <a:rect l="l" t="t" r="r" b="b"/>
              <a:pathLst>
                <a:path w="1071600" h="858800">
                  <a:moveTo>
                    <a:pt x="0" y="0"/>
                  </a:moveTo>
                  <a:lnTo>
                    <a:pt x="1071600" y="0"/>
                  </a:lnTo>
                  <a:lnTo>
                    <a:pt x="1071600" y="858800"/>
                  </a:lnTo>
                  <a:lnTo>
                    <a:pt x="0" y="858800"/>
                  </a:lnTo>
                  <a:lnTo>
                    <a:pt x="0" y="0"/>
                  </a:lnTo>
                  <a:close/>
                </a:path>
              </a:pathLst>
            </a:custGeom>
            <a:solidFill>
              <a:srgbClr val="FFFFFF"/>
            </a:solidFill>
            <a:ln w="7600" cap="flat">
              <a:solidFill>
                <a:srgbClr val="323232"/>
              </a:solidFill>
              <a:bevel/>
            </a:ln>
          </p:spPr>
          <p:txBody>
            <a:bodyPr wrap="square" lIns="0" tIns="0" rIns="0" bIns="0" rtlCol="0" anchor="ctr"/>
            <a:lstStyle/>
            <a:p>
              <a:pPr algn="ctr">
                <a:lnSpc>
                  <a:spcPct val="120000"/>
                </a:lnSpc>
              </a:pPr>
              <a:r>
                <a:rPr sz="1600" dirty="0">
                  <a:solidFill>
                    <a:srgbClr val="191919"/>
                  </a:solidFill>
                  <a:latin typeface="Microsoft YaHei" panose="020B0503020204020204" pitchFamily="34" charset="-122"/>
                  <a:ea typeface="Microsoft YaHei" panose="020B0503020204020204" pitchFamily="34" charset="-122"/>
                </a:rPr>
                <a:t>DB</a:t>
              </a:r>
            </a:p>
            <a:p>
              <a:pPr algn="ctr">
                <a:lnSpc>
                  <a:spcPct val="120000"/>
                </a:lnSpc>
              </a:pPr>
              <a:r>
                <a:rPr sz="1600" dirty="0">
                  <a:solidFill>
                    <a:srgbClr val="191919"/>
                  </a:solidFill>
                  <a:latin typeface="Microsoft YaHei" panose="020B0503020204020204" pitchFamily="34" charset="-122"/>
                  <a:ea typeface="Microsoft YaHei" panose="020B0503020204020204" pitchFamily="34" charset="-122"/>
                </a:rPr>
                <a:t>租户2</a:t>
              </a:r>
            </a:p>
          </p:txBody>
        </p:sp>
        <p:sp>
          <p:nvSpPr>
            <p:cNvPr id="27" name="Text 169">
              <a:extLst>
                <a:ext uri="{FF2B5EF4-FFF2-40B4-BE49-F238E27FC236}">
                  <a16:creationId xmlns:a16="http://schemas.microsoft.com/office/drawing/2014/main" id="{4BF81DB3-C89D-1929-BB7C-CAC0EC66042F}"/>
                </a:ext>
              </a:extLst>
            </p:cNvPr>
            <p:cNvSpPr txBox="1"/>
            <p:nvPr/>
          </p:nvSpPr>
          <p:spPr>
            <a:xfrm>
              <a:off x="6123755" y="2949848"/>
              <a:ext cx="1303081" cy="536154"/>
            </a:xfrm>
            <a:prstGeom prst="rect">
              <a:avLst/>
            </a:prstGeom>
            <a:noFill/>
          </p:spPr>
          <p:txBody>
            <a:bodyPr wrap="square" lIns="0" tIns="0" rIns="0" bIns="0" rtlCol="0" anchor="ctr"/>
            <a:lstStyle/>
            <a:p>
              <a:pPr algn="ctr"/>
              <a:r>
                <a:rPr sz="2000" dirty="0">
                  <a:solidFill>
                    <a:srgbClr val="191919"/>
                  </a:solidFill>
                  <a:latin typeface="Microsoft YaHei" panose="020B0503020204020204" pitchFamily="34" charset="-122"/>
                  <a:ea typeface="Microsoft YaHei" panose="020B0503020204020204" pitchFamily="34" charset="-122"/>
                </a:rPr>
                <a:t>DB实例</a:t>
              </a:r>
            </a:p>
          </p:txBody>
        </p:sp>
        <p:sp>
          <p:nvSpPr>
            <p:cNvPr id="28" name="Rectangle">
              <a:extLst>
                <a:ext uri="{FF2B5EF4-FFF2-40B4-BE49-F238E27FC236}">
                  <a16:creationId xmlns:a16="http://schemas.microsoft.com/office/drawing/2014/main" id="{6B139453-03D3-99F7-283F-D7A4371D2B1D}"/>
                </a:ext>
              </a:extLst>
            </p:cNvPr>
            <p:cNvSpPr/>
            <p:nvPr/>
          </p:nvSpPr>
          <p:spPr>
            <a:xfrm>
              <a:off x="8774093" y="1673400"/>
              <a:ext cx="2872800" cy="2006400"/>
            </a:xfrm>
            <a:custGeom>
              <a:avLst/>
              <a:gdLst>
                <a:gd name="connsiteX0" fmla="*/ 0 w 2872800"/>
                <a:gd name="connsiteY0" fmla="*/ 1007616 h 2006400"/>
                <a:gd name="connsiteX1" fmla="*/ 1436400 w 2872800"/>
                <a:gd name="connsiteY1" fmla="*/ 0 h 2006400"/>
                <a:gd name="connsiteX2" fmla="*/ 2872800 w 2872800"/>
                <a:gd name="connsiteY2" fmla="*/ 1007616 h 2006400"/>
                <a:gd name="connsiteX3" fmla="*/ 1436400 w 2872800"/>
                <a:gd name="connsiteY3" fmla="*/ 2006400 h 2006400"/>
              </a:gdLst>
              <a:ahLst/>
              <a:cxnLst>
                <a:cxn ang="0">
                  <a:pos x="connsiteX0" y="connsiteY0"/>
                </a:cxn>
                <a:cxn ang="0">
                  <a:pos x="connsiteX1" y="connsiteY1"/>
                </a:cxn>
                <a:cxn ang="0">
                  <a:pos x="connsiteX2" y="connsiteY2"/>
                </a:cxn>
                <a:cxn ang="0">
                  <a:pos x="connsiteX3" y="connsiteY3"/>
                </a:cxn>
              </a:cxnLst>
              <a:rect l="0" t="0" r="0" b="0"/>
              <a:pathLst>
                <a:path w="2872800" h="2006400">
                  <a:moveTo>
                    <a:pt x="0" y="0"/>
                  </a:moveTo>
                  <a:lnTo>
                    <a:pt x="2872800" y="0"/>
                  </a:lnTo>
                  <a:lnTo>
                    <a:pt x="2872800" y="2006400"/>
                  </a:lnTo>
                  <a:lnTo>
                    <a:pt x="0" y="2006400"/>
                  </a:lnTo>
                  <a:lnTo>
                    <a:pt x="0" y="0"/>
                  </a:lnTo>
                  <a:close/>
                </a:path>
              </a:pathLst>
            </a:custGeom>
            <a:solidFill>
              <a:srgbClr val="EBEBEB"/>
            </a:solidFill>
            <a:ln w="7600" cap="flat">
              <a:solidFill>
                <a:srgbClr val="323232"/>
              </a:solidFill>
              <a:bevel/>
            </a:ln>
          </p:spPr>
        </p:sp>
        <p:sp>
          <p:nvSpPr>
            <p:cNvPr id="29" name="Rectangle">
              <a:extLst>
                <a:ext uri="{FF2B5EF4-FFF2-40B4-BE49-F238E27FC236}">
                  <a16:creationId xmlns:a16="http://schemas.microsoft.com/office/drawing/2014/main" id="{05AFFB1C-4A9A-171A-0B45-9DC89A3ACC5D}"/>
                </a:ext>
              </a:extLst>
            </p:cNvPr>
            <p:cNvSpPr/>
            <p:nvPr/>
          </p:nvSpPr>
          <p:spPr>
            <a:xfrm>
              <a:off x="8772637" y="1962200"/>
              <a:ext cx="1303081" cy="858800"/>
            </a:xfrm>
            <a:custGeom>
              <a:avLst/>
              <a:gdLst>
                <a:gd name="connsiteX0" fmla="*/ 0 w 1071600"/>
                <a:gd name="connsiteY0" fmla="*/ 433200 h 858800"/>
                <a:gd name="connsiteX1" fmla="*/ 539600 w 1071600"/>
                <a:gd name="connsiteY1" fmla="*/ 0 h 858800"/>
                <a:gd name="connsiteX2" fmla="*/ 1071600 w 1071600"/>
                <a:gd name="connsiteY2" fmla="*/ 433200 h 858800"/>
                <a:gd name="connsiteX3" fmla="*/ 539600 w 1071600"/>
                <a:gd name="connsiteY3" fmla="*/ 858800 h 858800"/>
              </a:gdLst>
              <a:ahLst/>
              <a:cxnLst>
                <a:cxn ang="0">
                  <a:pos x="connsiteX0" y="connsiteY0"/>
                </a:cxn>
                <a:cxn ang="0">
                  <a:pos x="connsiteX1" y="connsiteY1"/>
                </a:cxn>
                <a:cxn ang="0">
                  <a:pos x="connsiteX2" y="connsiteY2"/>
                </a:cxn>
                <a:cxn ang="0">
                  <a:pos x="connsiteX3" y="connsiteY3"/>
                </a:cxn>
              </a:cxnLst>
              <a:rect l="l" t="t" r="r" b="b"/>
              <a:pathLst>
                <a:path w="1071600" h="858800">
                  <a:moveTo>
                    <a:pt x="0" y="0"/>
                  </a:moveTo>
                  <a:lnTo>
                    <a:pt x="1071600" y="0"/>
                  </a:lnTo>
                  <a:lnTo>
                    <a:pt x="1071600" y="858800"/>
                  </a:lnTo>
                  <a:lnTo>
                    <a:pt x="0" y="858800"/>
                  </a:lnTo>
                  <a:lnTo>
                    <a:pt x="0" y="0"/>
                  </a:lnTo>
                  <a:close/>
                </a:path>
              </a:pathLst>
            </a:custGeom>
            <a:solidFill>
              <a:srgbClr val="FFFFFF"/>
            </a:solidFill>
            <a:ln w="7600" cap="flat">
              <a:solidFill>
                <a:srgbClr val="323232"/>
              </a:solidFill>
              <a:bevel/>
            </a:ln>
          </p:spPr>
          <p:txBody>
            <a:bodyPr wrap="square" lIns="0" tIns="0" rIns="0" bIns="0" rtlCol="0" anchor="ctr"/>
            <a:lstStyle/>
            <a:p>
              <a:pPr algn="ctr">
                <a:lnSpc>
                  <a:spcPct val="120000"/>
                </a:lnSpc>
              </a:pPr>
              <a:r>
                <a:rPr sz="1600" dirty="0">
                  <a:solidFill>
                    <a:srgbClr val="191919"/>
                  </a:solidFill>
                  <a:latin typeface="Microsoft YaHei" panose="020B0503020204020204" pitchFamily="34" charset="-122"/>
                  <a:ea typeface="Microsoft YaHei" panose="020B0503020204020204" pitchFamily="34" charset="-122"/>
                </a:rPr>
                <a:t>DB</a:t>
              </a:r>
            </a:p>
            <a:p>
              <a:pPr algn="ctr">
                <a:lnSpc>
                  <a:spcPct val="120000"/>
                </a:lnSpc>
              </a:pPr>
              <a:r>
                <a:rPr sz="1600" dirty="0">
                  <a:solidFill>
                    <a:srgbClr val="191919"/>
                  </a:solidFill>
                  <a:latin typeface="Microsoft YaHei" panose="020B0503020204020204" pitchFamily="34" charset="-122"/>
                  <a:ea typeface="Microsoft YaHei" panose="020B0503020204020204" pitchFamily="34" charset="-122"/>
                </a:rPr>
                <a:t>    租户1</a:t>
              </a:r>
              <a:r>
                <a:rPr lang="en-US" sz="1600" dirty="0">
                  <a:solidFill>
                    <a:srgbClr val="191919"/>
                  </a:solidFill>
                  <a:latin typeface="Microsoft YaHei" panose="020B0503020204020204" pitchFamily="34" charset="-122"/>
                  <a:ea typeface="Microsoft YaHei" panose="020B0503020204020204" pitchFamily="34" charset="-122"/>
                </a:rPr>
                <a:t>’</a:t>
              </a:r>
              <a:endParaRPr sz="1600" dirty="0">
                <a:solidFill>
                  <a:srgbClr val="191919"/>
                </a:solidFill>
                <a:latin typeface="Microsoft YaHei" panose="020B0503020204020204" pitchFamily="34" charset="-122"/>
                <a:ea typeface="Microsoft YaHei" panose="020B0503020204020204" pitchFamily="34" charset="-122"/>
              </a:endParaRPr>
            </a:p>
          </p:txBody>
        </p:sp>
        <p:sp>
          <p:nvSpPr>
            <p:cNvPr id="30" name="Rectangle">
              <a:extLst>
                <a:ext uri="{FF2B5EF4-FFF2-40B4-BE49-F238E27FC236}">
                  <a16:creationId xmlns:a16="http://schemas.microsoft.com/office/drawing/2014/main" id="{300D7A23-7A5C-E066-3F0D-CCB902CC4574}"/>
                </a:ext>
              </a:extLst>
            </p:cNvPr>
            <p:cNvSpPr/>
            <p:nvPr/>
          </p:nvSpPr>
          <p:spPr>
            <a:xfrm>
              <a:off x="10208677" y="1962200"/>
              <a:ext cx="1303081" cy="858800"/>
            </a:xfrm>
            <a:custGeom>
              <a:avLst/>
              <a:gdLst>
                <a:gd name="connsiteX0" fmla="*/ 0 w 1071600"/>
                <a:gd name="connsiteY0" fmla="*/ 433200 h 858800"/>
                <a:gd name="connsiteX1" fmla="*/ 539600 w 1071600"/>
                <a:gd name="connsiteY1" fmla="*/ 0 h 858800"/>
                <a:gd name="connsiteX2" fmla="*/ 1071600 w 1071600"/>
                <a:gd name="connsiteY2" fmla="*/ 433200 h 858800"/>
                <a:gd name="connsiteX3" fmla="*/ 539600 w 1071600"/>
                <a:gd name="connsiteY3" fmla="*/ 858800 h 858800"/>
              </a:gdLst>
              <a:ahLst/>
              <a:cxnLst>
                <a:cxn ang="0">
                  <a:pos x="connsiteX0" y="connsiteY0"/>
                </a:cxn>
                <a:cxn ang="0">
                  <a:pos x="connsiteX1" y="connsiteY1"/>
                </a:cxn>
                <a:cxn ang="0">
                  <a:pos x="connsiteX2" y="connsiteY2"/>
                </a:cxn>
                <a:cxn ang="0">
                  <a:pos x="connsiteX3" y="connsiteY3"/>
                </a:cxn>
              </a:cxnLst>
              <a:rect l="l" t="t" r="r" b="b"/>
              <a:pathLst>
                <a:path w="1071600" h="858800">
                  <a:moveTo>
                    <a:pt x="0" y="0"/>
                  </a:moveTo>
                  <a:lnTo>
                    <a:pt x="1071600" y="0"/>
                  </a:lnTo>
                  <a:lnTo>
                    <a:pt x="1071600" y="858800"/>
                  </a:lnTo>
                  <a:lnTo>
                    <a:pt x="0" y="858800"/>
                  </a:lnTo>
                  <a:lnTo>
                    <a:pt x="0" y="0"/>
                  </a:lnTo>
                  <a:close/>
                </a:path>
              </a:pathLst>
            </a:custGeom>
            <a:solidFill>
              <a:srgbClr val="FFFFFF"/>
            </a:solidFill>
            <a:ln w="7600" cap="flat">
              <a:solidFill>
                <a:srgbClr val="323232"/>
              </a:solidFill>
              <a:bevel/>
            </a:ln>
          </p:spPr>
          <p:txBody>
            <a:bodyPr wrap="square" lIns="0" tIns="0" rIns="0" bIns="0" rtlCol="0" anchor="ctr"/>
            <a:lstStyle/>
            <a:p>
              <a:pPr algn="ctr">
                <a:lnSpc>
                  <a:spcPct val="120000"/>
                </a:lnSpc>
              </a:pPr>
              <a:r>
                <a:rPr sz="1600" dirty="0">
                  <a:solidFill>
                    <a:srgbClr val="191919"/>
                  </a:solidFill>
                  <a:latin typeface="Microsoft YaHei" panose="020B0503020204020204" pitchFamily="34" charset="-122"/>
                  <a:ea typeface="Microsoft YaHei" panose="020B0503020204020204" pitchFamily="34" charset="-122"/>
                </a:rPr>
                <a:t>DB</a:t>
              </a:r>
            </a:p>
            <a:p>
              <a:pPr algn="ctr">
                <a:lnSpc>
                  <a:spcPct val="120000"/>
                </a:lnSpc>
              </a:pPr>
              <a:r>
                <a:rPr sz="1600" dirty="0">
                  <a:solidFill>
                    <a:srgbClr val="191919"/>
                  </a:solidFill>
                  <a:latin typeface="Microsoft YaHei" panose="020B0503020204020204" pitchFamily="34" charset="-122"/>
                  <a:ea typeface="Microsoft YaHei" panose="020B0503020204020204" pitchFamily="34" charset="-122"/>
                </a:rPr>
                <a:t>    租户2</a:t>
              </a:r>
              <a:r>
                <a:rPr lang="en-US" sz="1600" dirty="0">
                  <a:solidFill>
                    <a:srgbClr val="191919"/>
                  </a:solidFill>
                  <a:latin typeface="Microsoft YaHei" panose="020B0503020204020204" pitchFamily="34" charset="-122"/>
                  <a:ea typeface="Microsoft YaHei" panose="020B0503020204020204" pitchFamily="34" charset="-122"/>
                </a:rPr>
                <a:t>’</a:t>
              </a:r>
              <a:endParaRPr sz="1600" dirty="0">
                <a:solidFill>
                  <a:srgbClr val="191919"/>
                </a:solidFill>
                <a:latin typeface="Microsoft YaHei" panose="020B0503020204020204" pitchFamily="34" charset="-122"/>
                <a:ea typeface="Microsoft YaHei" panose="020B0503020204020204" pitchFamily="34" charset="-122"/>
              </a:endParaRPr>
            </a:p>
          </p:txBody>
        </p:sp>
        <p:sp>
          <p:nvSpPr>
            <p:cNvPr id="31" name="Text 170">
              <a:extLst>
                <a:ext uri="{FF2B5EF4-FFF2-40B4-BE49-F238E27FC236}">
                  <a16:creationId xmlns:a16="http://schemas.microsoft.com/office/drawing/2014/main" id="{08DB1E56-A26C-13C2-227D-E8BC93BA4AD8}"/>
                </a:ext>
              </a:extLst>
            </p:cNvPr>
            <p:cNvSpPr txBox="1"/>
            <p:nvPr/>
          </p:nvSpPr>
          <p:spPr>
            <a:xfrm>
              <a:off x="9558955" y="2949848"/>
              <a:ext cx="1303081" cy="536154"/>
            </a:xfrm>
            <a:prstGeom prst="rect">
              <a:avLst/>
            </a:prstGeom>
            <a:noFill/>
          </p:spPr>
          <p:txBody>
            <a:bodyPr wrap="square" lIns="0" tIns="0" rIns="0" bIns="0" rtlCol="0" anchor="ctr"/>
            <a:lstStyle/>
            <a:p>
              <a:pPr algn="ctr"/>
              <a:r>
                <a:rPr sz="2000" dirty="0">
                  <a:solidFill>
                    <a:srgbClr val="191919"/>
                  </a:solidFill>
                  <a:latin typeface="Microsoft YaHei" panose="020B0503020204020204" pitchFamily="34" charset="-122"/>
                  <a:ea typeface="Microsoft YaHei" panose="020B0503020204020204" pitchFamily="34" charset="-122"/>
                </a:rPr>
                <a:t>DB实例</a:t>
              </a:r>
            </a:p>
          </p:txBody>
        </p:sp>
        <p:sp>
          <p:nvSpPr>
            <p:cNvPr id="32" name="Rectangle">
              <a:extLst>
                <a:ext uri="{FF2B5EF4-FFF2-40B4-BE49-F238E27FC236}">
                  <a16:creationId xmlns:a16="http://schemas.microsoft.com/office/drawing/2014/main" id="{F4A606C5-28DF-E1D8-9321-8FE7EECCD1DC}"/>
                </a:ext>
              </a:extLst>
            </p:cNvPr>
            <p:cNvSpPr/>
            <p:nvPr/>
          </p:nvSpPr>
          <p:spPr>
            <a:xfrm>
              <a:off x="2093693" y="4257400"/>
              <a:ext cx="9553200" cy="1497200"/>
            </a:xfrm>
            <a:custGeom>
              <a:avLst/>
              <a:gdLst>
                <a:gd name="connsiteX0" fmla="*/ 0 w 9553200"/>
                <a:gd name="connsiteY0" fmla="*/ 751898 h 1497200"/>
                <a:gd name="connsiteX1" fmla="*/ 4776600 w 9553200"/>
                <a:gd name="connsiteY1" fmla="*/ 0 h 1497200"/>
                <a:gd name="connsiteX2" fmla="*/ 9553200 w 9553200"/>
                <a:gd name="connsiteY2" fmla="*/ 751898 h 1497200"/>
                <a:gd name="connsiteX3" fmla="*/ 4776600 w 9553200"/>
                <a:gd name="connsiteY3" fmla="*/ 1497200 h 1497200"/>
              </a:gdLst>
              <a:ahLst/>
              <a:cxnLst>
                <a:cxn ang="0">
                  <a:pos x="connsiteX0" y="connsiteY0"/>
                </a:cxn>
                <a:cxn ang="0">
                  <a:pos x="connsiteX1" y="connsiteY1"/>
                </a:cxn>
                <a:cxn ang="0">
                  <a:pos x="connsiteX2" y="connsiteY2"/>
                </a:cxn>
                <a:cxn ang="0">
                  <a:pos x="connsiteX3" y="connsiteY3"/>
                </a:cxn>
              </a:cxnLst>
              <a:rect l="0" t="0" r="0" b="0"/>
              <a:pathLst>
                <a:path w="9553200" h="1497200">
                  <a:moveTo>
                    <a:pt x="0" y="0"/>
                  </a:moveTo>
                  <a:lnTo>
                    <a:pt x="9553200" y="0"/>
                  </a:lnTo>
                  <a:lnTo>
                    <a:pt x="9553200" y="1497200"/>
                  </a:lnTo>
                  <a:lnTo>
                    <a:pt x="0" y="1497200"/>
                  </a:lnTo>
                  <a:lnTo>
                    <a:pt x="0" y="0"/>
                  </a:lnTo>
                  <a:close/>
                </a:path>
              </a:pathLst>
            </a:custGeom>
            <a:solidFill>
              <a:srgbClr val="EBEBEB"/>
            </a:solidFill>
            <a:ln w="7600" cap="flat">
              <a:solidFill>
                <a:srgbClr val="323232"/>
              </a:solidFill>
              <a:bevel/>
            </a:ln>
          </p:spPr>
        </p:sp>
        <p:sp>
          <p:nvSpPr>
            <p:cNvPr id="33" name="Rectangle">
              <a:extLst>
                <a:ext uri="{FF2B5EF4-FFF2-40B4-BE49-F238E27FC236}">
                  <a16:creationId xmlns:a16="http://schemas.microsoft.com/office/drawing/2014/main" id="{A1FCC73D-B12C-AC56-0448-2281F9331E90}"/>
                </a:ext>
              </a:extLst>
            </p:cNvPr>
            <p:cNvSpPr/>
            <p:nvPr/>
          </p:nvSpPr>
          <p:spPr>
            <a:xfrm>
              <a:off x="3556693" y="4485400"/>
              <a:ext cx="1071600" cy="570000"/>
            </a:xfrm>
            <a:custGeom>
              <a:avLst/>
              <a:gdLst>
                <a:gd name="connsiteX0" fmla="*/ 0 w 1071600"/>
                <a:gd name="connsiteY0" fmla="*/ 287522 h 570000"/>
                <a:gd name="connsiteX1" fmla="*/ 539600 w 1071600"/>
                <a:gd name="connsiteY1" fmla="*/ 0 h 570000"/>
                <a:gd name="connsiteX2" fmla="*/ 1071600 w 1071600"/>
                <a:gd name="connsiteY2" fmla="*/ 287522 h 570000"/>
                <a:gd name="connsiteX3" fmla="*/ 539600 w 1071600"/>
                <a:gd name="connsiteY3" fmla="*/ 570000 h 570000"/>
              </a:gdLst>
              <a:ahLst/>
              <a:cxnLst>
                <a:cxn ang="0">
                  <a:pos x="connsiteX0" y="connsiteY0"/>
                </a:cxn>
                <a:cxn ang="0">
                  <a:pos x="connsiteX1" y="connsiteY1"/>
                </a:cxn>
                <a:cxn ang="0">
                  <a:pos x="connsiteX2" y="connsiteY2"/>
                </a:cxn>
                <a:cxn ang="0">
                  <a:pos x="connsiteX3" y="connsiteY3"/>
                </a:cxn>
              </a:cxnLst>
              <a:rect l="l" t="t" r="r" b="b"/>
              <a:pathLst>
                <a:path w="1071600" h="570000">
                  <a:moveTo>
                    <a:pt x="0" y="0"/>
                  </a:moveTo>
                  <a:lnTo>
                    <a:pt x="1071600" y="0"/>
                  </a:lnTo>
                  <a:lnTo>
                    <a:pt x="1071600" y="570000"/>
                  </a:lnTo>
                  <a:lnTo>
                    <a:pt x="0" y="570000"/>
                  </a:lnTo>
                  <a:lnTo>
                    <a:pt x="0" y="0"/>
                  </a:lnTo>
                  <a:close/>
                </a:path>
              </a:pathLst>
            </a:custGeom>
            <a:solidFill>
              <a:srgbClr val="FFFFFF"/>
            </a:solidFill>
            <a:ln w="7600" cap="flat">
              <a:solidFill>
                <a:srgbClr val="323232"/>
              </a:solidFill>
              <a:bevel/>
            </a:ln>
          </p:spPr>
          <p:txBody>
            <a:bodyPr wrap="square" lIns="0" tIns="0" rIns="0" bIns="0" rtlCol="0" anchor="ctr"/>
            <a:lstStyle/>
            <a:p>
              <a:pPr algn="l"/>
              <a:r>
                <a:rPr sz="1600" dirty="0">
                  <a:solidFill>
                    <a:srgbClr val="191919"/>
                  </a:solidFill>
                  <a:latin typeface="Microsoft YaHei" panose="020B0503020204020204" pitchFamily="34" charset="-122"/>
                  <a:ea typeface="Microsoft YaHei" panose="020B0503020204020204" pitchFamily="34" charset="-122"/>
                </a:rPr>
                <a:t>     DB1</a:t>
              </a:r>
            </a:p>
          </p:txBody>
        </p:sp>
        <p:sp>
          <p:nvSpPr>
            <p:cNvPr id="34" name="Rectangle">
              <a:extLst>
                <a:ext uri="{FF2B5EF4-FFF2-40B4-BE49-F238E27FC236}">
                  <a16:creationId xmlns:a16="http://schemas.microsoft.com/office/drawing/2014/main" id="{A14D73FE-E403-8331-A587-5DAA34452BAC}"/>
                </a:ext>
              </a:extLst>
            </p:cNvPr>
            <p:cNvSpPr/>
            <p:nvPr/>
          </p:nvSpPr>
          <p:spPr>
            <a:xfrm>
              <a:off x="4951293" y="4485400"/>
              <a:ext cx="1071600" cy="570000"/>
            </a:xfrm>
            <a:custGeom>
              <a:avLst/>
              <a:gdLst>
                <a:gd name="connsiteX0" fmla="*/ 0 w 1071600"/>
                <a:gd name="connsiteY0" fmla="*/ 287522 h 570000"/>
                <a:gd name="connsiteX1" fmla="*/ 539600 w 1071600"/>
                <a:gd name="connsiteY1" fmla="*/ 0 h 570000"/>
                <a:gd name="connsiteX2" fmla="*/ 1071600 w 1071600"/>
                <a:gd name="connsiteY2" fmla="*/ 287522 h 570000"/>
                <a:gd name="connsiteX3" fmla="*/ 539600 w 1071600"/>
                <a:gd name="connsiteY3" fmla="*/ 570000 h 570000"/>
              </a:gdLst>
              <a:ahLst/>
              <a:cxnLst>
                <a:cxn ang="0">
                  <a:pos x="connsiteX0" y="connsiteY0"/>
                </a:cxn>
                <a:cxn ang="0">
                  <a:pos x="connsiteX1" y="connsiteY1"/>
                </a:cxn>
                <a:cxn ang="0">
                  <a:pos x="connsiteX2" y="connsiteY2"/>
                </a:cxn>
                <a:cxn ang="0">
                  <a:pos x="connsiteX3" y="connsiteY3"/>
                </a:cxn>
              </a:cxnLst>
              <a:rect l="l" t="t" r="r" b="b"/>
              <a:pathLst>
                <a:path w="1071600" h="570000">
                  <a:moveTo>
                    <a:pt x="0" y="0"/>
                  </a:moveTo>
                  <a:lnTo>
                    <a:pt x="1071600" y="0"/>
                  </a:lnTo>
                  <a:lnTo>
                    <a:pt x="1071600" y="570000"/>
                  </a:lnTo>
                  <a:lnTo>
                    <a:pt x="0" y="570000"/>
                  </a:lnTo>
                  <a:lnTo>
                    <a:pt x="0" y="0"/>
                  </a:lnTo>
                  <a:close/>
                </a:path>
              </a:pathLst>
            </a:custGeom>
            <a:solidFill>
              <a:srgbClr val="FFFFFF"/>
            </a:solidFill>
            <a:ln w="7600" cap="flat">
              <a:solidFill>
                <a:srgbClr val="323232"/>
              </a:solidFill>
              <a:bevel/>
            </a:ln>
          </p:spPr>
          <p:txBody>
            <a:bodyPr wrap="square" lIns="0" tIns="0" rIns="0" bIns="0" rtlCol="0" anchor="ctr"/>
            <a:lstStyle/>
            <a:p>
              <a:pPr algn="l"/>
              <a:r>
                <a:rPr sz="1600" dirty="0">
                  <a:solidFill>
                    <a:srgbClr val="191919"/>
                  </a:solidFill>
                  <a:latin typeface="Microsoft YaHei" panose="020B0503020204020204" pitchFamily="34" charset="-122"/>
                  <a:ea typeface="Microsoft YaHei" panose="020B0503020204020204" pitchFamily="34" charset="-122"/>
                </a:rPr>
                <a:t>     DB2</a:t>
              </a:r>
            </a:p>
          </p:txBody>
        </p:sp>
        <p:sp>
          <p:nvSpPr>
            <p:cNvPr id="35" name="Rectangle">
              <a:extLst>
                <a:ext uri="{FF2B5EF4-FFF2-40B4-BE49-F238E27FC236}">
                  <a16:creationId xmlns:a16="http://schemas.microsoft.com/office/drawing/2014/main" id="{A0119D64-E5DC-EC5A-D7E6-BA9B92956E57}"/>
                </a:ext>
              </a:extLst>
            </p:cNvPr>
            <p:cNvSpPr/>
            <p:nvPr/>
          </p:nvSpPr>
          <p:spPr>
            <a:xfrm>
              <a:off x="6304093" y="4485400"/>
              <a:ext cx="1071600" cy="570000"/>
            </a:xfrm>
            <a:custGeom>
              <a:avLst/>
              <a:gdLst>
                <a:gd name="connsiteX0" fmla="*/ 0 w 1071600"/>
                <a:gd name="connsiteY0" fmla="*/ 287522 h 570000"/>
                <a:gd name="connsiteX1" fmla="*/ 539600 w 1071600"/>
                <a:gd name="connsiteY1" fmla="*/ 0 h 570000"/>
                <a:gd name="connsiteX2" fmla="*/ 1071600 w 1071600"/>
                <a:gd name="connsiteY2" fmla="*/ 287522 h 570000"/>
                <a:gd name="connsiteX3" fmla="*/ 539600 w 1071600"/>
                <a:gd name="connsiteY3" fmla="*/ 570000 h 570000"/>
              </a:gdLst>
              <a:ahLst/>
              <a:cxnLst>
                <a:cxn ang="0">
                  <a:pos x="connsiteX0" y="connsiteY0"/>
                </a:cxn>
                <a:cxn ang="0">
                  <a:pos x="connsiteX1" y="connsiteY1"/>
                </a:cxn>
                <a:cxn ang="0">
                  <a:pos x="connsiteX2" y="connsiteY2"/>
                </a:cxn>
                <a:cxn ang="0">
                  <a:pos x="connsiteX3" y="connsiteY3"/>
                </a:cxn>
              </a:cxnLst>
              <a:rect l="l" t="t" r="r" b="b"/>
              <a:pathLst>
                <a:path w="1071600" h="570000">
                  <a:moveTo>
                    <a:pt x="0" y="0"/>
                  </a:moveTo>
                  <a:lnTo>
                    <a:pt x="1071600" y="0"/>
                  </a:lnTo>
                  <a:lnTo>
                    <a:pt x="1071600" y="570000"/>
                  </a:lnTo>
                  <a:lnTo>
                    <a:pt x="0" y="570000"/>
                  </a:lnTo>
                  <a:lnTo>
                    <a:pt x="0" y="0"/>
                  </a:lnTo>
                  <a:close/>
                </a:path>
              </a:pathLst>
            </a:custGeom>
            <a:solidFill>
              <a:srgbClr val="FFFFFF"/>
            </a:solidFill>
            <a:ln w="7600" cap="flat">
              <a:solidFill>
                <a:srgbClr val="323232"/>
              </a:solidFill>
              <a:bevel/>
            </a:ln>
          </p:spPr>
          <p:txBody>
            <a:bodyPr wrap="square" lIns="0" tIns="0" rIns="0" bIns="0" rtlCol="0" anchor="ctr"/>
            <a:lstStyle/>
            <a:p>
              <a:pPr algn="l"/>
              <a:r>
                <a:rPr sz="1600" dirty="0">
                  <a:solidFill>
                    <a:srgbClr val="191919"/>
                  </a:solidFill>
                  <a:latin typeface="Microsoft YaHei" panose="020B0503020204020204" pitchFamily="34" charset="-122"/>
                  <a:ea typeface="Microsoft YaHei" panose="020B0503020204020204" pitchFamily="34" charset="-122"/>
                </a:rPr>
                <a:t>     DB3</a:t>
              </a:r>
            </a:p>
          </p:txBody>
        </p:sp>
        <p:sp>
          <p:nvSpPr>
            <p:cNvPr id="36" name="Rectangle">
              <a:extLst>
                <a:ext uri="{FF2B5EF4-FFF2-40B4-BE49-F238E27FC236}">
                  <a16:creationId xmlns:a16="http://schemas.microsoft.com/office/drawing/2014/main" id="{C516E508-2E73-1941-55F0-EA5E05D60840}"/>
                </a:ext>
              </a:extLst>
            </p:cNvPr>
            <p:cNvSpPr/>
            <p:nvPr/>
          </p:nvSpPr>
          <p:spPr>
            <a:xfrm>
              <a:off x="7664493" y="4485400"/>
              <a:ext cx="1071600" cy="570000"/>
            </a:xfrm>
            <a:custGeom>
              <a:avLst/>
              <a:gdLst>
                <a:gd name="connsiteX0" fmla="*/ 0 w 1071600"/>
                <a:gd name="connsiteY0" fmla="*/ 287522 h 570000"/>
                <a:gd name="connsiteX1" fmla="*/ 539600 w 1071600"/>
                <a:gd name="connsiteY1" fmla="*/ 0 h 570000"/>
                <a:gd name="connsiteX2" fmla="*/ 1071600 w 1071600"/>
                <a:gd name="connsiteY2" fmla="*/ 287522 h 570000"/>
                <a:gd name="connsiteX3" fmla="*/ 539600 w 1071600"/>
                <a:gd name="connsiteY3" fmla="*/ 570000 h 570000"/>
              </a:gdLst>
              <a:ahLst/>
              <a:cxnLst>
                <a:cxn ang="0">
                  <a:pos x="connsiteX0" y="connsiteY0"/>
                </a:cxn>
                <a:cxn ang="0">
                  <a:pos x="connsiteX1" y="connsiteY1"/>
                </a:cxn>
                <a:cxn ang="0">
                  <a:pos x="connsiteX2" y="connsiteY2"/>
                </a:cxn>
                <a:cxn ang="0">
                  <a:pos x="connsiteX3" y="connsiteY3"/>
                </a:cxn>
              </a:cxnLst>
              <a:rect l="l" t="t" r="r" b="b"/>
              <a:pathLst>
                <a:path w="1071600" h="570000">
                  <a:moveTo>
                    <a:pt x="0" y="0"/>
                  </a:moveTo>
                  <a:lnTo>
                    <a:pt x="1071600" y="0"/>
                  </a:lnTo>
                  <a:lnTo>
                    <a:pt x="1071600" y="570000"/>
                  </a:lnTo>
                  <a:lnTo>
                    <a:pt x="0" y="570000"/>
                  </a:lnTo>
                  <a:lnTo>
                    <a:pt x="0" y="0"/>
                  </a:lnTo>
                  <a:close/>
                </a:path>
              </a:pathLst>
            </a:custGeom>
            <a:solidFill>
              <a:srgbClr val="FFFFFF"/>
            </a:solidFill>
            <a:ln w="7600" cap="flat">
              <a:solidFill>
                <a:srgbClr val="323232"/>
              </a:solidFill>
              <a:bevel/>
            </a:ln>
          </p:spPr>
          <p:txBody>
            <a:bodyPr wrap="square" lIns="0" tIns="0" rIns="0" bIns="0" rtlCol="0" anchor="ctr"/>
            <a:lstStyle/>
            <a:p>
              <a:pPr algn="l"/>
              <a:r>
                <a:rPr sz="1600" dirty="0">
                  <a:solidFill>
                    <a:srgbClr val="191919"/>
                  </a:solidFill>
                  <a:latin typeface="Microsoft YaHei" panose="020B0503020204020204" pitchFamily="34" charset="-122"/>
                  <a:ea typeface="Microsoft YaHei" panose="020B0503020204020204" pitchFamily="34" charset="-122"/>
                </a:rPr>
                <a:t>    DB1</a:t>
              </a:r>
              <a:r>
                <a:rPr lang="en-US" sz="1600" dirty="0">
                  <a:solidFill>
                    <a:srgbClr val="191919"/>
                  </a:solidFill>
                  <a:latin typeface="Microsoft YaHei" panose="020B0503020204020204" pitchFamily="34" charset="-122"/>
                  <a:ea typeface="Microsoft YaHei" panose="020B0503020204020204" pitchFamily="34" charset="-122"/>
                </a:rPr>
                <a:t>’</a:t>
              </a:r>
              <a:endParaRPr sz="1600" dirty="0">
                <a:solidFill>
                  <a:srgbClr val="191919"/>
                </a:solidFill>
                <a:latin typeface="Microsoft YaHei" panose="020B0503020204020204" pitchFamily="34" charset="-122"/>
                <a:ea typeface="Microsoft YaHei" panose="020B0503020204020204" pitchFamily="34" charset="-122"/>
              </a:endParaRPr>
            </a:p>
          </p:txBody>
        </p:sp>
        <p:sp>
          <p:nvSpPr>
            <p:cNvPr id="37" name="Rectangle">
              <a:extLst>
                <a:ext uri="{FF2B5EF4-FFF2-40B4-BE49-F238E27FC236}">
                  <a16:creationId xmlns:a16="http://schemas.microsoft.com/office/drawing/2014/main" id="{9E722D76-41CA-FDB4-EC0A-107682AADAA6}"/>
                </a:ext>
              </a:extLst>
            </p:cNvPr>
            <p:cNvSpPr/>
            <p:nvPr/>
          </p:nvSpPr>
          <p:spPr>
            <a:xfrm>
              <a:off x="9024893" y="4485400"/>
              <a:ext cx="1071600" cy="570000"/>
            </a:xfrm>
            <a:custGeom>
              <a:avLst/>
              <a:gdLst>
                <a:gd name="connsiteX0" fmla="*/ 0 w 1071600"/>
                <a:gd name="connsiteY0" fmla="*/ 287522 h 570000"/>
                <a:gd name="connsiteX1" fmla="*/ 539600 w 1071600"/>
                <a:gd name="connsiteY1" fmla="*/ 0 h 570000"/>
                <a:gd name="connsiteX2" fmla="*/ 1071600 w 1071600"/>
                <a:gd name="connsiteY2" fmla="*/ 287522 h 570000"/>
                <a:gd name="connsiteX3" fmla="*/ 539600 w 1071600"/>
                <a:gd name="connsiteY3" fmla="*/ 570000 h 570000"/>
              </a:gdLst>
              <a:ahLst/>
              <a:cxnLst>
                <a:cxn ang="0">
                  <a:pos x="connsiteX0" y="connsiteY0"/>
                </a:cxn>
                <a:cxn ang="0">
                  <a:pos x="connsiteX1" y="connsiteY1"/>
                </a:cxn>
                <a:cxn ang="0">
                  <a:pos x="connsiteX2" y="connsiteY2"/>
                </a:cxn>
                <a:cxn ang="0">
                  <a:pos x="connsiteX3" y="connsiteY3"/>
                </a:cxn>
              </a:cxnLst>
              <a:rect l="l" t="t" r="r" b="b"/>
              <a:pathLst>
                <a:path w="1071600" h="570000">
                  <a:moveTo>
                    <a:pt x="0" y="0"/>
                  </a:moveTo>
                  <a:lnTo>
                    <a:pt x="1071600" y="0"/>
                  </a:lnTo>
                  <a:lnTo>
                    <a:pt x="1071600" y="570000"/>
                  </a:lnTo>
                  <a:lnTo>
                    <a:pt x="0" y="570000"/>
                  </a:lnTo>
                  <a:lnTo>
                    <a:pt x="0" y="0"/>
                  </a:lnTo>
                  <a:close/>
                </a:path>
              </a:pathLst>
            </a:custGeom>
            <a:solidFill>
              <a:srgbClr val="FFFFFF"/>
            </a:solidFill>
            <a:ln w="7600" cap="flat">
              <a:solidFill>
                <a:srgbClr val="323232"/>
              </a:solidFill>
              <a:bevel/>
            </a:ln>
          </p:spPr>
          <p:txBody>
            <a:bodyPr wrap="square" lIns="0" tIns="0" rIns="0" bIns="0" rtlCol="0" anchor="ctr"/>
            <a:lstStyle/>
            <a:p>
              <a:pPr algn="l"/>
              <a:r>
                <a:rPr sz="1600" dirty="0">
                  <a:solidFill>
                    <a:srgbClr val="191919"/>
                  </a:solidFill>
                  <a:latin typeface="Microsoft YaHei" panose="020B0503020204020204" pitchFamily="34" charset="-122"/>
                  <a:ea typeface="Microsoft YaHei" panose="020B0503020204020204" pitchFamily="34" charset="-122"/>
                </a:rPr>
                <a:t>    DB2</a:t>
              </a:r>
              <a:r>
                <a:rPr lang="en-US" sz="1600" dirty="0">
                  <a:solidFill>
                    <a:srgbClr val="191919"/>
                  </a:solidFill>
                  <a:latin typeface="Microsoft YaHei" panose="020B0503020204020204" pitchFamily="34" charset="-122"/>
                  <a:ea typeface="Microsoft YaHei" panose="020B0503020204020204" pitchFamily="34" charset="-122"/>
                </a:rPr>
                <a:t>’</a:t>
              </a:r>
              <a:endParaRPr sz="1600" dirty="0">
                <a:solidFill>
                  <a:srgbClr val="191919"/>
                </a:solidFill>
                <a:latin typeface="Microsoft YaHei" panose="020B0503020204020204" pitchFamily="34" charset="-122"/>
                <a:ea typeface="Microsoft YaHei" panose="020B0503020204020204" pitchFamily="34" charset="-122"/>
              </a:endParaRPr>
            </a:p>
          </p:txBody>
        </p:sp>
        <p:sp>
          <p:nvSpPr>
            <p:cNvPr id="38" name="Text 171">
              <a:extLst>
                <a:ext uri="{FF2B5EF4-FFF2-40B4-BE49-F238E27FC236}">
                  <a16:creationId xmlns:a16="http://schemas.microsoft.com/office/drawing/2014/main" id="{F9BD5E15-3B6C-9A66-5890-016CA7882767}"/>
                </a:ext>
              </a:extLst>
            </p:cNvPr>
            <p:cNvSpPr txBox="1"/>
            <p:nvPr/>
          </p:nvSpPr>
          <p:spPr>
            <a:xfrm>
              <a:off x="5559293" y="5074046"/>
              <a:ext cx="2242000" cy="680554"/>
            </a:xfrm>
            <a:prstGeom prst="rect">
              <a:avLst/>
            </a:prstGeom>
            <a:noFill/>
          </p:spPr>
          <p:txBody>
            <a:bodyPr wrap="square" lIns="0" tIns="0" rIns="0" bIns="0" rtlCol="0" anchor="ctr"/>
            <a:lstStyle/>
            <a:p>
              <a:pPr algn="ctr"/>
              <a:r>
                <a:rPr lang="en-US" altLang="zh-CN" sz="2000" dirty="0" err="1">
                  <a:solidFill>
                    <a:srgbClr val="191919"/>
                  </a:solidFill>
                  <a:latin typeface="Microsoft YaHei" panose="020B0503020204020204" pitchFamily="34" charset="-122"/>
                  <a:ea typeface="Microsoft YaHei" panose="020B0503020204020204" pitchFamily="34" charset="-122"/>
                </a:rPr>
                <a:t>GaussDB</a:t>
              </a:r>
              <a:r>
                <a:rPr sz="2000" dirty="0" err="1">
                  <a:solidFill>
                    <a:srgbClr val="191919"/>
                  </a:solidFill>
                  <a:latin typeface="Microsoft YaHei" panose="020B0503020204020204" pitchFamily="34" charset="-122"/>
                  <a:ea typeface="Microsoft YaHei" panose="020B0503020204020204" pitchFamily="34" charset="-122"/>
                </a:rPr>
                <a:t>存储</a:t>
              </a:r>
              <a:endParaRPr sz="2000" dirty="0">
                <a:solidFill>
                  <a:srgbClr val="191919"/>
                </a:solidFill>
                <a:latin typeface="Microsoft YaHei" panose="020B0503020204020204" pitchFamily="34" charset="-122"/>
                <a:ea typeface="Microsoft YaHei" panose="020B0503020204020204" pitchFamily="34" charset="-122"/>
              </a:endParaRPr>
            </a:p>
          </p:txBody>
        </p:sp>
        <p:sp>
          <p:nvSpPr>
            <p:cNvPr id="40" name="Text 173">
              <a:extLst>
                <a:ext uri="{FF2B5EF4-FFF2-40B4-BE49-F238E27FC236}">
                  <a16:creationId xmlns:a16="http://schemas.microsoft.com/office/drawing/2014/main" id="{236F7566-4173-934D-751D-3BB49B292C38}"/>
                </a:ext>
              </a:extLst>
            </p:cNvPr>
            <p:cNvSpPr txBox="1"/>
            <p:nvPr/>
          </p:nvSpPr>
          <p:spPr>
            <a:xfrm>
              <a:off x="4624493" y="631846"/>
              <a:ext cx="4111600" cy="680554"/>
            </a:xfrm>
            <a:prstGeom prst="rect">
              <a:avLst/>
            </a:prstGeom>
            <a:noFill/>
          </p:spPr>
          <p:txBody>
            <a:bodyPr wrap="square" lIns="0" tIns="0" rIns="0" bIns="0" rtlCol="0" anchor="ctr"/>
            <a:lstStyle/>
            <a:p>
              <a:pPr algn="ctr"/>
              <a:r>
                <a:rPr lang="zh-CN" altLang="en-US" sz="2000" dirty="0">
                  <a:solidFill>
                    <a:srgbClr val="191919"/>
                  </a:solidFill>
                  <a:latin typeface="Microsoft YaHei" panose="020B0503020204020204" pitchFamily="34" charset="-122"/>
                  <a:ea typeface="Microsoft YaHei" panose="020B0503020204020204" pitchFamily="34" charset="-122"/>
                </a:rPr>
                <a:t>多租户</a:t>
              </a:r>
              <a:endParaRPr sz="2000" dirty="0">
                <a:solidFill>
                  <a:srgbClr val="191919"/>
                </a:solidFill>
                <a:latin typeface="Microsoft YaHei" panose="020B0503020204020204" pitchFamily="34" charset="-122"/>
                <a:ea typeface="Microsoft YaHei" panose="020B0503020204020204" pitchFamily="34" charset="-122"/>
              </a:endParaRPr>
            </a:p>
          </p:txBody>
        </p:sp>
        <p:sp>
          <p:nvSpPr>
            <p:cNvPr id="41" name="Rectangle">
              <a:extLst>
                <a:ext uri="{FF2B5EF4-FFF2-40B4-BE49-F238E27FC236}">
                  <a16:creationId xmlns:a16="http://schemas.microsoft.com/office/drawing/2014/main" id="{1B7CBA58-8E46-FB0D-BCA7-AA832159EB94}"/>
                </a:ext>
              </a:extLst>
            </p:cNvPr>
            <p:cNvSpPr/>
            <p:nvPr/>
          </p:nvSpPr>
          <p:spPr>
            <a:xfrm>
              <a:off x="9103835" y="704046"/>
              <a:ext cx="932465" cy="536154"/>
            </a:xfrm>
            <a:custGeom>
              <a:avLst/>
              <a:gdLst>
                <a:gd name="connsiteX0" fmla="*/ 0 w 932465"/>
                <a:gd name="connsiteY0" fmla="*/ 271652 h 536154"/>
                <a:gd name="connsiteX1" fmla="*/ 468136 w 932465"/>
                <a:gd name="connsiteY1" fmla="*/ 0 h 536154"/>
                <a:gd name="connsiteX2" fmla="*/ 932465 w 932465"/>
                <a:gd name="connsiteY2" fmla="*/ 271652 h 536154"/>
                <a:gd name="connsiteX3" fmla="*/ 468136 w 932465"/>
                <a:gd name="connsiteY3" fmla="*/ 536154 h 536154"/>
              </a:gdLst>
              <a:ahLst/>
              <a:cxnLst>
                <a:cxn ang="0">
                  <a:pos x="connsiteX0" y="connsiteY0"/>
                </a:cxn>
                <a:cxn ang="0">
                  <a:pos x="connsiteX1" y="connsiteY1"/>
                </a:cxn>
                <a:cxn ang="0">
                  <a:pos x="connsiteX2" y="connsiteY2"/>
                </a:cxn>
                <a:cxn ang="0">
                  <a:pos x="connsiteX3" y="connsiteY3"/>
                </a:cxn>
              </a:cxnLst>
              <a:rect l="l" t="t" r="r" b="b"/>
              <a:pathLst>
                <a:path w="932465" h="536154">
                  <a:moveTo>
                    <a:pt x="0" y="0"/>
                  </a:moveTo>
                  <a:lnTo>
                    <a:pt x="932465" y="0"/>
                  </a:lnTo>
                  <a:lnTo>
                    <a:pt x="932465" y="536154"/>
                  </a:lnTo>
                  <a:lnTo>
                    <a:pt x="0" y="536154"/>
                  </a:lnTo>
                  <a:lnTo>
                    <a:pt x="0" y="0"/>
                  </a:lnTo>
                  <a:close/>
                </a:path>
              </a:pathLst>
            </a:custGeom>
            <a:solidFill>
              <a:srgbClr val="FFFFFF"/>
            </a:solidFill>
            <a:ln w="7600" cap="flat">
              <a:solidFill>
                <a:srgbClr val="323232"/>
              </a:solidFill>
              <a:bevel/>
            </a:ln>
          </p:spPr>
          <p:txBody>
            <a:bodyPr wrap="square" lIns="0" tIns="0" rIns="0" bIns="0" rtlCol="0" anchor="ctr"/>
            <a:lstStyle/>
            <a:p>
              <a:pPr algn="ctr"/>
              <a:r>
                <a:rPr sz="1600" dirty="0">
                  <a:solidFill>
                    <a:srgbClr val="191919"/>
                  </a:solidFill>
                  <a:latin typeface="Microsoft YaHei" panose="020B0503020204020204" pitchFamily="34" charset="-122"/>
                  <a:ea typeface="Microsoft YaHei" panose="020B0503020204020204" pitchFamily="34" charset="-122"/>
                </a:rPr>
                <a:t>App1</a:t>
              </a:r>
              <a:r>
                <a:rPr lang="en-US" sz="1600" dirty="0">
                  <a:solidFill>
                    <a:srgbClr val="191919"/>
                  </a:solidFill>
                  <a:latin typeface="Microsoft YaHei" panose="020B0503020204020204" pitchFamily="34" charset="-122"/>
                  <a:ea typeface="Microsoft YaHei" panose="020B0503020204020204" pitchFamily="34" charset="-122"/>
                </a:rPr>
                <a:t>’</a:t>
              </a:r>
              <a:endParaRPr sz="1600" dirty="0">
                <a:solidFill>
                  <a:srgbClr val="191919"/>
                </a:solidFill>
                <a:latin typeface="Microsoft YaHei" panose="020B0503020204020204" pitchFamily="34" charset="-122"/>
                <a:ea typeface="Microsoft YaHei" panose="020B0503020204020204" pitchFamily="34" charset="-122"/>
              </a:endParaRPr>
            </a:p>
          </p:txBody>
        </p:sp>
        <p:sp>
          <p:nvSpPr>
            <p:cNvPr id="42" name="Rectangle">
              <a:extLst>
                <a:ext uri="{FF2B5EF4-FFF2-40B4-BE49-F238E27FC236}">
                  <a16:creationId xmlns:a16="http://schemas.microsoft.com/office/drawing/2014/main" id="{DE1B158D-AB26-C5E7-D317-43955EAF8A1A}"/>
                </a:ext>
              </a:extLst>
            </p:cNvPr>
            <p:cNvSpPr/>
            <p:nvPr/>
          </p:nvSpPr>
          <p:spPr>
            <a:xfrm>
              <a:off x="10384690" y="704046"/>
              <a:ext cx="932465" cy="536154"/>
            </a:xfrm>
            <a:custGeom>
              <a:avLst/>
              <a:gdLst>
                <a:gd name="connsiteX0" fmla="*/ 0 w 932465"/>
                <a:gd name="connsiteY0" fmla="*/ 271652 h 536154"/>
                <a:gd name="connsiteX1" fmla="*/ 468136 w 932465"/>
                <a:gd name="connsiteY1" fmla="*/ 0 h 536154"/>
                <a:gd name="connsiteX2" fmla="*/ 932465 w 932465"/>
                <a:gd name="connsiteY2" fmla="*/ 271652 h 536154"/>
                <a:gd name="connsiteX3" fmla="*/ 468136 w 932465"/>
                <a:gd name="connsiteY3" fmla="*/ 536154 h 536154"/>
              </a:gdLst>
              <a:ahLst/>
              <a:cxnLst>
                <a:cxn ang="0">
                  <a:pos x="connsiteX0" y="connsiteY0"/>
                </a:cxn>
                <a:cxn ang="0">
                  <a:pos x="connsiteX1" y="connsiteY1"/>
                </a:cxn>
                <a:cxn ang="0">
                  <a:pos x="connsiteX2" y="connsiteY2"/>
                </a:cxn>
                <a:cxn ang="0">
                  <a:pos x="connsiteX3" y="connsiteY3"/>
                </a:cxn>
              </a:cxnLst>
              <a:rect l="l" t="t" r="r" b="b"/>
              <a:pathLst>
                <a:path w="932465" h="536154">
                  <a:moveTo>
                    <a:pt x="0" y="0"/>
                  </a:moveTo>
                  <a:lnTo>
                    <a:pt x="932465" y="0"/>
                  </a:lnTo>
                  <a:lnTo>
                    <a:pt x="932465" y="536154"/>
                  </a:lnTo>
                  <a:lnTo>
                    <a:pt x="0" y="536154"/>
                  </a:lnTo>
                  <a:lnTo>
                    <a:pt x="0" y="0"/>
                  </a:lnTo>
                  <a:close/>
                </a:path>
              </a:pathLst>
            </a:custGeom>
            <a:solidFill>
              <a:srgbClr val="FFFFFF"/>
            </a:solidFill>
            <a:ln w="7600" cap="flat">
              <a:solidFill>
                <a:srgbClr val="323232"/>
              </a:solidFill>
              <a:bevel/>
            </a:ln>
          </p:spPr>
          <p:txBody>
            <a:bodyPr wrap="square" lIns="0" tIns="0" rIns="0" bIns="0" rtlCol="0" anchor="ctr"/>
            <a:lstStyle/>
            <a:p>
              <a:pPr algn="ctr"/>
              <a:r>
                <a:rPr sz="1600" dirty="0">
                  <a:solidFill>
                    <a:srgbClr val="191919"/>
                  </a:solidFill>
                  <a:latin typeface="Microsoft YaHei" panose="020B0503020204020204" pitchFamily="34" charset="-122"/>
                  <a:ea typeface="Microsoft YaHei" panose="020B0503020204020204" pitchFamily="34" charset="-122"/>
                </a:rPr>
                <a:t>App2</a:t>
              </a:r>
              <a:r>
                <a:rPr lang="en-US" sz="1600" dirty="0">
                  <a:solidFill>
                    <a:srgbClr val="191919"/>
                  </a:solidFill>
                  <a:latin typeface="Microsoft YaHei" panose="020B0503020204020204" pitchFamily="34" charset="-122"/>
                  <a:ea typeface="Microsoft YaHei" panose="020B0503020204020204" pitchFamily="34" charset="-122"/>
                </a:rPr>
                <a:t>’</a:t>
              </a:r>
              <a:endParaRPr sz="1600" dirty="0">
                <a:solidFill>
                  <a:srgbClr val="191919"/>
                </a:solidFill>
                <a:latin typeface="Microsoft YaHei" panose="020B0503020204020204" pitchFamily="34" charset="-122"/>
                <a:ea typeface="Microsoft YaHei" panose="020B0503020204020204" pitchFamily="34" charset="-122"/>
              </a:endParaRPr>
            </a:p>
          </p:txBody>
        </p:sp>
        <p:sp>
          <p:nvSpPr>
            <p:cNvPr id="43" name="Rectangle">
              <a:extLst>
                <a:ext uri="{FF2B5EF4-FFF2-40B4-BE49-F238E27FC236}">
                  <a16:creationId xmlns:a16="http://schemas.microsoft.com/office/drawing/2014/main" id="{7F2D50C6-9404-2139-73FD-B2C4843CE692}"/>
                </a:ext>
              </a:extLst>
            </p:cNvPr>
            <p:cNvSpPr/>
            <p:nvPr/>
          </p:nvSpPr>
          <p:spPr>
            <a:xfrm>
              <a:off x="1831493" y="320600"/>
              <a:ext cx="10054800" cy="6247200"/>
            </a:xfrm>
            <a:custGeom>
              <a:avLst/>
              <a:gdLst>
                <a:gd name="connsiteX0" fmla="*/ 0 w 10054800"/>
                <a:gd name="connsiteY0" fmla="*/ 3123600 h 6247200"/>
                <a:gd name="connsiteX1" fmla="*/ 5027400 w 10054800"/>
                <a:gd name="connsiteY1" fmla="*/ 0 h 6247200"/>
                <a:gd name="connsiteX2" fmla="*/ 10054800 w 10054800"/>
                <a:gd name="connsiteY2" fmla="*/ 3123600 h 6247200"/>
                <a:gd name="connsiteX3" fmla="*/ 5027400 w 10054800"/>
                <a:gd name="connsiteY3" fmla="*/ 6247200 h 6247200"/>
              </a:gdLst>
              <a:ahLst/>
              <a:cxnLst>
                <a:cxn ang="0">
                  <a:pos x="connsiteX0" y="connsiteY0"/>
                </a:cxn>
                <a:cxn ang="0">
                  <a:pos x="connsiteX1" y="connsiteY1"/>
                </a:cxn>
                <a:cxn ang="0">
                  <a:pos x="connsiteX2" y="connsiteY2"/>
                </a:cxn>
                <a:cxn ang="0">
                  <a:pos x="connsiteX3" y="connsiteY3"/>
                </a:cxn>
              </a:cxnLst>
              <a:rect l="0" t="0" r="0" b="0"/>
              <a:pathLst>
                <a:path w="10054800" h="6247200">
                  <a:moveTo>
                    <a:pt x="0" y="0"/>
                  </a:moveTo>
                  <a:lnTo>
                    <a:pt x="10054800" y="0"/>
                  </a:lnTo>
                  <a:lnTo>
                    <a:pt x="10054800" y="6247200"/>
                  </a:lnTo>
                  <a:lnTo>
                    <a:pt x="0" y="6247200"/>
                  </a:lnTo>
                  <a:lnTo>
                    <a:pt x="0" y="0"/>
                  </a:lnTo>
                  <a:close/>
                </a:path>
              </a:pathLst>
            </a:custGeom>
            <a:noFill/>
            <a:ln w="7600" cap="flat">
              <a:solidFill>
                <a:srgbClr val="323232"/>
              </a:solidFill>
              <a:bevel/>
            </a:ln>
          </p:spPr>
        </p:sp>
        <p:sp>
          <p:nvSpPr>
            <p:cNvPr id="44" name="ConnectLine">
              <a:extLst>
                <a:ext uri="{FF2B5EF4-FFF2-40B4-BE49-F238E27FC236}">
                  <a16:creationId xmlns:a16="http://schemas.microsoft.com/office/drawing/2014/main" id="{DF63D752-1F55-6EED-C894-9D23C79BE667}"/>
                </a:ext>
              </a:extLst>
            </p:cNvPr>
            <p:cNvSpPr/>
            <p:nvPr/>
          </p:nvSpPr>
          <p:spPr>
            <a:xfrm>
              <a:off x="-2210628" y="2262046"/>
              <a:ext cx="7600" cy="463954"/>
            </a:xfrm>
            <a:custGeom>
              <a:avLst/>
              <a:gdLst/>
              <a:ahLst/>
              <a:cxnLst/>
              <a:rect l="0" t="0" r="0" b="0"/>
              <a:pathLst>
                <a:path w="7600" h="463954" fill="none">
                  <a:moveTo>
                    <a:pt x="0" y="0"/>
                  </a:moveTo>
                  <a:lnTo>
                    <a:pt x="0" y="220754"/>
                  </a:lnTo>
                  <a:lnTo>
                    <a:pt x="-688" y="220754"/>
                  </a:lnTo>
                  <a:lnTo>
                    <a:pt x="-688" y="463954"/>
                  </a:lnTo>
                </a:path>
              </a:pathLst>
            </a:custGeom>
            <a:noFill/>
            <a:ln w="10133" cap="flat">
              <a:solidFill>
                <a:srgbClr val="323232"/>
              </a:solidFill>
              <a:bevel/>
            </a:ln>
          </p:spPr>
        </p:sp>
        <p:sp>
          <p:nvSpPr>
            <p:cNvPr id="45" name="ConnectLine">
              <a:extLst>
                <a:ext uri="{FF2B5EF4-FFF2-40B4-BE49-F238E27FC236}">
                  <a16:creationId xmlns:a16="http://schemas.microsoft.com/office/drawing/2014/main" id="{2C250596-DDF0-335D-4019-30181D48605F}"/>
                </a:ext>
              </a:extLst>
            </p:cNvPr>
            <p:cNvSpPr/>
            <p:nvPr/>
          </p:nvSpPr>
          <p:spPr>
            <a:xfrm>
              <a:off x="-1234028" y="2262046"/>
              <a:ext cx="7600" cy="463954"/>
            </a:xfrm>
            <a:custGeom>
              <a:avLst/>
              <a:gdLst/>
              <a:ahLst/>
              <a:cxnLst/>
              <a:rect l="0" t="0" r="0" b="0"/>
              <a:pathLst>
                <a:path w="7600" h="463954" fill="none">
                  <a:moveTo>
                    <a:pt x="0" y="0"/>
                  </a:moveTo>
                  <a:lnTo>
                    <a:pt x="0" y="220754"/>
                  </a:lnTo>
                  <a:lnTo>
                    <a:pt x="-2102" y="220754"/>
                  </a:lnTo>
                  <a:lnTo>
                    <a:pt x="-2102" y="463954"/>
                  </a:lnTo>
                </a:path>
              </a:pathLst>
            </a:custGeom>
            <a:noFill/>
            <a:ln w="10133" cap="flat">
              <a:solidFill>
                <a:srgbClr val="323232"/>
              </a:solidFill>
              <a:bevel/>
            </a:ln>
          </p:spPr>
        </p:sp>
        <p:sp>
          <p:nvSpPr>
            <p:cNvPr id="46" name="ConnectLine">
              <a:extLst>
                <a:ext uri="{FF2B5EF4-FFF2-40B4-BE49-F238E27FC236}">
                  <a16:creationId xmlns:a16="http://schemas.microsoft.com/office/drawing/2014/main" id="{32B94D3A-BF35-9DCC-910A-CA40A0BA8378}"/>
                </a:ext>
              </a:extLst>
            </p:cNvPr>
            <p:cNvSpPr/>
            <p:nvPr/>
          </p:nvSpPr>
          <p:spPr>
            <a:xfrm>
              <a:off x="-248855" y="2262046"/>
              <a:ext cx="7600" cy="463954"/>
            </a:xfrm>
            <a:custGeom>
              <a:avLst/>
              <a:gdLst/>
              <a:ahLst/>
              <a:cxnLst/>
              <a:rect l="0" t="0" r="0" b="0"/>
              <a:pathLst>
                <a:path w="7600" h="463954" fill="none">
                  <a:moveTo>
                    <a:pt x="0" y="0"/>
                  </a:moveTo>
                  <a:lnTo>
                    <a:pt x="0" y="220754"/>
                  </a:lnTo>
                  <a:lnTo>
                    <a:pt x="-689" y="220754"/>
                  </a:lnTo>
                  <a:lnTo>
                    <a:pt x="-689" y="463954"/>
                  </a:lnTo>
                </a:path>
              </a:pathLst>
            </a:custGeom>
            <a:noFill/>
            <a:ln w="10133" cap="flat">
              <a:solidFill>
                <a:srgbClr val="323232"/>
              </a:solidFill>
              <a:bevel/>
            </a:ln>
          </p:spPr>
        </p:sp>
        <p:sp>
          <p:nvSpPr>
            <p:cNvPr id="47" name="ConnectLine">
              <a:extLst>
                <a:ext uri="{FF2B5EF4-FFF2-40B4-BE49-F238E27FC236}">
                  <a16:creationId xmlns:a16="http://schemas.microsoft.com/office/drawing/2014/main" id="{340F5D95-C243-FB97-12CE-A351C9AEA55C}"/>
                </a:ext>
              </a:extLst>
            </p:cNvPr>
            <p:cNvSpPr/>
            <p:nvPr/>
          </p:nvSpPr>
          <p:spPr>
            <a:xfrm>
              <a:off x="2989915" y="1240200"/>
              <a:ext cx="7600" cy="433200"/>
            </a:xfrm>
            <a:custGeom>
              <a:avLst/>
              <a:gdLst/>
              <a:ahLst/>
              <a:cxnLst/>
              <a:rect l="0" t="0" r="0" b="0"/>
              <a:pathLst>
                <a:path w="7600" h="433200" fill="none">
                  <a:moveTo>
                    <a:pt x="0" y="0"/>
                  </a:moveTo>
                  <a:lnTo>
                    <a:pt x="0" y="190000"/>
                  </a:lnTo>
                  <a:lnTo>
                    <a:pt x="2965" y="190000"/>
                  </a:lnTo>
                  <a:lnTo>
                    <a:pt x="2965" y="433200"/>
                  </a:lnTo>
                </a:path>
              </a:pathLst>
            </a:custGeom>
            <a:noFill/>
            <a:ln w="10133" cap="flat">
              <a:solidFill>
                <a:srgbClr val="323232"/>
              </a:solidFill>
              <a:bevel/>
            </a:ln>
          </p:spPr>
        </p:sp>
        <p:sp>
          <p:nvSpPr>
            <p:cNvPr id="48" name="ConnectLine">
              <a:extLst>
                <a:ext uri="{FF2B5EF4-FFF2-40B4-BE49-F238E27FC236}">
                  <a16:creationId xmlns:a16="http://schemas.microsoft.com/office/drawing/2014/main" id="{E17D91C1-D1DA-6480-C989-16F474F2D175}"/>
                </a:ext>
              </a:extLst>
            </p:cNvPr>
            <p:cNvSpPr/>
            <p:nvPr/>
          </p:nvSpPr>
          <p:spPr>
            <a:xfrm>
              <a:off x="4073401" y="1240200"/>
              <a:ext cx="7600" cy="433200"/>
            </a:xfrm>
            <a:custGeom>
              <a:avLst/>
              <a:gdLst/>
              <a:ahLst/>
              <a:cxnLst/>
              <a:rect l="0" t="0" r="0" b="0"/>
              <a:pathLst>
                <a:path w="7600" h="433200" fill="none">
                  <a:moveTo>
                    <a:pt x="0" y="0"/>
                  </a:moveTo>
                  <a:lnTo>
                    <a:pt x="0" y="190000"/>
                  </a:lnTo>
                  <a:lnTo>
                    <a:pt x="2524" y="190000"/>
                  </a:lnTo>
                  <a:lnTo>
                    <a:pt x="2524" y="433200"/>
                  </a:lnTo>
                </a:path>
              </a:pathLst>
            </a:custGeom>
            <a:noFill/>
            <a:ln w="10133" cap="flat">
              <a:solidFill>
                <a:srgbClr val="323232"/>
              </a:solidFill>
              <a:bevel/>
            </a:ln>
          </p:spPr>
        </p:sp>
        <p:sp>
          <p:nvSpPr>
            <p:cNvPr id="49" name="ConnectLine">
              <a:extLst>
                <a:ext uri="{FF2B5EF4-FFF2-40B4-BE49-F238E27FC236}">
                  <a16:creationId xmlns:a16="http://schemas.microsoft.com/office/drawing/2014/main" id="{9B74C5EC-EEFA-96BA-910C-48F92083939A}"/>
                </a:ext>
              </a:extLst>
            </p:cNvPr>
            <p:cNvSpPr/>
            <p:nvPr/>
          </p:nvSpPr>
          <p:spPr>
            <a:xfrm>
              <a:off x="9598617" y="1247788"/>
              <a:ext cx="7600" cy="433200"/>
            </a:xfrm>
            <a:custGeom>
              <a:avLst/>
              <a:gdLst/>
              <a:ahLst/>
              <a:cxnLst/>
              <a:rect l="0" t="0" r="0" b="0"/>
              <a:pathLst>
                <a:path w="7600" h="433200" fill="none">
                  <a:moveTo>
                    <a:pt x="0" y="0"/>
                  </a:moveTo>
                  <a:lnTo>
                    <a:pt x="0" y="433200"/>
                  </a:lnTo>
                </a:path>
              </a:pathLst>
            </a:custGeom>
            <a:noFill/>
            <a:ln w="10133" cap="flat">
              <a:solidFill>
                <a:srgbClr val="323232"/>
              </a:solidFill>
              <a:bevel/>
            </a:ln>
          </p:spPr>
        </p:sp>
        <p:sp>
          <p:nvSpPr>
            <p:cNvPr id="50" name="ConnectLine">
              <a:extLst>
                <a:ext uri="{FF2B5EF4-FFF2-40B4-BE49-F238E27FC236}">
                  <a16:creationId xmlns:a16="http://schemas.microsoft.com/office/drawing/2014/main" id="{5D2515C5-51F5-58D1-93EB-210AC5632257}"/>
                </a:ext>
              </a:extLst>
            </p:cNvPr>
            <p:cNvSpPr/>
            <p:nvPr/>
          </p:nvSpPr>
          <p:spPr>
            <a:xfrm>
              <a:off x="10852617" y="1240188"/>
              <a:ext cx="7600" cy="433200"/>
            </a:xfrm>
            <a:custGeom>
              <a:avLst/>
              <a:gdLst/>
              <a:ahLst/>
              <a:cxnLst/>
              <a:rect l="0" t="0" r="0" b="0"/>
              <a:pathLst>
                <a:path w="7600" h="433200" fill="none">
                  <a:moveTo>
                    <a:pt x="0" y="0"/>
                  </a:moveTo>
                  <a:lnTo>
                    <a:pt x="0" y="433200"/>
                  </a:lnTo>
                </a:path>
              </a:pathLst>
            </a:custGeom>
            <a:noFill/>
            <a:ln w="10133" cap="flat">
              <a:solidFill>
                <a:srgbClr val="323232"/>
              </a:solidFill>
              <a:bevel/>
            </a:ln>
          </p:spPr>
        </p:sp>
        <p:sp>
          <p:nvSpPr>
            <p:cNvPr id="51" name="ConnectLine">
              <a:extLst>
                <a:ext uri="{FF2B5EF4-FFF2-40B4-BE49-F238E27FC236}">
                  <a16:creationId xmlns:a16="http://schemas.microsoft.com/office/drawing/2014/main" id="{02C83011-FC86-8D78-C35E-F68D713D4C16}"/>
                </a:ext>
              </a:extLst>
            </p:cNvPr>
            <p:cNvSpPr/>
            <p:nvPr/>
          </p:nvSpPr>
          <p:spPr>
            <a:xfrm>
              <a:off x="2989915" y="1240200"/>
              <a:ext cx="3108978" cy="722000"/>
            </a:xfrm>
            <a:custGeom>
              <a:avLst/>
              <a:gdLst/>
              <a:ahLst/>
              <a:cxnLst/>
              <a:rect l="0" t="0" r="0" b="0"/>
              <a:pathLst>
                <a:path w="3108978" h="722000" fill="none">
                  <a:moveTo>
                    <a:pt x="0" y="0"/>
                  </a:moveTo>
                  <a:lnTo>
                    <a:pt x="3108978" y="722000"/>
                  </a:lnTo>
                </a:path>
              </a:pathLst>
            </a:custGeom>
            <a:noFill/>
            <a:ln w="7600" cap="flat">
              <a:solidFill>
                <a:srgbClr val="323232"/>
              </a:solidFill>
              <a:bevel/>
            </a:ln>
          </p:spPr>
        </p:sp>
        <p:sp>
          <p:nvSpPr>
            <p:cNvPr id="52" name="ConnectLine">
              <a:extLst>
                <a:ext uri="{FF2B5EF4-FFF2-40B4-BE49-F238E27FC236}">
                  <a16:creationId xmlns:a16="http://schemas.microsoft.com/office/drawing/2014/main" id="{C1681BC8-AF2E-0F9E-F12E-30F301905525}"/>
                </a:ext>
              </a:extLst>
            </p:cNvPr>
            <p:cNvSpPr/>
            <p:nvPr/>
          </p:nvSpPr>
          <p:spPr>
            <a:xfrm>
              <a:off x="4073401" y="1240200"/>
              <a:ext cx="3385892" cy="722000"/>
            </a:xfrm>
            <a:custGeom>
              <a:avLst/>
              <a:gdLst/>
              <a:ahLst/>
              <a:cxnLst/>
              <a:rect l="0" t="0" r="0" b="0"/>
              <a:pathLst>
                <a:path w="3385892" h="722000" fill="none">
                  <a:moveTo>
                    <a:pt x="0" y="0"/>
                  </a:moveTo>
                  <a:lnTo>
                    <a:pt x="3385892" y="722000"/>
                  </a:lnTo>
                </a:path>
              </a:pathLst>
            </a:custGeom>
            <a:noFill/>
            <a:ln w="7600" cap="flat">
              <a:solidFill>
                <a:srgbClr val="323232"/>
              </a:solidFill>
              <a:bevel/>
            </a:ln>
          </p:spPr>
        </p:sp>
        <p:sp>
          <p:nvSpPr>
            <p:cNvPr id="53" name="ConnectLine">
              <a:extLst>
                <a:ext uri="{FF2B5EF4-FFF2-40B4-BE49-F238E27FC236}">
                  <a16:creationId xmlns:a16="http://schemas.microsoft.com/office/drawing/2014/main" id="{4E37DD55-657E-4A19-A9BD-837B95183890}"/>
                </a:ext>
              </a:extLst>
            </p:cNvPr>
            <p:cNvSpPr/>
            <p:nvPr/>
          </p:nvSpPr>
          <p:spPr>
            <a:xfrm>
              <a:off x="3397945" y="3679800"/>
              <a:ext cx="9181" cy="577600"/>
            </a:xfrm>
            <a:custGeom>
              <a:avLst/>
              <a:gdLst/>
              <a:ahLst/>
              <a:cxnLst/>
              <a:rect l="0" t="0" r="0" b="0"/>
              <a:pathLst>
                <a:path w="9181" h="577600" fill="none">
                  <a:moveTo>
                    <a:pt x="0" y="0"/>
                  </a:moveTo>
                  <a:lnTo>
                    <a:pt x="0" y="577600"/>
                  </a:lnTo>
                </a:path>
              </a:pathLst>
            </a:custGeom>
            <a:noFill/>
            <a:ln w="10133" cap="flat">
              <a:solidFill>
                <a:srgbClr val="323232"/>
              </a:solidFill>
              <a:bevel/>
            </a:ln>
          </p:spPr>
        </p:sp>
        <p:sp>
          <p:nvSpPr>
            <p:cNvPr id="54" name="ConnectLine">
              <a:extLst>
                <a:ext uri="{FF2B5EF4-FFF2-40B4-BE49-F238E27FC236}">
                  <a16:creationId xmlns:a16="http://schemas.microsoft.com/office/drawing/2014/main" id="{96A18DBB-92A9-805A-36BD-B16531C89269}"/>
                </a:ext>
              </a:extLst>
            </p:cNvPr>
            <p:cNvSpPr/>
            <p:nvPr/>
          </p:nvSpPr>
          <p:spPr>
            <a:xfrm>
              <a:off x="6635545" y="3679800"/>
              <a:ext cx="7600" cy="577600"/>
            </a:xfrm>
            <a:custGeom>
              <a:avLst/>
              <a:gdLst/>
              <a:ahLst/>
              <a:cxnLst/>
              <a:rect l="0" t="0" r="0" b="0"/>
              <a:pathLst>
                <a:path w="7600" h="577600" fill="none">
                  <a:moveTo>
                    <a:pt x="0" y="0"/>
                  </a:moveTo>
                  <a:lnTo>
                    <a:pt x="0" y="577600"/>
                  </a:lnTo>
                </a:path>
              </a:pathLst>
            </a:custGeom>
            <a:noFill/>
            <a:ln w="10133" cap="flat">
              <a:solidFill>
                <a:srgbClr val="323232"/>
              </a:solidFill>
              <a:bevel/>
            </a:ln>
          </p:spPr>
        </p:sp>
        <p:sp>
          <p:nvSpPr>
            <p:cNvPr id="55" name="ConnectLine">
              <a:extLst>
                <a:ext uri="{FF2B5EF4-FFF2-40B4-BE49-F238E27FC236}">
                  <a16:creationId xmlns:a16="http://schemas.microsoft.com/office/drawing/2014/main" id="{CB9F8BA9-FA46-25B1-4358-4506582D4258}"/>
                </a:ext>
              </a:extLst>
            </p:cNvPr>
            <p:cNvSpPr/>
            <p:nvPr/>
          </p:nvSpPr>
          <p:spPr>
            <a:xfrm>
              <a:off x="10210493" y="3679800"/>
              <a:ext cx="7600" cy="577600"/>
            </a:xfrm>
            <a:custGeom>
              <a:avLst/>
              <a:gdLst/>
              <a:ahLst/>
              <a:cxnLst/>
              <a:rect l="0" t="0" r="0" b="0"/>
              <a:pathLst>
                <a:path w="7600" h="577600" fill="none">
                  <a:moveTo>
                    <a:pt x="0" y="0"/>
                  </a:moveTo>
                  <a:lnTo>
                    <a:pt x="0" y="334400"/>
                  </a:lnTo>
                  <a:lnTo>
                    <a:pt x="-6133" y="334400"/>
                  </a:lnTo>
                  <a:lnTo>
                    <a:pt x="-6133" y="577600"/>
                  </a:lnTo>
                </a:path>
              </a:pathLst>
            </a:custGeom>
            <a:noFill/>
            <a:ln w="10133" cap="flat">
              <a:solidFill>
                <a:srgbClr val="323232"/>
              </a:solidFill>
              <a:bevel/>
            </a:ln>
          </p:spPr>
        </p:sp>
      </p:grpSp>
    </p:spTree>
    <p:extLst>
      <p:ext uri="{BB962C8B-B14F-4D97-AF65-F5344CB8AC3E}">
        <p14:creationId xmlns:p14="http://schemas.microsoft.com/office/powerpoint/2010/main" val="2271916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6">
            <a:extLst>
              <a:ext uri="{FF2B5EF4-FFF2-40B4-BE49-F238E27FC236}">
                <a16:creationId xmlns:a16="http://schemas.microsoft.com/office/drawing/2014/main" id="{82D12675-44BA-4A12-95E2-53CE42E365F2}"/>
              </a:ext>
            </a:extLst>
          </p:cNvPr>
          <p:cNvSpPr/>
          <p:nvPr/>
        </p:nvSpPr>
        <p:spPr>
          <a:xfrm>
            <a:off x="278021" y="1167693"/>
            <a:ext cx="11713954" cy="5147382"/>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8" name="Shape6">
            <a:extLst>
              <a:ext uri="{FF2B5EF4-FFF2-40B4-BE49-F238E27FC236}">
                <a16:creationId xmlns:a16="http://schemas.microsoft.com/office/drawing/2014/main" id="{2BB58945-69A6-42E9-96FF-DC536AE97366}"/>
              </a:ext>
            </a:extLst>
          </p:cNvPr>
          <p:cNvSpPr/>
          <p:nvPr/>
        </p:nvSpPr>
        <p:spPr>
          <a:xfrm>
            <a:off x="372409" y="1264265"/>
            <a:ext cx="11532042" cy="4971394"/>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14</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GausDB</a:t>
            </a:r>
            <a:r>
              <a:rPr kumimoji="1" lang="zh-CN" altLang="en-US" dirty="0">
                <a:latin typeface="微软雅黑" panose="020B0503020204020204" pitchFamily="34" charset="-122"/>
                <a:ea typeface="微软雅黑" panose="020B0503020204020204" pitchFamily="34" charset="-122"/>
              </a:rPr>
              <a:t>面向鲲鹏</a:t>
            </a:r>
            <a:r>
              <a:rPr kumimoji="1" lang="en-US" altLang="zh-CN" dirty="0">
                <a:latin typeface="微软雅黑" panose="020B0503020204020204" pitchFamily="34" charset="-122"/>
                <a:ea typeface="微软雅黑" panose="020B0503020204020204" pitchFamily="34" charset="-122"/>
              </a:rPr>
              <a:t>NUMA</a:t>
            </a:r>
            <a:r>
              <a:rPr kumimoji="1" lang="zh-CN" altLang="en-US" dirty="0">
                <a:latin typeface="微软雅黑" panose="020B0503020204020204" pitchFamily="34" charset="-122"/>
                <a:ea typeface="微软雅黑" panose="020B0503020204020204" pitchFamily="34" charset="-122"/>
              </a:rPr>
              <a:t>的架构</a:t>
            </a: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5" name="Group278">
            <a:extLst>
              <a:ext uri="{FF2B5EF4-FFF2-40B4-BE49-F238E27FC236}">
                <a16:creationId xmlns:a16="http://schemas.microsoft.com/office/drawing/2014/main" id="{EE335AE0-6837-5E4F-C101-8B548A604969}"/>
              </a:ext>
            </a:extLst>
          </p:cNvPr>
          <p:cNvGrpSpPr>
            <a:grpSpLocks noChangeAspect="1"/>
          </p:cNvGrpSpPr>
          <p:nvPr/>
        </p:nvGrpSpPr>
        <p:grpSpPr>
          <a:xfrm>
            <a:off x="398378" y="1670900"/>
            <a:ext cx="11938315" cy="4140967"/>
            <a:chOff x="-9047200" y="-1577858"/>
            <a:chExt cx="28891189" cy="10021316"/>
          </a:xfrm>
        </p:grpSpPr>
        <p:sp>
          <p:nvSpPr>
            <p:cNvPr id="9" name="Rectangle">
              <a:extLst>
                <a:ext uri="{FF2B5EF4-FFF2-40B4-BE49-F238E27FC236}">
                  <a16:creationId xmlns:a16="http://schemas.microsoft.com/office/drawing/2014/main" id="{071A4677-6CF6-9BF6-8A42-BD780271F545}"/>
                </a:ext>
              </a:extLst>
            </p:cNvPr>
            <p:cNvSpPr>
              <a:spLocks noChangeAspect="1"/>
            </p:cNvSpPr>
            <p:nvPr/>
          </p:nvSpPr>
          <p:spPr>
            <a:xfrm>
              <a:off x="4693600" y="-1576330"/>
              <a:ext cx="13497600" cy="6102800"/>
            </a:xfrm>
            <a:custGeom>
              <a:avLst/>
              <a:gdLst>
                <a:gd name="connsiteX0" fmla="*/ 0 w 13497600"/>
                <a:gd name="connsiteY0" fmla="*/ 3051400 h 6102800"/>
                <a:gd name="connsiteX1" fmla="*/ 6748800 w 13497600"/>
                <a:gd name="connsiteY1" fmla="*/ 0 h 6102800"/>
                <a:gd name="connsiteX2" fmla="*/ 13497600 w 13497600"/>
                <a:gd name="connsiteY2" fmla="*/ 3051400 h 6102800"/>
                <a:gd name="connsiteX3" fmla="*/ 6748800 w 13497600"/>
                <a:gd name="connsiteY3" fmla="*/ 6102800 h 6102800"/>
              </a:gdLst>
              <a:ahLst/>
              <a:cxnLst>
                <a:cxn ang="0">
                  <a:pos x="connsiteX0" y="connsiteY0"/>
                </a:cxn>
                <a:cxn ang="0">
                  <a:pos x="connsiteX1" y="connsiteY1"/>
                </a:cxn>
                <a:cxn ang="0">
                  <a:pos x="connsiteX2" y="connsiteY2"/>
                </a:cxn>
                <a:cxn ang="0">
                  <a:pos x="connsiteX3" y="connsiteY3"/>
                </a:cxn>
              </a:cxnLst>
              <a:rect l="0" t="0" r="0" b="0"/>
              <a:pathLst>
                <a:path w="13497600" h="6102800">
                  <a:moveTo>
                    <a:pt x="0" y="0"/>
                  </a:moveTo>
                  <a:lnTo>
                    <a:pt x="13497600" y="0"/>
                  </a:lnTo>
                  <a:lnTo>
                    <a:pt x="13497600" y="6102800"/>
                  </a:lnTo>
                  <a:lnTo>
                    <a:pt x="0" y="6102800"/>
                  </a:lnTo>
                  <a:lnTo>
                    <a:pt x="0" y="0"/>
                  </a:lnTo>
                  <a:close/>
                </a:path>
              </a:pathLst>
            </a:custGeom>
            <a:noFill/>
            <a:ln w="22800" cap="flat">
              <a:solidFill>
                <a:srgbClr val="323232"/>
              </a:solidFill>
              <a:bevel/>
            </a:ln>
          </p:spPr>
        </p:sp>
        <p:sp>
          <p:nvSpPr>
            <p:cNvPr id="10" name="Rectangle">
              <a:extLst>
                <a:ext uri="{FF2B5EF4-FFF2-40B4-BE49-F238E27FC236}">
                  <a16:creationId xmlns:a16="http://schemas.microsoft.com/office/drawing/2014/main" id="{A18AEFB8-984A-3058-80B0-DC6318FAD533}"/>
                </a:ext>
              </a:extLst>
            </p:cNvPr>
            <p:cNvSpPr/>
            <p:nvPr/>
          </p:nvSpPr>
          <p:spPr>
            <a:xfrm>
              <a:off x="-9047200" y="-1577858"/>
              <a:ext cx="13497600" cy="6102800"/>
            </a:xfrm>
            <a:custGeom>
              <a:avLst/>
              <a:gdLst>
                <a:gd name="connsiteX0" fmla="*/ 0 w 13497600"/>
                <a:gd name="connsiteY0" fmla="*/ 3051400 h 6102800"/>
                <a:gd name="connsiteX1" fmla="*/ 6748800 w 13497600"/>
                <a:gd name="connsiteY1" fmla="*/ 0 h 6102800"/>
                <a:gd name="connsiteX2" fmla="*/ 13497600 w 13497600"/>
                <a:gd name="connsiteY2" fmla="*/ 3051400 h 6102800"/>
                <a:gd name="connsiteX3" fmla="*/ 6748800 w 13497600"/>
                <a:gd name="connsiteY3" fmla="*/ 6102800 h 6102800"/>
              </a:gdLst>
              <a:ahLst/>
              <a:cxnLst>
                <a:cxn ang="0">
                  <a:pos x="connsiteX0" y="connsiteY0"/>
                </a:cxn>
                <a:cxn ang="0">
                  <a:pos x="connsiteX1" y="connsiteY1"/>
                </a:cxn>
                <a:cxn ang="0">
                  <a:pos x="connsiteX2" y="connsiteY2"/>
                </a:cxn>
                <a:cxn ang="0">
                  <a:pos x="connsiteX3" y="connsiteY3"/>
                </a:cxn>
              </a:cxnLst>
              <a:rect l="0" t="0" r="0" b="0"/>
              <a:pathLst>
                <a:path w="13497600" h="6102800">
                  <a:moveTo>
                    <a:pt x="0" y="0"/>
                  </a:moveTo>
                  <a:lnTo>
                    <a:pt x="13497600" y="0"/>
                  </a:lnTo>
                  <a:lnTo>
                    <a:pt x="13497600" y="6102800"/>
                  </a:lnTo>
                  <a:lnTo>
                    <a:pt x="0" y="6102800"/>
                  </a:lnTo>
                  <a:lnTo>
                    <a:pt x="0" y="0"/>
                  </a:lnTo>
                  <a:close/>
                </a:path>
              </a:pathLst>
            </a:custGeom>
            <a:noFill/>
            <a:ln w="22800" cap="flat">
              <a:solidFill>
                <a:srgbClr val="323232"/>
              </a:solidFill>
              <a:bevel/>
            </a:ln>
          </p:spPr>
        </p:sp>
        <p:sp>
          <p:nvSpPr>
            <p:cNvPr id="11" name="Rectangle">
              <a:extLst>
                <a:ext uri="{FF2B5EF4-FFF2-40B4-BE49-F238E27FC236}">
                  <a16:creationId xmlns:a16="http://schemas.microsoft.com/office/drawing/2014/main" id="{8AF99262-82AF-2CDF-C7F7-96F408998B39}"/>
                </a:ext>
              </a:extLst>
            </p:cNvPr>
            <p:cNvSpPr/>
            <p:nvPr/>
          </p:nvSpPr>
          <p:spPr>
            <a:xfrm>
              <a:off x="-8621600" y="-855858"/>
              <a:ext cx="6961600" cy="4848800"/>
            </a:xfrm>
            <a:custGeom>
              <a:avLst/>
              <a:gdLst>
                <a:gd name="connsiteX0" fmla="*/ 0 w 6961600"/>
                <a:gd name="connsiteY0" fmla="*/ 2424400 h 4848800"/>
                <a:gd name="connsiteX1" fmla="*/ 3480800 w 6961600"/>
                <a:gd name="connsiteY1" fmla="*/ 0 h 4848800"/>
                <a:gd name="connsiteX2" fmla="*/ 6961600 w 6961600"/>
                <a:gd name="connsiteY2" fmla="*/ 2424400 h 4848800"/>
                <a:gd name="connsiteX3" fmla="*/ 3480800 w 6961600"/>
                <a:gd name="connsiteY3" fmla="*/ 4848800 h 4848800"/>
              </a:gdLst>
              <a:ahLst/>
              <a:cxnLst>
                <a:cxn ang="0">
                  <a:pos x="connsiteX0" y="connsiteY0"/>
                </a:cxn>
                <a:cxn ang="0">
                  <a:pos x="connsiteX1" y="connsiteY1"/>
                </a:cxn>
                <a:cxn ang="0">
                  <a:pos x="connsiteX2" y="connsiteY2"/>
                </a:cxn>
                <a:cxn ang="0">
                  <a:pos x="connsiteX3" y="connsiteY3"/>
                </a:cxn>
              </a:cxnLst>
              <a:rect l="0" t="0" r="0" b="0"/>
              <a:pathLst>
                <a:path w="6961600" h="4848800">
                  <a:moveTo>
                    <a:pt x="0" y="0"/>
                  </a:moveTo>
                  <a:lnTo>
                    <a:pt x="6961600" y="0"/>
                  </a:lnTo>
                  <a:lnTo>
                    <a:pt x="6961600" y="4848800"/>
                  </a:lnTo>
                  <a:lnTo>
                    <a:pt x="0" y="4848800"/>
                  </a:lnTo>
                  <a:lnTo>
                    <a:pt x="0" y="0"/>
                  </a:lnTo>
                  <a:close/>
                </a:path>
              </a:pathLst>
            </a:custGeom>
            <a:solidFill>
              <a:srgbClr val="D7D7D7"/>
            </a:solidFill>
            <a:ln w="7600" cap="flat">
              <a:solidFill>
                <a:srgbClr val="323232"/>
              </a:solidFill>
              <a:bevel/>
            </a:ln>
          </p:spPr>
        </p:sp>
        <p:sp>
          <p:nvSpPr>
            <p:cNvPr id="12" name="Rectangle">
              <a:extLst>
                <a:ext uri="{FF2B5EF4-FFF2-40B4-BE49-F238E27FC236}">
                  <a16:creationId xmlns:a16="http://schemas.microsoft.com/office/drawing/2014/main" id="{B98F2E38-101E-C321-C7EF-889F05B35E72}"/>
                </a:ext>
              </a:extLst>
            </p:cNvPr>
            <p:cNvSpPr/>
            <p:nvPr/>
          </p:nvSpPr>
          <p:spPr>
            <a:xfrm>
              <a:off x="-8454400" y="-209858"/>
              <a:ext cx="6642400" cy="4050800"/>
            </a:xfrm>
            <a:custGeom>
              <a:avLst/>
              <a:gdLst>
                <a:gd name="connsiteX0" fmla="*/ 0 w 6642400"/>
                <a:gd name="connsiteY0" fmla="*/ 2025400 h 4050800"/>
                <a:gd name="connsiteX1" fmla="*/ 3321200 w 6642400"/>
                <a:gd name="connsiteY1" fmla="*/ 0 h 4050800"/>
                <a:gd name="connsiteX2" fmla="*/ 6642400 w 6642400"/>
                <a:gd name="connsiteY2" fmla="*/ 2025400 h 4050800"/>
                <a:gd name="connsiteX3" fmla="*/ 3321200 w 6642400"/>
                <a:gd name="connsiteY3" fmla="*/ 4050800 h 4050800"/>
              </a:gdLst>
              <a:ahLst/>
              <a:cxnLst>
                <a:cxn ang="0">
                  <a:pos x="connsiteX0" y="connsiteY0"/>
                </a:cxn>
                <a:cxn ang="0">
                  <a:pos x="connsiteX1" y="connsiteY1"/>
                </a:cxn>
                <a:cxn ang="0">
                  <a:pos x="connsiteX2" y="connsiteY2"/>
                </a:cxn>
                <a:cxn ang="0">
                  <a:pos x="connsiteX3" y="connsiteY3"/>
                </a:cxn>
              </a:cxnLst>
              <a:rect l="0" t="0" r="0" b="0"/>
              <a:pathLst>
                <a:path w="6642400" h="4050800">
                  <a:moveTo>
                    <a:pt x="0" y="0"/>
                  </a:moveTo>
                  <a:lnTo>
                    <a:pt x="6642400" y="0"/>
                  </a:lnTo>
                  <a:lnTo>
                    <a:pt x="6642400" y="4050800"/>
                  </a:lnTo>
                  <a:lnTo>
                    <a:pt x="0" y="4050800"/>
                  </a:lnTo>
                  <a:lnTo>
                    <a:pt x="0" y="0"/>
                  </a:lnTo>
                  <a:close/>
                </a:path>
              </a:pathLst>
            </a:custGeom>
            <a:solidFill>
              <a:srgbClr val="FFFFFF"/>
            </a:solidFill>
            <a:ln w="7600" cap="flat">
              <a:solidFill>
                <a:srgbClr val="323232"/>
              </a:solidFill>
              <a:bevel/>
            </a:ln>
          </p:spPr>
        </p:sp>
        <p:sp>
          <p:nvSpPr>
            <p:cNvPr id="13" name="Rectangle">
              <a:extLst>
                <a:ext uri="{FF2B5EF4-FFF2-40B4-BE49-F238E27FC236}">
                  <a16:creationId xmlns:a16="http://schemas.microsoft.com/office/drawing/2014/main" id="{16440CBF-AD4F-D7DC-1CD4-A33FAF1FF13A}"/>
                </a:ext>
              </a:extLst>
            </p:cNvPr>
            <p:cNvSpPr/>
            <p:nvPr/>
          </p:nvSpPr>
          <p:spPr>
            <a:xfrm>
              <a:off x="-4952700" y="289468"/>
              <a:ext cx="3013400" cy="1945600"/>
            </a:xfrm>
            <a:custGeom>
              <a:avLst/>
              <a:gdLst>
                <a:gd name="connsiteX0" fmla="*/ 0 w 3013400"/>
                <a:gd name="connsiteY0" fmla="*/ 972800 h 1945600"/>
                <a:gd name="connsiteX1" fmla="*/ 1506700 w 3013400"/>
                <a:gd name="connsiteY1" fmla="*/ 0 h 1945600"/>
                <a:gd name="connsiteX2" fmla="*/ 3013400 w 3013400"/>
                <a:gd name="connsiteY2" fmla="*/ 972800 h 1945600"/>
                <a:gd name="connsiteX3" fmla="*/ 1506700 w 3013400"/>
                <a:gd name="connsiteY3" fmla="*/ 1945600 h 1945600"/>
              </a:gdLst>
              <a:ahLst/>
              <a:cxnLst>
                <a:cxn ang="0">
                  <a:pos x="connsiteX0" y="connsiteY0"/>
                </a:cxn>
                <a:cxn ang="0">
                  <a:pos x="connsiteX1" y="connsiteY1"/>
                </a:cxn>
                <a:cxn ang="0">
                  <a:pos x="connsiteX2" y="connsiteY2"/>
                </a:cxn>
                <a:cxn ang="0">
                  <a:pos x="connsiteX3" y="connsiteY3"/>
                </a:cxn>
              </a:cxnLst>
              <a:rect l="0" t="0" r="0" b="0"/>
              <a:pathLst>
                <a:path w="3013400" h="1945600">
                  <a:moveTo>
                    <a:pt x="0" y="0"/>
                  </a:moveTo>
                  <a:lnTo>
                    <a:pt x="3013400" y="0"/>
                  </a:lnTo>
                  <a:lnTo>
                    <a:pt x="3013400" y="1945600"/>
                  </a:lnTo>
                  <a:lnTo>
                    <a:pt x="0" y="1945600"/>
                  </a:lnTo>
                  <a:lnTo>
                    <a:pt x="0" y="0"/>
                  </a:lnTo>
                  <a:close/>
                </a:path>
              </a:pathLst>
            </a:custGeom>
            <a:solidFill>
              <a:srgbClr val="EBEBEB"/>
            </a:solidFill>
            <a:ln w="7600" cap="flat">
              <a:solidFill>
                <a:srgbClr val="323232"/>
              </a:solidFill>
              <a:bevel/>
            </a:ln>
          </p:spPr>
        </p:sp>
        <p:sp>
          <p:nvSpPr>
            <p:cNvPr id="14" name="Rectangle">
              <a:extLst>
                <a:ext uri="{FF2B5EF4-FFF2-40B4-BE49-F238E27FC236}">
                  <a16:creationId xmlns:a16="http://schemas.microsoft.com/office/drawing/2014/main" id="{FE6A1FBE-A81E-61C0-BB12-5B1DE2F420FD}"/>
                </a:ext>
              </a:extLst>
            </p:cNvPr>
            <p:cNvSpPr/>
            <p:nvPr/>
          </p:nvSpPr>
          <p:spPr>
            <a:xfrm>
              <a:off x="-8332800" y="289468"/>
              <a:ext cx="3013400" cy="1945600"/>
            </a:xfrm>
            <a:custGeom>
              <a:avLst/>
              <a:gdLst>
                <a:gd name="connsiteX0" fmla="*/ 0 w 3013400"/>
                <a:gd name="connsiteY0" fmla="*/ 972800 h 1945600"/>
                <a:gd name="connsiteX1" fmla="*/ 1506700 w 3013400"/>
                <a:gd name="connsiteY1" fmla="*/ 0 h 1945600"/>
                <a:gd name="connsiteX2" fmla="*/ 3013400 w 3013400"/>
                <a:gd name="connsiteY2" fmla="*/ 972800 h 1945600"/>
                <a:gd name="connsiteX3" fmla="*/ 1506700 w 3013400"/>
                <a:gd name="connsiteY3" fmla="*/ 1945600 h 1945600"/>
              </a:gdLst>
              <a:ahLst/>
              <a:cxnLst>
                <a:cxn ang="0">
                  <a:pos x="connsiteX0" y="connsiteY0"/>
                </a:cxn>
                <a:cxn ang="0">
                  <a:pos x="connsiteX1" y="connsiteY1"/>
                </a:cxn>
                <a:cxn ang="0">
                  <a:pos x="connsiteX2" y="connsiteY2"/>
                </a:cxn>
                <a:cxn ang="0">
                  <a:pos x="connsiteX3" y="connsiteY3"/>
                </a:cxn>
              </a:cxnLst>
              <a:rect l="0" t="0" r="0" b="0"/>
              <a:pathLst>
                <a:path w="3013400" h="1945600">
                  <a:moveTo>
                    <a:pt x="0" y="0"/>
                  </a:moveTo>
                  <a:lnTo>
                    <a:pt x="3013400" y="0"/>
                  </a:lnTo>
                  <a:lnTo>
                    <a:pt x="3013400" y="1945600"/>
                  </a:lnTo>
                  <a:lnTo>
                    <a:pt x="0" y="1945600"/>
                  </a:lnTo>
                  <a:lnTo>
                    <a:pt x="0" y="0"/>
                  </a:lnTo>
                  <a:close/>
                </a:path>
              </a:pathLst>
            </a:custGeom>
            <a:solidFill>
              <a:srgbClr val="EBEBEB"/>
            </a:solidFill>
            <a:ln w="7600" cap="flat">
              <a:solidFill>
                <a:srgbClr val="323232"/>
              </a:solidFill>
              <a:bevel/>
            </a:ln>
          </p:spPr>
        </p:sp>
        <p:sp>
          <p:nvSpPr>
            <p:cNvPr id="15" name="Rectangle">
              <a:extLst>
                <a:ext uri="{FF2B5EF4-FFF2-40B4-BE49-F238E27FC236}">
                  <a16:creationId xmlns:a16="http://schemas.microsoft.com/office/drawing/2014/main" id="{C7112AAA-9665-773E-FBFF-9CCA8EEF22F2}"/>
                </a:ext>
              </a:extLst>
            </p:cNvPr>
            <p:cNvSpPr/>
            <p:nvPr/>
          </p:nvSpPr>
          <p:spPr>
            <a:xfrm>
              <a:off x="-8218800" y="730269"/>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100" dirty="0">
                  <a:solidFill>
                    <a:srgbClr val="FFFFFF"/>
                  </a:solidFill>
                  <a:latin typeface="Microsoft YaHei" panose="020B0503020204020204" pitchFamily="34" charset="-122"/>
                  <a:ea typeface="Microsoft YaHei" panose="020B0503020204020204" pitchFamily="34" charset="-122"/>
                </a:rPr>
                <a:t>Worker</a:t>
              </a:r>
            </a:p>
          </p:txBody>
        </p:sp>
        <p:sp>
          <p:nvSpPr>
            <p:cNvPr id="16" name="Rectangle">
              <a:extLst>
                <a:ext uri="{FF2B5EF4-FFF2-40B4-BE49-F238E27FC236}">
                  <a16:creationId xmlns:a16="http://schemas.microsoft.com/office/drawing/2014/main" id="{024237C2-7A65-FC67-6647-446DBE170FAE}"/>
                </a:ext>
              </a:extLst>
            </p:cNvPr>
            <p:cNvSpPr/>
            <p:nvPr/>
          </p:nvSpPr>
          <p:spPr>
            <a:xfrm>
              <a:off x="-8218800" y="1201469"/>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L1</a:t>
              </a:r>
            </a:p>
          </p:txBody>
        </p:sp>
        <p:sp>
          <p:nvSpPr>
            <p:cNvPr id="17" name="Rectangle">
              <a:extLst>
                <a:ext uri="{FF2B5EF4-FFF2-40B4-BE49-F238E27FC236}">
                  <a16:creationId xmlns:a16="http://schemas.microsoft.com/office/drawing/2014/main" id="{D5CFD5E5-AAF4-8356-8C1B-3E5165A1157E}"/>
                </a:ext>
              </a:extLst>
            </p:cNvPr>
            <p:cNvSpPr/>
            <p:nvPr/>
          </p:nvSpPr>
          <p:spPr>
            <a:xfrm>
              <a:off x="-8218800" y="1687869"/>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L2</a:t>
              </a:r>
            </a:p>
          </p:txBody>
        </p:sp>
        <p:sp>
          <p:nvSpPr>
            <p:cNvPr id="18" name="Rectangle">
              <a:extLst>
                <a:ext uri="{FF2B5EF4-FFF2-40B4-BE49-F238E27FC236}">
                  <a16:creationId xmlns:a16="http://schemas.microsoft.com/office/drawing/2014/main" id="{D6AF83EC-0CFC-1130-19B3-7325CF3E3A35}"/>
                </a:ext>
              </a:extLst>
            </p:cNvPr>
            <p:cNvSpPr/>
            <p:nvPr/>
          </p:nvSpPr>
          <p:spPr>
            <a:xfrm>
              <a:off x="-6581000" y="730269"/>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100" dirty="0">
                  <a:solidFill>
                    <a:srgbClr val="FFFFFF"/>
                  </a:solidFill>
                  <a:latin typeface="Microsoft YaHei" panose="020B0503020204020204" pitchFamily="34" charset="-122"/>
                  <a:ea typeface="Microsoft YaHei" panose="020B0503020204020204" pitchFamily="34" charset="-122"/>
                </a:rPr>
                <a:t>Helper</a:t>
              </a:r>
            </a:p>
          </p:txBody>
        </p:sp>
        <p:sp>
          <p:nvSpPr>
            <p:cNvPr id="19" name="Rectangle">
              <a:extLst>
                <a:ext uri="{FF2B5EF4-FFF2-40B4-BE49-F238E27FC236}">
                  <a16:creationId xmlns:a16="http://schemas.microsoft.com/office/drawing/2014/main" id="{9EC9AE28-3F9F-4001-6146-C00A75B09A9A}"/>
                </a:ext>
              </a:extLst>
            </p:cNvPr>
            <p:cNvSpPr/>
            <p:nvPr/>
          </p:nvSpPr>
          <p:spPr>
            <a:xfrm>
              <a:off x="-6581000" y="1201469"/>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L1</a:t>
              </a:r>
            </a:p>
          </p:txBody>
        </p:sp>
        <p:sp>
          <p:nvSpPr>
            <p:cNvPr id="20" name="Rectangle">
              <a:extLst>
                <a:ext uri="{FF2B5EF4-FFF2-40B4-BE49-F238E27FC236}">
                  <a16:creationId xmlns:a16="http://schemas.microsoft.com/office/drawing/2014/main" id="{154A59C3-FC46-9731-26E9-4ADA0929F8A3}"/>
                </a:ext>
              </a:extLst>
            </p:cNvPr>
            <p:cNvSpPr/>
            <p:nvPr/>
          </p:nvSpPr>
          <p:spPr>
            <a:xfrm>
              <a:off x="-6581000" y="1687869"/>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L2</a:t>
              </a:r>
            </a:p>
          </p:txBody>
        </p:sp>
        <p:sp>
          <p:nvSpPr>
            <p:cNvPr id="21" name="Rectangle">
              <a:extLst>
                <a:ext uri="{FF2B5EF4-FFF2-40B4-BE49-F238E27FC236}">
                  <a16:creationId xmlns:a16="http://schemas.microsoft.com/office/drawing/2014/main" id="{5F73C188-0E82-77C3-2543-481F1A0952D9}"/>
                </a:ext>
              </a:extLst>
            </p:cNvPr>
            <p:cNvSpPr/>
            <p:nvPr/>
          </p:nvSpPr>
          <p:spPr>
            <a:xfrm>
              <a:off x="-8332800" y="2789869"/>
              <a:ext cx="6393500" cy="425600"/>
            </a:xfrm>
            <a:custGeom>
              <a:avLst/>
              <a:gdLst>
                <a:gd name="connsiteX0" fmla="*/ 0 w 6393500"/>
                <a:gd name="connsiteY0" fmla="*/ 215637 h 425600"/>
                <a:gd name="connsiteX1" fmla="*/ 3206711 w 6393500"/>
                <a:gd name="connsiteY1" fmla="*/ 0 h 425600"/>
                <a:gd name="connsiteX2" fmla="*/ 6393500 w 6393500"/>
                <a:gd name="connsiteY2" fmla="*/ 215637 h 425600"/>
                <a:gd name="connsiteX3" fmla="*/ 3206711 w 63935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6393500" h="425600">
                  <a:moveTo>
                    <a:pt x="22800" y="0"/>
                  </a:moveTo>
                  <a:lnTo>
                    <a:pt x="6370700" y="0"/>
                  </a:lnTo>
                  <a:cubicBezTo>
                    <a:pt x="6383286" y="0"/>
                    <a:pt x="6393500" y="10214"/>
                    <a:pt x="6393500" y="22800"/>
                  </a:cubicBezTo>
                  <a:lnTo>
                    <a:pt x="6393500" y="402800"/>
                  </a:lnTo>
                  <a:cubicBezTo>
                    <a:pt x="6393500" y="415386"/>
                    <a:pt x="6383286" y="425600"/>
                    <a:pt x="63707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L3 Data</a:t>
              </a:r>
            </a:p>
          </p:txBody>
        </p:sp>
        <p:sp>
          <p:nvSpPr>
            <p:cNvPr id="22" name="Rectangle">
              <a:extLst>
                <a:ext uri="{FF2B5EF4-FFF2-40B4-BE49-F238E27FC236}">
                  <a16:creationId xmlns:a16="http://schemas.microsoft.com/office/drawing/2014/main" id="{9DEE05B9-C8C1-DDD7-98A7-F79F718E6EF9}"/>
                </a:ext>
              </a:extLst>
            </p:cNvPr>
            <p:cNvSpPr/>
            <p:nvPr/>
          </p:nvSpPr>
          <p:spPr>
            <a:xfrm>
              <a:off x="-8332800" y="2311069"/>
              <a:ext cx="3013400" cy="425600"/>
            </a:xfrm>
            <a:custGeom>
              <a:avLst/>
              <a:gdLst>
                <a:gd name="connsiteX0" fmla="*/ 0 w 3013400"/>
                <a:gd name="connsiteY0" fmla="*/ 215637 h 425600"/>
                <a:gd name="connsiteX1" fmla="*/ 1511395 w 3013400"/>
                <a:gd name="connsiteY1" fmla="*/ 0 h 425600"/>
                <a:gd name="connsiteX2" fmla="*/ 3013400 w 3013400"/>
                <a:gd name="connsiteY2" fmla="*/ 215637 h 425600"/>
                <a:gd name="connsiteX3" fmla="*/ 1511395 w 30134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3013400" h="425600">
                  <a:moveTo>
                    <a:pt x="22800" y="0"/>
                  </a:moveTo>
                  <a:lnTo>
                    <a:pt x="2990600" y="0"/>
                  </a:lnTo>
                  <a:cubicBezTo>
                    <a:pt x="3003186" y="0"/>
                    <a:pt x="3013400" y="10214"/>
                    <a:pt x="3013400" y="22800"/>
                  </a:cubicBezTo>
                  <a:lnTo>
                    <a:pt x="3013400" y="402800"/>
                  </a:lnTo>
                  <a:cubicBezTo>
                    <a:pt x="3013400" y="415386"/>
                    <a:pt x="3003186" y="425600"/>
                    <a:pt x="29906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L3 tag</a:t>
              </a:r>
            </a:p>
          </p:txBody>
        </p:sp>
        <p:sp>
          <p:nvSpPr>
            <p:cNvPr id="23" name="Rectangle">
              <a:extLst>
                <a:ext uri="{FF2B5EF4-FFF2-40B4-BE49-F238E27FC236}">
                  <a16:creationId xmlns:a16="http://schemas.microsoft.com/office/drawing/2014/main" id="{B25DF705-E087-989A-0CEA-8BD06F7C3FC1}"/>
                </a:ext>
              </a:extLst>
            </p:cNvPr>
            <p:cNvSpPr/>
            <p:nvPr/>
          </p:nvSpPr>
          <p:spPr>
            <a:xfrm>
              <a:off x="-4861500" y="722669"/>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100" dirty="0">
                  <a:solidFill>
                    <a:srgbClr val="FFFFFF"/>
                  </a:solidFill>
                  <a:latin typeface="Microsoft YaHei" panose="020B0503020204020204" pitchFamily="34" charset="-122"/>
                  <a:ea typeface="Microsoft YaHei" panose="020B0503020204020204" pitchFamily="34" charset="-122"/>
                </a:rPr>
                <a:t>Worker</a:t>
              </a:r>
            </a:p>
          </p:txBody>
        </p:sp>
        <p:sp>
          <p:nvSpPr>
            <p:cNvPr id="24" name="Rectangle">
              <a:extLst>
                <a:ext uri="{FF2B5EF4-FFF2-40B4-BE49-F238E27FC236}">
                  <a16:creationId xmlns:a16="http://schemas.microsoft.com/office/drawing/2014/main" id="{4A88D6A4-F4D4-B5F9-D061-494EE7E95C77}"/>
                </a:ext>
              </a:extLst>
            </p:cNvPr>
            <p:cNvSpPr/>
            <p:nvPr/>
          </p:nvSpPr>
          <p:spPr>
            <a:xfrm>
              <a:off x="-4861500" y="1193869"/>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L1</a:t>
              </a:r>
            </a:p>
          </p:txBody>
        </p:sp>
        <p:sp>
          <p:nvSpPr>
            <p:cNvPr id="25" name="Rectangle">
              <a:extLst>
                <a:ext uri="{FF2B5EF4-FFF2-40B4-BE49-F238E27FC236}">
                  <a16:creationId xmlns:a16="http://schemas.microsoft.com/office/drawing/2014/main" id="{66241808-E55F-376E-2D58-A6FEFE13AD04}"/>
                </a:ext>
              </a:extLst>
            </p:cNvPr>
            <p:cNvSpPr/>
            <p:nvPr/>
          </p:nvSpPr>
          <p:spPr>
            <a:xfrm>
              <a:off x="-4861500" y="1680269"/>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L2</a:t>
              </a:r>
            </a:p>
          </p:txBody>
        </p:sp>
        <p:sp>
          <p:nvSpPr>
            <p:cNvPr id="26" name="Rectangle">
              <a:extLst>
                <a:ext uri="{FF2B5EF4-FFF2-40B4-BE49-F238E27FC236}">
                  <a16:creationId xmlns:a16="http://schemas.microsoft.com/office/drawing/2014/main" id="{975CA548-434E-79BA-FF5B-BB9BE6375157}"/>
                </a:ext>
              </a:extLst>
            </p:cNvPr>
            <p:cNvSpPr/>
            <p:nvPr/>
          </p:nvSpPr>
          <p:spPr>
            <a:xfrm>
              <a:off x="-3200900" y="722669"/>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100" dirty="0">
                  <a:solidFill>
                    <a:srgbClr val="FFFFFF"/>
                  </a:solidFill>
                  <a:latin typeface="Microsoft YaHei" panose="020B0503020204020204" pitchFamily="34" charset="-122"/>
                  <a:ea typeface="Microsoft YaHei" panose="020B0503020204020204" pitchFamily="34" charset="-122"/>
                </a:rPr>
                <a:t>Helper</a:t>
              </a:r>
            </a:p>
          </p:txBody>
        </p:sp>
        <p:sp>
          <p:nvSpPr>
            <p:cNvPr id="27" name="Rectangle">
              <a:extLst>
                <a:ext uri="{FF2B5EF4-FFF2-40B4-BE49-F238E27FC236}">
                  <a16:creationId xmlns:a16="http://schemas.microsoft.com/office/drawing/2014/main" id="{1435F2AB-7E3A-A9A8-B2CD-098B3378FB9B}"/>
                </a:ext>
              </a:extLst>
            </p:cNvPr>
            <p:cNvSpPr/>
            <p:nvPr/>
          </p:nvSpPr>
          <p:spPr>
            <a:xfrm>
              <a:off x="-3200900" y="1193869"/>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L1</a:t>
              </a:r>
            </a:p>
          </p:txBody>
        </p:sp>
        <p:sp>
          <p:nvSpPr>
            <p:cNvPr id="28" name="Rectangle">
              <a:extLst>
                <a:ext uri="{FF2B5EF4-FFF2-40B4-BE49-F238E27FC236}">
                  <a16:creationId xmlns:a16="http://schemas.microsoft.com/office/drawing/2014/main" id="{914A1EFC-885A-4116-0A63-0908EC574F8B}"/>
                </a:ext>
              </a:extLst>
            </p:cNvPr>
            <p:cNvSpPr/>
            <p:nvPr/>
          </p:nvSpPr>
          <p:spPr>
            <a:xfrm>
              <a:off x="-3200900" y="1680269"/>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L2</a:t>
              </a:r>
            </a:p>
          </p:txBody>
        </p:sp>
        <p:sp>
          <p:nvSpPr>
            <p:cNvPr id="29" name="Rectangle">
              <a:extLst>
                <a:ext uri="{FF2B5EF4-FFF2-40B4-BE49-F238E27FC236}">
                  <a16:creationId xmlns:a16="http://schemas.microsoft.com/office/drawing/2014/main" id="{1C2C7E1C-3B5B-EF31-6CEA-F4235A16A6E6}"/>
                </a:ext>
              </a:extLst>
            </p:cNvPr>
            <p:cNvSpPr/>
            <p:nvPr/>
          </p:nvSpPr>
          <p:spPr>
            <a:xfrm>
              <a:off x="-4952700" y="2311069"/>
              <a:ext cx="3013400" cy="425600"/>
            </a:xfrm>
            <a:custGeom>
              <a:avLst/>
              <a:gdLst>
                <a:gd name="connsiteX0" fmla="*/ 0 w 3013400"/>
                <a:gd name="connsiteY0" fmla="*/ 215638 h 425600"/>
                <a:gd name="connsiteX1" fmla="*/ 1511397 w 3013400"/>
                <a:gd name="connsiteY1" fmla="*/ 0 h 425600"/>
                <a:gd name="connsiteX2" fmla="*/ 3013400 w 3013400"/>
                <a:gd name="connsiteY2" fmla="*/ 215638 h 425600"/>
                <a:gd name="connsiteX3" fmla="*/ 1511397 w 30134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3013400" h="425600">
                  <a:moveTo>
                    <a:pt x="22800" y="0"/>
                  </a:moveTo>
                  <a:lnTo>
                    <a:pt x="2990600" y="0"/>
                  </a:lnTo>
                  <a:cubicBezTo>
                    <a:pt x="3003186" y="0"/>
                    <a:pt x="3013400" y="10214"/>
                    <a:pt x="3013400" y="22800"/>
                  </a:cubicBezTo>
                  <a:lnTo>
                    <a:pt x="3013400" y="402800"/>
                  </a:lnTo>
                  <a:cubicBezTo>
                    <a:pt x="3013400" y="415386"/>
                    <a:pt x="3003186" y="425600"/>
                    <a:pt x="29906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L3 tag</a:t>
              </a:r>
            </a:p>
          </p:txBody>
        </p:sp>
        <p:sp>
          <p:nvSpPr>
            <p:cNvPr id="30" name="Rectangle">
              <a:extLst>
                <a:ext uri="{FF2B5EF4-FFF2-40B4-BE49-F238E27FC236}">
                  <a16:creationId xmlns:a16="http://schemas.microsoft.com/office/drawing/2014/main" id="{B8A744CC-2526-1247-0FD5-7FEA53C00384}"/>
                </a:ext>
              </a:extLst>
            </p:cNvPr>
            <p:cNvSpPr/>
            <p:nvPr/>
          </p:nvSpPr>
          <p:spPr>
            <a:xfrm>
              <a:off x="-8332800" y="3276269"/>
              <a:ext cx="3161600" cy="425600"/>
            </a:xfrm>
            <a:custGeom>
              <a:avLst/>
              <a:gdLst>
                <a:gd name="connsiteX0" fmla="*/ 0 w 3161600"/>
                <a:gd name="connsiteY0" fmla="*/ 215637 h 425600"/>
                <a:gd name="connsiteX1" fmla="*/ 1585726 w 3161600"/>
                <a:gd name="connsiteY1" fmla="*/ 0 h 425600"/>
                <a:gd name="connsiteX2" fmla="*/ 3161600 w 3161600"/>
                <a:gd name="connsiteY2" fmla="*/ 215637 h 425600"/>
                <a:gd name="connsiteX3" fmla="*/ 1585726 w 3161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3161600" h="425600">
                  <a:moveTo>
                    <a:pt x="22800" y="0"/>
                  </a:moveTo>
                  <a:lnTo>
                    <a:pt x="3138800" y="0"/>
                  </a:lnTo>
                  <a:cubicBezTo>
                    <a:pt x="3151386" y="0"/>
                    <a:pt x="3161600" y="10214"/>
                    <a:pt x="3161600" y="22800"/>
                  </a:cubicBezTo>
                  <a:lnTo>
                    <a:pt x="3161600" y="402800"/>
                  </a:lnTo>
                  <a:cubicBezTo>
                    <a:pt x="3161600" y="415386"/>
                    <a:pt x="3151386" y="425600"/>
                    <a:pt x="31388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DDRC</a:t>
              </a:r>
            </a:p>
          </p:txBody>
        </p:sp>
        <p:sp>
          <p:nvSpPr>
            <p:cNvPr id="31" name="Rectangle">
              <a:extLst>
                <a:ext uri="{FF2B5EF4-FFF2-40B4-BE49-F238E27FC236}">
                  <a16:creationId xmlns:a16="http://schemas.microsoft.com/office/drawing/2014/main" id="{A5A46205-0220-336E-82C5-D216CEE7873C}"/>
                </a:ext>
              </a:extLst>
            </p:cNvPr>
            <p:cNvSpPr/>
            <p:nvPr/>
          </p:nvSpPr>
          <p:spPr>
            <a:xfrm>
              <a:off x="-5028700" y="3276269"/>
              <a:ext cx="1506700" cy="425600"/>
            </a:xfrm>
            <a:custGeom>
              <a:avLst/>
              <a:gdLst>
                <a:gd name="connsiteX0" fmla="*/ 0 w 1506700"/>
                <a:gd name="connsiteY0" fmla="*/ 215637 h 425600"/>
                <a:gd name="connsiteX1" fmla="*/ 755697 w 1506700"/>
                <a:gd name="connsiteY1" fmla="*/ 0 h 425600"/>
                <a:gd name="connsiteX2" fmla="*/ 1506700 w 1506700"/>
                <a:gd name="connsiteY2" fmla="*/ 215637 h 425600"/>
                <a:gd name="connsiteX3" fmla="*/ 755697 w 15067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506700" h="425600">
                  <a:moveTo>
                    <a:pt x="22800" y="0"/>
                  </a:moveTo>
                  <a:lnTo>
                    <a:pt x="1483900" y="0"/>
                  </a:lnTo>
                  <a:cubicBezTo>
                    <a:pt x="1496486" y="0"/>
                    <a:pt x="1506700" y="10214"/>
                    <a:pt x="1506700" y="22800"/>
                  </a:cubicBezTo>
                  <a:lnTo>
                    <a:pt x="1506700" y="402800"/>
                  </a:lnTo>
                  <a:cubicBezTo>
                    <a:pt x="1506700" y="415386"/>
                    <a:pt x="1496486" y="425600"/>
                    <a:pt x="1483900" y="425600"/>
                  </a:cubicBezTo>
                  <a:lnTo>
                    <a:pt x="22800" y="425600"/>
                  </a:lnTo>
                  <a:cubicBezTo>
                    <a:pt x="10214" y="425600"/>
                    <a:pt x="0" y="415386"/>
                    <a:pt x="0" y="4028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100" dirty="0">
                  <a:solidFill>
                    <a:srgbClr val="FFFFFF"/>
                  </a:solidFill>
                  <a:latin typeface="Microsoft YaHei" panose="020B0503020204020204" pitchFamily="34" charset="-122"/>
                  <a:ea typeface="Microsoft YaHei" panose="020B0503020204020204" pitchFamily="34" charset="-122"/>
                </a:rPr>
                <a:t>P Fetch</a:t>
              </a:r>
            </a:p>
          </p:txBody>
        </p:sp>
        <p:sp>
          <p:nvSpPr>
            <p:cNvPr id="32" name="Rectangle">
              <a:extLst>
                <a:ext uri="{FF2B5EF4-FFF2-40B4-BE49-F238E27FC236}">
                  <a16:creationId xmlns:a16="http://schemas.microsoft.com/office/drawing/2014/main" id="{78E7F39D-35C7-C1A9-34E1-156F5453A6DA}"/>
                </a:ext>
              </a:extLst>
            </p:cNvPr>
            <p:cNvSpPr/>
            <p:nvPr/>
          </p:nvSpPr>
          <p:spPr>
            <a:xfrm>
              <a:off x="-3446000" y="3276269"/>
              <a:ext cx="1506700" cy="425600"/>
            </a:xfrm>
            <a:custGeom>
              <a:avLst/>
              <a:gdLst>
                <a:gd name="connsiteX0" fmla="*/ 0 w 1506700"/>
                <a:gd name="connsiteY0" fmla="*/ 215638 h 425600"/>
                <a:gd name="connsiteX1" fmla="*/ 755698 w 1506700"/>
                <a:gd name="connsiteY1" fmla="*/ 0 h 425600"/>
                <a:gd name="connsiteX2" fmla="*/ 1506700 w 1506700"/>
                <a:gd name="connsiteY2" fmla="*/ 215638 h 425600"/>
                <a:gd name="connsiteX3" fmla="*/ 755698 w 15067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506700" h="425600">
                  <a:moveTo>
                    <a:pt x="22800" y="0"/>
                  </a:moveTo>
                  <a:lnTo>
                    <a:pt x="1483900" y="0"/>
                  </a:lnTo>
                  <a:cubicBezTo>
                    <a:pt x="1496486" y="0"/>
                    <a:pt x="1506700" y="10214"/>
                    <a:pt x="1506700" y="22800"/>
                  </a:cubicBezTo>
                  <a:lnTo>
                    <a:pt x="1506700" y="402800"/>
                  </a:lnTo>
                  <a:cubicBezTo>
                    <a:pt x="1506700" y="415386"/>
                    <a:pt x="1496486" y="425600"/>
                    <a:pt x="1483900" y="425600"/>
                  </a:cubicBezTo>
                  <a:lnTo>
                    <a:pt x="22800" y="425600"/>
                  </a:lnTo>
                  <a:cubicBezTo>
                    <a:pt x="10214" y="425600"/>
                    <a:pt x="0" y="415386"/>
                    <a:pt x="0" y="4028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100" dirty="0">
                  <a:solidFill>
                    <a:srgbClr val="FFFFFF"/>
                  </a:solidFill>
                  <a:latin typeface="Microsoft YaHei" panose="020B0503020204020204" pitchFamily="34" charset="-122"/>
                  <a:ea typeface="Microsoft YaHei" panose="020B0503020204020204" pitchFamily="34" charset="-122"/>
                </a:rPr>
                <a:t>POE</a:t>
              </a:r>
            </a:p>
          </p:txBody>
        </p:sp>
        <p:sp>
          <p:nvSpPr>
            <p:cNvPr id="33" name="Text 279">
              <a:extLst>
                <a:ext uri="{FF2B5EF4-FFF2-40B4-BE49-F238E27FC236}">
                  <a16:creationId xmlns:a16="http://schemas.microsoft.com/office/drawing/2014/main" id="{7C76C804-F2AA-7A2A-65FC-E8ED784E6262}"/>
                </a:ext>
              </a:extLst>
            </p:cNvPr>
            <p:cNvSpPr txBox="1"/>
            <p:nvPr/>
          </p:nvSpPr>
          <p:spPr>
            <a:xfrm>
              <a:off x="-7470001" y="289469"/>
              <a:ext cx="1436005"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CCL</a:t>
              </a:r>
            </a:p>
          </p:txBody>
        </p:sp>
        <p:sp>
          <p:nvSpPr>
            <p:cNvPr id="34" name="Text 280">
              <a:extLst>
                <a:ext uri="{FF2B5EF4-FFF2-40B4-BE49-F238E27FC236}">
                  <a16:creationId xmlns:a16="http://schemas.microsoft.com/office/drawing/2014/main" id="{42B90DD7-83D3-F50C-CF38-879ADA352F06}"/>
                </a:ext>
              </a:extLst>
            </p:cNvPr>
            <p:cNvSpPr txBox="1"/>
            <p:nvPr/>
          </p:nvSpPr>
          <p:spPr>
            <a:xfrm>
              <a:off x="-4164001" y="289469"/>
              <a:ext cx="1436005"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CCL</a:t>
              </a:r>
            </a:p>
          </p:txBody>
        </p:sp>
        <p:sp>
          <p:nvSpPr>
            <p:cNvPr id="35" name="ConnectLine">
              <a:extLst>
                <a:ext uri="{FF2B5EF4-FFF2-40B4-BE49-F238E27FC236}">
                  <a16:creationId xmlns:a16="http://schemas.microsoft.com/office/drawing/2014/main" id="{5E761775-2437-1CA4-488E-CFC34E0C0D68}"/>
                </a:ext>
              </a:extLst>
            </p:cNvPr>
            <p:cNvSpPr/>
            <p:nvPr/>
          </p:nvSpPr>
          <p:spPr>
            <a:xfrm>
              <a:off x="-6005412" y="1155868"/>
              <a:ext cx="1732410" cy="2120400"/>
            </a:xfrm>
            <a:custGeom>
              <a:avLst/>
              <a:gdLst/>
              <a:ahLst/>
              <a:cxnLst/>
              <a:rect l="0" t="0" r="0" b="0"/>
              <a:pathLst>
                <a:path w="1732410" h="2120400" fill="none">
                  <a:moveTo>
                    <a:pt x="0" y="0"/>
                  </a:moveTo>
                  <a:lnTo>
                    <a:pt x="1732410" y="2120400"/>
                  </a:lnTo>
                </a:path>
              </a:pathLst>
            </a:custGeom>
            <a:noFill/>
            <a:ln w="7600" cap="flat">
              <a:solidFill>
                <a:srgbClr val="323232"/>
              </a:solidFill>
              <a:bevel/>
              <a:tailEnd type="stealth" w="lg" len="lg"/>
            </a:ln>
          </p:spPr>
        </p:sp>
        <p:sp>
          <p:nvSpPr>
            <p:cNvPr id="36" name="ConnectLine">
              <a:extLst>
                <a:ext uri="{FF2B5EF4-FFF2-40B4-BE49-F238E27FC236}">
                  <a16:creationId xmlns:a16="http://schemas.microsoft.com/office/drawing/2014/main" id="{8E797721-AF6D-B54A-B3C1-8D859EA9E21B}"/>
                </a:ext>
              </a:extLst>
            </p:cNvPr>
            <p:cNvSpPr/>
            <p:nvPr/>
          </p:nvSpPr>
          <p:spPr>
            <a:xfrm>
              <a:off x="-2822800" y="1165742"/>
              <a:ext cx="1147600" cy="2090563"/>
            </a:xfrm>
            <a:custGeom>
              <a:avLst/>
              <a:gdLst/>
              <a:ahLst/>
              <a:cxnLst/>
              <a:rect l="0" t="0" r="0" b="0"/>
              <a:pathLst>
                <a:path w="1147600" h="2090563" fill="none">
                  <a:moveTo>
                    <a:pt x="0" y="0"/>
                  </a:moveTo>
                  <a:lnTo>
                    <a:pt x="-1147600" y="2090563"/>
                  </a:lnTo>
                </a:path>
              </a:pathLst>
            </a:custGeom>
            <a:noFill/>
            <a:ln w="7600" cap="flat">
              <a:solidFill>
                <a:srgbClr val="323232"/>
              </a:solidFill>
              <a:bevel/>
              <a:tailEnd type="stealth" w="lg" len="lg"/>
            </a:ln>
          </p:spPr>
        </p:sp>
        <p:sp>
          <p:nvSpPr>
            <p:cNvPr id="37" name="Text 281">
              <a:extLst>
                <a:ext uri="{FF2B5EF4-FFF2-40B4-BE49-F238E27FC236}">
                  <a16:creationId xmlns:a16="http://schemas.microsoft.com/office/drawing/2014/main" id="{3280ECFF-6E8D-74B5-AE50-94E3364BA8B9}"/>
                </a:ext>
              </a:extLst>
            </p:cNvPr>
            <p:cNvSpPr txBox="1"/>
            <p:nvPr/>
          </p:nvSpPr>
          <p:spPr>
            <a:xfrm>
              <a:off x="-5854052" y="-209858"/>
              <a:ext cx="1436005"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SCCL 3</a:t>
              </a:r>
            </a:p>
          </p:txBody>
        </p:sp>
        <p:sp>
          <p:nvSpPr>
            <p:cNvPr id="38" name="Rectangle">
              <a:extLst>
                <a:ext uri="{FF2B5EF4-FFF2-40B4-BE49-F238E27FC236}">
                  <a16:creationId xmlns:a16="http://schemas.microsoft.com/office/drawing/2014/main" id="{091912E5-1A0B-91EC-989A-4E36A6473EA0}"/>
                </a:ext>
              </a:extLst>
            </p:cNvPr>
            <p:cNvSpPr/>
            <p:nvPr/>
          </p:nvSpPr>
          <p:spPr>
            <a:xfrm>
              <a:off x="-5891436" y="-855858"/>
              <a:ext cx="1516471" cy="562400"/>
            </a:xfrm>
            <a:custGeom>
              <a:avLst/>
              <a:gdLst>
                <a:gd name="connsiteX0" fmla="*/ 0 w 1516471"/>
                <a:gd name="connsiteY0" fmla="*/ 284950 h 562400"/>
                <a:gd name="connsiteX1" fmla="*/ 760598 w 1516471"/>
                <a:gd name="connsiteY1" fmla="*/ 0 h 562400"/>
                <a:gd name="connsiteX2" fmla="*/ 1516471 w 1516471"/>
                <a:gd name="connsiteY2" fmla="*/ 284950 h 562400"/>
                <a:gd name="connsiteX3" fmla="*/ 760598 w 1516471"/>
                <a:gd name="connsiteY3" fmla="*/ 562400 h 562400"/>
              </a:gdLst>
              <a:ahLst/>
              <a:cxnLst>
                <a:cxn ang="0">
                  <a:pos x="connsiteX0" y="connsiteY0"/>
                </a:cxn>
                <a:cxn ang="0">
                  <a:pos x="connsiteX1" y="connsiteY1"/>
                </a:cxn>
                <a:cxn ang="0">
                  <a:pos x="connsiteX2" y="connsiteY2"/>
                </a:cxn>
                <a:cxn ang="0">
                  <a:pos x="connsiteX3" y="connsiteY3"/>
                </a:cxn>
              </a:cxnLst>
              <a:rect l="l" t="t" r="r" b="b"/>
              <a:pathLst>
                <a:path w="1516471" h="562400">
                  <a:moveTo>
                    <a:pt x="22800" y="0"/>
                  </a:moveTo>
                  <a:lnTo>
                    <a:pt x="1493671" y="0"/>
                  </a:lnTo>
                  <a:cubicBezTo>
                    <a:pt x="1506257" y="0"/>
                    <a:pt x="1516471" y="10214"/>
                    <a:pt x="1516471" y="22800"/>
                  </a:cubicBezTo>
                  <a:lnTo>
                    <a:pt x="1516471" y="539600"/>
                  </a:lnTo>
                  <a:cubicBezTo>
                    <a:pt x="1516471" y="552186"/>
                    <a:pt x="1506257" y="562400"/>
                    <a:pt x="1493671" y="562400"/>
                  </a:cubicBezTo>
                  <a:lnTo>
                    <a:pt x="22800" y="562400"/>
                  </a:lnTo>
                  <a:cubicBezTo>
                    <a:pt x="10214" y="562400"/>
                    <a:pt x="0" y="552186"/>
                    <a:pt x="0" y="5396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200" b="1" dirty="0">
                  <a:solidFill>
                    <a:srgbClr val="FFFFFF"/>
                  </a:solidFill>
                  <a:latin typeface="Microsoft YaHei" panose="020B0503020204020204" pitchFamily="34" charset="-122"/>
                  <a:ea typeface="Microsoft YaHei" panose="020B0503020204020204" pitchFamily="34" charset="-122"/>
                </a:rPr>
                <a:t>微引擎1</a:t>
              </a:r>
            </a:p>
          </p:txBody>
        </p:sp>
        <p:sp>
          <p:nvSpPr>
            <p:cNvPr id="39" name="Rectangle">
              <a:extLst>
                <a:ext uri="{FF2B5EF4-FFF2-40B4-BE49-F238E27FC236}">
                  <a16:creationId xmlns:a16="http://schemas.microsoft.com/office/drawing/2014/main" id="{9D73F1EE-ABC8-A6D6-B53B-A56EE5013600}"/>
                </a:ext>
              </a:extLst>
            </p:cNvPr>
            <p:cNvSpPr/>
            <p:nvPr/>
          </p:nvSpPr>
          <p:spPr>
            <a:xfrm>
              <a:off x="-976000" y="-855858"/>
              <a:ext cx="3708800" cy="4848800"/>
            </a:xfrm>
            <a:custGeom>
              <a:avLst/>
              <a:gdLst>
                <a:gd name="connsiteX0" fmla="*/ 0 w 3708800"/>
                <a:gd name="connsiteY0" fmla="*/ 2424400 h 4848800"/>
                <a:gd name="connsiteX1" fmla="*/ 1854400 w 3708800"/>
                <a:gd name="connsiteY1" fmla="*/ 0 h 4848800"/>
                <a:gd name="connsiteX2" fmla="*/ 3708800 w 3708800"/>
                <a:gd name="connsiteY2" fmla="*/ 2424400 h 4848800"/>
                <a:gd name="connsiteX3" fmla="*/ 1854400 w 3708800"/>
                <a:gd name="connsiteY3" fmla="*/ 4848800 h 4848800"/>
              </a:gdLst>
              <a:ahLst/>
              <a:cxnLst>
                <a:cxn ang="0">
                  <a:pos x="connsiteX0" y="connsiteY0"/>
                </a:cxn>
                <a:cxn ang="0">
                  <a:pos x="connsiteX1" y="connsiteY1"/>
                </a:cxn>
                <a:cxn ang="0">
                  <a:pos x="connsiteX2" y="connsiteY2"/>
                </a:cxn>
                <a:cxn ang="0">
                  <a:pos x="connsiteX3" y="connsiteY3"/>
                </a:cxn>
              </a:cxnLst>
              <a:rect l="0" t="0" r="0" b="0"/>
              <a:pathLst>
                <a:path w="3708800" h="4848800">
                  <a:moveTo>
                    <a:pt x="0" y="0"/>
                  </a:moveTo>
                  <a:lnTo>
                    <a:pt x="3708800" y="0"/>
                  </a:lnTo>
                  <a:lnTo>
                    <a:pt x="3708800" y="4848800"/>
                  </a:lnTo>
                  <a:lnTo>
                    <a:pt x="0" y="4848800"/>
                  </a:lnTo>
                  <a:lnTo>
                    <a:pt x="0" y="0"/>
                  </a:lnTo>
                  <a:close/>
                </a:path>
              </a:pathLst>
            </a:custGeom>
            <a:solidFill>
              <a:srgbClr val="D7D7D7"/>
            </a:solidFill>
            <a:ln w="7600" cap="flat">
              <a:solidFill>
                <a:srgbClr val="323232"/>
              </a:solidFill>
              <a:bevel/>
            </a:ln>
          </p:spPr>
        </p:sp>
        <p:sp>
          <p:nvSpPr>
            <p:cNvPr id="40" name="Rectangle">
              <a:extLst>
                <a:ext uri="{FF2B5EF4-FFF2-40B4-BE49-F238E27FC236}">
                  <a16:creationId xmlns:a16="http://schemas.microsoft.com/office/drawing/2014/main" id="{A06C7DE6-6B7C-402D-8521-8C04185AA525}"/>
                </a:ext>
              </a:extLst>
            </p:cNvPr>
            <p:cNvSpPr/>
            <p:nvPr/>
          </p:nvSpPr>
          <p:spPr>
            <a:xfrm>
              <a:off x="-816400" y="-209858"/>
              <a:ext cx="3389205" cy="4050800"/>
            </a:xfrm>
            <a:custGeom>
              <a:avLst/>
              <a:gdLst>
                <a:gd name="connsiteX0" fmla="*/ 0 w 3389205"/>
                <a:gd name="connsiteY0" fmla="*/ 2025400 h 4050800"/>
                <a:gd name="connsiteX1" fmla="*/ 1694602 w 3389205"/>
                <a:gd name="connsiteY1" fmla="*/ 0 h 4050800"/>
                <a:gd name="connsiteX2" fmla="*/ 3389205 w 3389205"/>
                <a:gd name="connsiteY2" fmla="*/ 2025400 h 4050800"/>
                <a:gd name="connsiteX3" fmla="*/ 1694602 w 3389205"/>
                <a:gd name="connsiteY3" fmla="*/ 4050800 h 4050800"/>
              </a:gdLst>
              <a:ahLst/>
              <a:cxnLst>
                <a:cxn ang="0">
                  <a:pos x="connsiteX0" y="connsiteY0"/>
                </a:cxn>
                <a:cxn ang="0">
                  <a:pos x="connsiteX1" y="connsiteY1"/>
                </a:cxn>
                <a:cxn ang="0">
                  <a:pos x="connsiteX2" y="connsiteY2"/>
                </a:cxn>
                <a:cxn ang="0">
                  <a:pos x="connsiteX3" y="connsiteY3"/>
                </a:cxn>
              </a:cxnLst>
              <a:rect l="0" t="0" r="0" b="0"/>
              <a:pathLst>
                <a:path w="3389205" h="4050800">
                  <a:moveTo>
                    <a:pt x="0" y="0"/>
                  </a:moveTo>
                  <a:lnTo>
                    <a:pt x="3389205" y="0"/>
                  </a:lnTo>
                  <a:lnTo>
                    <a:pt x="3389205" y="4050800"/>
                  </a:lnTo>
                  <a:lnTo>
                    <a:pt x="0" y="4050800"/>
                  </a:lnTo>
                  <a:lnTo>
                    <a:pt x="0" y="0"/>
                  </a:lnTo>
                  <a:close/>
                </a:path>
              </a:pathLst>
            </a:custGeom>
            <a:solidFill>
              <a:srgbClr val="FFFFFF"/>
            </a:solidFill>
            <a:ln w="7600" cap="flat">
              <a:solidFill>
                <a:srgbClr val="323232"/>
              </a:solidFill>
              <a:bevel/>
            </a:ln>
          </p:spPr>
        </p:sp>
        <p:sp>
          <p:nvSpPr>
            <p:cNvPr id="41" name="Rectangle">
              <a:extLst>
                <a:ext uri="{FF2B5EF4-FFF2-40B4-BE49-F238E27FC236}">
                  <a16:creationId xmlns:a16="http://schemas.microsoft.com/office/drawing/2014/main" id="{0A975934-9684-23C3-8ACD-605A5B34939E}"/>
                </a:ext>
              </a:extLst>
            </p:cNvPr>
            <p:cNvSpPr/>
            <p:nvPr/>
          </p:nvSpPr>
          <p:spPr>
            <a:xfrm>
              <a:off x="929305" y="313525"/>
              <a:ext cx="1506700" cy="2368207"/>
            </a:xfrm>
            <a:custGeom>
              <a:avLst/>
              <a:gdLst>
                <a:gd name="connsiteX0" fmla="*/ 0 w 1506700"/>
                <a:gd name="connsiteY0" fmla="*/ 1184103 h 2368207"/>
                <a:gd name="connsiteX1" fmla="*/ 753350 w 1506700"/>
                <a:gd name="connsiteY1" fmla="*/ 0 h 2368207"/>
                <a:gd name="connsiteX2" fmla="*/ 1506700 w 1506700"/>
                <a:gd name="connsiteY2" fmla="*/ 1184103 h 2368207"/>
                <a:gd name="connsiteX3" fmla="*/ 753350 w 1506700"/>
                <a:gd name="connsiteY3" fmla="*/ 2368207 h 2368207"/>
              </a:gdLst>
              <a:ahLst/>
              <a:cxnLst>
                <a:cxn ang="0">
                  <a:pos x="connsiteX0" y="connsiteY0"/>
                </a:cxn>
                <a:cxn ang="0">
                  <a:pos x="connsiteX1" y="connsiteY1"/>
                </a:cxn>
                <a:cxn ang="0">
                  <a:pos x="connsiteX2" y="connsiteY2"/>
                </a:cxn>
                <a:cxn ang="0">
                  <a:pos x="connsiteX3" y="connsiteY3"/>
                </a:cxn>
              </a:cxnLst>
              <a:rect l="0" t="0" r="0" b="0"/>
              <a:pathLst>
                <a:path w="1506700" h="2368207">
                  <a:moveTo>
                    <a:pt x="0" y="0"/>
                  </a:moveTo>
                  <a:lnTo>
                    <a:pt x="1506700" y="0"/>
                  </a:lnTo>
                  <a:lnTo>
                    <a:pt x="1506700" y="2368207"/>
                  </a:lnTo>
                  <a:lnTo>
                    <a:pt x="0" y="2368207"/>
                  </a:lnTo>
                  <a:lnTo>
                    <a:pt x="0" y="0"/>
                  </a:lnTo>
                  <a:close/>
                </a:path>
              </a:pathLst>
            </a:custGeom>
            <a:solidFill>
              <a:srgbClr val="EBEBEB"/>
            </a:solidFill>
            <a:ln w="7600" cap="flat">
              <a:solidFill>
                <a:srgbClr val="323232"/>
              </a:solidFill>
              <a:bevel/>
            </a:ln>
          </p:spPr>
        </p:sp>
        <p:sp>
          <p:nvSpPr>
            <p:cNvPr id="42" name="Rectangle">
              <a:extLst>
                <a:ext uri="{FF2B5EF4-FFF2-40B4-BE49-F238E27FC236}">
                  <a16:creationId xmlns:a16="http://schemas.microsoft.com/office/drawing/2014/main" id="{A0CFB2ED-25E9-DEDB-A575-D60553FFB9D1}"/>
                </a:ext>
              </a:extLst>
            </p:cNvPr>
            <p:cNvSpPr/>
            <p:nvPr/>
          </p:nvSpPr>
          <p:spPr>
            <a:xfrm>
              <a:off x="-650804" y="313527"/>
              <a:ext cx="1436005" cy="2368207"/>
            </a:xfrm>
            <a:custGeom>
              <a:avLst/>
              <a:gdLst>
                <a:gd name="connsiteX0" fmla="*/ 0 w 1436005"/>
                <a:gd name="connsiteY0" fmla="*/ 1184103 h 2368207"/>
                <a:gd name="connsiteX1" fmla="*/ 718002 w 1436005"/>
                <a:gd name="connsiteY1" fmla="*/ 0 h 2368207"/>
                <a:gd name="connsiteX2" fmla="*/ 1436005 w 1436005"/>
                <a:gd name="connsiteY2" fmla="*/ 1184103 h 2368207"/>
                <a:gd name="connsiteX3" fmla="*/ 718002 w 1436005"/>
                <a:gd name="connsiteY3" fmla="*/ 2368207 h 2368207"/>
              </a:gdLst>
              <a:ahLst/>
              <a:cxnLst>
                <a:cxn ang="0">
                  <a:pos x="connsiteX0" y="connsiteY0"/>
                </a:cxn>
                <a:cxn ang="0">
                  <a:pos x="connsiteX1" y="connsiteY1"/>
                </a:cxn>
                <a:cxn ang="0">
                  <a:pos x="connsiteX2" y="connsiteY2"/>
                </a:cxn>
                <a:cxn ang="0">
                  <a:pos x="connsiteX3" y="connsiteY3"/>
                </a:cxn>
              </a:cxnLst>
              <a:rect l="0" t="0" r="0" b="0"/>
              <a:pathLst>
                <a:path w="1436005" h="2368207">
                  <a:moveTo>
                    <a:pt x="0" y="0"/>
                  </a:moveTo>
                  <a:lnTo>
                    <a:pt x="1436005" y="0"/>
                  </a:lnTo>
                  <a:lnTo>
                    <a:pt x="1436005" y="2368207"/>
                  </a:lnTo>
                  <a:lnTo>
                    <a:pt x="0" y="2368207"/>
                  </a:lnTo>
                  <a:lnTo>
                    <a:pt x="0" y="0"/>
                  </a:lnTo>
                  <a:close/>
                </a:path>
              </a:pathLst>
            </a:custGeom>
            <a:solidFill>
              <a:srgbClr val="EBEBEB"/>
            </a:solidFill>
            <a:ln w="7600" cap="flat">
              <a:solidFill>
                <a:srgbClr val="323232"/>
              </a:solidFill>
              <a:bevel/>
            </a:ln>
          </p:spPr>
        </p:sp>
        <p:sp>
          <p:nvSpPr>
            <p:cNvPr id="43" name="Rectangle">
              <a:extLst>
                <a:ext uri="{FF2B5EF4-FFF2-40B4-BE49-F238E27FC236}">
                  <a16:creationId xmlns:a16="http://schemas.microsoft.com/office/drawing/2014/main" id="{6BCC87C2-4577-9A5E-94BD-7FF7337760C1}"/>
                </a:ext>
              </a:extLst>
            </p:cNvPr>
            <p:cNvSpPr/>
            <p:nvPr/>
          </p:nvSpPr>
          <p:spPr>
            <a:xfrm>
              <a:off x="-673604" y="2789862"/>
              <a:ext cx="3178008" cy="425600"/>
            </a:xfrm>
            <a:custGeom>
              <a:avLst/>
              <a:gdLst>
                <a:gd name="connsiteX0" fmla="*/ 0 w 3178008"/>
                <a:gd name="connsiteY0" fmla="*/ 215637 h 425600"/>
                <a:gd name="connsiteX1" fmla="*/ 1593956 w 3178008"/>
                <a:gd name="connsiteY1" fmla="*/ 0 h 425600"/>
                <a:gd name="connsiteX2" fmla="*/ 3178008 w 3178008"/>
                <a:gd name="connsiteY2" fmla="*/ 215637 h 425600"/>
                <a:gd name="connsiteX3" fmla="*/ 1593956 w 3178008"/>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3178008" h="425600">
                  <a:moveTo>
                    <a:pt x="22800" y="0"/>
                  </a:moveTo>
                  <a:lnTo>
                    <a:pt x="3155208" y="0"/>
                  </a:lnTo>
                  <a:cubicBezTo>
                    <a:pt x="3167794" y="0"/>
                    <a:pt x="3178008" y="10214"/>
                    <a:pt x="3178008" y="22800"/>
                  </a:cubicBezTo>
                  <a:lnTo>
                    <a:pt x="3178008" y="402800"/>
                  </a:lnTo>
                  <a:cubicBezTo>
                    <a:pt x="3178008" y="415386"/>
                    <a:pt x="3167794" y="425600"/>
                    <a:pt x="3155208"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L3 Data</a:t>
              </a:r>
            </a:p>
          </p:txBody>
        </p:sp>
        <p:sp>
          <p:nvSpPr>
            <p:cNvPr id="44" name="Rectangle">
              <a:extLst>
                <a:ext uri="{FF2B5EF4-FFF2-40B4-BE49-F238E27FC236}">
                  <a16:creationId xmlns:a16="http://schemas.microsoft.com/office/drawing/2014/main" id="{CB3E1706-7B24-0BA2-8EAF-020AFA7C3244}"/>
                </a:ext>
              </a:extLst>
            </p:cNvPr>
            <p:cNvSpPr/>
            <p:nvPr/>
          </p:nvSpPr>
          <p:spPr>
            <a:xfrm>
              <a:off x="1000000" y="3276262"/>
              <a:ext cx="1504405" cy="425600"/>
            </a:xfrm>
            <a:custGeom>
              <a:avLst/>
              <a:gdLst>
                <a:gd name="connsiteX0" fmla="*/ 0 w 1504405"/>
                <a:gd name="connsiteY0" fmla="*/ 215637 h 425600"/>
                <a:gd name="connsiteX1" fmla="*/ 754546 w 1504405"/>
                <a:gd name="connsiteY1" fmla="*/ 0 h 425600"/>
                <a:gd name="connsiteX2" fmla="*/ 1504405 w 1504405"/>
                <a:gd name="connsiteY2" fmla="*/ 215637 h 425600"/>
                <a:gd name="connsiteX3" fmla="*/ 754546 w 1504405"/>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504405" h="425600">
                  <a:moveTo>
                    <a:pt x="22800" y="0"/>
                  </a:moveTo>
                  <a:lnTo>
                    <a:pt x="1481605" y="0"/>
                  </a:lnTo>
                  <a:cubicBezTo>
                    <a:pt x="1494190" y="0"/>
                    <a:pt x="1504405" y="10214"/>
                    <a:pt x="1504405" y="22800"/>
                  </a:cubicBezTo>
                  <a:lnTo>
                    <a:pt x="1504405" y="402800"/>
                  </a:lnTo>
                  <a:cubicBezTo>
                    <a:pt x="1504405" y="415386"/>
                    <a:pt x="1494190" y="425600"/>
                    <a:pt x="1481605"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DDRC</a:t>
              </a:r>
            </a:p>
          </p:txBody>
        </p:sp>
        <p:sp>
          <p:nvSpPr>
            <p:cNvPr id="45" name="Rectangle">
              <a:extLst>
                <a:ext uri="{FF2B5EF4-FFF2-40B4-BE49-F238E27FC236}">
                  <a16:creationId xmlns:a16="http://schemas.microsoft.com/office/drawing/2014/main" id="{BD07E7FC-AB41-975E-4642-AECB0BED333E}"/>
                </a:ext>
              </a:extLst>
            </p:cNvPr>
            <p:cNvSpPr/>
            <p:nvPr/>
          </p:nvSpPr>
          <p:spPr>
            <a:xfrm>
              <a:off x="-673604" y="3276269"/>
              <a:ext cx="1575100" cy="425600"/>
            </a:xfrm>
            <a:custGeom>
              <a:avLst/>
              <a:gdLst>
                <a:gd name="connsiteX0" fmla="*/ 0 w 1575100"/>
                <a:gd name="connsiteY0" fmla="*/ 215637 h 425600"/>
                <a:gd name="connsiteX1" fmla="*/ 790004 w 1575100"/>
                <a:gd name="connsiteY1" fmla="*/ 0 h 425600"/>
                <a:gd name="connsiteX2" fmla="*/ 1575100 w 1575100"/>
                <a:gd name="connsiteY2" fmla="*/ 215637 h 425600"/>
                <a:gd name="connsiteX3" fmla="*/ 790004 w 15751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575100" h="425600">
                  <a:moveTo>
                    <a:pt x="22800" y="0"/>
                  </a:moveTo>
                  <a:lnTo>
                    <a:pt x="1552300" y="0"/>
                  </a:lnTo>
                  <a:cubicBezTo>
                    <a:pt x="1564886" y="0"/>
                    <a:pt x="1575100" y="10214"/>
                    <a:pt x="1575100" y="22800"/>
                  </a:cubicBezTo>
                  <a:lnTo>
                    <a:pt x="1575100" y="402800"/>
                  </a:lnTo>
                  <a:cubicBezTo>
                    <a:pt x="1575100" y="415386"/>
                    <a:pt x="1564886" y="425600"/>
                    <a:pt x="1552300" y="425600"/>
                  </a:cubicBezTo>
                  <a:lnTo>
                    <a:pt x="22800" y="425600"/>
                  </a:lnTo>
                  <a:cubicBezTo>
                    <a:pt x="10214" y="425600"/>
                    <a:pt x="0" y="415386"/>
                    <a:pt x="0" y="4028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100" dirty="0">
                  <a:solidFill>
                    <a:srgbClr val="FFFFFF"/>
                  </a:solidFill>
                  <a:latin typeface="Microsoft YaHei" panose="020B0503020204020204" pitchFamily="34" charset="-122"/>
                  <a:ea typeface="Microsoft YaHei" panose="020B0503020204020204" pitchFamily="34" charset="-122"/>
                </a:rPr>
                <a:t>POE</a:t>
              </a:r>
            </a:p>
          </p:txBody>
        </p:sp>
        <p:sp>
          <p:nvSpPr>
            <p:cNvPr id="46" name="Text 282">
              <a:extLst>
                <a:ext uri="{FF2B5EF4-FFF2-40B4-BE49-F238E27FC236}">
                  <a16:creationId xmlns:a16="http://schemas.microsoft.com/office/drawing/2014/main" id="{32684DD6-AE63-0CF4-1B34-E9DB02B64E00}"/>
                </a:ext>
              </a:extLst>
            </p:cNvPr>
            <p:cNvSpPr txBox="1"/>
            <p:nvPr/>
          </p:nvSpPr>
          <p:spPr>
            <a:xfrm>
              <a:off x="-645201" y="494670"/>
              <a:ext cx="1436005"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CCL</a:t>
              </a:r>
            </a:p>
          </p:txBody>
        </p:sp>
        <p:sp>
          <p:nvSpPr>
            <p:cNvPr id="47" name="Text 283">
              <a:extLst>
                <a:ext uri="{FF2B5EF4-FFF2-40B4-BE49-F238E27FC236}">
                  <a16:creationId xmlns:a16="http://schemas.microsoft.com/office/drawing/2014/main" id="{040F88C9-17C0-0CB6-773D-5AE2CA171323}"/>
                </a:ext>
              </a:extLst>
            </p:cNvPr>
            <p:cNvSpPr txBox="1"/>
            <p:nvPr/>
          </p:nvSpPr>
          <p:spPr>
            <a:xfrm>
              <a:off x="997705" y="494669"/>
              <a:ext cx="1436005"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CCL</a:t>
              </a:r>
            </a:p>
          </p:txBody>
        </p:sp>
        <p:sp>
          <p:nvSpPr>
            <p:cNvPr id="48" name="Text 284">
              <a:extLst>
                <a:ext uri="{FF2B5EF4-FFF2-40B4-BE49-F238E27FC236}">
                  <a16:creationId xmlns:a16="http://schemas.microsoft.com/office/drawing/2014/main" id="{60027A73-70C4-18E1-D024-996A0E5C378A}"/>
                </a:ext>
              </a:extLst>
            </p:cNvPr>
            <p:cNvSpPr txBox="1"/>
            <p:nvPr/>
          </p:nvSpPr>
          <p:spPr>
            <a:xfrm>
              <a:off x="164199" y="-209858"/>
              <a:ext cx="1436005"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SCCL 1</a:t>
              </a:r>
            </a:p>
          </p:txBody>
        </p:sp>
        <p:sp>
          <p:nvSpPr>
            <p:cNvPr id="49" name="Rectangle">
              <a:extLst>
                <a:ext uri="{FF2B5EF4-FFF2-40B4-BE49-F238E27FC236}">
                  <a16:creationId xmlns:a16="http://schemas.microsoft.com/office/drawing/2014/main" id="{7A62CBB8-A0CE-11E7-FF13-AEB377401F33}"/>
                </a:ext>
              </a:extLst>
            </p:cNvPr>
            <p:cNvSpPr/>
            <p:nvPr/>
          </p:nvSpPr>
          <p:spPr>
            <a:xfrm>
              <a:off x="135364" y="-855858"/>
              <a:ext cx="1516475" cy="562400"/>
            </a:xfrm>
            <a:custGeom>
              <a:avLst/>
              <a:gdLst>
                <a:gd name="connsiteX0" fmla="*/ 0 w 1516474"/>
                <a:gd name="connsiteY0" fmla="*/ 284950 h 562400"/>
                <a:gd name="connsiteX1" fmla="*/ 760600 w 1516474"/>
                <a:gd name="connsiteY1" fmla="*/ 0 h 562400"/>
                <a:gd name="connsiteX2" fmla="*/ 1516474 w 1516474"/>
                <a:gd name="connsiteY2" fmla="*/ 284950 h 562400"/>
                <a:gd name="connsiteX3" fmla="*/ 760600 w 1516474"/>
                <a:gd name="connsiteY3" fmla="*/ 562400 h 562400"/>
              </a:gdLst>
              <a:ahLst/>
              <a:cxnLst>
                <a:cxn ang="0">
                  <a:pos x="connsiteX0" y="connsiteY0"/>
                </a:cxn>
                <a:cxn ang="0">
                  <a:pos x="connsiteX1" y="connsiteY1"/>
                </a:cxn>
                <a:cxn ang="0">
                  <a:pos x="connsiteX2" y="connsiteY2"/>
                </a:cxn>
                <a:cxn ang="0">
                  <a:pos x="connsiteX3" y="connsiteY3"/>
                </a:cxn>
              </a:cxnLst>
              <a:rect l="l" t="t" r="r" b="b"/>
              <a:pathLst>
                <a:path w="1516474" h="562400">
                  <a:moveTo>
                    <a:pt x="22800" y="0"/>
                  </a:moveTo>
                  <a:lnTo>
                    <a:pt x="1493674" y="0"/>
                  </a:lnTo>
                  <a:cubicBezTo>
                    <a:pt x="1506259" y="0"/>
                    <a:pt x="1516474" y="10214"/>
                    <a:pt x="1516474" y="22800"/>
                  </a:cubicBezTo>
                  <a:lnTo>
                    <a:pt x="1516474" y="539600"/>
                  </a:lnTo>
                  <a:cubicBezTo>
                    <a:pt x="1516474" y="552186"/>
                    <a:pt x="1506259" y="562400"/>
                    <a:pt x="1493674" y="562400"/>
                  </a:cubicBezTo>
                  <a:lnTo>
                    <a:pt x="22800" y="562400"/>
                  </a:lnTo>
                  <a:cubicBezTo>
                    <a:pt x="10214" y="562400"/>
                    <a:pt x="0" y="552186"/>
                    <a:pt x="0" y="5396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200" b="1" dirty="0">
                  <a:solidFill>
                    <a:srgbClr val="FFFFFF"/>
                  </a:solidFill>
                  <a:latin typeface="Microsoft YaHei" panose="020B0503020204020204" pitchFamily="34" charset="-122"/>
                  <a:ea typeface="Microsoft YaHei" panose="020B0503020204020204" pitchFamily="34" charset="-122"/>
                </a:rPr>
                <a:t>微引擎2</a:t>
              </a:r>
            </a:p>
          </p:txBody>
        </p:sp>
        <p:sp>
          <p:nvSpPr>
            <p:cNvPr id="50" name="箭头">
              <a:extLst>
                <a:ext uri="{FF2B5EF4-FFF2-40B4-BE49-F238E27FC236}">
                  <a16:creationId xmlns:a16="http://schemas.microsoft.com/office/drawing/2014/main" id="{339C9A91-D927-E88E-7122-497B7904DC66}"/>
                </a:ext>
              </a:extLst>
            </p:cNvPr>
            <p:cNvSpPr/>
            <p:nvPr/>
          </p:nvSpPr>
          <p:spPr>
            <a:xfrm>
              <a:off x="-1926000" y="2820262"/>
              <a:ext cx="1261600" cy="364800"/>
            </a:xfrm>
            <a:custGeom>
              <a:avLst/>
              <a:gdLst>
                <a:gd name="rtt" fmla="*/ 109440 h 364800"/>
                <a:gd name="rtr" fmla="*/ 1097440 w 1261600"/>
                <a:gd name="rtb" fmla="*/ 255360 h 364800"/>
              </a:gdLst>
              <a:ahLst/>
              <a:cxnLst/>
              <a:rect l="l" t="rtt" r="rtr" b="rtb"/>
              <a:pathLst>
                <a:path w="1261600" h="364800">
                  <a:moveTo>
                    <a:pt x="0" y="109440"/>
                  </a:moveTo>
                  <a:lnTo>
                    <a:pt x="1097440" y="109440"/>
                  </a:lnTo>
                  <a:lnTo>
                    <a:pt x="1097440" y="0"/>
                  </a:lnTo>
                  <a:lnTo>
                    <a:pt x="1261600" y="182400"/>
                  </a:lnTo>
                  <a:lnTo>
                    <a:pt x="1097440" y="364800"/>
                  </a:lnTo>
                  <a:lnTo>
                    <a:pt x="1097440" y="255360"/>
                  </a:lnTo>
                  <a:lnTo>
                    <a:pt x="0" y="255360"/>
                  </a:lnTo>
                  <a:lnTo>
                    <a:pt x="0" y="109440"/>
                  </a:lnTo>
                  <a:close/>
                </a:path>
              </a:pathLst>
            </a:custGeom>
            <a:solidFill>
              <a:srgbClr val="000000"/>
            </a:solidFill>
            <a:ln w="7600" cap="flat">
              <a:noFill/>
              <a:bevel/>
            </a:ln>
          </p:spPr>
          <p:txBody>
            <a:bodyPr wrap="none" lIns="0" tIns="0" rIns="0" bIns="0" rtlCol="0" anchor="ctr"/>
            <a:lstStyle/>
            <a:p>
              <a:pPr algn="ctr"/>
              <a:r>
                <a:rPr sz="700" dirty="0">
                  <a:solidFill>
                    <a:srgbClr val="191919"/>
                  </a:solidFill>
                  <a:latin typeface="Microsoft YaHei" panose="020B0503020204020204" pitchFamily="34" charset="-122"/>
                  <a:ea typeface="Microsoft YaHei" panose="020B0503020204020204" pitchFamily="34" charset="-122"/>
                </a:rPr>
                <a:t> </a:t>
              </a:r>
            </a:p>
          </p:txBody>
        </p:sp>
        <p:sp>
          <p:nvSpPr>
            <p:cNvPr id="51" name="Rectangle">
              <a:extLst>
                <a:ext uri="{FF2B5EF4-FFF2-40B4-BE49-F238E27FC236}">
                  <a16:creationId xmlns:a16="http://schemas.microsoft.com/office/drawing/2014/main" id="{75FEB71D-780A-5D0B-98EE-59B0CA4C8055}"/>
                </a:ext>
              </a:extLst>
            </p:cNvPr>
            <p:cNvSpPr/>
            <p:nvPr/>
          </p:nvSpPr>
          <p:spPr>
            <a:xfrm>
              <a:off x="2943700" y="-574658"/>
              <a:ext cx="1261600" cy="4276526"/>
            </a:xfrm>
            <a:custGeom>
              <a:avLst/>
              <a:gdLst>
                <a:gd name="connsiteX0" fmla="*/ 0 w 1261600"/>
                <a:gd name="connsiteY0" fmla="*/ 2138263 h 4276526"/>
                <a:gd name="connsiteX1" fmla="*/ 630800 w 1261600"/>
                <a:gd name="connsiteY1" fmla="*/ 0 h 4276526"/>
                <a:gd name="connsiteX2" fmla="*/ 1261600 w 1261600"/>
                <a:gd name="connsiteY2" fmla="*/ 2138263 h 4276526"/>
                <a:gd name="connsiteX3" fmla="*/ 630800 w 1261600"/>
                <a:gd name="connsiteY3" fmla="*/ 4276526 h 4276526"/>
              </a:gdLst>
              <a:ahLst/>
              <a:cxnLst>
                <a:cxn ang="0">
                  <a:pos x="connsiteX0" y="connsiteY0"/>
                </a:cxn>
                <a:cxn ang="0">
                  <a:pos x="connsiteX1" y="connsiteY1"/>
                </a:cxn>
                <a:cxn ang="0">
                  <a:pos x="connsiteX2" y="connsiteY2"/>
                </a:cxn>
                <a:cxn ang="0">
                  <a:pos x="connsiteX3" y="connsiteY3"/>
                </a:cxn>
              </a:cxnLst>
              <a:rect l="0" t="0" r="0" b="0"/>
              <a:pathLst>
                <a:path w="1261600" h="4276526">
                  <a:moveTo>
                    <a:pt x="0" y="0"/>
                  </a:moveTo>
                  <a:lnTo>
                    <a:pt x="1261600" y="0"/>
                  </a:lnTo>
                  <a:lnTo>
                    <a:pt x="1261600" y="4276526"/>
                  </a:lnTo>
                  <a:lnTo>
                    <a:pt x="0" y="4276526"/>
                  </a:lnTo>
                  <a:lnTo>
                    <a:pt x="0" y="0"/>
                  </a:lnTo>
                  <a:close/>
                </a:path>
              </a:pathLst>
            </a:custGeom>
            <a:solidFill>
              <a:srgbClr val="EBEBEB"/>
            </a:solidFill>
            <a:ln w="7600" cap="flat">
              <a:solidFill>
                <a:srgbClr val="323232"/>
              </a:solidFill>
              <a:bevel/>
            </a:ln>
          </p:spPr>
        </p:sp>
        <p:sp>
          <p:nvSpPr>
            <p:cNvPr id="52" name="Rectangle">
              <a:extLst>
                <a:ext uri="{FF2B5EF4-FFF2-40B4-BE49-F238E27FC236}">
                  <a16:creationId xmlns:a16="http://schemas.microsoft.com/office/drawing/2014/main" id="{CF5D8EAD-F483-56BD-485A-AD4AE64887EF}"/>
                </a:ext>
              </a:extLst>
            </p:cNvPr>
            <p:cNvSpPr/>
            <p:nvPr/>
          </p:nvSpPr>
          <p:spPr>
            <a:xfrm>
              <a:off x="4921600" y="-574666"/>
              <a:ext cx="1261600" cy="4276528"/>
            </a:xfrm>
            <a:custGeom>
              <a:avLst/>
              <a:gdLst>
                <a:gd name="connsiteX0" fmla="*/ 0 w 1261600"/>
                <a:gd name="connsiteY0" fmla="*/ 2138260 h 4276528"/>
                <a:gd name="connsiteX1" fmla="*/ 630800 w 1261600"/>
                <a:gd name="connsiteY1" fmla="*/ 0 h 4276528"/>
                <a:gd name="connsiteX2" fmla="*/ 1261600 w 1261600"/>
                <a:gd name="connsiteY2" fmla="*/ 2138260 h 4276528"/>
                <a:gd name="connsiteX3" fmla="*/ 630800 w 1261600"/>
                <a:gd name="connsiteY3" fmla="*/ 4276528 h 4276528"/>
              </a:gdLst>
              <a:ahLst/>
              <a:cxnLst>
                <a:cxn ang="0">
                  <a:pos x="connsiteX0" y="connsiteY0"/>
                </a:cxn>
                <a:cxn ang="0">
                  <a:pos x="connsiteX1" y="connsiteY1"/>
                </a:cxn>
                <a:cxn ang="0">
                  <a:pos x="connsiteX2" y="connsiteY2"/>
                </a:cxn>
                <a:cxn ang="0">
                  <a:pos x="connsiteX3" y="connsiteY3"/>
                </a:cxn>
              </a:cxnLst>
              <a:rect l="0" t="0" r="0" b="0"/>
              <a:pathLst>
                <a:path w="1261600" h="4276528">
                  <a:moveTo>
                    <a:pt x="0" y="0"/>
                  </a:moveTo>
                  <a:lnTo>
                    <a:pt x="1261600" y="0"/>
                  </a:lnTo>
                  <a:lnTo>
                    <a:pt x="1261600" y="4276528"/>
                  </a:lnTo>
                  <a:lnTo>
                    <a:pt x="0" y="4276528"/>
                  </a:lnTo>
                  <a:lnTo>
                    <a:pt x="0" y="0"/>
                  </a:lnTo>
                  <a:close/>
                </a:path>
              </a:pathLst>
            </a:custGeom>
            <a:solidFill>
              <a:srgbClr val="EBEBEB"/>
            </a:solidFill>
            <a:ln w="7600" cap="flat">
              <a:solidFill>
                <a:srgbClr val="323232"/>
              </a:solidFill>
              <a:bevel/>
            </a:ln>
          </p:spPr>
        </p:sp>
        <p:grpSp>
          <p:nvGrpSpPr>
            <p:cNvPr id="53" name="Group 285">
              <a:extLst>
                <a:ext uri="{FF2B5EF4-FFF2-40B4-BE49-F238E27FC236}">
                  <a16:creationId xmlns:a16="http://schemas.microsoft.com/office/drawing/2014/main" id="{A874366B-6D16-05A7-28C1-181CE1AC391B}"/>
                </a:ext>
              </a:extLst>
            </p:cNvPr>
            <p:cNvGrpSpPr/>
            <p:nvPr/>
          </p:nvGrpSpPr>
          <p:grpSpPr>
            <a:xfrm rot="10800000">
              <a:off x="2512400" y="2820262"/>
              <a:ext cx="1079200" cy="364800"/>
              <a:chOff x="2512400" y="2820262"/>
              <a:chExt cx="1079200" cy="364800"/>
            </a:xfrm>
          </p:grpSpPr>
          <p:sp>
            <p:nvSpPr>
              <p:cNvPr id="149" name="箭头">
                <a:extLst>
                  <a:ext uri="{FF2B5EF4-FFF2-40B4-BE49-F238E27FC236}">
                    <a16:creationId xmlns:a16="http://schemas.microsoft.com/office/drawing/2014/main" id="{C2B18406-B9BB-8C0D-2E3E-D64DA2E91030}"/>
                  </a:ext>
                </a:extLst>
              </p:cNvPr>
              <p:cNvSpPr/>
              <p:nvPr/>
            </p:nvSpPr>
            <p:spPr>
              <a:xfrm>
                <a:off x="2512400" y="2820262"/>
                <a:ext cx="1079200" cy="364800"/>
              </a:xfrm>
              <a:custGeom>
                <a:avLst/>
                <a:gdLst/>
                <a:ahLst/>
                <a:cxnLst/>
                <a:rect l="0" t="0" r="0" b="0"/>
                <a:pathLst>
                  <a:path w="1079200" h="364800">
                    <a:moveTo>
                      <a:pt x="0" y="109440"/>
                    </a:moveTo>
                    <a:lnTo>
                      <a:pt x="915040" y="109440"/>
                    </a:lnTo>
                    <a:lnTo>
                      <a:pt x="915040" y="0"/>
                    </a:lnTo>
                    <a:lnTo>
                      <a:pt x="1079200" y="182400"/>
                    </a:lnTo>
                    <a:lnTo>
                      <a:pt x="915040" y="364800"/>
                    </a:lnTo>
                    <a:lnTo>
                      <a:pt x="915040" y="255360"/>
                    </a:lnTo>
                    <a:lnTo>
                      <a:pt x="0" y="255360"/>
                    </a:lnTo>
                    <a:lnTo>
                      <a:pt x="0" y="109440"/>
                    </a:lnTo>
                    <a:close/>
                  </a:path>
                </a:pathLst>
              </a:custGeom>
              <a:solidFill>
                <a:srgbClr val="000000"/>
              </a:solidFill>
              <a:ln w="7600" cap="flat">
                <a:noFill/>
                <a:bevel/>
              </a:ln>
            </p:spPr>
          </p:sp>
          <p:sp>
            <p:nvSpPr>
              <p:cNvPr id="150" name="Text 286">
                <a:extLst>
                  <a:ext uri="{FF2B5EF4-FFF2-40B4-BE49-F238E27FC236}">
                    <a16:creationId xmlns:a16="http://schemas.microsoft.com/office/drawing/2014/main" id="{348493C2-E775-B117-8DC7-D9F4917529A4}"/>
                  </a:ext>
                </a:extLst>
              </p:cNvPr>
              <p:cNvSpPr txBox="1"/>
              <p:nvPr/>
            </p:nvSpPr>
            <p:spPr>
              <a:xfrm rot="10800000">
                <a:off x="2512400" y="2929702"/>
                <a:ext cx="915040" cy="145920"/>
              </a:xfrm>
              <a:prstGeom prst="rect">
                <a:avLst/>
              </a:prstGeom>
              <a:noFill/>
            </p:spPr>
            <p:txBody>
              <a:bodyPr wrap="none" lIns="0" tIns="0" rIns="0" bIns="0" rtlCol="0" anchor="ctr"/>
              <a:lstStyle/>
              <a:p>
                <a:pPr algn="ctr"/>
                <a:r>
                  <a:rPr sz="700" dirty="0">
                    <a:solidFill>
                      <a:srgbClr val="191919"/>
                    </a:solidFill>
                    <a:latin typeface="Microsoft YaHei" panose="020B0503020204020204" pitchFamily="34" charset="-122"/>
                    <a:ea typeface="Microsoft YaHei" panose="020B0503020204020204" pitchFamily="34" charset="-122"/>
                  </a:rPr>
                  <a:t> </a:t>
                </a:r>
              </a:p>
            </p:txBody>
          </p:sp>
        </p:grpSp>
        <p:sp>
          <p:nvSpPr>
            <p:cNvPr id="54" name="Rectangle">
              <a:extLst>
                <a:ext uri="{FF2B5EF4-FFF2-40B4-BE49-F238E27FC236}">
                  <a16:creationId xmlns:a16="http://schemas.microsoft.com/office/drawing/2014/main" id="{7F1FFD2C-F576-C25A-5396-8E9407F1F042}"/>
                </a:ext>
              </a:extLst>
            </p:cNvPr>
            <p:cNvSpPr/>
            <p:nvPr/>
          </p:nvSpPr>
          <p:spPr>
            <a:xfrm>
              <a:off x="3561200" y="-795058"/>
              <a:ext cx="2006400" cy="4696800"/>
            </a:xfrm>
            <a:custGeom>
              <a:avLst/>
              <a:gdLst>
                <a:gd name="connsiteX0" fmla="*/ 0 w 2006400"/>
                <a:gd name="connsiteY0" fmla="*/ 2348400 h 4696800"/>
                <a:gd name="connsiteX1" fmla="*/ 1003200 w 2006400"/>
                <a:gd name="connsiteY1" fmla="*/ 0 h 4696800"/>
                <a:gd name="connsiteX2" fmla="*/ 2006400 w 2006400"/>
                <a:gd name="connsiteY2" fmla="*/ 2348400 h 4696800"/>
                <a:gd name="connsiteX3" fmla="*/ 1003200 w 2006400"/>
                <a:gd name="connsiteY3" fmla="*/ 4696800 h 4696800"/>
              </a:gdLst>
              <a:ahLst/>
              <a:cxnLst>
                <a:cxn ang="0">
                  <a:pos x="connsiteX0" y="connsiteY0"/>
                </a:cxn>
                <a:cxn ang="0">
                  <a:pos x="connsiteX1" y="connsiteY1"/>
                </a:cxn>
                <a:cxn ang="0">
                  <a:pos x="connsiteX2" y="connsiteY2"/>
                </a:cxn>
                <a:cxn ang="0">
                  <a:pos x="connsiteX3" y="connsiteY3"/>
                </a:cxn>
              </a:cxnLst>
              <a:rect l="0" t="0" r="0" b="0"/>
              <a:pathLst>
                <a:path w="2006400" h="4696800">
                  <a:moveTo>
                    <a:pt x="0" y="0"/>
                  </a:moveTo>
                  <a:lnTo>
                    <a:pt x="2006400" y="0"/>
                  </a:lnTo>
                  <a:lnTo>
                    <a:pt x="2006400" y="4696800"/>
                  </a:lnTo>
                  <a:lnTo>
                    <a:pt x="0" y="4696800"/>
                  </a:lnTo>
                  <a:lnTo>
                    <a:pt x="0" y="0"/>
                  </a:lnTo>
                  <a:close/>
                </a:path>
              </a:pathLst>
            </a:custGeom>
            <a:noFill/>
            <a:ln w="22800" cap="flat">
              <a:solidFill>
                <a:srgbClr val="323232"/>
              </a:solidFill>
              <a:bevel/>
            </a:ln>
          </p:spPr>
        </p:sp>
        <p:sp>
          <p:nvSpPr>
            <p:cNvPr id="55" name="Text 287">
              <a:extLst>
                <a:ext uri="{FF2B5EF4-FFF2-40B4-BE49-F238E27FC236}">
                  <a16:creationId xmlns:a16="http://schemas.microsoft.com/office/drawing/2014/main" id="{6B810809-7082-6DCA-E2F8-E6499AFE87FC}"/>
                </a:ext>
              </a:extLst>
            </p:cNvPr>
            <p:cNvSpPr txBox="1"/>
            <p:nvPr/>
          </p:nvSpPr>
          <p:spPr>
            <a:xfrm>
              <a:off x="5164800" y="-354258"/>
              <a:ext cx="999599" cy="425600"/>
            </a:xfrm>
            <a:prstGeom prst="rect">
              <a:avLst/>
            </a:prstGeom>
            <a:solidFill>
              <a:srgbClr val="EBEBEB"/>
            </a:solid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SICL 1</a:t>
              </a:r>
            </a:p>
          </p:txBody>
        </p:sp>
        <p:sp>
          <p:nvSpPr>
            <p:cNvPr id="56" name="Text 288">
              <a:extLst>
                <a:ext uri="{FF2B5EF4-FFF2-40B4-BE49-F238E27FC236}">
                  <a16:creationId xmlns:a16="http://schemas.microsoft.com/office/drawing/2014/main" id="{E2F35810-7906-C47F-BF7D-A3459000024B}"/>
                </a:ext>
              </a:extLst>
            </p:cNvPr>
            <p:cNvSpPr txBox="1"/>
            <p:nvPr/>
          </p:nvSpPr>
          <p:spPr>
            <a:xfrm>
              <a:off x="3158400" y="-354258"/>
              <a:ext cx="959699" cy="425600"/>
            </a:xfrm>
            <a:prstGeom prst="rect">
              <a:avLst/>
            </a:prstGeom>
            <a:solidFill>
              <a:srgbClr val="EBEBEB"/>
            </a:solid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SICL 1</a:t>
              </a:r>
            </a:p>
          </p:txBody>
        </p:sp>
        <p:sp>
          <p:nvSpPr>
            <p:cNvPr id="57" name="Text 289">
              <a:extLst>
                <a:ext uri="{FF2B5EF4-FFF2-40B4-BE49-F238E27FC236}">
                  <a16:creationId xmlns:a16="http://schemas.microsoft.com/office/drawing/2014/main" id="{C9588488-899D-02D4-AECB-A588AE3212DE}"/>
                </a:ext>
              </a:extLst>
            </p:cNvPr>
            <p:cNvSpPr txBox="1"/>
            <p:nvPr/>
          </p:nvSpPr>
          <p:spPr>
            <a:xfrm>
              <a:off x="4078000" y="4060069"/>
              <a:ext cx="999599" cy="312875"/>
            </a:xfrm>
            <a:prstGeom prst="rect">
              <a:avLst/>
            </a:prstGeom>
            <a:solidFill>
              <a:schemeClr val="bg1"/>
            </a:solid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Hydra</a:t>
              </a:r>
            </a:p>
          </p:txBody>
        </p:sp>
        <p:sp>
          <p:nvSpPr>
            <p:cNvPr id="58" name="Text 290">
              <a:extLst>
                <a:ext uri="{FF2B5EF4-FFF2-40B4-BE49-F238E27FC236}">
                  <a16:creationId xmlns:a16="http://schemas.microsoft.com/office/drawing/2014/main" id="{C2241F1D-EE9F-32F5-F2B8-2E41DA0EE7BC}"/>
                </a:ext>
              </a:extLst>
            </p:cNvPr>
            <p:cNvSpPr txBox="1"/>
            <p:nvPr/>
          </p:nvSpPr>
          <p:spPr>
            <a:xfrm>
              <a:off x="-7038746" y="4099342"/>
              <a:ext cx="2861599"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Guided Prefetch</a:t>
              </a:r>
            </a:p>
          </p:txBody>
        </p:sp>
        <p:sp>
          <p:nvSpPr>
            <p:cNvPr id="59" name="Text 291">
              <a:extLst>
                <a:ext uri="{FF2B5EF4-FFF2-40B4-BE49-F238E27FC236}">
                  <a16:creationId xmlns:a16="http://schemas.microsoft.com/office/drawing/2014/main" id="{C98A7446-9216-3C02-25D3-03B390A7DEB6}"/>
                </a:ext>
              </a:extLst>
            </p:cNvPr>
            <p:cNvSpPr txBox="1"/>
            <p:nvPr/>
          </p:nvSpPr>
          <p:spPr>
            <a:xfrm>
              <a:off x="-2864797" y="4099342"/>
              <a:ext cx="2861599"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Spin lock元语</a:t>
              </a:r>
            </a:p>
          </p:txBody>
        </p:sp>
        <p:sp>
          <p:nvSpPr>
            <p:cNvPr id="60" name="箭头">
              <a:extLst>
                <a:ext uri="{FF2B5EF4-FFF2-40B4-BE49-F238E27FC236}">
                  <a16:creationId xmlns:a16="http://schemas.microsoft.com/office/drawing/2014/main" id="{3478492B-298E-541A-7985-894811C59B78}"/>
                </a:ext>
              </a:extLst>
            </p:cNvPr>
            <p:cNvSpPr/>
            <p:nvPr/>
          </p:nvSpPr>
          <p:spPr>
            <a:xfrm rot="16200000">
              <a:off x="-4918500" y="4143943"/>
              <a:ext cx="1261600" cy="366799"/>
            </a:xfrm>
            <a:custGeom>
              <a:avLst/>
              <a:gdLst>
                <a:gd name="rtt" fmla="*/ 110040 h 366799"/>
                <a:gd name="rtr" fmla="*/ 1096543 w 1261600"/>
                <a:gd name="rtb" fmla="*/ 256759 h 366799"/>
              </a:gdLst>
              <a:ahLst/>
              <a:cxnLst/>
              <a:rect l="l" t="rtt" r="rtr" b="rtb"/>
              <a:pathLst>
                <a:path w="1261600" h="366799">
                  <a:moveTo>
                    <a:pt x="0" y="110040"/>
                  </a:moveTo>
                  <a:lnTo>
                    <a:pt x="1096543" y="110040"/>
                  </a:lnTo>
                  <a:lnTo>
                    <a:pt x="1096543" y="0"/>
                  </a:lnTo>
                  <a:lnTo>
                    <a:pt x="1261600" y="183399"/>
                  </a:lnTo>
                  <a:lnTo>
                    <a:pt x="1096543" y="366799"/>
                  </a:lnTo>
                  <a:lnTo>
                    <a:pt x="1096543" y="256759"/>
                  </a:lnTo>
                  <a:lnTo>
                    <a:pt x="0" y="256759"/>
                  </a:lnTo>
                  <a:lnTo>
                    <a:pt x="0" y="110040"/>
                  </a:lnTo>
                  <a:close/>
                </a:path>
              </a:pathLst>
            </a:custGeom>
            <a:solidFill>
              <a:srgbClr val="000000"/>
            </a:solidFill>
            <a:ln w="7600" cap="flat">
              <a:noFill/>
              <a:bevel/>
            </a:ln>
          </p:spPr>
          <p:txBody>
            <a:bodyPr wrap="none" lIns="0" tIns="0" rIns="0" bIns="0" rtlCol="0" anchor="ctr"/>
            <a:lstStyle/>
            <a:p>
              <a:pPr algn="ctr"/>
              <a:r>
                <a:rPr sz="700" dirty="0">
                  <a:solidFill>
                    <a:srgbClr val="191919"/>
                  </a:solidFill>
                  <a:latin typeface="Microsoft YaHei" panose="020B0503020204020204" pitchFamily="34" charset="-122"/>
                  <a:ea typeface="Microsoft YaHei" panose="020B0503020204020204" pitchFamily="34" charset="-122"/>
                </a:rPr>
                <a:t> </a:t>
              </a:r>
            </a:p>
          </p:txBody>
        </p:sp>
        <p:sp>
          <p:nvSpPr>
            <p:cNvPr id="61" name="Rectangle">
              <a:extLst>
                <a:ext uri="{FF2B5EF4-FFF2-40B4-BE49-F238E27FC236}">
                  <a16:creationId xmlns:a16="http://schemas.microsoft.com/office/drawing/2014/main" id="{1E21626F-4531-2F70-E258-E5421508AC40}"/>
                </a:ext>
              </a:extLst>
            </p:cNvPr>
            <p:cNvSpPr/>
            <p:nvPr/>
          </p:nvSpPr>
          <p:spPr>
            <a:xfrm>
              <a:off x="6373200" y="-855858"/>
              <a:ext cx="3708800" cy="4848800"/>
            </a:xfrm>
            <a:custGeom>
              <a:avLst/>
              <a:gdLst>
                <a:gd name="connsiteX0" fmla="*/ 0 w 3708800"/>
                <a:gd name="connsiteY0" fmla="*/ 2424400 h 4848800"/>
                <a:gd name="connsiteX1" fmla="*/ 1854400 w 3708800"/>
                <a:gd name="connsiteY1" fmla="*/ 0 h 4848800"/>
                <a:gd name="connsiteX2" fmla="*/ 3708800 w 3708800"/>
                <a:gd name="connsiteY2" fmla="*/ 2424400 h 4848800"/>
                <a:gd name="connsiteX3" fmla="*/ 1854400 w 3708800"/>
                <a:gd name="connsiteY3" fmla="*/ 4848800 h 4848800"/>
              </a:gdLst>
              <a:ahLst/>
              <a:cxnLst>
                <a:cxn ang="0">
                  <a:pos x="connsiteX0" y="connsiteY0"/>
                </a:cxn>
                <a:cxn ang="0">
                  <a:pos x="connsiteX1" y="connsiteY1"/>
                </a:cxn>
                <a:cxn ang="0">
                  <a:pos x="connsiteX2" y="connsiteY2"/>
                </a:cxn>
                <a:cxn ang="0">
                  <a:pos x="connsiteX3" y="connsiteY3"/>
                </a:cxn>
              </a:cxnLst>
              <a:rect l="l" t="t" r="r" b="b"/>
              <a:pathLst>
                <a:path w="3708800" h="4848800">
                  <a:moveTo>
                    <a:pt x="0" y="0"/>
                  </a:moveTo>
                  <a:lnTo>
                    <a:pt x="3708800" y="0"/>
                  </a:lnTo>
                  <a:lnTo>
                    <a:pt x="3708800" y="4848800"/>
                  </a:lnTo>
                  <a:lnTo>
                    <a:pt x="0" y="4848800"/>
                  </a:lnTo>
                  <a:lnTo>
                    <a:pt x="0" y="0"/>
                  </a:lnTo>
                  <a:close/>
                </a:path>
              </a:pathLst>
            </a:custGeom>
            <a:solidFill>
              <a:srgbClr val="D7D7D7"/>
            </a:solidFill>
            <a:ln w="7600" cap="flat">
              <a:solidFill>
                <a:srgbClr val="323232"/>
              </a:solidFill>
              <a:bevel/>
            </a:ln>
          </p:spPr>
          <p:txBody>
            <a:bodyPr wrap="none" lIns="0" tIns="0" rIns="0" bIns="0" rtlCol="0" anchor="ctr"/>
            <a:lstStyle/>
            <a:p>
              <a:pPr algn="ctr"/>
              <a:r>
                <a:rPr sz="700" dirty="0">
                  <a:solidFill>
                    <a:srgbClr val="191919"/>
                  </a:solidFill>
                  <a:latin typeface="Microsoft YaHei" panose="020B0503020204020204" pitchFamily="34" charset="-122"/>
                  <a:ea typeface="Microsoft YaHei" panose="020B0503020204020204" pitchFamily="34" charset="-122"/>
                </a:rPr>
                <a:t>v</a:t>
              </a:r>
            </a:p>
          </p:txBody>
        </p:sp>
        <p:sp>
          <p:nvSpPr>
            <p:cNvPr id="62" name="Rectangle">
              <a:extLst>
                <a:ext uri="{FF2B5EF4-FFF2-40B4-BE49-F238E27FC236}">
                  <a16:creationId xmlns:a16="http://schemas.microsoft.com/office/drawing/2014/main" id="{6957CCBF-F404-FAF4-EAE0-39F8AAAB2108}"/>
                </a:ext>
              </a:extLst>
            </p:cNvPr>
            <p:cNvSpPr/>
            <p:nvPr/>
          </p:nvSpPr>
          <p:spPr>
            <a:xfrm>
              <a:off x="6532770" y="-209858"/>
              <a:ext cx="3389205" cy="4050800"/>
            </a:xfrm>
            <a:custGeom>
              <a:avLst/>
              <a:gdLst>
                <a:gd name="connsiteX0" fmla="*/ 0 w 3389205"/>
                <a:gd name="connsiteY0" fmla="*/ 2025400 h 4050800"/>
                <a:gd name="connsiteX1" fmla="*/ 1694602 w 3389205"/>
                <a:gd name="connsiteY1" fmla="*/ 0 h 4050800"/>
                <a:gd name="connsiteX2" fmla="*/ 3389205 w 3389205"/>
                <a:gd name="connsiteY2" fmla="*/ 2025400 h 4050800"/>
                <a:gd name="connsiteX3" fmla="*/ 1694602 w 3389205"/>
                <a:gd name="connsiteY3" fmla="*/ 4050800 h 4050800"/>
              </a:gdLst>
              <a:ahLst/>
              <a:cxnLst>
                <a:cxn ang="0">
                  <a:pos x="connsiteX0" y="connsiteY0"/>
                </a:cxn>
                <a:cxn ang="0">
                  <a:pos x="connsiteX1" y="connsiteY1"/>
                </a:cxn>
                <a:cxn ang="0">
                  <a:pos x="connsiteX2" y="connsiteY2"/>
                </a:cxn>
                <a:cxn ang="0">
                  <a:pos x="connsiteX3" y="connsiteY3"/>
                </a:cxn>
              </a:cxnLst>
              <a:rect l="0" t="0" r="0" b="0"/>
              <a:pathLst>
                <a:path w="3389205" h="4050800">
                  <a:moveTo>
                    <a:pt x="0" y="0"/>
                  </a:moveTo>
                  <a:lnTo>
                    <a:pt x="3389205" y="0"/>
                  </a:lnTo>
                  <a:lnTo>
                    <a:pt x="3389205" y="4050800"/>
                  </a:lnTo>
                  <a:lnTo>
                    <a:pt x="0" y="4050800"/>
                  </a:lnTo>
                  <a:lnTo>
                    <a:pt x="0" y="0"/>
                  </a:lnTo>
                  <a:close/>
                </a:path>
              </a:pathLst>
            </a:custGeom>
            <a:solidFill>
              <a:srgbClr val="FFFFFF"/>
            </a:solidFill>
            <a:ln w="7600" cap="flat">
              <a:solidFill>
                <a:srgbClr val="323232"/>
              </a:solidFill>
              <a:bevel/>
            </a:ln>
          </p:spPr>
        </p:sp>
        <p:sp>
          <p:nvSpPr>
            <p:cNvPr id="63" name="Rectangle">
              <a:extLst>
                <a:ext uri="{FF2B5EF4-FFF2-40B4-BE49-F238E27FC236}">
                  <a16:creationId xmlns:a16="http://schemas.microsoft.com/office/drawing/2014/main" id="{DB89614B-DDDC-4B98-3A82-237CF352E276}"/>
                </a:ext>
              </a:extLst>
            </p:cNvPr>
            <p:cNvSpPr/>
            <p:nvPr/>
          </p:nvSpPr>
          <p:spPr>
            <a:xfrm>
              <a:off x="8278482" y="313524"/>
              <a:ext cx="1506700" cy="2368206"/>
            </a:xfrm>
            <a:custGeom>
              <a:avLst/>
              <a:gdLst>
                <a:gd name="connsiteX0" fmla="*/ 0 w 1506700"/>
                <a:gd name="connsiteY0" fmla="*/ 1184103 h 2368206"/>
                <a:gd name="connsiteX1" fmla="*/ 753350 w 1506700"/>
                <a:gd name="connsiteY1" fmla="*/ 0 h 2368206"/>
                <a:gd name="connsiteX2" fmla="*/ 1506700 w 1506700"/>
                <a:gd name="connsiteY2" fmla="*/ 1184103 h 2368206"/>
                <a:gd name="connsiteX3" fmla="*/ 753350 w 1506700"/>
                <a:gd name="connsiteY3" fmla="*/ 2368206 h 2368206"/>
              </a:gdLst>
              <a:ahLst/>
              <a:cxnLst>
                <a:cxn ang="0">
                  <a:pos x="connsiteX0" y="connsiteY0"/>
                </a:cxn>
                <a:cxn ang="0">
                  <a:pos x="connsiteX1" y="connsiteY1"/>
                </a:cxn>
                <a:cxn ang="0">
                  <a:pos x="connsiteX2" y="connsiteY2"/>
                </a:cxn>
                <a:cxn ang="0">
                  <a:pos x="connsiteX3" y="connsiteY3"/>
                </a:cxn>
              </a:cxnLst>
              <a:rect l="0" t="0" r="0" b="0"/>
              <a:pathLst>
                <a:path w="1506700" h="2368206">
                  <a:moveTo>
                    <a:pt x="0" y="0"/>
                  </a:moveTo>
                  <a:lnTo>
                    <a:pt x="1506700" y="0"/>
                  </a:lnTo>
                  <a:lnTo>
                    <a:pt x="1506700" y="2368206"/>
                  </a:lnTo>
                  <a:lnTo>
                    <a:pt x="0" y="2368206"/>
                  </a:lnTo>
                  <a:lnTo>
                    <a:pt x="0" y="0"/>
                  </a:lnTo>
                  <a:close/>
                </a:path>
              </a:pathLst>
            </a:custGeom>
            <a:solidFill>
              <a:srgbClr val="EBEBEB"/>
            </a:solidFill>
            <a:ln w="7600" cap="flat">
              <a:solidFill>
                <a:srgbClr val="323232"/>
              </a:solidFill>
              <a:bevel/>
            </a:ln>
          </p:spPr>
        </p:sp>
        <p:sp>
          <p:nvSpPr>
            <p:cNvPr id="64" name="Rectangle">
              <a:extLst>
                <a:ext uri="{FF2B5EF4-FFF2-40B4-BE49-F238E27FC236}">
                  <a16:creationId xmlns:a16="http://schemas.microsoft.com/office/drawing/2014/main" id="{E566DF48-F080-CB42-A925-0045EBBB87B8}"/>
                </a:ext>
              </a:extLst>
            </p:cNvPr>
            <p:cNvSpPr/>
            <p:nvPr/>
          </p:nvSpPr>
          <p:spPr>
            <a:xfrm>
              <a:off x="6698374" y="313531"/>
              <a:ext cx="1436005" cy="2368206"/>
            </a:xfrm>
            <a:custGeom>
              <a:avLst/>
              <a:gdLst>
                <a:gd name="connsiteX0" fmla="*/ 0 w 1436005"/>
                <a:gd name="connsiteY0" fmla="*/ 1184103 h 2368206"/>
                <a:gd name="connsiteX1" fmla="*/ 718002 w 1436005"/>
                <a:gd name="connsiteY1" fmla="*/ 0 h 2368206"/>
                <a:gd name="connsiteX2" fmla="*/ 1436005 w 1436005"/>
                <a:gd name="connsiteY2" fmla="*/ 1184103 h 2368206"/>
                <a:gd name="connsiteX3" fmla="*/ 718002 w 1436005"/>
                <a:gd name="connsiteY3" fmla="*/ 2368206 h 2368206"/>
              </a:gdLst>
              <a:ahLst/>
              <a:cxnLst>
                <a:cxn ang="0">
                  <a:pos x="connsiteX0" y="connsiteY0"/>
                </a:cxn>
                <a:cxn ang="0">
                  <a:pos x="connsiteX1" y="connsiteY1"/>
                </a:cxn>
                <a:cxn ang="0">
                  <a:pos x="connsiteX2" y="connsiteY2"/>
                </a:cxn>
                <a:cxn ang="0">
                  <a:pos x="connsiteX3" y="connsiteY3"/>
                </a:cxn>
              </a:cxnLst>
              <a:rect l="0" t="0" r="0" b="0"/>
              <a:pathLst>
                <a:path w="1436005" h="2368206">
                  <a:moveTo>
                    <a:pt x="0" y="0"/>
                  </a:moveTo>
                  <a:lnTo>
                    <a:pt x="1436005" y="0"/>
                  </a:lnTo>
                  <a:lnTo>
                    <a:pt x="1436005" y="2368206"/>
                  </a:lnTo>
                  <a:lnTo>
                    <a:pt x="0" y="2368206"/>
                  </a:lnTo>
                  <a:lnTo>
                    <a:pt x="0" y="0"/>
                  </a:lnTo>
                  <a:close/>
                </a:path>
              </a:pathLst>
            </a:custGeom>
            <a:solidFill>
              <a:srgbClr val="EBEBEB"/>
            </a:solidFill>
            <a:ln w="7600" cap="flat">
              <a:solidFill>
                <a:srgbClr val="323232"/>
              </a:solidFill>
              <a:bevel/>
            </a:ln>
          </p:spPr>
        </p:sp>
        <p:sp>
          <p:nvSpPr>
            <p:cNvPr id="65" name="Rectangle">
              <a:extLst>
                <a:ext uri="{FF2B5EF4-FFF2-40B4-BE49-F238E27FC236}">
                  <a16:creationId xmlns:a16="http://schemas.microsoft.com/office/drawing/2014/main" id="{64F23878-2CB7-241E-56EA-ECAD1E0F3F03}"/>
                </a:ext>
              </a:extLst>
            </p:cNvPr>
            <p:cNvSpPr/>
            <p:nvPr/>
          </p:nvSpPr>
          <p:spPr>
            <a:xfrm>
              <a:off x="6675612" y="2789862"/>
              <a:ext cx="3178008" cy="425600"/>
            </a:xfrm>
            <a:custGeom>
              <a:avLst/>
              <a:gdLst>
                <a:gd name="connsiteX0" fmla="*/ 0 w 3178008"/>
                <a:gd name="connsiteY0" fmla="*/ 215638 h 425600"/>
                <a:gd name="connsiteX1" fmla="*/ 1593956 w 3178008"/>
                <a:gd name="connsiteY1" fmla="*/ 0 h 425600"/>
                <a:gd name="connsiteX2" fmla="*/ 3178008 w 3178008"/>
                <a:gd name="connsiteY2" fmla="*/ 215638 h 425600"/>
                <a:gd name="connsiteX3" fmla="*/ 1593956 w 3178008"/>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3178008" h="425600">
                  <a:moveTo>
                    <a:pt x="22800" y="0"/>
                  </a:moveTo>
                  <a:lnTo>
                    <a:pt x="3155208" y="0"/>
                  </a:lnTo>
                  <a:cubicBezTo>
                    <a:pt x="3167794" y="0"/>
                    <a:pt x="3178008" y="10214"/>
                    <a:pt x="3178008" y="22800"/>
                  </a:cubicBezTo>
                  <a:lnTo>
                    <a:pt x="3178008" y="402800"/>
                  </a:lnTo>
                  <a:cubicBezTo>
                    <a:pt x="3178008" y="415386"/>
                    <a:pt x="3167794" y="425600"/>
                    <a:pt x="3155208"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L3 Data</a:t>
              </a:r>
            </a:p>
          </p:txBody>
        </p:sp>
        <p:sp>
          <p:nvSpPr>
            <p:cNvPr id="66" name="Rectangle">
              <a:extLst>
                <a:ext uri="{FF2B5EF4-FFF2-40B4-BE49-F238E27FC236}">
                  <a16:creationId xmlns:a16="http://schemas.microsoft.com/office/drawing/2014/main" id="{17E4AC5B-3E3A-0B83-3A3A-624D8880C7AB}"/>
                </a:ext>
              </a:extLst>
            </p:cNvPr>
            <p:cNvSpPr/>
            <p:nvPr/>
          </p:nvSpPr>
          <p:spPr>
            <a:xfrm>
              <a:off x="6683166" y="3276269"/>
              <a:ext cx="1474012" cy="425600"/>
            </a:xfrm>
            <a:custGeom>
              <a:avLst/>
              <a:gdLst>
                <a:gd name="connsiteX0" fmla="*/ 0 w 1474012"/>
                <a:gd name="connsiteY0" fmla="*/ 215637 h 425600"/>
                <a:gd name="connsiteX1" fmla="*/ 739303 w 1474012"/>
                <a:gd name="connsiteY1" fmla="*/ 0 h 425600"/>
                <a:gd name="connsiteX2" fmla="*/ 1474012 w 1474012"/>
                <a:gd name="connsiteY2" fmla="*/ 215637 h 425600"/>
                <a:gd name="connsiteX3" fmla="*/ 739303 w 1474012"/>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474012" h="425600">
                  <a:moveTo>
                    <a:pt x="22800" y="0"/>
                  </a:moveTo>
                  <a:lnTo>
                    <a:pt x="1451212" y="0"/>
                  </a:lnTo>
                  <a:cubicBezTo>
                    <a:pt x="1463798" y="0"/>
                    <a:pt x="1474012" y="10214"/>
                    <a:pt x="1474012" y="22800"/>
                  </a:cubicBezTo>
                  <a:lnTo>
                    <a:pt x="1474012" y="402800"/>
                  </a:lnTo>
                  <a:cubicBezTo>
                    <a:pt x="1474012" y="415386"/>
                    <a:pt x="1463798" y="425600"/>
                    <a:pt x="1451212"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DDRC</a:t>
              </a:r>
            </a:p>
          </p:txBody>
        </p:sp>
        <p:sp>
          <p:nvSpPr>
            <p:cNvPr id="67" name="Rectangle">
              <a:extLst>
                <a:ext uri="{FF2B5EF4-FFF2-40B4-BE49-F238E27FC236}">
                  <a16:creationId xmlns:a16="http://schemas.microsoft.com/office/drawing/2014/main" id="{46241F85-CF50-6147-3CB8-34309681D36E}"/>
                </a:ext>
              </a:extLst>
            </p:cNvPr>
            <p:cNvSpPr/>
            <p:nvPr/>
          </p:nvSpPr>
          <p:spPr>
            <a:xfrm>
              <a:off x="8244282" y="3276269"/>
              <a:ext cx="1575100" cy="425600"/>
            </a:xfrm>
            <a:custGeom>
              <a:avLst/>
              <a:gdLst>
                <a:gd name="connsiteX0" fmla="*/ 0 w 1575100"/>
                <a:gd name="connsiteY0" fmla="*/ 215638 h 425600"/>
                <a:gd name="connsiteX1" fmla="*/ 790005 w 1575100"/>
                <a:gd name="connsiteY1" fmla="*/ 0 h 425600"/>
                <a:gd name="connsiteX2" fmla="*/ 1575100 w 1575100"/>
                <a:gd name="connsiteY2" fmla="*/ 215638 h 425600"/>
                <a:gd name="connsiteX3" fmla="*/ 790005 w 15751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575100" h="425600">
                  <a:moveTo>
                    <a:pt x="22800" y="0"/>
                  </a:moveTo>
                  <a:lnTo>
                    <a:pt x="1552300" y="0"/>
                  </a:lnTo>
                  <a:cubicBezTo>
                    <a:pt x="1564886" y="0"/>
                    <a:pt x="1575100" y="10214"/>
                    <a:pt x="1575100" y="22800"/>
                  </a:cubicBezTo>
                  <a:lnTo>
                    <a:pt x="1575100" y="402800"/>
                  </a:lnTo>
                  <a:cubicBezTo>
                    <a:pt x="1575100" y="415386"/>
                    <a:pt x="1564886" y="425600"/>
                    <a:pt x="1552300" y="425600"/>
                  </a:cubicBezTo>
                  <a:lnTo>
                    <a:pt x="22800" y="425600"/>
                  </a:lnTo>
                  <a:cubicBezTo>
                    <a:pt x="10214" y="425600"/>
                    <a:pt x="0" y="415386"/>
                    <a:pt x="0" y="4028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100" dirty="0">
                  <a:solidFill>
                    <a:srgbClr val="FFFFFF"/>
                  </a:solidFill>
                  <a:latin typeface="Microsoft YaHei" panose="020B0503020204020204" pitchFamily="34" charset="-122"/>
                  <a:ea typeface="Microsoft YaHei" panose="020B0503020204020204" pitchFamily="34" charset="-122"/>
                </a:rPr>
                <a:t>POE</a:t>
              </a:r>
            </a:p>
          </p:txBody>
        </p:sp>
        <p:sp>
          <p:nvSpPr>
            <p:cNvPr id="68" name="Text 292">
              <a:extLst>
                <a:ext uri="{FF2B5EF4-FFF2-40B4-BE49-F238E27FC236}">
                  <a16:creationId xmlns:a16="http://schemas.microsoft.com/office/drawing/2014/main" id="{9F3137A5-14E1-AD7F-77F2-CD39D302DE8B}"/>
                </a:ext>
              </a:extLst>
            </p:cNvPr>
            <p:cNvSpPr txBox="1"/>
            <p:nvPr/>
          </p:nvSpPr>
          <p:spPr>
            <a:xfrm>
              <a:off x="6681198" y="494670"/>
              <a:ext cx="1436005"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CCL</a:t>
              </a:r>
            </a:p>
          </p:txBody>
        </p:sp>
        <p:sp>
          <p:nvSpPr>
            <p:cNvPr id="69" name="Text 293">
              <a:extLst>
                <a:ext uri="{FF2B5EF4-FFF2-40B4-BE49-F238E27FC236}">
                  <a16:creationId xmlns:a16="http://schemas.microsoft.com/office/drawing/2014/main" id="{47A6CE82-6943-C547-C98B-59CF5B8B3A3D}"/>
                </a:ext>
              </a:extLst>
            </p:cNvPr>
            <p:cNvSpPr txBox="1"/>
            <p:nvPr/>
          </p:nvSpPr>
          <p:spPr>
            <a:xfrm>
              <a:off x="8346890" y="494670"/>
              <a:ext cx="1436005"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CCL</a:t>
              </a:r>
            </a:p>
          </p:txBody>
        </p:sp>
        <p:sp>
          <p:nvSpPr>
            <p:cNvPr id="70" name="Text 294">
              <a:extLst>
                <a:ext uri="{FF2B5EF4-FFF2-40B4-BE49-F238E27FC236}">
                  <a16:creationId xmlns:a16="http://schemas.microsoft.com/office/drawing/2014/main" id="{5E0B0E73-F198-E15F-84CF-4E06C64DCFF8}"/>
                </a:ext>
              </a:extLst>
            </p:cNvPr>
            <p:cNvSpPr txBox="1"/>
            <p:nvPr/>
          </p:nvSpPr>
          <p:spPr>
            <a:xfrm>
              <a:off x="7513398" y="-209858"/>
              <a:ext cx="1436005"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SCCL 1</a:t>
              </a:r>
            </a:p>
          </p:txBody>
        </p:sp>
        <p:sp>
          <p:nvSpPr>
            <p:cNvPr id="71" name="Rectangle">
              <a:extLst>
                <a:ext uri="{FF2B5EF4-FFF2-40B4-BE49-F238E27FC236}">
                  <a16:creationId xmlns:a16="http://schemas.microsoft.com/office/drawing/2014/main" id="{0B78BC39-BD7B-7D06-1412-03DE27B5CC4F}"/>
                </a:ext>
              </a:extLst>
            </p:cNvPr>
            <p:cNvSpPr/>
            <p:nvPr/>
          </p:nvSpPr>
          <p:spPr>
            <a:xfrm>
              <a:off x="7484564" y="-855858"/>
              <a:ext cx="1516475" cy="562400"/>
            </a:xfrm>
            <a:custGeom>
              <a:avLst/>
              <a:gdLst>
                <a:gd name="connsiteX0" fmla="*/ 0 w 1516474"/>
                <a:gd name="connsiteY0" fmla="*/ 284950 h 562400"/>
                <a:gd name="connsiteX1" fmla="*/ 760600 w 1516474"/>
                <a:gd name="connsiteY1" fmla="*/ 0 h 562400"/>
                <a:gd name="connsiteX2" fmla="*/ 1516474 w 1516474"/>
                <a:gd name="connsiteY2" fmla="*/ 284950 h 562400"/>
                <a:gd name="connsiteX3" fmla="*/ 760600 w 1516474"/>
                <a:gd name="connsiteY3" fmla="*/ 562400 h 562400"/>
              </a:gdLst>
              <a:ahLst/>
              <a:cxnLst>
                <a:cxn ang="0">
                  <a:pos x="connsiteX0" y="connsiteY0"/>
                </a:cxn>
                <a:cxn ang="0">
                  <a:pos x="connsiteX1" y="connsiteY1"/>
                </a:cxn>
                <a:cxn ang="0">
                  <a:pos x="connsiteX2" y="connsiteY2"/>
                </a:cxn>
                <a:cxn ang="0">
                  <a:pos x="connsiteX3" y="connsiteY3"/>
                </a:cxn>
              </a:cxnLst>
              <a:rect l="l" t="t" r="r" b="b"/>
              <a:pathLst>
                <a:path w="1516474" h="562400">
                  <a:moveTo>
                    <a:pt x="22800" y="0"/>
                  </a:moveTo>
                  <a:lnTo>
                    <a:pt x="1493674" y="0"/>
                  </a:lnTo>
                  <a:cubicBezTo>
                    <a:pt x="1506259" y="0"/>
                    <a:pt x="1516474" y="10214"/>
                    <a:pt x="1516474" y="22800"/>
                  </a:cubicBezTo>
                  <a:lnTo>
                    <a:pt x="1516474" y="539600"/>
                  </a:lnTo>
                  <a:cubicBezTo>
                    <a:pt x="1516474" y="552186"/>
                    <a:pt x="1506259" y="562400"/>
                    <a:pt x="1493674" y="562400"/>
                  </a:cubicBezTo>
                  <a:lnTo>
                    <a:pt x="22800" y="562400"/>
                  </a:lnTo>
                  <a:cubicBezTo>
                    <a:pt x="10214" y="562400"/>
                    <a:pt x="0" y="552186"/>
                    <a:pt x="0" y="5396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200" b="1" dirty="0">
                  <a:solidFill>
                    <a:srgbClr val="FFFFFF"/>
                  </a:solidFill>
                  <a:latin typeface="Microsoft YaHei" panose="020B0503020204020204" pitchFamily="34" charset="-122"/>
                  <a:ea typeface="Microsoft YaHei" panose="020B0503020204020204" pitchFamily="34" charset="-122"/>
                </a:rPr>
                <a:t>微引擎3</a:t>
              </a:r>
            </a:p>
          </p:txBody>
        </p:sp>
        <p:sp>
          <p:nvSpPr>
            <p:cNvPr id="72" name="箭头">
              <a:extLst>
                <a:ext uri="{FF2B5EF4-FFF2-40B4-BE49-F238E27FC236}">
                  <a16:creationId xmlns:a16="http://schemas.microsoft.com/office/drawing/2014/main" id="{BE898D38-6A2F-69B1-2305-43088E787522}"/>
                </a:ext>
              </a:extLst>
            </p:cNvPr>
            <p:cNvSpPr/>
            <p:nvPr/>
          </p:nvSpPr>
          <p:spPr>
            <a:xfrm>
              <a:off x="5598000" y="2820269"/>
              <a:ext cx="1064000" cy="364800"/>
            </a:xfrm>
            <a:custGeom>
              <a:avLst/>
              <a:gdLst>
                <a:gd name="rtt" fmla="*/ 109440 h 364800"/>
                <a:gd name="rtr" fmla="*/ 899840 w 1064000"/>
                <a:gd name="rtb" fmla="*/ 255360 h 364800"/>
              </a:gdLst>
              <a:ahLst/>
              <a:cxnLst/>
              <a:rect l="l" t="rtt" r="rtr" b="rtb"/>
              <a:pathLst>
                <a:path w="1064000" h="364800">
                  <a:moveTo>
                    <a:pt x="0" y="109440"/>
                  </a:moveTo>
                  <a:lnTo>
                    <a:pt x="899840" y="109440"/>
                  </a:lnTo>
                  <a:lnTo>
                    <a:pt x="899840" y="0"/>
                  </a:lnTo>
                  <a:lnTo>
                    <a:pt x="1064000" y="182400"/>
                  </a:lnTo>
                  <a:lnTo>
                    <a:pt x="899840" y="364800"/>
                  </a:lnTo>
                  <a:lnTo>
                    <a:pt x="899840" y="255360"/>
                  </a:lnTo>
                  <a:lnTo>
                    <a:pt x="0" y="255360"/>
                  </a:lnTo>
                  <a:lnTo>
                    <a:pt x="0" y="109440"/>
                  </a:lnTo>
                  <a:close/>
                </a:path>
              </a:pathLst>
            </a:custGeom>
            <a:solidFill>
              <a:srgbClr val="000000"/>
            </a:solidFill>
            <a:ln w="7600" cap="flat">
              <a:noFill/>
              <a:bevel/>
            </a:ln>
          </p:spPr>
          <p:txBody>
            <a:bodyPr wrap="none" lIns="0" tIns="0" rIns="0" bIns="0" rtlCol="0" anchor="ctr"/>
            <a:lstStyle/>
            <a:p>
              <a:pPr algn="ctr"/>
              <a:r>
                <a:rPr sz="700" dirty="0">
                  <a:solidFill>
                    <a:srgbClr val="191919"/>
                  </a:solidFill>
                  <a:latin typeface="Microsoft YaHei" panose="020B0503020204020204" pitchFamily="34" charset="-122"/>
                  <a:ea typeface="Microsoft YaHei" panose="020B0503020204020204" pitchFamily="34" charset="-122"/>
                </a:rPr>
                <a:t> </a:t>
              </a:r>
            </a:p>
          </p:txBody>
        </p:sp>
        <p:sp>
          <p:nvSpPr>
            <p:cNvPr id="73" name="Rectangle">
              <a:extLst>
                <a:ext uri="{FF2B5EF4-FFF2-40B4-BE49-F238E27FC236}">
                  <a16:creationId xmlns:a16="http://schemas.microsoft.com/office/drawing/2014/main" id="{963620A3-FECA-D7D4-2FAB-2E973B466465}"/>
                </a:ext>
              </a:extLst>
            </p:cNvPr>
            <p:cNvSpPr/>
            <p:nvPr/>
          </p:nvSpPr>
          <p:spPr>
            <a:xfrm>
              <a:off x="10826800" y="-855858"/>
              <a:ext cx="6961600" cy="4848800"/>
            </a:xfrm>
            <a:custGeom>
              <a:avLst/>
              <a:gdLst>
                <a:gd name="connsiteX0" fmla="*/ 0 w 6961600"/>
                <a:gd name="connsiteY0" fmla="*/ 2424400 h 4848800"/>
                <a:gd name="connsiteX1" fmla="*/ 3480800 w 6961600"/>
                <a:gd name="connsiteY1" fmla="*/ 0 h 4848800"/>
                <a:gd name="connsiteX2" fmla="*/ 6961600 w 6961600"/>
                <a:gd name="connsiteY2" fmla="*/ 2424400 h 4848800"/>
                <a:gd name="connsiteX3" fmla="*/ 3480800 w 6961600"/>
                <a:gd name="connsiteY3" fmla="*/ 4848800 h 4848800"/>
              </a:gdLst>
              <a:ahLst/>
              <a:cxnLst>
                <a:cxn ang="0">
                  <a:pos x="connsiteX0" y="connsiteY0"/>
                </a:cxn>
                <a:cxn ang="0">
                  <a:pos x="connsiteX1" y="connsiteY1"/>
                </a:cxn>
                <a:cxn ang="0">
                  <a:pos x="connsiteX2" y="connsiteY2"/>
                </a:cxn>
                <a:cxn ang="0">
                  <a:pos x="connsiteX3" y="connsiteY3"/>
                </a:cxn>
              </a:cxnLst>
              <a:rect l="0" t="0" r="0" b="0"/>
              <a:pathLst>
                <a:path w="6961600" h="4848800">
                  <a:moveTo>
                    <a:pt x="0" y="0"/>
                  </a:moveTo>
                  <a:lnTo>
                    <a:pt x="6961600" y="0"/>
                  </a:lnTo>
                  <a:lnTo>
                    <a:pt x="6961600" y="4848800"/>
                  </a:lnTo>
                  <a:lnTo>
                    <a:pt x="0" y="4848800"/>
                  </a:lnTo>
                  <a:lnTo>
                    <a:pt x="0" y="0"/>
                  </a:lnTo>
                  <a:close/>
                </a:path>
              </a:pathLst>
            </a:custGeom>
            <a:solidFill>
              <a:srgbClr val="D7D7D7"/>
            </a:solidFill>
            <a:ln w="7600" cap="flat">
              <a:solidFill>
                <a:srgbClr val="323232"/>
              </a:solidFill>
              <a:bevel/>
            </a:ln>
          </p:spPr>
        </p:sp>
        <p:sp>
          <p:nvSpPr>
            <p:cNvPr id="74" name="Rectangle">
              <a:extLst>
                <a:ext uri="{FF2B5EF4-FFF2-40B4-BE49-F238E27FC236}">
                  <a16:creationId xmlns:a16="http://schemas.microsoft.com/office/drawing/2014/main" id="{CD7FCF03-2A5A-D37E-796C-BAB4D55846C3}"/>
                </a:ext>
              </a:extLst>
            </p:cNvPr>
            <p:cNvSpPr/>
            <p:nvPr/>
          </p:nvSpPr>
          <p:spPr>
            <a:xfrm>
              <a:off x="10994000" y="-209858"/>
              <a:ext cx="6642400" cy="4050800"/>
            </a:xfrm>
            <a:custGeom>
              <a:avLst/>
              <a:gdLst>
                <a:gd name="connsiteX0" fmla="*/ 0 w 6642400"/>
                <a:gd name="connsiteY0" fmla="*/ 2025400 h 4050800"/>
                <a:gd name="connsiteX1" fmla="*/ 3321200 w 6642400"/>
                <a:gd name="connsiteY1" fmla="*/ 0 h 4050800"/>
                <a:gd name="connsiteX2" fmla="*/ 6642400 w 6642400"/>
                <a:gd name="connsiteY2" fmla="*/ 2025400 h 4050800"/>
                <a:gd name="connsiteX3" fmla="*/ 3321200 w 6642400"/>
                <a:gd name="connsiteY3" fmla="*/ 4050800 h 4050800"/>
              </a:gdLst>
              <a:ahLst/>
              <a:cxnLst>
                <a:cxn ang="0">
                  <a:pos x="connsiteX0" y="connsiteY0"/>
                </a:cxn>
                <a:cxn ang="0">
                  <a:pos x="connsiteX1" y="connsiteY1"/>
                </a:cxn>
                <a:cxn ang="0">
                  <a:pos x="connsiteX2" y="connsiteY2"/>
                </a:cxn>
                <a:cxn ang="0">
                  <a:pos x="connsiteX3" y="connsiteY3"/>
                </a:cxn>
              </a:cxnLst>
              <a:rect l="0" t="0" r="0" b="0"/>
              <a:pathLst>
                <a:path w="6642400" h="4050800">
                  <a:moveTo>
                    <a:pt x="0" y="0"/>
                  </a:moveTo>
                  <a:lnTo>
                    <a:pt x="6642400" y="0"/>
                  </a:lnTo>
                  <a:lnTo>
                    <a:pt x="6642400" y="4050800"/>
                  </a:lnTo>
                  <a:lnTo>
                    <a:pt x="0" y="4050800"/>
                  </a:lnTo>
                  <a:lnTo>
                    <a:pt x="0" y="0"/>
                  </a:lnTo>
                  <a:close/>
                </a:path>
              </a:pathLst>
            </a:custGeom>
            <a:solidFill>
              <a:srgbClr val="FFFFFF"/>
            </a:solidFill>
            <a:ln w="7600" cap="flat">
              <a:solidFill>
                <a:srgbClr val="323232"/>
              </a:solidFill>
              <a:bevel/>
            </a:ln>
          </p:spPr>
        </p:sp>
        <p:sp>
          <p:nvSpPr>
            <p:cNvPr id="75" name="Rectangle">
              <a:extLst>
                <a:ext uri="{FF2B5EF4-FFF2-40B4-BE49-F238E27FC236}">
                  <a16:creationId xmlns:a16="http://schemas.microsoft.com/office/drawing/2014/main" id="{A8E50A20-F5B1-024B-A4F8-B2913C4FFAE1}"/>
                </a:ext>
              </a:extLst>
            </p:cNvPr>
            <p:cNvSpPr/>
            <p:nvPr/>
          </p:nvSpPr>
          <p:spPr>
            <a:xfrm>
              <a:off x="14495700" y="289470"/>
              <a:ext cx="3013400" cy="1945600"/>
            </a:xfrm>
            <a:custGeom>
              <a:avLst/>
              <a:gdLst>
                <a:gd name="connsiteX0" fmla="*/ 0 w 3013400"/>
                <a:gd name="connsiteY0" fmla="*/ 972800 h 1945600"/>
                <a:gd name="connsiteX1" fmla="*/ 1506700 w 3013400"/>
                <a:gd name="connsiteY1" fmla="*/ 0 h 1945600"/>
                <a:gd name="connsiteX2" fmla="*/ 3013400 w 3013400"/>
                <a:gd name="connsiteY2" fmla="*/ 972800 h 1945600"/>
                <a:gd name="connsiteX3" fmla="*/ 1506700 w 3013400"/>
                <a:gd name="connsiteY3" fmla="*/ 1945600 h 1945600"/>
              </a:gdLst>
              <a:ahLst/>
              <a:cxnLst>
                <a:cxn ang="0">
                  <a:pos x="connsiteX0" y="connsiteY0"/>
                </a:cxn>
                <a:cxn ang="0">
                  <a:pos x="connsiteX1" y="connsiteY1"/>
                </a:cxn>
                <a:cxn ang="0">
                  <a:pos x="connsiteX2" y="connsiteY2"/>
                </a:cxn>
                <a:cxn ang="0">
                  <a:pos x="connsiteX3" y="connsiteY3"/>
                </a:cxn>
              </a:cxnLst>
              <a:rect l="0" t="0" r="0" b="0"/>
              <a:pathLst>
                <a:path w="3013400" h="1945600">
                  <a:moveTo>
                    <a:pt x="0" y="0"/>
                  </a:moveTo>
                  <a:lnTo>
                    <a:pt x="3013400" y="0"/>
                  </a:lnTo>
                  <a:lnTo>
                    <a:pt x="3013400" y="1945600"/>
                  </a:lnTo>
                  <a:lnTo>
                    <a:pt x="0" y="1945600"/>
                  </a:lnTo>
                  <a:lnTo>
                    <a:pt x="0" y="0"/>
                  </a:lnTo>
                  <a:close/>
                </a:path>
              </a:pathLst>
            </a:custGeom>
            <a:solidFill>
              <a:srgbClr val="EBEBEB"/>
            </a:solidFill>
            <a:ln w="7600" cap="flat">
              <a:solidFill>
                <a:srgbClr val="323232"/>
              </a:solidFill>
              <a:bevel/>
            </a:ln>
          </p:spPr>
        </p:sp>
        <p:sp>
          <p:nvSpPr>
            <p:cNvPr id="76" name="Rectangle">
              <a:extLst>
                <a:ext uri="{FF2B5EF4-FFF2-40B4-BE49-F238E27FC236}">
                  <a16:creationId xmlns:a16="http://schemas.microsoft.com/office/drawing/2014/main" id="{DB150375-0CA9-4BB5-D1D2-0D9188822E9D}"/>
                </a:ext>
              </a:extLst>
            </p:cNvPr>
            <p:cNvSpPr/>
            <p:nvPr/>
          </p:nvSpPr>
          <p:spPr>
            <a:xfrm>
              <a:off x="11115600" y="289470"/>
              <a:ext cx="3013400" cy="1945600"/>
            </a:xfrm>
            <a:custGeom>
              <a:avLst/>
              <a:gdLst>
                <a:gd name="connsiteX0" fmla="*/ 0 w 3013400"/>
                <a:gd name="connsiteY0" fmla="*/ 972800 h 1945600"/>
                <a:gd name="connsiteX1" fmla="*/ 1506700 w 3013400"/>
                <a:gd name="connsiteY1" fmla="*/ 0 h 1945600"/>
                <a:gd name="connsiteX2" fmla="*/ 3013400 w 3013400"/>
                <a:gd name="connsiteY2" fmla="*/ 972800 h 1945600"/>
                <a:gd name="connsiteX3" fmla="*/ 1506700 w 3013400"/>
                <a:gd name="connsiteY3" fmla="*/ 1945600 h 1945600"/>
              </a:gdLst>
              <a:ahLst/>
              <a:cxnLst>
                <a:cxn ang="0">
                  <a:pos x="connsiteX0" y="connsiteY0"/>
                </a:cxn>
                <a:cxn ang="0">
                  <a:pos x="connsiteX1" y="connsiteY1"/>
                </a:cxn>
                <a:cxn ang="0">
                  <a:pos x="connsiteX2" y="connsiteY2"/>
                </a:cxn>
                <a:cxn ang="0">
                  <a:pos x="connsiteX3" y="connsiteY3"/>
                </a:cxn>
              </a:cxnLst>
              <a:rect l="0" t="0" r="0" b="0"/>
              <a:pathLst>
                <a:path w="3013400" h="1945600">
                  <a:moveTo>
                    <a:pt x="0" y="0"/>
                  </a:moveTo>
                  <a:lnTo>
                    <a:pt x="3013400" y="0"/>
                  </a:lnTo>
                  <a:lnTo>
                    <a:pt x="3013400" y="1945600"/>
                  </a:lnTo>
                  <a:lnTo>
                    <a:pt x="0" y="1945600"/>
                  </a:lnTo>
                  <a:lnTo>
                    <a:pt x="0" y="0"/>
                  </a:lnTo>
                  <a:close/>
                </a:path>
              </a:pathLst>
            </a:custGeom>
            <a:solidFill>
              <a:srgbClr val="EBEBEB"/>
            </a:solidFill>
            <a:ln w="7600" cap="flat">
              <a:solidFill>
                <a:srgbClr val="323232"/>
              </a:solidFill>
              <a:bevel/>
            </a:ln>
          </p:spPr>
        </p:sp>
        <p:sp>
          <p:nvSpPr>
            <p:cNvPr id="77" name="Rectangle">
              <a:extLst>
                <a:ext uri="{FF2B5EF4-FFF2-40B4-BE49-F238E27FC236}">
                  <a16:creationId xmlns:a16="http://schemas.microsoft.com/office/drawing/2014/main" id="{8BC55041-F145-F7BF-8274-F1426F3114E1}"/>
                </a:ext>
              </a:extLst>
            </p:cNvPr>
            <p:cNvSpPr/>
            <p:nvPr/>
          </p:nvSpPr>
          <p:spPr>
            <a:xfrm>
              <a:off x="11229600" y="730270"/>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100" dirty="0">
                  <a:solidFill>
                    <a:srgbClr val="FFFFFF"/>
                  </a:solidFill>
                  <a:latin typeface="Microsoft YaHei" panose="020B0503020204020204" pitchFamily="34" charset="-122"/>
                  <a:ea typeface="Microsoft YaHei" panose="020B0503020204020204" pitchFamily="34" charset="-122"/>
                </a:rPr>
                <a:t>Worker</a:t>
              </a:r>
            </a:p>
          </p:txBody>
        </p:sp>
        <p:sp>
          <p:nvSpPr>
            <p:cNvPr id="78" name="Rectangle">
              <a:extLst>
                <a:ext uri="{FF2B5EF4-FFF2-40B4-BE49-F238E27FC236}">
                  <a16:creationId xmlns:a16="http://schemas.microsoft.com/office/drawing/2014/main" id="{FECC8484-3C55-7543-5366-B82A8ACBC9E2}"/>
                </a:ext>
              </a:extLst>
            </p:cNvPr>
            <p:cNvSpPr/>
            <p:nvPr/>
          </p:nvSpPr>
          <p:spPr>
            <a:xfrm>
              <a:off x="11229600" y="1201470"/>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L1</a:t>
              </a:r>
            </a:p>
          </p:txBody>
        </p:sp>
        <p:sp>
          <p:nvSpPr>
            <p:cNvPr id="79" name="Rectangle">
              <a:extLst>
                <a:ext uri="{FF2B5EF4-FFF2-40B4-BE49-F238E27FC236}">
                  <a16:creationId xmlns:a16="http://schemas.microsoft.com/office/drawing/2014/main" id="{462458B3-5D83-647B-B646-8A6BA32777B5}"/>
                </a:ext>
              </a:extLst>
            </p:cNvPr>
            <p:cNvSpPr/>
            <p:nvPr/>
          </p:nvSpPr>
          <p:spPr>
            <a:xfrm>
              <a:off x="11229600" y="1687862"/>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L2</a:t>
              </a:r>
            </a:p>
          </p:txBody>
        </p:sp>
        <p:sp>
          <p:nvSpPr>
            <p:cNvPr id="80" name="Rectangle">
              <a:extLst>
                <a:ext uri="{FF2B5EF4-FFF2-40B4-BE49-F238E27FC236}">
                  <a16:creationId xmlns:a16="http://schemas.microsoft.com/office/drawing/2014/main" id="{AC8FCA49-1C5B-81CB-4464-47231221ADC6}"/>
                </a:ext>
              </a:extLst>
            </p:cNvPr>
            <p:cNvSpPr/>
            <p:nvPr/>
          </p:nvSpPr>
          <p:spPr>
            <a:xfrm>
              <a:off x="12867400" y="730270"/>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100" dirty="0">
                  <a:solidFill>
                    <a:srgbClr val="FFFFFF"/>
                  </a:solidFill>
                  <a:latin typeface="Microsoft YaHei" panose="020B0503020204020204" pitchFamily="34" charset="-122"/>
                  <a:ea typeface="Microsoft YaHei" panose="020B0503020204020204" pitchFamily="34" charset="-122"/>
                </a:rPr>
                <a:t>Helper</a:t>
              </a:r>
            </a:p>
          </p:txBody>
        </p:sp>
        <p:sp>
          <p:nvSpPr>
            <p:cNvPr id="81" name="Rectangle">
              <a:extLst>
                <a:ext uri="{FF2B5EF4-FFF2-40B4-BE49-F238E27FC236}">
                  <a16:creationId xmlns:a16="http://schemas.microsoft.com/office/drawing/2014/main" id="{225F2EAA-8757-1990-4BB2-0A61D07F0EA3}"/>
                </a:ext>
              </a:extLst>
            </p:cNvPr>
            <p:cNvSpPr/>
            <p:nvPr/>
          </p:nvSpPr>
          <p:spPr>
            <a:xfrm>
              <a:off x="12867400" y="1201470"/>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         L1</a:t>
              </a:r>
            </a:p>
          </p:txBody>
        </p:sp>
        <p:sp>
          <p:nvSpPr>
            <p:cNvPr id="82" name="Rectangle">
              <a:extLst>
                <a:ext uri="{FF2B5EF4-FFF2-40B4-BE49-F238E27FC236}">
                  <a16:creationId xmlns:a16="http://schemas.microsoft.com/office/drawing/2014/main" id="{A3F43BFE-0AF8-0AF6-0591-6792B025120B}"/>
                </a:ext>
              </a:extLst>
            </p:cNvPr>
            <p:cNvSpPr/>
            <p:nvPr/>
          </p:nvSpPr>
          <p:spPr>
            <a:xfrm>
              <a:off x="12867400" y="1687862"/>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          L2</a:t>
              </a:r>
            </a:p>
          </p:txBody>
        </p:sp>
        <p:sp>
          <p:nvSpPr>
            <p:cNvPr id="83" name="Rectangle">
              <a:extLst>
                <a:ext uri="{FF2B5EF4-FFF2-40B4-BE49-F238E27FC236}">
                  <a16:creationId xmlns:a16="http://schemas.microsoft.com/office/drawing/2014/main" id="{6DAE9A66-53DD-091B-4DB8-4899983651E7}"/>
                </a:ext>
              </a:extLst>
            </p:cNvPr>
            <p:cNvSpPr/>
            <p:nvPr/>
          </p:nvSpPr>
          <p:spPr>
            <a:xfrm>
              <a:off x="11115600" y="2789862"/>
              <a:ext cx="6393500" cy="425600"/>
            </a:xfrm>
            <a:custGeom>
              <a:avLst/>
              <a:gdLst>
                <a:gd name="connsiteX0" fmla="*/ 0 w 6393500"/>
                <a:gd name="connsiteY0" fmla="*/ 215638 h 425600"/>
                <a:gd name="connsiteX1" fmla="*/ 3206714 w 6393500"/>
                <a:gd name="connsiteY1" fmla="*/ 0 h 425600"/>
                <a:gd name="connsiteX2" fmla="*/ 6393500 w 6393500"/>
                <a:gd name="connsiteY2" fmla="*/ 215638 h 425600"/>
                <a:gd name="connsiteX3" fmla="*/ 3206714 w 63935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6393500" h="425600">
                  <a:moveTo>
                    <a:pt x="22800" y="0"/>
                  </a:moveTo>
                  <a:lnTo>
                    <a:pt x="6370700" y="0"/>
                  </a:lnTo>
                  <a:cubicBezTo>
                    <a:pt x="6383286" y="0"/>
                    <a:pt x="6393500" y="10214"/>
                    <a:pt x="6393500" y="22800"/>
                  </a:cubicBezTo>
                  <a:lnTo>
                    <a:pt x="6393500" y="402800"/>
                  </a:lnTo>
                  <a:cubicBezTo>
                    <a:pt x="6393500" y="415386"/>
                    <a:pt x="6383286" y="425600"/>
                    <a:pt x="63707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                       L3 Data</a:t>
              </a:r>
            </a:p>
          </p:txBody>
        </p:sp>
        <p:sp>
          <p:nvSpPr>
            <p:cNvPr id="84" name="Rectangle">
              <a:extLst>
                <a:ext uri="{FF2B5EF4-FFF2-40B4-BE49-F238E27FC236}">
                  <a16:creationId xmlns:a16="http://schemas.microsoft.com/office/drawing/2014/main" id="{B6D39515-B109-37A2-2103-B64AC7CF8F26}"/>
                </a:ext>
              </a:extLst>
            </p:cNvPr>
            <p:cNvSpPr/>
            <p:nvPr/>
          </p:nvSpPr>
          <p:spPr>
            <a:xfrm>
              <a:off x="11115600" y="2311062"/>
              <a:ext cx="3013400" cy="425600"/>
            </a:xfrm>
            <a:custGeom>
              <a:avLst/>
              <a:gdLst>
                <a:gd name="connsiteX0" fmla="*/ 0 w 3013400"/>
                <a:gd name="connsiteY0" fmla="*/ 215638 h 425600"/>
                <a:gd name="connsiteX1" fmla="*/ 1511397 w 3013400"/>
                <a:gd name="connsiteY1" fmla="*/ 0 h 425600"/>
                <a:gd name="connsiteX2" fmla="*/ 3013400 w 3013400"/>
                <a:gd name="connsiteY2" fmla="*/ 215638 h 425600"/>
                <a:gd name="connsiteX3" fmla="*/ 1511397 w 30134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3013400" h="425600">
                  <a:moveTo>
                    <a:pt x="22800" y="0"/>
                  </a:moveTo>
                  <a:lnTo>
                    <a:pt x="2990600" y="0"/>
                  </a:lnTo>
                  <a:cubicBezTo>
                    <a:pt x="3003186" y="0"/>
                    <a:pt x="3013400" y="10214"/>
                    <a:pt x="3013400" y="22800"/>
                  </a:cubicBezTo>
                  <a:lnTo>
                    <a:pt x="3013400" y="402800"/>
                  </a:lnTo>
                  <a:cubicBezTo>
                    <a:pt x="3013400" y="415386"/>
                    <a:pt x="3003186" y="425600"/>
                    <a:pt x="29906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L3 tag</a:t>
              </a:r>
            </a:p>
          </p:txBody>
        </p:sp>
        <p:sp>
          <p:nvSpPr>
            <p:cNvPr id="85" name="Rectangle">
              <a:extLst>
                <a:ext uri="{FF2B5EF4-FFF2-40B4-BE49-F238E27FC236}">
                  <a16:creationId xmlns:a16="http://schemas.microsoft.com/office/drawing/2014/main" id="{1E7A7473-B063-9B29-D4B8-B26CFFBCDD60}"/>
                </a:ext>
              </a:extLst>
            </p:cNvPr>
            <p:cNvSpPr/>
            <p:nvPr/>
          </p:nvSpPr>
          <p:spPr>
            <a:xfrm>
              <a:off x="14586900" y="722670"/>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100" dirty="0">
                  <a:solidFill>
                    <a:srgbClr val="FFFFFF"/>
                  </a:solidFill>
                  <a:latin typeface="Microsoft YaHei" panose="020B0503020204020204" pitchFamily="34" charset="-122"/>
                  <a:ea typeface="Microsoft YaHei" panose="020B0503020204020204" pitchFamily="34" charset="-122"/>
                </a:rPr>
                <a:t>Worker</a:t>
              </a:r>
            </a:p>
          </p:txBody>
        </p:sp>
        <p:sp>
          <p:nvSpPr>
            <p:cNvPr id="86" name="Rectangle">
              <a:extLst>
                <a:ext uri="{FF2B5EF4-FFF2-40B4-BE49-F238E27FC236}">
                  <a16:creationId xmlns:a16="http://schemas.microsoft.com/office/drawing/2014/main" id="{23C75D53-041C-14EC-8AE8-8A0871500308}"/>
                </a:ext>
              </a:extLst>
            </p:cNvPr>
            <p:cNvSpPr/>
            <p:nvPr/>
          </p:nvSpPr>
          <p:spPr>
            <a:xfrm>
              <a:off x="14586900" y="1193870"/>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L1</a:t>
              </a:r>
            </a:p>
          </p:txBody>
        </p:sp>
        <p:sp>
          <p:nvSpPr>
            <p:cNvPr id="87" name="Rectangle">
              <a:extLst>
                <a:ext uri="{FF2B5EF4-FFF2-40B4-BE49-F238E27FC236}">
                  <a16:creationId xmlns:a16="http://schemas.microsoft.com/office/drawing/2014/main" id="{C10963DF-F021-D4C7-618F-7BDCCF261708}"/>
                </a:ext>
              </a:extLst>
            </p:cNvPr>
            <p:cNvSpPr/>
            <p:nvPr/>
          </p:nvSpPr>
          <p:spPr>
            <a:xfrm>
              <a:off x="14586900" y="1680262"/>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L2</a:t>
              </a:r>
            </a:p>
          </p:txBody>
        </p:sp>
        <p:sp>
          <p:nvSpPr>
            <p:cNvPr id="88" name="Rectangle">
              <a:extLst>
                <a:ext uri="{FF2B5EF4-FFF2-40B4-BE49-F238E27FC236}">
                  <a16:creationId xmlns:a16="http://schemas.microsoft.com/office/drawing/2014/main" id="{63F963D7-158F-1A9F-87E0-02F0CE17C9C9}"/>
                </a:ext>
              </a:extLst>
            </p:cNvPr>
            <p:cNvSpPr/>
            <p:nvPr/>
          </p:nvSpPr>
          <p:spPr>
            <a:xfrm>
              <a:off x="16247500" y="722670"/>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100" dirty="0">
                  <a:solidFill>
                    <a:srgbClr val="FFFFFF"/>
                  </a:solidFill>
                  <a:latin typeface="Microsoft YaHei" panose="020B0503020204020204" pitchFamily="34" charset="-122"/>
                  <a:ea typeface="Microsoft YaHei" panose="020B0503020204020204" pitchFamily="34" charset="-122"/>
                </a:rPr>
                <a:t>Helper</a:t>
              </a:r>
            </a:p>
          </p:txBody>
        </p:sp>
        <p:sp>
          <p:nvSpPr>
            <p:cNvPr id="89" name="Rectangle">
              <a:extLst>
                <a:ext uri="{FF2B5EF4-FFF2-40B4-BE49-F238E27FC236}">
                  <a16:creationId xmlns:a16="http://schemas.microsoft.com/office/drawing/2014/main" id="{FB153F93-0AEE-92B2-94BC-7E540D514617}"/>
                </a:ext>
              </a:extLst>
            </p:cNvPr>
            <p:cNvSpPr/>
            <p:nvPr/>
          </p:nvSpPr>
          <p:spPr>
            <a:xfrm>
              <a:off x="16247500" y="1193870"/>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L1</a:t>
              </a:r>
            </a:p>
          </p:txBody>
        </p:sp>
        <p:sp>
          <p:nvSpPr>
            <p:cNvPr id="90" name="Rectangle">
              <a:extLst>
                <a:ext uri="{FF2B5EF4-FFF2-40B4-BE49-F238E27FC236}">
                  <a16:creationId xmlns:a16="http://schemas.microsoft.com/office/drawing/2014/main" id="{6A5E576B-BAAE-661C-D228-BFE6FC55D626}"/>
                </a:ext>
              </a:extLst>
            </p:cNvPr>
            <p:cNvSpPr/>
            <p:nvPr/>
          </p:nvSpPr>
          <p:spPr>
            <a:xfrm>
              <a:off x="16247500" y="1680262"/>
              <a:ext cx="1147600" cy="425600"/>
            </a:xfrm>
            <a:custGeom>
              <a:avLst/>
              <a:gdLst>
                <a:gd name="connsiteX0" fmla="*/ 0 w 1147600"/>
                <a:gd name="connsiteY0" fmla="*/ 215637 h 425600"/>
                <a:gd name="connsiteX1" fmla="*/ 575588 w 1147600"/>
                <a:gd name="connsiteY1" fmla="*/ 0 h 425600"/>
                <a:gd name="connsiteX2" fmla="*/ 1147600 w 1147600"/>
                <a:gd name="connsiteY2" fmla="*/ 215637 h 425600"/>
                <a:gd name="connsiteX3" fmla="*/ 575588 w 1147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147600" h="425600">
                  <a:moveTo>
                    <a:pt x="22800" y="0"/>
                  </a:moveTo>
                  <a:lnTo>
                    <a:pt x="1124800" y="0"/>
                  </a:lnTo>
                  <a:cubicBezTo>
                    <a:pt x="1137386" y="0"/>
                    <a:pt x="1147600" y="10214"/>
                    <a:pt x="1147600" y="22800"/>
                  </a:cubicBezTo>
                  <a:lnTo>
                    <a:pt x="1147600" y="402800"/>
                  </a:lnTo>
                  <a:cubicBezTo>
                    <a:pt x="1147600" y="415386"/>
                    <a:pt x="1137386" y="425600"/>
                    <a:pt x="11248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L2</a:t>
              </a:r>
            </a:p>
          </p:txBody>
        </p:sp>
        <p:sp>
          <p:nvSpPr>
            <p:cNvPr id="91" name="Rectangle">
              <a:extLst>
                <a:ext uri="{FF2B5EF4-FFF2-40B4-BE49-F238E27FC236}">
                  <a16:creationId xmlns:a16="http://schemas.microsoft.com/office/drawing/2014/main" id="{0B53EC9A-10AA-E88A-3D16-EB6578B3F346}"/>
                </a:ext>
              </a:extLst>
            </p:cNvPr>
            <p:cNvSpPr/>
            <p:nvPr/>
          </p:nvSpPr>
          <p:spPr>
            <a:xfrm>
              <a:off x="14495700" y="2311062"/>
              <a:ext cx="3013400" cy="425600"/>
            </a:xfrm>
            <a:custGeom>
              <a:avLst/>
              <a:gdLst>
                <a:gd name="connsiteX0" fmla="*/ 0 w 3013400"/>
                <a:gd name="connsiteY0" fmla="*/ 215638 h 425600"/>
                <a:gd name="connsiteX1" fmla="*/ 1511397 w 3013400"/>
                <a:gd name="connsiteY1" fmla="*/ 0 h 425600"/>
                <a:gd name="connsiteX2" fmla="*/ 3013400 w 3013400"/>
                <a:gd name="connsiteY2" fmla="*/ 215638 h 425600"/>
                <a:gd name="connsiteX3" fmla="*/ 1511397 w 30134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3013400" h="425600">
                  <a:moveTo>
                    <a:pt x="22800" y="0"/>
                  </a:moveTo>
                  <a:lnTo>
                    <a:pt x="2990600" y="0"/>
                  </a:lnTo>
                  <a:cubicBezTo>
                    <a:pt x="3003186" y="0"/>
                    <a:pt x="3013400" y="10214"/>
                    <a:pt x="3013400" y="22800"/>
                  </a:cubicBezTo>
                  <a:lnTo>
                    <a:pt x="3013400" y="402800"/>
                  </a:lnTo>
                  <a:cubicBezTo>
                    <a:pt x="3013400" y="415386"/>
                    <a:pt x="3003186" y="425600"/>
                    <a:pt x="29906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L3 tag</a:t>
              </a:r>
            </a:p>
          </p:txBody>
        </p:sp>
        <p:sp>
          <p:nvSpPr>
            <p:cNvPr id="92" name="Rectangle">
              <a:extLst>
                <a:ext uri="{FF2B5EF4-FFF2-40B4-BE49-F238E27FC236}">
                  <a16:creationId xmlns:a16="http://schemas.microsoft.com/office/drawing/2014/main" id="{95095D35-024F-405F-AD34-0A04E8BC6560}"/>
                </a:ext>
              </a:extLst>
            </p:cNvPr>
            <p:cNvSpPr/>
            <p:nvPr/>
          </p:nvSpPr>
          <p:spPr>
            <a:xfrm>
              <a:off x="14347500" y="3276262"/>
              <a:ext cx="3161600" cy="425600"/>
            </a:xfrm>
            <a:custGeom>
              <a:avLst/>
              <a:gdLst>
                <a:gd name="connsiteX0" fmla="*/ 0 w 3161600"/>
                <a:gd name="connsiteY0" fmla="*/ 215638 h 425600"/>
                <a:gd name="connsiteX1" fmla="*/ 1585725 w 3161600"/>
                <a:gd name="connsiteY1" fmla="*/ 0 h 425600"/>
                <a:gd name="connsiteX2" fmla="*/ 3161600 w 3161600"/>
                <a:gd name="connsiteY2" fmla="*/ 215638 h 425600"/>
                <a:gd name="connsiteX3" fmla="*/ 1585725 w 31616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3161600" h="425600">
                  <a:moveTo>
                    <a:pt x="22800" y="0"/>
                  </a:moveTo>
                  <a:lnTo>
                    <a:pt x="3138800" y="0"/>
                  </a:lnTo>
                  <a:cubicBezTo>
                    <a:pt x="3151386" y="0"/>
                    <a:pt x="3161600" y="10214"/>
                    <a:pt x="3161600" y="22800"/>
                  </a:cubicBezTo>
                  <a:lnTo>
                    <a:pt x="3161600" y="402800"/>
                  </a:lnTo>
                  <a:cubicBezTo>
                    <a:pt x="3161600" y="415386"/>
                    <a:pt x="3151386" y="425600"/>
                    <a:pt x="31388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DDRC</a:t>
              </a:r>
            </a:p>
          </p:txBody>
        </p:sp>
        <p:sp>
          <p:nvSpPr>
            <p:cNvPr id="93" name="Rectangle">
              <a:extLst>
                <a:ext uri="{FF2B5EF4-FFF2-40B4-BE49-F238E27FC236}">
                  <a16:creationId xmlns:a16="http://schemas.microsoft.com/office/drawing/2014/main" id="{8A29C645-A562-1487-245E-7058D818DAB9}"/>
                </a:ext>
              </a:extLst>
            </p:cNvPr>
            <p:cNvSpPr/>
            <p:nvPr/>
          </p:nvSpPr>
          <p:spPr>
            <a:xfrm>
              <a:off x="12753400" y="3276262"/>
              <a:ext cx="1506700" cy="425600"/>
            </a:xfrm>
            <a:custGeom>
              <a:avLst/>
              <a:gdLst>
                <a:gd name="connsiteX0" fmla="*/ 0 w 1506700"/>
                <a:gd name="connsiteY0" fmla="*/ 215638 h 425600"/>
                <a:gd name="connsiteX1" fmla="*/ 755698 w 1506700"/>
                <a:gd name="connsiteY1" fmla="*/ 0 h 425600"/>
                <a:gd name="connsiteX2" fmla="*/ 1506700 w 1506700"/>
                <a:gd name="connsiteY2" fmla="*/ 215638 h 425600"/>
                <a:gd name="connsiteX3" fmla="*/ 755698 w 15067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506700" h="425600">
                  <a:moveTo>
                    <a:pt x="22800" y="0"/>
                  </a:moveTo>
                  <a:lnTo>
                    <a:pt x="1483900" y="0"/>
                  </a:lnTo>
                  <a:cubicBezTo>
                    <a:pt x="1496486" y="0"/>
                    <a:pt x="1506700" y="10214"/>
                    <a:pt x="1506700" y="22800"/>
                  </a:cubicBezTo>
                  <a:lnTo>
                    <a:pt x="1506700" y="402800"/>
                  </a:lnTo>
                  <a:cubicBezTo>
                    <a:pt x="1506700" y="415386"/>
                    <a:pt x="1496486" y="425600"/>
                    <a:pt x="1483900" y="425600"/>
                  </a:cubicBezTo>
                  <a:lnTo>
                    <a:pt x="22800" y="425600"/>
                  </a:lnTo>
                  <a:cubicBezTo>
                    <a:pt x="10214" y="425600"/>
                    <a:pt x="0" y="415386"/>
                    <a:pt x="0" y="4028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100" dirty="0">
                  <a:solidFill>
                    <a:srgbClr val="FFFFFF"/>
                  </a:solidFill>
                  <a:latin typeface="Microsoft YaHei" panose="020B0503020204020204" pitchFamily="34" charset="-122"/>
                  <a:ea typeface="Microsoft YaHei" panose="020B0503020204020204" pitchFamily="34" charset="-122"/>
                </a:rPr>
                <a:t>P Fetch</a:t>
              </a:r>
            </a:p>
          </p:txBody>
        </p:sp>
        <p:sp>
          <p:nvSpPr>
            <p:cNvPr id="94" name="Rectangle">
              <a:extLst>
                <a:ext uri="{FF2B5EF4-FFF2-40B4-BE49-F238E27FC236}">
                  <a16:creationId xmlns:a16="http://schemas.microsoft.com/office/drawing/2014/main" id="{ABE33858-F1E2-0470-467B-DEC8E8A3A3A3}"/>
                </a:ext>
              </a:extLst>
            </p:cNvPr>
            <p:cNvSpPr/>
            <p:nvPr/>
          </p:nvSpPr>
          <p:spPr>
            <a:xfrm>
              <a:off x="11115600" y="3276269"/>
              <a:ext cx="1506700" cy="425600"/>
            </a:xfrm>
            <a:custGeom>
              <a:avLst/>
              <a:gdLst>
                <a:gd name="connsiteX0" fmla="*/ 0 w 1506700"/>
                <a:gd name="connsiteY0" fmla="*/ 215638 h 425600"/>
                <a:gd name="connsiteX1" fmla="*/ 755698 w 1506700"/>
                <a:gd name="connsiteY1" fmla="*/ 0 h 425600"/>
                <a:gd name="connsiteX2" fmla="*/ 1506700 w 1506700"/>
                <a:gd name="connsiteY2" fmla="*/ 215638 h 425600"/>
                <a:gd name="connsiteX3" fmla="*/ 755698 w 15067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506700" h="425600">
                  <a:moveTo>
                    <a:pt x="22800" y="0"/>
                  </a:moveTo>
                  <a:lnTo>
                    <a:pt x="1483900" y="0"/>
                  </a:lnTo>
                  <a:cubicBezTo>
                    <a:pt x="1496486" y="0"/>
                    <a:pt x="1506700" y="10214"/>
                    <a:pt x="1506700" y="22800"/>
                  </a:cubicBezTo>
                  <a:lnTo>
                    <a:pt x="1506700" y="402800"/>
                  </a:lnTo>
                  <a:cubicBezTo>
                    <a:pt x="1506700" y="415386"/>
                    <a:pt x="1496486" y="425600"/>
                    <a:pt x="1483900" y="425600"/>
                  </a:cubicBezTo>
                  <a:lnTo>
                    <a:pt x="22800" y="425600"/>
                  </a:lnTo>
                  <a:cubicBezTo>
                    <a:pt x="10214" y="425600"/>
                    <a:pt x="0" y="415386"/>
                    <a:pt x="0" y="4028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100" dirty="0">
                  <a:solidFill>
                    <a:srgbClr val="FFFFFF"/>
                  </a:solidFill>
                  <a:latin typeface="Microsoft YaHei" panose="020B0503020204020204" pitchFamily="34" charset="-122"/>
                  <a:ea typeface="Microsoft YaHei" panose="020B0503020204020204" pitchFamily="34" charset="-122"/>
                </a:rPr>
                <a:t>POE</a:t>
              </a:r>
            </a:p>
          </p:txBody>
        </p:sp>
        <p:sp>
          <p:nvSpPr>
            <p:cNvPr id="95" name="Text 295">
              <a:extLst>
                <a:ext uri="{FF2B5EF4-FFF2-40B4-BE49-F238E27FC236}">
                  <a16:creationId xmlns:a16="http://schemas.microsoft.com/office/drawing/2014/main" id="{3A4642D0-D71A-A41C-E3B2-7A05B8655AE4}"/>
                </a:ext>
              </a:extLst>
            </p:cNvPr>
            <p:cNvSpPr txBox="1"/>
            <p:nvPr/>
          </p:nvSpPr>
          <p:spPr>
            <a:xfrm>
              <a:off x="11978398" y="289470"/>
              <a:ext cx="1436005"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CCL</a:t>
              </a:r>
            </a:p>
          </p:txBody>
        </p:sp>
        <p:sp>
          <p:nvSpPr>
            <p:cNvPr id="96" name="Text 296">
              <a:extLst>
                <a:ext uri="{FF2B5EF4-FFF2-40B4-BE49-F238E27FC236}">
                  <a16:creationId xmlns:a16="http://schemas.microsoft.com/office/drawing/2014/main" id="{30E4F75A-5189-4A8F-FA11-F381E57FE4B6}"/>
                </a:ext>
              </a:extLst>
            </p:cNvPr>
            <p:cNvSpPr txBox="1"/>
            <p:nvPr/>
          </p:nvSpPr>
          <p:spPr>
            <a:xfrm>
              <a:off x="15284398" y="289470"/>
              <a:ext cx="1436005"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CCL</a:t>
              </a:r>
            </a:p>
          </p:txBody>
        </p:sp>
        <p:sp>
          <p:nvSpPr>
            <p:cNvPr id="97" name="ConnectLine">
              <a:extLst>
                <a:ext uri="{FF2B5EF4-FFF2-40B4-BE49-F238E27FC236}">
                  <a16:creationId xmlns:a16="http://schemas.microsoft.com/office/drawing/2014/main" id="{3528D2C6-4636-921A-9C74-11F8094C4E42}"/>
                </a:ext>
              </a:extLst>
            </p:cNvPr>
            <p:cNvSpPr/>
            <p:nvPr/>
          </p:nvSpPr>
          <p:spPr>
            <a:xfrm>
              <a:off x="13397388" y="1148270"/>
              <a:ext cx="111710" cy="2120392"/>
            </a:xfrm>
            <a:custGeom>
              <a:avLst/>
              <a:gdLst/>
              <a:ahLst/>
              <a:cxnLst/>
              <a:rect l="0" t="0" r="0" b="0"/>
              <a:pathLst>
                <a:path w="111710" h="2120392" fill="none">
                  <a:moveTo>
                    <a:pt x="0" y="0"/>
                  </a:moveTo>
                  <a:lnTo>
                    <a:pt x="111710" y="2120392"/>
                  </a:lnTo>
                </a:path>
              </a:pathLst>
            </a:custGeom>
            <a:noFill/>
            <a:ln w="7600" cap="flat">
              <a:solidFill>
                <a:srgbClr val="323232"/>
              </a:solidFill>
              <a:bevel/>
              <a:tailEnd type="stealth" w="lg" len="lg"/>
            </a:ln>
          </p:spPr>
        </p:sp>
        <p:sp>
          <p:nvSpPr>
            <p:cNvPr id="98" name="ConnectLine">
              <a:extLst>
                <a:ext uri="{FF2B5EF4-FFF2-40B4-BE49-F238E27FC236}">
                  <a16:creationId xmlns:a16="http://schemas.microsoft.com/office/drawing/2014/main" id="{6DBDC1CC-FAA0-06A9-8042-DD7E73CB66A3}"/>
                </a:ext>
              </a:extLst>
            </p:cNvPr>
            <p:cNvSpPr/>
            <p:nvPr/>
          </p:nvSpPr>
          <p:spPr>
            <a:xfrm>
              <a:off x="16815488" y="1133070"/>
              <a:ext cx="3028501" cy="2127992"/>
            </a:xfrm>
            <a:custGeom>
              <a:avLst/>
              <a:gdLst/>
              <a:ahLst/>
              <a:cxnLst/>
              <a:rect l="0" t="0" r="0" b="0"/>
              <a:pathLst>
                <a:path w="3028501" h="2127992" fill="none">
                  <a:moveTo>
                    <a:pt x="0" y="0"/>
                  </a:moveTo>
                  <a:lnTo>
                    <a:pt x="-3028501" y="2127992"/>
                  </a:lnTo>
                </a:path>
              </a:pathLst>
            </a:custGeom>
            <a:noFill/>
            <a:ln w="7600" cap="flat">
              <a:solidFill>
                <a:srgbClr val="323232"/>
              </a:solidFill>
              <a:bevel/>
              <a:tailEnd type="stealth" w="lg" len="lg"/>
            </a:ln>
          </p:spPr>
        </p:sp>
        <p:sp>
          <p:nvSpPr>
            <p:cNvPr id="99" name="Text 297">
              <a:extLst>
                <a:ext uri="{FF2B5EF4-FFF2-40B4-BE49-F238E27FC236}">
                  <a16:creationId xmlns:a16="http://schemas.microsoft.com/office/drawing/2014/main" id="{2C2C609E-10E5-FD4B-4577-D4677D78E0A2}"/>
                </a:ext>
              </a:extLst>
            </p:cNvPr>
            <p:cNvSpPr txBox="1"/>
            <p:nvPr/>
          </p:nvSpPr>
          <p:spPr>
            <a:xfrm>
              <a:off x="13594348" y="-209858"/>
              <a:ext cx="1436005"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SCCL 3</a:t>
              </a:r>
            </a:p>
          </p:txBody>
        </p:sp>
        <p:sp>
          <p:nvSpPr>
            <p:cNvPr id="100" name="Rectangle">
              <a:extLst>
                <a:ext uri="{FF2B5EF4-FFF2-40B4-BE49-F238E27FC236}">
                  <a16:creationId xmlns:a16="http://schemas.microsoft.com/office/drawing/2014/main" id="{2E6FC4DF-6D7D-DF25-6C44-785CD2EA26D1}"/>
                </a:ext>
              </a:extLst>
            </p:cNvPr>
            <p:cNvSpPr/>
            <p:nvPr/>
          </p:nvSpPr>
          <p:spPr>
            <a:xfrm>
              <a:off x="13556964" y="-855858"/>
              <a:ext cx="1516475" cy="562400"/>
            </a:xfrm>
            <a:custGeom>
              <a:avLst/>
              <a:gdLst>
                <a:gd name="connsiteX0" fmla="*/ 0 w 1516474"/>
                <a:gd name="connsiteY0" fmla="*/ 284950 h 562400"/>
                <a:gd name="connsiteX1" fmla="*/ 760600 w 1516474"/>
                <a:gd name="connsiteY1" fmla="*/ 0 h 562400"/>
                <a:gd name="connsiteX2" fmla="*/ 1516474 w 1516474"/>
                <a:gd name="connsiteY2" fmla="*/ 284950 h 562400"/>
                <a:gd name="connsiteX3" fmla="*/ 760600 w 1516474"/>
                <a:gd name="connsiteY3" fmla="*/ 562400 h 562400"/>
              </a:gdLst>
              <a:ahLst/>
              <a:cxnLst>
                <a:cxn ang="0">
                  <a:pos x="connsiteX0" y="connsiteY0"/>
                </a:cxn>
                <a:cxn ang="0">
                  <a:pos x="connsiteX1" y="connsiteY1"/>
                </a:cxn>
                <a:cxn ang="0">
                  <a:pos x="connsiteX2" y="connsiteY2"/>
                </a:cxn>
                <a:cxn ang="0">
                  <a:pos x="connsiteX3" y="connsiteY3"/>
                </a:cxn>
              </a:cxnLst>
              <a:rect l="l" t="t" r="r" b="b"/>
              <a:pathLst>
                <a:path w="1516474" h="562400">
                  <a:moveTo>
                    <a:pt x="22800" y="0"/>
                  </a:moveTo>
                  <a:lnTo>
                    <a:pt x="1493674" y="0"/>
                  </a:lnTo>
                  <a:cubicBezTo>
                    <a:pt x="1506259" y="0"/>
                    <a:pt x="1516474" y="10214"/>
                    <a:pt x="1516474" y="22800"/>
                  </a:cubicBezTo>
                  <a:lnTo>
                    <a:pt x="1516474" y="539600"/>
                  </a:lnTo>
                  <a:cubicBezTo>
                    <a:pt x="1516474" y="552186"/>
                    <a:pt x="1506259" y="562400"/>
                    <a:pt x="1493674" y="562400"/>
                  </a:cubicBezTo>
                  <a:lnTo>
                    <a:pt x="22800" y="562400"/>
                  </a:lnTo>
                  <a:cubicBezTo>
                    <a:pt x="10214" y="562400"/>
                    <a:pt x="0" y="552186"/>
                    <a:pt x="0" y="5396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200" b="1" dirty="0">
                  <a:solidFill>
                    <a:srgbClr val="FFFFFF"/>
                  </a:solidFill>
                  <a:latin typeface="Microsoft YaHei" panose="020B0503020204020204" pitchFamily="34" charset="-122"/>
                  <a:ea typeface="Microsoft YaHei" panose="020B0503020204020204" pitchFamily="34" charset="-122"/>
                </a:rPr>
                <a:t>微引擎4</a:t>
              </a:r>
            </a:p>
          </p:txBody>
        </p:sp>
        <p:sp>
          <p:nvSpPr>
            <p:cNvPr id="101" name="箭头">
              <a:extLst>
                <a:ext uri="{FF2B5EF4-FFF2-40B4-BE49-F238E27FC236}">
                  <a16:creationId xmlns:a16="http://schemas.microsoft.com/office/drawing/2014/main" id="{1DDD5F53-7829-72C6-0884-D74CEB09E058}"/>
                </a:ext>
              </a:extLst>
            </p:cNvPr>
            <p:cNvSpPr/>
            <p:nvPr/>
          </p:nvSpPr>
          <p:spPr>
            <a:xfrm rot="5400000">
              <a:off x="1051855" y="4164469"/>
              <a:ext cx="1261600" cy="366799"/>
            </a:xfrm>
            <a:custGeom>
              <a:avLst/>
              <a:gdLst>
                <a:gd name="rtt" fmla="*/ 110040 h 366799"/>
                <a:gd name="rtr" fmla="*/ 1096543 w 1261600"/>
                <a:gd name="rtb" fmla="*/ 256759 h 366799"/>
              </a:gdLst>
              <a:ahLst/>
              <a:cxnLst/>
              <a:rect l="l" t="rtt" r="rtr" b="rtb"/>
              <a:pathLst>
                <a:path w="1261600" h="366799">
                  <a:moveTo>
                    <a:pt x="0" y="110040"/>
                  </a:moveTo>
                  <a:lnTo>
                    <a:pt x="1096543" y="110040"/>
                  </a:lnTo>
                  <a:lnTo>
                    <a:pt x="1096543" y="0"/>
                  </a:lnTo>
                  <a:lnTo>
                    <a:pt x="1261600" y="183399"/>
                  </a:lnTo>
                  <a:lnTo>
                    <a:pt x="1096543" y="366799"/>
                  </a:lnTo>
                  <a:lnTo>
                    <a:pt x="1096543" y="256759"/>
                  </a:lnTo>
                  <a:lnTo>
                    <a:pt x="0" y="256759"/>
                  </a:lnTo>
                  <a:lnTo>
                    <a:pt x="0" y="110040"/>
                  </a:lnTo>
                  <a:close/>
                </a:path>
              </a:pathLst>
            </a:custGeom>
            <a:solidFill>
              <a:srgbClr val="000000"/>
            </a:solidFill>
            <a:ln w="7600" cap="flat">
              <a:noFill/>
              <a:bevel/>
            </a:ln>
          </p:spPr>
          <p:txBody>
            <a:bodyPr wrap="none" lIns="0" tIns="0" rIns="0" bIns="0" rtlCol="0" anchor="ctr"/>
            <a:lstStyle/>
            <a:p>
              <a:pPr algn="ctr"/>
              <a:r>
                <a:rPr sz="700" dirty="0">
                  <a:solidFill>
                    <a:srgbClr val="191919"/>
                  </a:solidFill>
                  <a:latin typeface="Microsoft YaHei" panose="020B0503020204020204" pitchFamily="34" charset="-122"/>
                  <a:ea typeface="Microsoft YaHei" panose="020B0503020204020204" pitchFamily="34" charset="-122"/>
                </a:rPr>
                <a:t> </a:t>
              </a:r>
            </a:p>
          </p:txBody>
        </p:sp>
        <p:sp>
          <p:nvSpPr>
            <p:cNvPr id="102" name="箭头">
              <a:extLst>
                <a:ext uri="{FF2B5EF4-FFF2-40B4-BE49-F238E27FC236}">
                  <a16:creationId xmlns:a16="http://schemas.microsoft.com/office/drawing/2014/main" id="{5199AF94-E234-AE0F-64D3-F0C1F0F3885E}"/>
                </a:ext>
              </a:extLst>
            </p:cNvPr>
            <p:cNvSpPr/>
            <p:nvPr/>
          </p:nvSpPr>
          <p:spPr>
            <a:xfrm rot="5400000">
              <a:off x="11530997" y="4174343"/>
              <a:ext cx="1261600" cy="366799"/>
            </a:xfrm>
            <a:custGeom>
              <a:avLst/>
              <a:gdLst>
                <a:gd name="rtt" fmla="*/ 110040 h 366799"/>
                <a:gd name="rtr" fmla="*/ 1096543 w 1261600"/>
                <a:gd name="rtb" fmla="*/ 256759 h 366799"/>
              </a:gdLst>
              <a:ahLst/>
              <a:cxnLst/>
              <a:rect l="l" t="rtt" r="rtr" b="rtb"/>
              <a:pathLst>
                <a:path w="1261600" h="366799">
                  <a:moveTo>
                    <a:pt x="0" y="110040"/>
                  </a:moveTo>
                  <a:lnTo>
                    <a:pt x="1096543" y="110040"/>
                  </a:lnTo>
                  <a:lnTo>
                    <a:pt x="1096543" y="0"/>
                  </a:lnTo>
                  <a:lnTo>
                    <a:pt x="1261600" y="183399"/>
                  </a:lnTo>
                  <a:lnTo>
                    <a:pt x="1096543" y="366799"/>
                  </a:lnTo>
                  <a:lnTo>
                    <a:pt x="1096543" y="256759"/>
                  </a:lnTo>
                  <a:lnTo>
                    <a:pt x="0" y="256759"/>
                  </a:lnTo>
                  <a:lnTo>
                    <a:pt x="0" y="110040"/>
                  </a:lnTo>
                  <a:close/>
                </a:path>
              </a:pathLst>
            </a:custGeom>
            <a:solidFill>
              <a:srgbClr val="000000"/>
            </a:solidFill>
            <a:ln w="7600" cap="flat">
              <a:noFill/>
              <a:bevel/>
            </a:ln>
          </p:spPr>
          <p:txBody>
            <a:bodyPr wrap="none" lIns="0" tIns="0" rIns="0" bIns="0" rtlCol="0" anchor="ctr"/>
            <a:lstStyle/>
            <a:p>
              <a:pPr algn="ctr"/>
              <a:r>
                <a:rPr sz="700" dirty="0">
                  <a:solidFill>
                    <a:srgbClr val="191919"/>
                  </a:solidFill>
                  <a:latin typeface="Microsoft YaHei" panose="020B0503020204020204" pitchFamily="34" charset="-122"/>
                  <a:ea typeface="Microsoft YaHei" panose="020B0503020204020204" pitchFamily="34" charset="-122"/>
                </a:rPr>
                <a:t> </a:t>
              </a:r>
            </a:p>
          </p:txBody>
        </p:sp>
        <p:sp>
          <p:nvSpPr>
            <p:cNvPr id="103" name="Text 298">
              <a:extLst>
                <a:ext uri="{FF2B5EF4-FFF2-40B4-BE49-F238E27FC236}">
                  <a16:creationId xmlns:a16="http://schemas.microsoft.com/office/drawing/2014/main" id="{8D5EA255-93FD-7443-8D39-EA3B3E550C76}"/>
                </a:ext>
              </a:extLst>
            </p:cNvPr>
            <p:cNvSpPr txBox="1"/>
            <p:nvPr/>
          </p:nvSpPr>
          <p:spPr>
            <a:xfrm>
              <a:off x="13449083" y="4051469"/>
              <a:ext cx="2861599"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Guided Prefetch</a:t>
              </a:r>
            </a:p>
          </p:txBody>
        </p:sp>
        <p:sp>
          <p:nvSpPr>
            <p:cNvPr id="104" name="Text 299">
              <a:extLst>
                <a:ext uri="{FF2B5EF4-FFF2-40B4-BE49-F238E27FC236}">
                  <a16:creationId xmlns:a16="http://schemas.microsoft.com/office/drawing/2014/main" id="{A126EBE0-9870-3A06-A581-0D87B8A5A2C9}"/>
                </a:ext>
              </a:extLst>
            </p:cNvPr>
            <p:cNvSpPr txBox="1"/>
            <p:nvPr/>
          </p:nvSpPr>
          <p:spPr>
            <a:xfrm>
              <a:off x="8770802" y="4066669"/>
              <a:ext cx="2861599"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Spin lock元语</a:t>
              </a:r>
            </a:p>
          </p:txBody>
        </p:sp>
        <p:sp>
          <p:nvSpPr>
            <p:cNvPr id="105" name="Text 300">
              <a:extLst>
                <a:ext uri="{FF2B5EF4-FFF2-40B4-BE49-F238E27FC236}">
                  <a16:creationId xmlns:a16="http://schemas.microsoft.com/office/drawing/2014/main" id="{2863E236-B4F9-B8D8-D62D-C92048022551}"/>
                </a:ext>
              </a:extLst>
            </p:cNvPr>
            <p:cNvSpPr txBox="1"/>
            <p:nvPr/>
          </p:nvSpPr>
          <p:spPr>
            <a:xfrm>
              <a:off x="-2921649" y="-1532258"/>
              <a:ext cx="2861599"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ARM 16201</a:t>
              </a:r>
            </a:p>
          </p:txBody>
        </p:sp>
        <p:sp>
          <p:nvSpPr>
            <p:cNvPr id="106" name="Text 301">
              <a:extLst>
                <a:ext uri="{FF2B5EF4-FFF2-40B4-BE49-F238E27FC236}">
                  <a16:creationId xmlns:a16="http://schemas.microsoft.com/office/drawing/2014/main" id="{F679B01F-ABB6-7175-58B8-E5F5F7501262}"/>
                </a:ext>
              </a:extLst>
            </p:cNvPr>
            <p:cNvSpPr txBox="1"/>
            <p:nvPr/>
          </p:nvSpPr>
          <p:spPr>
            <a:xfrm>
              <a:off x="9483598" y="-1532258"/>
              <a:ext cx="2861599"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ARM 16202</a:t>
              </a:r>
            </a:p>
          </p:txBody>
        </p:sp>
        <p:sp>
          <p:nvSpPr>
            <p:cNvPr id="107" name="Rectangle">
              <a:extLst>
                <a:ext uri="{FF2B5EF4-FFF2-40B4-BE49-F238E27FC236}">
                  <a16:creationId xmlns:a16="http://schemas.microsoft.com/office/drawing/2014/main" id="{6BDF79E8-920D-0A34-E25C-EAE51526AA1B}"/>
                </a:ext>
              </a:extLst>
            </p:cNvPr>
            <p:cNvSpPr/>
            <p:nvPr/>
          </p:nvSpPr>
          <p:spPr>
            <a:xfrm>
              <a:off x="-8332800" y="4986268"/>
              <a:ext cx="6393500" cy="1261600"/>
            </a:xfrm>
            <a:custGeom>
              <a:avLst/>
              <a:gdLst>
                <a:gd name="connsiteX0" fmla="*/ 0 w 6393500"/>
                <a:gd name="connsiteY0" fmla="*/ 639211 h 1261600"/>
                <a:gd name="connsiteX1" fmla="*/ 3206711 w 6393500"/>
                <a:gd name="connsiteY1" fmla="*/ 0 h 1261600"/>
                <a:gd name="connsiteX2" fmla="*/ 6393500 w 6393500"/>
                <a:gd name="connsiteY2" fmla="*/ 639211 h 1261600"/>
                <a:gd name="connsiteX3" fmla="*/ 3206711 w 6393500"/>
                <a:gd name="connsiteY3" fmla="*/ 1261600 h 1261600"/>
              </a:gdLst>
              <a:ahLst/>
              <a:cxnLst>
                <a:cxn ang="0">
                  <a:pos x="connsiteX0" y="connsiteY0"/>
                </a:cxn>
                <a:cxn ang="0">
                  <a:pos x="connsiteX1" y="connsiteY1"/>
                </a:cxn>
                <a:cxn ang="0">
                  <a:pos x="connsiteX2" y="connsiteY2"/>
                </a:cxn>
                <a:cxn ang="0">
                  <a:pos x="connsiteX3" y="connsiteY3"/>
                </a:cxn>
              </a:cxnLst>
              <a:rect l="0" t="0" r="0" b="0"/>
              <a:pathLst>
                <a:path w="6393500" h="1261600">
                  <a:moveTo>
                    <a:pt x="22800" y="0"/>
                  </a:moveTo>
                  <a:lnTo>
                    <a:pt x="6370700" y="0"/>
                  </a:lnTo>
                  <a:cubicBezTo>
                    <a:pt x="6383286" y="0"/>
                    <a:pt x="6393500" y="10214"/>
                    <a:pt x="6393500" y="22800"/>
                  </a:cubicBezTo>
                  <a:lnTo>
                    <a:pt x="6393500" y="1238800"/>
                  </a:lnTo>
                  <a:cubicBezTo>
                    <a:pt x="6393500" y="1251386"/>
                    <a:pt x="6383286" y="1261600"/>
                    <a:pt x="6370700" y="1261600"/>
                  </a:cubicBezTo>
                  <a:lnTo>
                    <a:pt x="22800" y="1261600"/>
                  </a:lnTo>
                  <a:cubicBezTo>
                    <a:pt x="10214" y="1261600"/>
                    <a:pt x="0" y="1251386"/>
                    <a:pt x="0" y="1238800"/>
                  </a:cubicBezTo>
                  <a:lnTo>
                    <a:pt x="0" y="22800"/>
                  </a:lnTo>
                  <a:cubicBezTo>
                    <a:pt x="0" y="10214"/>
                    <a:pt x="10214" y="0"/>
                    <a:pt x="22800" y="0"/>
                  </a:cubicBezTo>
                  <a:close/>
                </a:path>
              </a:pathLst>
            </a:custGeom>
            <a:solidFill>
              <a:srgbClr val="C2C2C2"/>
            </a:solidFill>
            <a:ln w="7600" cap="flat">
              <a:solidFill>
                <a:srgbClr val="323232"/>
              </a:solidFill>
              <a:bevel/>
            </a:ln>
          </p:spPr>
        </p:sp>
        <p:sp>
          <p:nvSpPr>
            <p:cNvPr id="108" name="Text 302">
              <a:extLst>
                <a:ext uri="{FF2B5EF4-FFF2-40B4-BE49-F238E27FC236}">
                  <a16:creationId xmlns:a16="http://schemas.microsoft.com/office/drawing/2014/main" id="{31C8AB9C-F238-D8B5-7AA1-3C7F49299D94}"/>
                </a:ext>
              </a:extLst>
            </p:cNvPr>
            <p:cNvSpPr txBox="1"/>
            <p:nvPr/>
          </p:nvSpPr>
          <p:spPr>
            <a:xfrm>
              <a:off x="-6581000" y="5016669"/>
              <a:ext cx="2861599"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DDR</a:t>
              </a:r>
            </a:p>
          </p:txBody>
        </p:sp>
        <p:sp>
          <p:nvSpPr>
            <p:cNvPr id="109" name="Rectangle">
              <a:extLst>
                <a:ext uri="{FF2B5EF4-FFF2-40B4-BE49-F238E27FC236}">
                  <a16:creationId xmlns:a16="http://schemas.microsoft.com/office/drawing/2014/main" id="{D16EABA2-6412-DC18-DD5C-E5A6B7188943}"/>
                </a:ext>
              </a:extLst>
            </p:cNvPr>
            <p:cNvSpPr/>
            <p:nvPr/>
          </p:nvSpPr>
          <p:spPr>
            <a:xfrm>
              <a:off x="-7740000" y="5411869"/>
              <a:ext cx="1575100" cy="425600"/>
            </a:xfrm>
            <a:custGeom>
              <a:avLst/>
              <a:gdLst>
                <a:gd name="connsiteX0" fmla="*/ 0 w 1575100"/>
                <a:gd name="connsiteY0" fmla="*/ 215638 h 425600"/>
                <a:gd name="connsiteX1" fmla="*/ 790005 w 1575100"/>
                <a:gd name="connsiteY1" fmla="*/ 0 h 425600"/>
                <a:gd name="connsiteX2" fmla="*/ 1575100 w 1575100"/>
                <a:gd name="connsiteY2" fmla="*/ 215638 h 425600"/>
                <a:gd name="connsiteX3" fmla="*/ 790005 w 15751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575100" h="425600">
                  <a:moveTo>
                    <a:pt x="22800" y="0"/>
                  </a:moveTo>
                  <a:lnTo>
                    <a:pt x="1552300" y="0"/>
                  </a:lnTo>
                  <a:cubicBezTo>
                    <a:pt x="1564886" y="0"/>
                    <a:pt x="1575100" y="10214"/>
                    <a:pt x="1575100" y="22800"/>
                  </a:cubicBezTo>
                  <a:lnTo>
                    <a:pt x="1575100" y="402800"/>
                  </a:lnTo>
                  <a:cubicBezTo>
                    <a:pt x="1575100" y="415386"/>
                    <a:pt x="1564886" y="425600"/>
                    <a:pt x="1552300" y="425600"/>
                  </a:cubicBezTo>
                  <a:lnTo>
                    <a:pt x="22800" y="425600"/>
                  </a:lnTo>
                  <a:cubicBezTo>
                    <a:pt x="10214" y="425600"/>
                    <a:pt x="0" y="415386"/>
                    <a:pt x="0" y="4028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100" dirty="0">
                  <a:solidFill>
                    <a:srgbClr val="FFFFFF"/>
                  </a:solidFill>
                  <a:latin typeface="Microsoft YaHei" panose="020B0503020204020204" pitchFamily="34" charset="-122"/>
                  <a:ea typeface="Microsoft YaHei" panose="020B0503020204020204" pitchFamily="34" charset="-122"/>
                </a:rPr>
                <a:t>POE group</a:t>
              </a:r>
            </a:p>
          </p:txBody>
        </p:sp>
        <p:sp>
          <p:nvSpPr>
            <p:cNvPr id="110" name="Rectangle">
              <a:extLst>
                <a:ext uri="{FF2B5EF4-FFF2-40B4-BE49-F238E27FC236}">
                  <a16:creationId xmlns:a16="http://schemas.microsoft.com/office/drawing/2014/main" id="{C9BFA780-5F5B-7409-2712-006F51CB491A}"/>
                </a:ext>
              </a:extLst>
            </p:cNvPr>
            <p:cNvSpPr/>
            <p:nvPr/>
          </p:nvSpPr>
          <p:spPr>
            <a:xfrm>
              <a:off x="-4084351" y="5411869"/>
              <a:ext cx="1575100" cy="425600"/>
            </a:xfrm>
            <a:custGeom>
              <a:avLst/>
              <a:gdLst>
                <a:gd name="connsiteX0" fmla="*/ 0 w 1575100"/>
                <a:gd name="connsiteY0" fmla="*/ 215638 h 425600"/>
                <a:gd name="connsiteX1" fmla="*/ 790005 w 1575100"/>
                <a:gd name="connsiteY1" fmla="*/ 0 h 425600"/>
                <a:gd name="connsiteX2" fmla="*/ 1575100 w 1575100"/>
                <a:gd name="connsiteY2" fmla="*/ 215638 h 425600"/>
                <a:gd name="connsiteX3" fmla="*/ 790005 w 15751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575100" h="425600">
                  <a:moveTo>
                    <a:pt x="22800" y="0"/>
                  </a:moveTo>
                  <a:lnTo>
                    <a:pt x="1552300" y="0"/>
                  </a:lnTo>
                  <a:cubicBezTo>
                    <a:pt x="1564886" y="0"/>
                    <a:pt x="1575100" y="10214"/>
                    <a:pt x="1575100" y="22800"/>
                  </a:cubicBezTo>
                  <a:lnTo>
                    <a:pt x="1575100" y="402800"/>
                  </a:lnTo>
                  <a:cubicBezTo>
                    <a:pt x="1575100" y="415386"/>
                    <a:pt x="1564886" y="425600"/>
                    <a:pt x="1552300" y="425600"/>
                  </a:cubicBezTo>
                  <a:lnTo>
                    <a:pt x="22800" y="425600"/>
                  </a:lnTo>
                  <a:cubicBezTo>
                    <a:pt x="10214" y="425600"/>
                    <a:pt x="0" y="415386"/>
                    <a:pt x="0" y="4028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100" dirty="0">
                  <a:solidFill>
                    <a:srgbClr val="FFFFFF"/>
                  </a:solidFill>
                  <a:latin typeface="Microsoft YaHei" panose="020B0503020204020204" pitchFamily="34" charset="-122"/>
                  <a:ea typeface="Microsoft YaHei" panose="020B0503020204020204" pitchFamily="34" charset="-122"/>
                </a:rPr>
                <a:t>POE group</a:t>
              </a:r>
            </a:p>
          </p:txBody>
        </p:sp>
        <p:sp>
          <p:nvSpPr>
            <p:cNvPr id="111" name="Text 303">
              <a:extLst>
                <a:ext uri="{FF2B5EF4-FFF2-40B4-BE49-F238E27FC236}">
                  <a16:creationId xmlns:a16="http://schemas.microsoft.com/office/drawing/2014/main" id="{33372ABB-FC46-D25A-DF41-2D5CEE33F676}"/>
                </a:ext>
              </a:extLst>
            </p:cNvPr>
            <p:cNvSpPr txBox="1"/>
            <p:nvPr/>
          </p:nvSpPr>
          <p:spPr>
            <a:xfrm>
              <a:off x="-6581000" y="5829869"/>
              <a:ext cx="2861599"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分区 Database</a:t>
              </a:r>
            </a:p>
          </p:txBody>
        </p:sp>
        <p:sp>
          <p:nvSpPr>
            <p:cNvPr id="112" name="Rectangle">
              <a:extLst>
                <a:ext uri="{FF2B5EF4-FFF2-40B4-BE49-F238E27FC236}">
                  <a16:creationId xmlns:a16="http://schemas.microsoft.com/office/drawing/2014/main" id="{44A50298-C13F-E96A-63F5-370E4EC1FDE0}"/>
                </a:ext>
              </a:extLst>
            </p:cNvPr>
            <p:cNvSpPr/>
            <p:nvPr/>
          </p:nvSpPr>
          <p:spPr>
            <a:xfrm>
              <a:off x="-976000" y="4986268"/>
              <a:ext cx="3708800" cy="1261600"/>
            </a:xfrm>
            <a:custGeom>
              <a:avLst/>
              <a:gdLst>
                <a:gd name="connsiteX0" fmla="*/ 0 w 3708800"/>
                <a:gd name="connsiteY0" fmla="*/ 639211 h 1261600"/>
                <a:gd name="connsiteX1" fmla="*/ 1860178 w 3708800"/>
                <a:gd name="connsiteY1" fmla="*/ 0 h 1261600"/>
                <a:gd name="connsiteX2" fmla="*/ 3708800 w 3708800"/>
                <a:gd name="connsiteY2" fmla="*/ 639211 h 1261600"/>
                <a:gd name="connsiteX3" fmla="*/ 1860178 w 3708800"/>
                <a:gd name="connsiteY3" fmla="*/ 1261600 h 1261600"/>
              </a:gdLst>
              <a:ahLst/>
              <a:cxnLst>
                <a:cxn ang="0">
                  <a:pos x="connsiteX0" y="connsiteY0"/>
                </a:cxn>
                <a:cxn ang="0">
                  <a:pos x="connsiteX1" y="connsiteY1"/>
                </a:cxn>
                <a:cxn ang="0">
                  <a:pos x="connsiteX2" y="connsiteY2"/>
                </a:cxn>
                <a:cxn ang="0">
                  <a:pos x="connsiteX3" y="connsiteY3"/>
                </a:cxn>
              </a:cxnLst>
              <a:rect l="0" t="0" r="0" b="0"/>
              <a:pathLst>
                <a:path w="3708800" h="1261600">
                  <a:moveTo>
                    <a:pt x="22800" y="0"/>
                  </a:moveTo>
                  <a:lnTo>
                    <a:pt x="3686000" y="0"/>
                  </a:lnTo>
                  <a:cubicBezTo>
                    <a:pt x="3698586" y="0"/>
                    <a:pt x="3708800" y="10214"/>
                    <a:pt x="3708800" y="22800"/>
                  </a:cubicBezTo>
                  <a:lnTo>
                    <a:pt x="3708800" y="1238800"/>
                  </a:lnTo>
                  <a:cubicBezTo>
                    <a:pt x="3708800" y="1251386"/>
                    <a:pt x="3698586" y="1261600"/>
                    <a:pt x="3686000" y="1261600"/>
                  </a:cubicBezTo>
                  <a:lnTo>
                    <a:pt x="22800" y="1261600"/>
                  </a:lnTo>
                  <a:cubicBezTo>
                    <a:pt x="10214" y="1261600"/>
                    <a:pt x="0" y="1251386"/>
                    <a:pt x="0" y="1238800"/>
                  </a:cubicBezTo>
                  <a:lnTo>
                    <a:pt x="0" y="22800"/>
                  </a:lnTo>
                  <a:cubicBezTo>
                    <a:pt x="0" y="10214"/>
                    <a:pt x="10214" y="0"/>
                    <a:pt x="22800" y="0"/>
                  </a:cubicBezTo>
                  <a:close/>
                </a:path>
              </a:pathLst>
            </a:custGeom>
            <a:solidFill>
              <a:srgbClr val="C2C2C2"/>
            </a:solidFill>
            <a:ln w="7600" cap="flat">
              <a:solidFill>
                <a:srgbClr val="323232"/>
              </a:solidFill>
              <a:bevel/>
            </a:ln>
          </p:spPr>
        </p:sp>
        <p:sp>
          <p:nvSpPr>
            <p:cNvPr id="113" name="Rectangle">
              <a:extLst>
                <a:ext uri="{FF2B5EF4-FFF2-40B4-BE49-F238E27FC236}">
                  <a16:creationId xmlns:a16="http://schemas.microsoft.com/office/drawing/2014/main" id="{2ED3551E-F7C0-D219-0760-8B16EF6E08E3}"/>
                </a:ext>
              </a:extLst>
            </p:cNvPr>
            <p:cNvSpPr/>
            <p:nvPr/>
          </p:nvSpPr>
          <p:spPr>
            <a:xfrm>
              <a:off x="-673604" y="5411869"/>
              <a:ext cx="1204304" cy="425600"/>
            </a:xfrm>
            <a:custGeom>
              <a:avLst/>
              <a:gdLst>
                <a:gd name="connsiteX0" fmla="*/ 0 w 1204304"/>
                <a:gd name="connsiteY0" fmla="*/ 215637 h 425600"/>
                <a:gd name="connsiteX1" fmla="*/ 604028 w 1204304"/>
                <a:gd name="connsiteY1" fmla="*/ 0 h 425600"/>
                <a:gd name="connsiteX2" fmla="*/ 1204304 w 1204304"/>
                <a:gd name="connsiteY2" fmla="*/ 215637 h 425600"/>
                <a:gd name="connsiteX3" fmla="*/ 604028 w 1204304"/>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204304" h="425600">
                  <a:moveTo>
                    <a:pt x="22800" y="0"/>
                  </a:moveTo>
                  <a:lnTo>
                    <a:pt x="1181504" y="0"/>
                  </a:lnTo>
                  <a:cubicBezTo>
                    <a:pt x="1194089" y="0"/>
                    <a:pt x="1204304" y="10214"/>
                    <a:pt x="1204304" y="22800"/>
                  </a:cubicBezTo>
                  <a:lnTo>
                    <a:pt x="1204304" y="402800"/>
                  </a:lnTo>
                  <a:cubicBezTo>
                    <a:pt x="1204304" y="415386"/>
                    <a:pt x="1194089" y="425600"/>
                    <a:pt x="1181504" y="425600"/>
                  </a:cubicBezTo>
                  <a:lnTo>
                    <a:pt x="22800" y="425600"/>
                  </a:lnTo>
                  <a:cubicBezTo>
                    <a:pt x="10214" y="425600"/>
                    <a:pt x="0" y="415386"/>
                    <a:pt x="0" y="4028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100" dirty="0">
                  <a:solidFill>
                    <a:srgbClr val="FFFFFF"/>
                  </a:solidFill>
                  <a:latin typeface="Microsoft YaHei" panose="020B0503020204020204" pitchFamily="34" charset="-122"/>
                  <a:ea typeface="Microsoft YaHei" panose="020B0503020204020204" pitchFamily="34" charset="-122"/>
                </a:rPr>
                <a:t>POE组</a:t>
              </a:r>
            </a:p>
          </p:txBody>
        </p:sp>
        <p:sp>
          <p:nvSpPr>
            <p:cNvPr id="114" name="Rectangle">
              <a:extLst>
                <a:ext uri="{FF2B5EF4-FFF2-40B4-BE49-F238E27FC236}">
                  <a16:creationId xmlns:a16="http://schemas.microsoft.com/office/drawing/2014/main" id="{0CF961C8-F98C-C5B6-F7AB-7C9AC1ADC2AD}"/>
                </a:ext>
              </a:extLst>
            </p:cNvPr>
            <p:cNvSpPr/>
            <p:nvPr/>
          </p:nvSpPr>
          <p:spPr>
            <a:xfrm>
              <a:off x="1165251" y="5404269"/>
              <a:ext cx="1204304" cy="425600"/>
            </a:xfrm>
            <a:custGeom>
              <a:avLst/>
              <a:gdLst>
                <a:gd name="connsiteX0" fmla="*/ 0 w 1204304"/>
                <a:gd name="connsiteY0" fmla="*/ 215638 h 425600"/>
                <a:gd name="connsiteX1" fmla="*/ 604028 w 1204304"/>
                <a:gd name="connsiteY1" fmla="*/ 0 h 425600"/>
                <a:gd name="connsiteX2" fmla="*/ 1204304 w 1204304"/>
                <a:gd name="connsiteY2" fmla="*/ 215638 h 425600"/>
                <a:gd name="connsiteX3" fmla="*/ 604028 w 1204304"/>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204304" h="425600">
                  <a:moveTo>
                    <a:pt x="22800" y="0"/>
                  </a:moveTo>
                  <a:lnTo>
                    <a:pt x="1181504" y="0"/>
                  </a:lnTo>
                  <a:cubicBezTo>
                    <a:pt x="1194089" y="0"/>
                    <a:pt x="1204304" y="10214"/>
                    <a:pt x="1204304" y="22800"/>
                  </a:cubicBezTo>
                  <a:lnTo>
                    <a:pt x="1204304" y="402800"/>
                  </a:lnTo>
                  <a:cubicBezTo>
                    <a:pt x="1204304" y="415386"/>
                    <a:pt x="1194089" y="425600"/>
                    <a:pt x="1181504" y="425600"/>
                  </a:cubicBezTo>
                  <a:lnTo>
                    <a:pt x="22800" y="425600"/>
                  </a:lnTo>
                  <a:cubicBezTo>
                    <a:pt x="10214" y="425600"/>
                    <a:pt x="0" y="415386"/>
                    <a:pt x="0" y="4028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100" dirty="0">
                  <a:solidFill>
                    <a:srgbClr val="FFFFFF"/>
                  </a:solidFill>
                  <a:latin typeface="Microsoft YaHei" panose="020B0503020204020204" pitchFamily="34" charset="-122"/>
                  <a:ea typeface="Microsoft YaHei" panose="020B0503020204020204" pitchFamily="34" charset="-122"/>
                </a:rPr>
                <a:t>POE组</a:t>
              </a:r>
            </a:p>
          </p:txBody>
        </p:sp>
        <p:sp>
          <p:nvSpPr>
            <p:cNvPr id="115" name="Text 304">
              <a:extLst>
                <a:ext uri="{FF2B5EF4-FFF2-40B4-BE49-F238E27FC236}">
                  <a16:creationId xmlns:a16="http://schemas.microsoft.com/office/drawing/2014/main" id="{49740180-3582-C511-B32D-0479D616CE9C}"/>
                </a:ext>
              </a:extLst>
            </p:cNvPr>
            <p:cNvSpPr txBox="1"/>
            <p:nvPr/>
          </p:nvSpPr>
          <p:spPr>
            <a:xfrm>
              <a:off x="-795" y="5009069"/>
              <a:ext cx="1757995"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DDR</a:t>
              </a:r>
            </a:p>
          </p:txBody>
        </p:sp>
        <p:sp>
          <p:nvSpPr>
            <p:cNvPr id="116" name="Text 305">
              <a:extLst>
                <a:ext uri="{FF2B5EF4-FFF2-40B4-BE49-F238E27FC236}">
                  <a16:creationId xmlns:a16="http://schemas.microsoft.com/office/drawing/2014/main" id="{AA2A7472-AC23-EBD5-DD5D-9F68E93373E8}"/>
                </a:ext>
              </a:extLst>
            </p:cNvPr>
            <p:cNvSpPr txBox="1"/>
            <p:nvPr/>
          </p:nvSpPr>
          <p:spPr>
            <a:xfrm>
              <a:off x="-552596" y="5822269"/>
              <a:ext cx="2861599"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分区 Database</a:t>
              </a:r>
            </a:p>
          </p:txBody>
        </p:sp>
        <p:sp>
          <p:nvSpPr>
            <p:cNvPr id="117" name="Rectangle">
              <a:extLst>
                <a:ext uri="{FF2B5EF4-FFF2-40B4-BE49-F238E27FC236}">
                  <a16:creationId xmlns:a16="http://schemas.microsoft.com/office/drawing/2014/main" id="{0713ACC3-4349-3A50-B5D5-2AB68A264802}"/>
                </a:ext>
              </a:extLst>
            </p:cNvPr>
            <p:cNvSpPr/>
            <p:nvPr/>
          </p:nvSpPr>
          <p:spPr>
            <a:xfrm>
              <a:off x="6388401" y="4986268"/>
              <a:ext cx="3708800" cy="1261600"/>
            </a:xfrm>
            <a:custGeom>
              <a:avLst/>
              <a:gdLst>
                <a:gd name="connsiteX0" fmla="*/ 0 w 3708800"/>
                <a:gd name="connsiteY0" fmla="*/ 639211 h 1261600"/>
                <a:gd name="connsiteX1" fmla="*/ 1860176 w 3708800"/>
                <a:gd name="connsiteY1" fmla="*/ 0 h 1261600"/>
                <a:gd name="connsiteX2" fmla="*/ 3708800 w 3708800"/>
                <a:gd name="connsiteY2" fmla="*/ 639211 h 1261600"/>
                <a:gd name="connsiteX3" fmla="*/ 1860176 w 3708800"/>
                <a:gd name="connsiteY3" fmla="*/ 1261600 h 1261600"/>
              </a:gdLst>
              <a:ahLst/>
              <a:cxnLst>
                <a:cxn ang="0">
                  <a:pos x="connsiteX0" y="connsiteY0"/>
                </a:cxn>
                <a:cxn ang="0">
                  <a:pos x="connsiteX1" y="connsiteY1"/>
                </a:cxn>
                <a:cxn ang="0">
                  <a:pos x="connsiteX2" y="connsiteY2"/>
                </a:cxn>
                <a:cxn ang="0">
                  <a:pos x="connsiteX3" y="connsiteY3"/>
                </a:cxn>
              </a:cxnLst>
              <a:rect l="0" t="0" r="0" b="0"/>
              <a:pathLst>
                <a:path w="3708800" h="1261600">
                  <a:moveTo>
                    <a:pt x="22800" y="0"/>
                  </a:moveTo>
                  <a:lnTo>
                    <a:pt x="3686000" y="0"/>
                  </a:lnTo>
                  <a:cubicBezTo>
                    <a:pt x="3698586" y="0"/>
                    <a:pt x="3708800" y="10214"/>
                    <a:pt x="3708800" y="22800"/>
                  </a:cubicBezTo>
                  <a:lnTo>
                    <a:pt x="3708800" y="1238800"/>
                  </a:lnTo>
                  <a:cubicBezTo>
                    <a:pt x="3708800" y="1251386"/>
                    <a:pt x="3698586" y="1261600"/>
                    <a:pt x="3686000" y="1261600"/>
                  </a:cubicBezTo>
                  <a:lnTo>
                    <a:pt x="22800" y="1261600"/>
                  </a:lnTo>
                  <a:cubicBezTo>
                    <a:pt x="10214" y="1261600"/>
                    <a:pt x="0" y="1251386"/>
                    <a:pt x="0" y="1238800"/>
                  </a:cubicBezTo>
                  <a:lnTo>
                    <a:pt x="0" y="22800"/>
                  </a:lnTo>
                  <a:cubicBezTo>
                    <a:pt x="0" y="10214"/>
                    <a:pt x="10214" y="0"/>
                    <a:pt x="22800" y="0"/>
                  </a:cubicBezTo>
                  <a:close/>
                </a:path>
              </a:pathLst>
            </a:custGeom>
            <a:solidFill>
              <a:srgbClr val="C2C2C2"/>
            </a:solidFill>
            <a:ln w="7600" cap="flat">
              <a:solidFill>
                <a:srgbClr val="323232"/>
              </a:solidFill>
              <a:bevel/>
            </a:ln>
          </p:spPr>
        </p:sp>
        <p:sp>
          <p:nvSpPr>
            <p:cNvPr id="118" name="Rectangle">
              <a:extLst>
                <a:ext uri="{FF2B5EF4-FFF2-40B4-BE49-F238E27FC236}">
                  <a16:creationId xmlns:a16="http://schemas.microsoft.com/office/drawing/2014/main" id="{132BE95F-1EAE-82B7-C99F-D91473FBB6D1}"/>
                </a:ext>
              </a:extLst>
            </p:cNvPr>
            <p:cNvSpPr/>
            <p:nvPr/>
          </p:nvSpPr>
          <p:spPr>
            <a:xfrm>
              <a:off x="6690801" y="5411869"/>
              <a:ext cx="1204304" cy="425600"/>
            </a:xfrm>
            <a:custGeom>
              <a:avLst/>
              <a:gdLst>
                <a:gd name="connsiteX0" fmla="*/ 0 w 1204304"/>
                <a:gd name="connsiteY0" fmla="*/ 215638 h 425600"/>
                <a:gd name="connsiteX1" fmla="*/ 604028 w 1204304"/>
                <a:gd name="connsiteY1" fmla="*/ 0 h 425600"/>
                <a:gd name="connsiteX2" fmla="*/ 1204304 w 1204304"/>
                <a:gd name="connsiteY2" fmla="*/ 215638 h 425600"/>
                <a:gd name="connsiteX3" fmla="*/ 604028 w 1204304"/>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204304" h="425600">
                  <a:moveTo>
                    <a:pt x="22800" y="0"/>
                  </a:moveTo>
                  <a:lnTo>
                    <a:pt x="1181504" y="0"/>
                  </a:lnTo>
                  <a:cubicBezTo>
                    <a:pt x="1194089" y="0"/>
                    <a:pt x="1204304" y="10214"/>
                    <a:pt x="1204304" y="22800"/>
                  </a:cubicBezTo>
                  <a:lnTo>
                    <a:pt x="1204304" y="402800"/>
                  </a:lnTo>
                  <a:cubicBezTo>
                    <a:pt x="1204304" y="415386"/>
                    <a:pt x="1194089" y="425600"/>
                    <a:pt x="1181504" y="425600"/>
                  </a:cubicBezTo>
                  <a:lnTo>
                    <a:pt x="22800" y="425600"/>
                  </a:lnTo>
                  <a:cubicBezTo>
                    <a:pt x="10214" y="425600"/>
                    <a:pt x="0" y="415386"/>
                    <a:pt x="0" y="4028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100" dirty="0">
                  <a:solidFill>
                    <a:srgbClr val="FFFFFF"/>
                  </a:solidFill>
                  <a:latin typeface="Microsoft YaHei" panose="020B0503020204020204" pitchFamily="34" charset="-122"/>
                  <a:ea typeface="Microsoft YaHei" panose="020B0503020204020204" pitchFamily="34" charset="-122"/>
                </a:rPr>
                <a:t>POE组</a:t>
              </a:r>
            </a:p>
          </p:txBody>
        </p:sp>
        <p:sp>
          <p:nvSpPr>
            <p:cNvPr id="119" name="Rectangle">
              <a:extLst>
                <a:ext uri="{FF2B5EF4-FFF2-40B4-BE49-F238E27FC236}">
                  <a16:creationId xmlns:a16="http://schemas.microsoft.com/office/drawing/2014/main" id="{8A4BF715-F3F7-97EA-82F8-227A25E43D50}"/>
                </a:ext>
              </a:extLst>
            </p:cNvPr>
            <p:cNvSpPr/>
            <p:nvPr/>
          </p:nvSpPr>
          <p:spPr>
            <a:xfrm>
              <a:off x="8529621" y="5404269"/>
              <a:ext cx="1204304" cy="425600"/>
            </a:xfrm>
            <a:custGeom>
              <a:avLst/>
              <a:gdLst>
                <a:gd name="connsiteX0" fmla="*/ 0 w 1204304"/>
                <a:gd name="connsiteY0" fmla="*/ 215638 h 425600"/>
                <a:gd name="connsiteX1" fmla="*/ 604028 w 1204304"/>
                <a:gd name="connsiteY1" fmla="*/ 0 h 425600"/>
                <a:gd name="connsiteX2" fmla="*/ 1204304 w 1204304"/>
                <a:gd name="connsiteY2" fmla="*/ 215638 h 425600"/>
                <a:gd name="connsiteX3" fmla="*/ 604028 w 1204304"/>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204304" h="425600">
                  <a:moveTo>
                    <a:pt x="22800" y="0"/>
                  </a:moveTo>
                  <a:lnTo>
                    <a:pt x="1181504" y="0"/>
                  </a:lnTo>
                  <a:cubicBezTo>
                    <a:pt x="1194089" y="0"/>
                    <a:pt x="1204304" y="10214"/>
                    <a:pt x="1204304" y="22800"/>
                  </a:cubicBezTo>
                  <a:lnTo>
                    <a:pt x="1204304" y="402800"/>
                  </a:lnTo>
                  <a:cubicBezTo>
                    <a:pt x="1204304" y="415386"/>
                    <a:pt x="1194089" y="425600"/>
                    <a:pt x="1181504" y="425600"/>
                  </a:cubicBezTo>
                  <a:lnTo>
                    <a:pt x="22800" y="425600"/>
                  </a:lnTo>
                  <a:cubicBezTo>
                    <a:pt x="10214" y="425600"/>
                    <a:pt x="0" y="415386"/>
                    <a:pt x="0" y="4028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100" dirty="0">
                  <a:solidFill>
                    <a:srgbClr val="FFFFFF"/>
                  </a:solidFill>
                  <a:latin typeface="Microsoft YaHei" panose="020B0503020204020204" pitchFamily="34" charset="-122"/>
                  <a:ea typeface="Microsoft YaHei" panose="020B0503020204020204" pitchFamily="34" charset="-122"/>
                </a:rPr>
                <a:t>POE组</a:t>
              </a:r>
            </a:p>
          </p:txBody>
        </p:sp>
        <p:sp>
          <p:nvSpPr>
            <p:cNvPr id="120" name="Text 306">
              <a:extLst>
                <a:ext uri="{FF2B5EF4-FFF2-40B4-BE49-F238E27FC236}">
                  <a16:creationId xmlns:a16="http://schemas.microsoft.com/office/drawing/2014/main" id="{3482F941-3833-5338-D18A-36625EDDADB1}"/>
                </a:ext>
              </a:extLst>
            </p:cNvPr>
            <p:cNvSpPr txBox="1"/>
            <p:nvPr/>
          </p:nvSpPr>
          <p:spPr>
            <a:xfrm>
              <a:off x="7363572" y="5009069"/>
              <a:ext cx="1757995"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DDR</a:t>
              </a:r>
            </a:p>
          </p:txBody>
        </p:sp>
        <p:sp>
          <p:nvSpPr>
            <p:cNvPr id="121" name="Text 307">
              <a:extLst>
                <a:ext uri="{FF2B5EF4-FFF2-40B4-BE49-F238E27FC236}">
                  <a16:creationId xmlns:a16="http://schemas.microsoft.com/office/drawing/2014/main" id="{8084652F-8F58-AA58-9651-235E347C45BA}"/>
                </a:ext>
              </a:extLst>
            </p:cNvPr>
            <p:cNvSpPr txBox="1"/>
            <p:nvPr/>
          </p:nvSpPr>
          <p:spPr>
            <a:xfrm>
              <a:off x="6811774" y="5822269"/>
              <a:ext cx="2861599"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分区 Database</a:t>
              </a:r>
            </a:p>
          </p:txBody>
        </p:sp>
        <p:sp>
          <p:nvSpPr>
            <p:cNvPr id="122" name="箭头">
              <a:extLst>
                <a:ext uri="{FF2B5EF4-FFF2-40B4-BE49-F238E27FC236}">
                  <a16:creationId xmlns:a16="http://schemas.microsoft.com/office/drawing/2014/main" id="{63535362-DAAE-B5A4-3EE7-45A4715C142D}"/>
                </a:ext>
              </a:extLst>
            </p:cNvPr>
            <p:cNvSpPr/>
            <p:nvPr/>
          </p:nvSpPr>
          <p:spPr>
            <a:xfrm rot="16200000">
              <a:off x="12927162" y="4164469"/>
              <a:ext cx="1261600" cy="366799"/>
            </a:xfrm>
            <a:custGeom>
              <a:avLst/>
              <a:gdLst>
                <a:gd name="rtt" fmla="*/ 110040 h 366799"/>
                <a:gd name="rtr" fmla="*/ 1096543 w 1261600"/>
                <a:gd name="rtb" fmla="*/ 256759 h 366799"/>
              </a:gdLst>
              <a:ahLst/>
              <a:cxnLst/>
              <a:rect l="l" t="rtt" r="rtr" b="rtb"/>
              <a:pathLst>
                <a:path w="1261600" h="366799">
                  <a:moveTo>
                    <a:pt x="0" y="110040"/>
                  </a:moveTo>
                  <a:lnTo>
                    <a:pt x="1096543" y="110040"/>
                  </a:lnTo>
                  <a:lnTo>
                    <a:pt x="1096543" y="0"/>
                  </a:lnTo>
                  <a:lnTo>
                    <a:pt x="1261600" y="183399"/>
                  </a:lnTo>
                  <a:lnTo>
                    <a:pt x="1096543" y="366799"/>
                  </a:lnTo>
                  <a:lnTo>
                    <a:pt x="1096543" y="256759"/>
                  </a:lnTo>
                  <a:lnTo>
                    <a:pt x="0" y="256759"/>
                  </a:lnTo>
                  <a:lnTo>
                    <a:pt x="0" y="110040"/>
                  </a:lnTo>
                  <a:close/>
                </a:path>
              </a:pathLst>
            </a:custGeom>
            <a:solidFill>
              <a:srgbClr val="000000"/>
            </a:solidFill>
            <a:ln w="7600" cap="flat">
              <a:noFill/>
              <a:bevel/>
            </a:ln>
          </p:spPr>
          <p:txBody>
            <a:bodyPr wrap="none" lIns="0" tIns="0" rIns="0" bIns="0" rtlCol="0" anchor="ctr"/>
            <a:lstStyle/>
            <a:p>
              <a:pPr algn="ctr"/>
              <a:r>
                <a:rPr sz="700" dirty="0">
                  <a:solidFill>
                    <a:srgbClr val="191919"/>
                  </a:solidFill>
                  <a:latin typeface="Microsoft YaHei" panose="020B0503020204020204" pitchFamily="34" charset="-122"/>
                  <a:ea typeface="Microsoft YaHei" panose="020B0503020204020204" pitchFamily="34" charset="-122"/>
                </a:rPr>
                <a:t> </a:t>
              </a:r>
            </a:p>
          </p:txBody>
        </p:sp>
        <p:sp>
          <p:nvSpPr>
            <p:cNvPr id="123" name="Rectangle">
              <a:extLst>
                <a:ext uri="{FF2B5EF4-FFF2-40B4-BE49-F238E27FC236}">
                  <a16:creationId xmlns:a16="http://schemas.microsoft.com/office/drawing/2014/main" id="{6E87D0C2-13E4-1EC0-B8C6-AC23E35C4806}"/>
                </a:ext>
              </a:extLst>
            </p:cNvPr>
            <p:cNvSpPr/>
            <p:nvPr/>
          </p:nvSpPr>
          <p:spPr>
            <a:xfrm>
              <a:off x="11118451" y="5009068"/>
              <a:ext cx="6393500" cy="1261600"/>
            </a:xfrm>
            <a:custGeom>
              <a:avLst/>
              <a:gdLst>
                <a:gd name="connsiteX0" fmla="*/ 0 w 6393500"/>
                <a:gd name="connsiteY0" fmla="*/ 639211 h 1261600"/>
                <a:gd name="connsiteX1" fmla="*/ 3206714 w 6393500"/>
                <a:gd name="connsiteY1" fmla="*/ 0 h 1261600"/>
                <a:gd name="connsiteX2" fmla="*/ 6393500 w 6393500"/>
                <a:gd name="connsiteY2" fmla="*/ 639211 h 1261600"/>
                <a:gd name="connsiteX3" fmla="*/ 3206714 w 6393500"/>
                <a:gd name="connsiteY3" fmla="*/ 1261600 h 1261600"/>
              </a:gdLst>
              <a:ahLst/>
              <a:cxnLst>
                <a:cxn ang="0">
                  <a:pos x="connsiteX0" y="connsiteY0"/>
                </a:cxn>
                <a:cxn ang="0">
                  <a:pos x="connsiteX1" y="connsiteY1"/>
                </a:cxn>
                <a:cxn ang="0">
                  <a:pos x="connsiteX2" y="connsiteY2"/>
                </a:cxn>
                <a:cxn ang="0">
                  <a:pos x="connsiteX3" y="connsiteY3"/>
                </a:cxn>
              </a:cxnLst>
              <a:rect l="0" t="0" r="0" b="0"/>
              <a:pathLst>
                <a:path w="6393500" h="1261600">
                  <a:moveTo>
                    <a:pt x="22800" y="0"/>
                  </a:moveTo>
                  <a:lnTo>
                    <a:pt x="6370700" y="0"/>
                  </a:lnTo>
                  <a:cubicBezTo>
                    <a:pt x="6383286" y="0"/>
                    <a:pt x="6393500" y="10214"/>
                    <a:pt x="6393500" y="22800"/>
                  </a:cubicBezTo>
                  <a:lnTo>
                    <a:pt x="6393500" y="1238800"/>
                  </a:lnTo>
                  <a:cubicBezTo>
                    <a:pt x="6393500" y="1251386"/>
                    <a:pt x="6383286" y="1261600"/>
                    <a:pt x="6370700" y="1261600"/>
                  </a:cubicBezTo>
                  <a:lnTo>
                    <a:pt x="22800" y="1261600"/>
                  </a:lnTo>
                  <a:cubicBezTo>
                    <a:pt x="10214" y="1261600"/>
                    <a:pt x="0" y="1251386"/>
                    <a:pt x="0" y="1238800"/>
                  </a:cubicBezTo>
                  <a:lnTo>
                    <a:pt x="0" y="22800"/>
                  </a:lnTo>
                  <a:cubicBezTo>
                    <a:pt x="0" y="10214"/>
                    <a:pt x="10214" y="0"/>
                    <a:pt x="22800" y="0"/>
                  </a:cubicBezTo>
                  <a:close/>
                </a:path>
              </a:pathLst>
            </a:custGeom>
            <a:solidFill>
              <a:srgbClr val="C2C2C2"/>
            </a:solidFill>
            <a:ln w="7600" cap="flat">
              <a:solidFill>
                <a:srgbClr val="323232"/>
              </a:solidFill>
              <a:bevel/>
            </a:ln>
          </p:spPr>
        </p:sp>
        <p:sp>
          <p:nvSpPr>
            <p:cNvPr id="124" name="Text 308">
              <a:extLst>
                <a:ext uri="{FF2B5EF4-FFF2-40B4-BE49-F238E27FC236}">
                  <a16:creationId xmlns:a16="http://schemas.microsoft.com/office/drawing/2014/main" id="{822C38A4-2C58-2838-D46F-6E97147AF754}"/>
                </a:ext>
              </a:extLst>
            </p:cNvPr>
            <p:cNvSpPr txBox="1"/>
            <p:nvPr/>
          </p:nvSpPr>
          <p:spPr>
            <a:xfrm>
              <a:off x="12870250" y="5039469"/>
              <a:ext cx="2861599"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DDR</a:t>
              </a:r>
            </a:p>
          </p:txBody>
        </p:sp>
        <p:sp>
          <p:nvSpPr>
            <p:cNvPr id="125" name="Rectangle">
              <a:extLst>
                <a:ext uri="{FF2B5EF4-FFF2-40B4-BE49-F238E27FC236}">
                  <a16:creationId xmlns:a16="http://schemas.microsoft.com/office/drawing/2014/main" id="{90634837-07D6-3F31-70A5-F5E73BAF14EF}"/>
                </a:ext>
              </a:extLst>
            </p:cNvPr>
            <p:cNvSpPr/>
            <p:nvPr/>
          </p:nvSpPr>
          <p:spPr>
            <a:xfrm>
              <a:off x="11711250" y="5434669"/>
              <a:ext cx="1575100" cy="425600"/>
            </a:xfrm>
            <a:custGeom>
              <a:avLst/>
              <a:gdLst>
                <a:gd name="connsiteX0" fmla="*/ 0 w 1575100"/>
                <a:gd name="connsiteY0" fmla="*/ 215638 h 425600"/>
                <a:gd name="connsiteX1" fmla="*/ 790005 w 1575100"/>
                <a:gd name="connsiteY1" fmla="*/ 0 h 425600"/>
                <a:gd name="connsiteX2" fmla="*/ 1575100 w 1575100"/>
                <a:gd name="connsiteY2" fmla="*/ 215638 h 425600"/>
                <a:gd name="connsiteX3" fmla="*/ 790005 w 15751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575100" h="425600">
                  <a:moveTo>
                    <a:pt x="22800" y="0"/>
                  </a:moveTo>
                  <a:lnTo>
                    <a:pt x="1552300" y="0"/>
                  </a:lnTo>
                  <a:cubicBezTo>
                    <a:pt x="1564886" y="0"/>
                    <a:pt x="1575100" y="10214"/>
                    <a:pt x="1575100" y="22800"/>
                  </a:cubicBezTo>
                  <a:lnTo>
                    <a:pt x="1575100" y="402800"/>
                  </a:lnTo>
                  <a:cubicBezTo>
                    <a:pt x="1575100" y="415386"/>
                    <a:pt x="1564886" y="425600"/>
                    <a:pt x="1552300" y="425600"/>
                  </a:cubicBezTo>
                  <a:lnTo>
                    <a:pt x="22800" y="425600"/>
                  </a:lnTo>
                  <a:cubicBezTo>
                    <a:pt x="10214" y="425600"/>
                    <a:pt x="0" y="415386"/>
                    <a:pt x="0" y="4028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100" dirty="0">
                  <a:solidFill>
                    <a:srgbClr val="FFFFFF"/>
                  </a:solidFill>
                  <a:latin typeface="Microsoft YaHei" panose="020B0503020204020204" pitchFamily="34" charset="-122"/>
                  <a:ea typeface="Microsoft YaHei" panose="020B0503020204020204" pitchFamily="34" charset="-122"/>
                </a:rPr>
                <a:t>POE group</a:t>
              </a:r>
            </a:p>
          </p:txBody>
        </p:sp>
        <p:sp>
          <p:nvSpPr>
            <p:cNvPr id="126" name="Rectangle">
              <a:extLst>
                <a:ext uri="{FF2B5EF4-FFF2-40B4-BE49-F238E27FC236}">
                  <a16:creationId xmlns:a16="http://schemas.microsoft.com/office/drawing/2014/main" id="{8B08B389-3830-7202-7A9F-3C0A3D450732}"/>
                </a:ext>
              </a:extLst>
            </p:cNvPr>
            <p:cNvSpPr/>
            <p:nvPr/>
          </p:nvSpPr>
          <p:spPr>
            <a:xfrm>
              <a:off x="15366896" y="5434669"/>
              <a:ext cx="1575100" cy="425600"/>
            </a:xfrm>
            <a:custGeom>
              <a:avLst/>
              <a:gdLst>
                <a:gd name="connsiteX0" fmla="*/ 0 w 1575100"/>
                <a:gd name="connsiteY0" fmla="*/ 215638 h 425600"/>
                <a:gd name="connsiteX1" fmla="*/ 790005 w 1575100"/>
                <a:gd name="connsiteY1" fmla="*/ 0 h 425600"/>
                <a:gd name="connsiteX2" fmla="*/ 1575100 w 1575100"/>
                <a:gd name="connsiteY2" fmla="*/ 215638 h 425600"/>
                <a:gd name="connsiteX3" fmla="*/ 790005 w 15751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575100" h="425600">
                  <a:moveTo>
                    <a:pt x="22800" y="0"/>
                  </a:moveTo>
                  <a:lnTo>
                    <a:pt x="1552300" y="0"/>
                  </a:lnTo>
                  <a:cubicBezTo>
                    <a:pt x="1564886" y="0"/>
                    <a:pt x="1575100" y="10214"/>
                    <a:pt x="1575100" y="22800"/>
                  </a:cubicBezTo>
                  <a:lnTo>
                    <a:pt x="1575100" y="402800"/>
                  </a:lnTo>
                  <a:cubicBezTo>
                    <a:pt x="1575100" y="415386"/>
                    <a:pt x="1564886" y="425600"/>
                    <a:pt x="1552300" y="425600"/>
                  </a:cubicBezTo>
                  <a:lnTo>
                    <a:pt x="22800" y="425600"/>
                  </a:lnTo>
                  <a:cubicBezTo>
                    <a:pt x="10214" y="425600"/>
                    <a:pt x="0" y="415386"/>
                    <a:pt x="0" y="402800"/>
                  </a:cubicBezTo>
                  <a:lnTo>
                    <a:pt x="0" y="22800"/>
                  </a:lnTo>
                  <a:cubicBezTo>
                    <a:pt x="0" y="10214"/>
                    <a:pt x="10214" y="0"/>
                    <a:pt x="22800" y="0"/>
                  </a:cubicBezTo>
                  <a:close/>
                </a:path>
              </a:pathLst>
            </a:custGeom>
            <a:solidFill>
              <a:srgbClr val="595959"/>
            </a:solidFill>
            <a:ln w="7600" cap="flat">
              <a:solidFill>
                <a:srgbClr val="323232"/>
              </a:solidFill>
              <a:bevel/>
            </a:ln>
          </p:spPr>
          <p:txBody>
            <a:bodyPr wrap="none" lIns="0" tIns="0" rIns="0" bIns="0" rtlCol="0" anchor="ctr"/>
            <a:lstStyle/>
            <a:p>
              <a:pPr algn="ctr"/>
              <a:r>
                <a:rPr sz="1100" dirty="0">
                  <a:solidFill>
                    <a:srgbClr val="FFFFFF"/>
                  </a:solidFill>
                  <a:latin typeface="Microsoft YaHei" panose="020B0503020204020204" pitchFamily="34" charset="-122"/>
                  <a:ea typeface="Microsoft YaHei" panose="020B0503020204020204" pitchFamily="34" charset="-122"/>
                </a:rPr>
                <a:t>POE组</a:t>
              </a:r>
            </a:p>
          </p:txBody>
        </p:sp>
        <p:sp>
          <p:nvSpPr>
            <p:cNvPr id="127" name="Text 309">
              <a:extLst>
                <a:ext uri="{FF2B5EF4-FFF2-40B4-BE49-F238E27FC236}">
                  <a16:creationId xmlns:a16="http://schemas.microsoft.com/office/drawing/2014/main" id="{6D95356F-CE92-B15B-A245-232C01A9C0A7}"/>
                </a:ext>
              </a:extLst>
            </p:cNvPr>
            <p:cNvSpPr txBox="1"/>
            <p:nvPr/>
          </p:nvSpPr>
          <p:spPr>
            <a:xfrm>
              <a:off x="12870250" y="5852669"/>
              <a:ext cx="2861599" cy="425600"/>
            </a:xfrm>
            <a:prstGeom prst="rect">
              <a:avLst/>
            </a:prstGeom>
            <a:noFill/>
          </p:spPr>
          <p:txBody>
            <a:bodyPr wrap="none" lIns="0" tIns="0" rIns="0" bIns="0" rtlCol="0" anchor="ctr"/>
            <a:lstStyle/>
            <a:p>
              <a:pPr algn="ctr"/>
              <a:r>
                <a:rPr sz="1400" dirty="0">
                  <a:solidFill>
                    <a:srgbClr val="191919"/>
                  </a:solidFill>
                  <a:latin typeface="Microsoft YaHei" panose="020B0503020204020204" pitchFamily="34" charset="-122"/>
                  <a:ea typeface="Microsoft YaHei" panose="020B0503020204020204" pitchFamily="34" charset="-122"/>
                </a:rPr>
                <a:t>分区 Database</a:t>
              </a:r>
            </a:p>
          </p:txBody>
        </p:sp>
        <p:sp>
          <p:nvSpPr>
            <p:cNvPr id="128" name="箭头">
              <a:extLst>
                <a:ext uri="{FF2B5EF4-FFF2-40B4-BE49-F238E27FC236}">
                  <a16:creationId xmlns:a16="http://schemas.microsoft.com/office/drawing/2014/main" id="{BC16A9E5-FA0A-C91B-3CC6-562DB7465F85}"/>
                </a:ext>
              </a:extLst>
            </p:cNvPr>
            <p:cNvSpPr/>
            <p:nvPr/>
          </p:nvSpPr>
          <p:spPr>
            <a:xfrm rot="5400000">
              <a:off x="-7665646" y="4257943"/>
              <a:ext cx="1459200" cy="366799"/>
            </a:xfrm>
            <a:custGeom>
              <a:avLst/>
              <a:gdLst>
                <a:gd name="rtt" fmla="*/ 110040 h 366799"/>
                <a:gd name="rtr" fmla="*/ 1294141 w 1459200"/>
                <a:gd name="rtb" fmla="*/ 256759 h 366799"/>
              </a:gdLst>
              <a:ahLst/>
              <a:cxnLst/>
              <a:rect l="l" t="rtt" r="rtr" b="rtb"/>
              <a:pathLst>
                <a:path w="1459200" h="366799">
                  <a:moveTo>
                    <a:pt x="0" y="110040"/>
                  </a:moveTo>
                  <a:lnTo>
                    <a:pt x="1294141" y="110040"/>
                  </a:lnTo>
                  <a:lnTo>
                    <a:pt x="1294141" y="0"/>
                  </a:lnTo>
                  <a:lnTo>
                    <a:pt x="1459200" y="183399"/>
                  </a:lnTo>
                  <a:lnTo>
                    <a:pt x="1294141" y="366799"/>
                  </a:lnTo>
                  <a:lnTo>
                    <a:pt x="1294141" y="256759"/>
                  </a:lnTo>
                  <a:lnTo>
                    <a:pt x="0" y="256759"/>
                  </a:lnTo>
                  <a:lnTo>
                    <a:pt x="0" y="110040"/>
                  </a:lnTo>
                  <a:close/>
                </a:path>
              </a:pathLst>
            </a:custGeom>
            <a:solidFill>
              <a:srgbClr val="000000"/>
            </a:solidFill>
            <a:ln w="7600" cap="flat">
              <a:noFill/>
              <a:bevel/>
            </a:ln>
          </p:spPr>
          <p:txBody>
            <a:bodyPr wrap="none" lIns="0" tIns="0" rIns="0" bIns="0" rtlCol="0" anchor="ctr"/>
            <a:lstStyle/>
            <a:p>
              <a:pPr algn="ctr"/>
              <a:r>
                <a:rPr sz="700" dirty="0">
                  <a:solidFill>
                    <a:srgbClr val="191919"/>
                  </a:solidFill>
                  <a:latin typeface="Microsoft YaHei" panose="020B0503020204020204" pitchFamily="34" charset="-122"/>
                  <a:ea typeface="Microsoft YaHei" panose="020B0503020204020204" pitchFamily="34" charset="-122"/>
                </a:rPr>
                <a:t> </a:t>
              </a:r>
            </a:p>
          </p:txBody>
        </p:sp>
        <p:sp>
          <p:nvSpPr>
            <p:cNvPr id="129" name="箭头">
              <a:extLst>
                <a:ext uri="{FF2B5EF4-FFF2-40B4-BE49-F238E27FC236}">
                  <a16:creationId xmlns:a16="http://schemas.microsoft.com/office/drawing/2014/main" id="{904F9A31-7668-0CF8-9F5C-D14BC48C6702}"/>
                </a:ext>
              </a:extLst>
            </p:cNvPr>
            <p:cNvSpPr/>
            <p:nvPr/>
          </p:nvSpPr>
          <p:spPr>
            <a:xfrm rot="5400000">
              <a:off x="-3533587" y="4260606"/>
              <a:ext cx="1453875" cy="366799"/>
            </a:xfrm>
            <a:custGeom>
              <a:avLst/>
              <a:gdLst>
                <a:gd name="rtt" fmla="*/ 110040 h 366799"/>
                <a:gd name="rtr" fmla="*/ 1288815 w 1453874"/>
                <a:gd name="rtb" fmla="*/ 256759 h 366799"/>
              </a:gdLst>
              <a:ahLst/>
              <a:cxnLst/>
              <a:rect l="l" t="rtt" r="rtr" b="rtb"/>
              <a:pathLst>
                <a:path w="1453874" h="366799">
                  <a:moveTo>
                    <a:pt x="0" y="110040"/>
                  </a:moveTo>
                  <a:lnTo>
                    <a:pt x="1288815" y="110040"/>
                  </a:lnTo>
                  <a:lnTo>
                    <a:pt x="1288815" y="0"/>
                  </a:lnTo>
                  <a:lnTo>
                    <a:pt x="1453874" y="183399"/>
                  </a:lnTo>
                  <a:lnTo>
                    <a:pt x="1288815" y="366799"/>
                  </a:lnTo>
                  <a:lnTo>
                    <a:pt x="1288815" y="256759"/>
                  </a:lnTo>
                  <a:lnTo>
                    <a:pt x="0" y="256759"/>
                  </a:lnTo>
                  <a:lnTo>
                    <a:pt x="0" y="110040"/>
                  </a:lnTo>
                  <a:close/>
                </a:path>
              </a:pathLst>
            </a:custGeom>
            <a:solidFill>
              <a:srgbClr val="000000"/>
            </a:solidFill>
            <a:ln w="7600" cap="flat">
              <a:noFill/>
              <a:bevel/>
            </a:ln>
          </p:spPr>
          <p:txBody>
            <a:bodyPr wrap="none" lIns="0" tIns="0" rIns="0" bIns="0" rtlCol="0" anchor="ctr"/>
            <a:lstStyle/>
            <a:p>
              <a:pPr algn="ctr"/>
              <a:r>
                <a:rPr sz="700" dirty="0">
                  <a:solidFill>
                    <a:srgbClr val="191919"/>
                  </a:solidFill>
                  <a:latin typeface="Microsoft YaHei" panose="020B0503020204020204" pitchFamily="34" charset="-122"/>
                  <a:ea typeface="Microsoft YaHei" panose="020B0503020204020204" pitchFamily="34" charset="-122"/>
                </a:rPr>
                <a:t> </a:t>
              </a:r>
            </a:p>
          </p:txBody>
        </p:sp>
        <p:sp>
          <p:nvSpPr>
            <p:cNvPr id="130" name="箭头">
              <a:extLst>
                <a:ext uri="{FF2B5EF4-FFF2-40B4-BE49-F238E27FC236}">
                  <a16:creationId xmlns:a16="http://schemas.microsoft.com/office/drawing/2014/main" id="{D3E01047-B9B3-A291-77DF-632D282214FC}"/>
                </a:ext>
              </a:extLst>
            </p:cNvPr>
            <p:cNvSpPr/>
            <p:nvPr/>
          </p:nvSpPr>
          <p:spPr>
            <a:xfrm rot="5400000">
              <a:off x="6725916" y="4288343"/>
              <a:ext cx="1474400" cy="366799"/>
            </a:xfrm>
            <a:custGeom>
              <a:avLst/>
              <a:gdLst>
                <a:gd name="rtt" fmla="*/ 110040 h 366799"/>
                <a:gd name="rtr" fmla="*/ 1309341 w 1474400"/>
                <a:gd name="rtb" fmla="*/ 256759 h 366799"/>
              </a:gdLst>
              <a:ahLst/>
              <a:cxnLst/>
              <a:rect l="l" t="rtt" r="rtr" b="rtb"/>
              <a:pathLst>
                <a:path w="1474400" h="366799">
                  <a:moveTo>
                    <a:pt x="0" y="110040"/>
                  </a:moveTo>
                  <a:lnTo>
                    <a:pt x="1309341" y="110040"/>
                  </a:lnTo>
                  <a:lnTo>
                    <a:pt x="1309341" y="0"/>
                  </a:lnTo>
                  <a:lnTo>
                    <a:pt x="1474400" y="183399"/>
                  </a:lnTo>
                  <a:lnTo>
                    <a:pt x="1309341" y="366799"/>
                  </a:lnTo>
                  <a:lnTo>
                    <a:pt x="1309341" y="256759"/>
                  </a:lnTo>
                  <a:lnTo>
                    <a:pt x="0" y="256759"/>
                  </a:lnTo>
                  <a:lnTo>
                    <a:pt x="0" y="110040"/>
                  </a:lnTo>
                  <a:close/>
                </a:path>
              </a:pathLst>
            </a:custGeom>
            <a:solidFill>
              <a:srgbClr val="000000"/>
            </a:solidFill>
            <a:ln w="7600" cap="flat">
              <a:noFill/>
              <a:bevel/>
            </a:ln>
          </p:spPr>
          <p:txBody>
            <a:bodyPr wrap="none" lIns="0" tIns="0" rIns="0" bIns="0" rtlCol="0" anchor="ctr"/>
            <a:lstStyle/>
            <a:p>
              <a:pPr algn="ctr"/>
              <a:r>
                <a:rPr sz="700" dirty="0">
                  <a:solidFill>
                    <a:srgbClr val="191919"/>
                  </a:solidFill>
                  <a:latin typeface="Microsoft YaHei" panose="020B0503020204020204" pitchFamily="34" charset="-122"/>
                  <a:ea typeface="Microsoft YaHei" panose="020B0503020204020204" pitchFamily="34" charset="-122"/>
                </a:rPr>
                <a:t> </a:t>
              </a:r>
            </a:p>
          </p:txBody>
        </p:sp>
        <p:sp>
          <p:nvSpPr>
            <p:cNvPr id="131" name="箭头">
              <a:extLst>
                <a:ext uri="{FF2B5EF4-FFF2-40B4-BE49-F238E27FC236}">
                  <a16:creationId xmlns:a16="http://schemas.microsoft.com/office/drawing/2014/main" id="{AA97DAFA-418A-A343-EAD4-B1DF559E32D5}"/>
                </a:ext>
              </a:extLst>
            </p:cNvPr>
            <p:cNvSpPr/>
            <p:nvPr/>
          </p:nvSpPr>
          <p:spPr>
            <a:xfrm rot="5400000">
              <a:off x="8311354" y="4267066"/>
              <a:ext cx="1440955" cy="366799"/>
            </a:xfrm>
            <a:custGeom>
              <a:avLst/>
              <a:gdLst>
                <a:gd name="rtt" fmla="*/ 110040 h 366799"/>
                <a:gd name="rtr" fmla="*/ 1275895 w 1440954"/>
                <a:gd name="rtb" fmla="*/ 256759 h 366799"/>
              </a:gdLst>
              <a:ahLst/>
              <a:cxnLst/>
              <a:rect l="l" t="rtt" r="rtr" b="rtb"/>
              <a:pathLst>
                <a:path w="1440954" h="366799">
                  <a:moveTo>
                    <a:pt x="0" y="110040"/>
                  </a:moveTo>
                  <a:lnTo>
                    <a:pt x="1275895" y="110040"/>
                  </a:lnTo>
                  <a:lnTo>
                    <a:pt x="1275895" y="0"/>
                  </a:lnTo>
                  <a:lnTo>
                    <a:pt x="1440954" y="183399"/>
                  </a:lnTo>
                  <a:lnTo>
                    <a:pt x="1275895" y="366799"/>
                  </a:lnTo>
                  <a:lnTo>
                    <a:pt x="1275895" y="256759"/>
                  </a:lnTo>
                  <a:lnTo>
                    <a:pt x="0" y="256759"/>
                  </a:lnTo>
                  <a:lnTo>
                    <a:pt x="0" y="110040"/>
                  </a:lnTo>
                  <a:close/>
                </a:path>
              </a:pathLst>
            </a:custGeom>
            <a:solidFill>
              <a:srgbClr val="000000"/>
            </a:solidFill>
            <a:ln w="7600" cap="flat">
              <a:noFill/>
              <a:bevel/>
            </a:ln>
          </p:spPr>
          <p:txBody>
            <a:bodyPr wrap="none" lIns="0" tIns="0" rIns="0" bIns="0" rtlCol="0" anchor="ctr"/>
            <a:lstStyle/>
            <a:p>
              <a:pPr algn="ctr"/>
              <a:r>
                <a:rPr sz="700" dirty="0">
                  <a:solidFill>
                    <a:srgbClr val="191919"/>
                  </a:solidFill>
                  <a:latin typeface="Microsoft YaHei" panose="020B0503020204020204" pitchFamily="34" charset="-122"/>
                  <a:ea typeface="Microsoft YaHei" panose="020B0503020204020204" pitchFamily="34" charset="-122"/>
                </a:rPr>
                <a:t> </a:t>
              </a:r>
            </a:p>
          </p:txBody>
        </p:sp>
        <p:sp>
          <p:nvSpPr>
            <p:cNvPr id="132" name="箭头">
              <a:extLst>
                <a:ext uri="{FF2B5EF4-FFF2-40B4-BE49-F238E27FC236}">
                  <a16:creationId xmlns:a16="http://schemas.microsoft.com/office/drawing/2014/main" id="{BD144FBE-8C8A-6591-0EE9-E54632AF720D}"/>
                </a:ext>
              </a:extLst>
            </p:cNvPr>
            <p:cNvSpPr/>
            <p:nvPr/>
          </p:nvSpPr>
          <p:spPr>
            <a:xfrm rot="5400000">
              <a:off x="-630853" y="4242743"/>
              <a:ext cx="1489600" cy="366799"/>
            </a:xfrm>
            <a:custGeom>
              <a:avLst/>
              <a:gdLst>
                <a:gd name="rtt" fmla="*/ 110040 h 366799"/>
                <a:gd name="rtr" fmla="*/ 1324541 w 1489600"/>
                <a:gd name="rtb" fmla="*/ 256759 h 366799"/>
              </a:gdLst>
              <a:ahLst/>
              <a:cxnLst/>
              <a:rect l="l" t="rtt" r="rtr" b="rtb"/>
              <a:pathLst>
                <a:path w="1489600" h="366799">
                  <a:moveTo>
                    <a:pt x="0" y="110040"/>
                  </a:moveTo>
                  <a:lnTo>
                    <a:pt x="1324541" y="110040"/>
                  </a:lnTo>
                  <a:lnTo>
                    <a:pt x="1324541" y="0"/>
                  </a:lnTo>
                  <a:lnTo>
                    <a:pt x="1489600" y="183399"/>
                  </a:lnTo>
                  <a:lnTo>
                    <a:pt x="1324541" y="366799"/>
                  </a:lnTo>
                  <a:lnTo>
                    <a:pt x="1324541" y="256759"/>
                  </a:lnTo>
                  <a:lnTo>
                    <a:pt x="0" y="256759"/>
                  </a:lnTo>
                  <a:lnTo>
                    <a:pt x="0" y="110040"/>
                  </a:lnTo>
                  <a:close/>
                </a:path>
              </a:pathLst>
            </a:custGeom>
            <a:solidFill>
              <a:srgbClr val="000000"/>
            </a:solidFill>
            <a:ln w="7600" cap="flat">
              <a:noFill/>
              <a:bevel/>
            </a:ln>
          </p:spPr>
          <p:txBody>
            <a:bodyPr wrap="none" lIns="0" tIns="0" rIns="0" bIns="0" rtlCol="0" anchor="ctr"/>
            <a:lstStyle/>
            <a:p>
              <a:pPr algn="ctr"/>
              <a:r>
                <a:rPr sz="700" dirty="0">
                  <a:solidFill>
                    <a:srgbClr val="191919"/>
                  </a:solidFill>
                  <a:latin typeface="Microsoft YaHei" panose="020B0503020204020204" pitchFamily="34" charset="-122"/>
                  <a:ea typeface="Microsoft YaHei" panose="020B0503020204020204" pitchFamily="34" charset="-122"/>
                </a:rPr>
                <a:t> </a:t>
              </a:r>
            </a:p>
          </p:txBody>
        </p:sp>
        <p:sp>
          <p:nvSpPr>
            <p:cNvPr id="133" name="Text 310">
              <a:extLst>
                <a:ext uri="{FF2B5EF4-FFF2-40B4-BE49-F238E27FC236}">
                  <a16:creationId xmlns:a16="http://schemas.microsoft.com/office/drawing/2014/main" id="{E116519C-7A9B-6811-92A9-42AAE5864094}"/>
                </a:ext>
              </a:extLst>
            </p:cNvPr>
            <p:cNvSpPr txBox="1"/>
            <p:nvPr/>
          </p:nvSpPr>
          <p:spPr>
            <a:xfrm>
              <a:off x="-3403693" y="7701274"/>
              <a:ext cx="4692495" cy="551847"/>
            </a:xfrm>
            <a:prstGeom prst="rect">
              <a:avLst/>
            </a:prstGeom>
            <a:noFill/>
          </p:spPr>
          <p:txBody>
            <a:bodyPr wrap="none" lIns="0" tIns="0" rIns="0" bIns="0" rtlCol="0" anchor="ctr"/>
            <a:lstStyle/>
            <a:p>
              <a:pPr algn="ctr"/>
              <a:r>
                <a:rPr b="1" dirty="0">
                  <a:solidFill>
                    <a:srgbClr val="000000"/>
                  </a:solidFill>
                  <a:latin typeface="Microsoft YaHei" panose="020B0503020204020204" pitchFamily="34" charset="-122"/>
                  <a:ea typeface="Microsoft YaHei" panose="020B0503020204020204" pitchFamily="34" charset="-122"/>
                </a:rPr>
                <a:t>数据库SSD/SCM</a:t>
              </a:r>
            </a:p>
          </p:txBody>
        </p:sp>
        <p:sp>
          <p:nvSpPr>
            <p:cNvPr id="134" name="Ellipse">
              <a:extLst>
                <a:ext uri="{FF2B5EF4-FFF2-40B4-BE49-F238E27FC236}">
                  <a16:creationId xmlns:a16="http://schemas.microsoft.com/office/drawing/2014/main" id="{CE714EEA-23A1-B9E4-C0E5-C6DF70FA7BF1}"/>
                </a:ext>
              </a:extLst>
            </p:cNvPr>
            <p:cNvSpPr/>
            <p:nvPr/>
          </p:nvSpPr>
          <p:spPr>
            <a:xfrm>
              <a:off x="-8347570" y="7734748"/>
              <a:ext cx="25892825" cy="708710"/>
            </a:xfrm>
            <a:custGeom>
              <a:avLst/>
              <a:gdLst>
                <a:gd name="connsiteX0" fmla="*/ 0 w 25892825"/>
                <a:gd name="connsiteY0" fmla="*/ 360572 h 708710"/>
                <a:gd name="connsiteX1" fmla="*/ 12946412 w 25892825"/>
                <a:gd name="connsiteY1" fmla="*/ 0 h 708710"/>
                <a:gd name="connsiteX2" fmla="*/ 25892825 w 25892825"/>
                <a:gd name="connsiteY2" fmla="*/ 360572 h 708710"/>
                <a:gd name="connsiteX3" fmla="*/ 12946412 w 25892825"/>
                <a:gd name="connsiteY3" fmla="*/ 708710 h 708710"/>
              </a:gdLst>
              <a:ahLst/>
              <a:cxnLst>
                <a:cxn ang="0">
                  <a:pos x="connsiteX0" y="connsiteY0"/>
                </a:cxn>
                <a:cxn ang="0">
                  <a:pos x="connsiteX1" y="connsiteY1"/>
                </a:cxn>
                <a:cxn ang="0">
                  <a:pos x="connsiteX2" y="connsiteY2"/>
                </a:cxn>
                <a:cxn ang="0">
                  <a:pos x="connsiteX3" y="connsiteY3"/>
                </a:cxn>
              </a:cxnLst>
              <a:rect l="0" t="0" r="0" b="0"/>
              <a:pathLst>
                <a:path w="25892825" h="708710">
                  <a:moveTo>
                    <a:pt x="0" y="354355"/>
                  </a:moveTo>
                  <a:cubicBezTo>
                    <a:pt x="0" y="158651"/>
                    <a:pt x="5796316" y="0"/>
                    <a:pt x="12946412" y="0"/>
                  </a:cubicBezTo>
                  <a:cubicBezTo>
                    <a:pt x="20096509" y="0"/>
                    <a:pt x="25892825" y="158651"/>
                    <a:pt x="25892825" y="354355"/>
                  </a:cubicBezTo>
                  <a:cubicBezTo>
                    <a:pt x="25892825" y="550060"/>
                    <a:pt x="20096509" y="708710"/>
                    <a:pt x="12946412" y="708710"/>
                  </a:cubicBezTo>
                  <a:cubicBezTo>
                    <a:pt x="5796316" y="708710"/>
                    <a:pt x="0" y="550060"/>
                    <a:pt x="0" y="354355"/>
                  </a:cubicBezTo>
                  <a:close/>
                </a:path>
              </a:pathLst>
            </a:custGeom>
            <a:solidFill>
              <a:srgbClr val="FFFFFF"/>
            </a:solidFill>
            <a:ln w="7600" cap="flat">
              <a:solidFill>
                <a:srgbClr val="323232"/>
              </a:solidFill>
              <a:bevel/>
            </a:ln>
          </p:spPr>
        </p:sp>
        <p:sp>
          <p:nvSpPr>
            <p:cNvPr id="135" name="Rectangle">
              <a:extLst>
                <a:ext uri="{FF2B5EF4-FFF2-40B4-BE49-F238E27FC236}">
                  <a16:creationId xmlns:a16="http://schemas.microsoft.com/office/drawing/2014/main" id="{9986F238-51FD-6A95-C780-8E579D8A5F8A}"/>
                </a:ext>
              </a:extLst>
            </p:cNvPr>
            <p:cNvSpPr/>
            <p:nvPr/>
          </p:nvSpPr>
          <p:spPr>
            <a:xfrm>
              <a:off x="-8341458" y="7293360"/>
              <a:ext cx="25892825" cy="783311"/>
            </a:xfrm>
            <a:custGeom>
              <a:avLst/>
              <a:gdLst>
                <a:gd name="connsiteX0" fmla="*/ 0 w 25892825"/>
                <a:gd name="connsiteY0" fmla="*/ 390178 h 783311"/>
                <a:gd name="connsiteX1" fmla="*/ 12946412 w 25892825"/>
                <a:gd name="connsiteY1" fmla="*/ 0 h 783311"/>
                <a:gd name="connsiteX2" fmla="*/ 25892825 w 25892825"/>
                <a:gd name="connsiteY2" fmla="*/ 390178 h 783311"/>
                <a:gd name="connsiteX3" fmla="*/ 12946412 w 25892825"/>
                <a:gd name="connsiteY3" fmla="*/ 786265 h 783311"/>
              </a:gdLst>
              <a:ahLst/>
              <a:cxnLst>
                <a:cxn ang="0">
                  <a:pos x="connsiteX0" y="connsiteY0"/>
                </a:cxn>
                <a:cxn ang="0">
                  <a:pos x="connsiteX1" y="connsiteY1"/>
                </a:cxn>
                <a:cxn ang="0">
                  <a:pos x="connsiteX2" y="connsiteY2"/>
                </a:cxn>
                <a:cxn ang="0">
                  <a:pos x="connsiteX3" y="connsiteY3"/>
                </a:cxn>
              </a:cxnLst>
              <a:rect l="0" t="0" r="0" b="0"/>
              <a:pathLst>
                <a:path w="25892825" h="783311">
                  <a:moveTo>
                    <a:pt x="0" y="0"/>
                  </a:moveTo>
                  <a:lnTo>
                    <a:pt x="25892825" y="0"/>
                  </a:lnTo>
                  <a:lnTo>
                    <a:pt x="25892825" y="783311"/>
                  </a:lnTo>
                  <a:lnTo>
                    <a:pt x="0" y="783311"/>
                  </a:lnTo>
                  <a:lnTo>
                    <a:pt x="0" y="0"/>
                  </a:lnTo>
                  <a:close/>
                </a:path>
              </a:pathLst>
            </a:custGeom>
            <a:solidFill>
              <a:srgbClr val="FFFFFF"/>
            </a:solidFill>
            <a:ln w="7600" cap="flat">
              <a:noFill/>
              <a:bevel/>
            </a:ln>
          </p:spPr>
        </p:sp>
        <p:sp>
          <p:nvSpPr>
            <p:cNvPr id="136" name="Ellipse">
              <a:extLst>
                <a:ext uri="{FF2B5EF4-FFF2-40B4-BE49-F238E27FC236}">
                  <a16:creationId xmlns:a16="http://schemas.microsoft.com/office/drawing/2014/main" id="{AAB341E9-8CEC-C90B-D14D-6F8EBE43185A}"/>
                </a:ext>
              </a:extLst>
            </p:cNvPr>
            <p:cNvSpPr/>
            <p:nvPr/>
          </p:nvSpPr>
          <p:spPr>
            <a:xfrm>
              <a:off x="-8341458" y="7143142"/>
              <a:ext cx="25892825" cy="312874"/>
            </a:xfrm>
            <a:custGeom>
              <a:avLst/>
              <a:gdLst>
                <a:gd name="connsiteX0" fmla="*/ 0 w 25892825"/>
                <a:gd name="connsiteY0" fmla="*/ 159181 h 312874"/>
                <a:gd name="connsiteX1" fmla="*/ 12946412 w 25892825"/>
                <a:gd name="connsiteY1" fmla="*/ 0 h 312874"/>
                <a:gd name="connsiteX2" fmla="*/ 25892825 w 25892825"/>
                <a:gd name="connsiteY2" fmla="*/ 159181 h 312874"/>
                <a:gd name="connsiteX3" fmla="*/ 12946412 w 25892825"/>
                <a:gd name="connsiteY3" fmla="*/ 312874 h 312874"/>
              </a:gdLst>
              <a:ahLst/>
              <a:cxnLst>
                <a:cxn ang="0">
                  <a:pos x="connsiteX0" y="connsiteY0"/>
                </a:cxn>
                <a:cxn ang="0">
                  <a:pos x="connsiteX1" y="connsiteY1"/>
                </a:cxn>
                <a:cxn ang="0">
                  <a:pos x="connsiteX2" y="connsiteY2"/>
                </a:cxn>
                <a:cxn ang="0">
                  <a:pos x="connsiteX3" y="connsiteY3"/>
                </a:cxn>
              </a:cxnLst>
              <a:rect l="0" t="0" r="0" b="0"/>
              <a:pathLst>
                <a:path w="25892825" h="312874">
                  <a:moveTo>
                    <a:pt x="0" y="156437"/>
                  </a:moveTo>
                  <a:cubicBezTo>
                    <a:pt x="0" y="70039"/>
                    <a:pt x="5796316" y="0"/>
                    <a:pt x="12946412" y="0"/>
                  </a:cubicBezTo>
                  <a:cubicBezTo>
                    <a:pt x="20096509" y="0"/>
                    <a:pt x="25892825" y="70039"/>
                    <a:pt x="25892825" y="156437"/>
                  </a:cubicBezTo>
                  <a:cubicBezTo>
                    <a:pt x="25892825" y="242834"/>
                    <a:pt x="20096509" y="312874"/>
                    <a:pt x="12946412" y="312874"/>
                  </a:cubicBezTo>
                  <a:cubicBezTo>
                    <a:pt x="5796316" y="312874"/>
                    <a:pt x="0" y="242834"/>
                    <a:pt x="0" y="156437"/>
                  </a:cubicBezTo>
                  <a:close/>
                </a:path>
              </a:pathLst>
            </a:custGeom>
            <a:solidFill>
              <a:srgbClr val="FFFFFF"/>
            </a:solidFill>
            <a:ln w="7600" cap="flat">
              <a:solidFill>
                <a:srgbClr val="323232"/>
              </a:solidFill>
              <a:bevel/>
            </a:ln>
          </p:spPr>
        </p:sp>
        <p:sp>
          <p:nvSpPr>
            <p:cNvPr id="137" name="ConnectLine">
              <a:extLst>
                <a:ext uri="{FF2B5EF4-FFF2-40B4-BE49-F238E27FC236}">
                  <a16:creationId xmlns:a16="http://schemas.microsoft.com/office/drawing/2014/main" id="{35B96235-FE3B-C2D6-28EF-FE4B8AC8D997}"/>
                </a:ext>
              </a:extLst>
            </p:cNvPr>
            <p:cNvSpPr/>
            <p:nvPr/>
          </p:nvSpPr>
          <p:spPr>
            <a:xfrm>
              <a:off x="-8341458" y="7303723"/>
              <a:ext cx="31888" cy="791596"/>
            </a:xfrm>
            <a:custGeom>
              <a:avLst/>
              <a:gdLst/>
              <a:ahLst/>
              <a:cxnLst/>
              <a:rect l="0" t="0" r="0" b="0"/>
              <a:pathLst>
                <a:path w="31888" h="791596" fill="none">
                  <a:moveTo>
                    <a:pt x="0" y="0"/>
                  </a:moveTo>
                  <a:lnTo>
                    <a:pt x="0" y="791596"/>
                  </a:lnTo>
                </a:path>
              </a:pathLst>
            </a:custGeom>
            <a:noFill/>
            <a:ln w="7600" cap="flat">
              <a:solidFill>
                <a:srgbClr val="323232"/>
              </a:solidFill>
              <a:bevel/>
            </a:ln>
          </p:spPr>
        </p:sp>
        <p:sp>
          <p:nvSpPr>
            <p:cNvPr id="138" name="ConnectLine">
              <a:extLst>
                <a:ext uri="{FF2B5EF4-FFF2-40B4-BE49-F238E27FC236}">
                  <a16:creationId xmlns:a16="http://schemas.microsoft.com/office/drawing/2014/main" id="{055CF40F-0529-AF33-E625-7B48BB8A181B}"/>
                </a:ext>
              </a:extLst>
            </p:cNvPr>
            <p:cNvSpPr/>
            <p:nvPr/>
          </p:nvSpPr>
          <p:spPr>
            <a:xfrm>
              <a:off x="17551367" y="7303723"/>
              <a:ext cx="38052" cy="791596"/>
            </a:xfrm>
            <a:custGeom>
              <a:avLst/>
              <a:gdLst/>
              <a:ahLst/>
              <a:cxnLst/>
              <a:rect l="0" t="0" r="0" b="0"/>
              <a:pathLst>
                <a:path w="38052" h="791596" fill="none">
                  <a:moveTo>
                    <a:pt x="0" y="0"/>
                  </a:moveTo>
                  <a:lnTo>
                    <a:pt x="0" y="791596"/>
                  </a:lnTo>
                </a:path>
              </a:pathLst>
            </a:custGeom>
            <a:noFill/>
            <a:ln w="7600" cap="flat">
              <a:solidFill>
                <a:srgbClr val="323232"/>
              </a:solidFill>
              <a:bevel/>
            </a:ln>
          </p:spPr>
        </p:sp>
        <p:sp>
          <p:nvSpPr>
            <p:cNvPr id="139" name="Text 311">
              <a:extLst>
                <a:ext uri="{FF2B5EF4-FFF2-40B4-BE49-F238E27FC236}">
                  <a16:creationId xmlns:a16="http://schemas.microsoft.com/office/drawing/2014/main" id="{F9F70AF1-1452-8637-6D4F-B66D29A82921}"/>
                </a:ext>
              </a:extLst>
            </p:cNvPr>
            <p:cNvSpPr txBox="1"/>
            <p:nvPr/>
          </p:nvSpPr>
          <p:spPr>
            <a:xfrm>
              <a:off x="2210553" y="7759121"/>
              <a:ext cx="4692495" cy="425600"/>
            </a:xfrm>
            <a:prstGeom prst="rect">
              <a:avLst/>
            </a:prstGeom>
            <a:noFill/>
          </p:spPr>
          <p:txBody>
            <a:bodyPr wrap="none" lIns="0" tIns="0" rIns="0" bIns="0" rtlCol="0" anchor="ctr"/>
            <a:lstStyle/>
            <a:p>
              <a:pPr algn="ctr"/>
              <a:r>
                <a:rPr dirty="0">
                  <a:solidFill>
                    <a:srgbClr val="191919"/>
                  </a:solidFill>
                  <a:latin typeface="Microsoft YaHei" panose="020B0503020204020204" pitchFamily="34" charset="-122"/>
                  <a:ea typeface="Microsoft YaHei" panose="020B0503020204020204" pitchFamily="34" charset="-122"/>
                </a:rPr>
                <a:t>数据库SSD/SCM</a:t>
              </a:r>
            </a:p>
          </p:txBody>
        </p:sp>
        <p:sp>
          <p:nvSpPr>
            <p:cNvPr id="140" name="箭头">
              <a:extLst>
                <a:ext uri="{FF2B5EF4-FFF2-40B4-BE49-F238E27FC236}">
                  <a16:creationId xmlns:a16="http://schemas.microsoft.com/office/drawing/2014/main" id="{66369151-B94A-70B7-7C7D-ED20FB25658F}"/>
                </a:ext>
              </a:extLst>
            </p:cNvPr>
            <p:cNvSpPr/>
            <p:nvPr/>
          </p:nvSpPr>
          <p:spPr>
            <a:xfrm rot="16200000">
              <a:off x="-5985399" y="6796215"/>
              <a:ext cx="1261600" cy="366799"/>
            </a:xfrm>
            <a:custGeom>
              <a:avLst/>
              <a:gdLst>
                <a:gd name="rtt" fmla="*/ 110040 h 366799"/>
                <a:gd name="rtr" fmla="*/ 1096543 w 1261600"/>
                <a:gd name="rtb" fmla="*/ 256759 h 366799"/>
              </a:gdLst>
              <a:ahLst/>
              <a:cxnLst/>
              <a:rect l="l" t="rtt" r="rtr" b="rtb"/>
              <a:pathLst>
                <a:path w="1261600" h="366799">
                  <a:moveTo>
                    <a:pt x="0" y="110040"/>
                  </a:moveTo>
                  <a:lnTo>
                    <a:pt x="1096543" y="110040"/>
                  </a:lnTo>
                  <a:lnTo>
                    <a:pt x="1096543" y="0"/>
                  </a:lnTo>
                  <a:lnTo>
                    <a:pt x="1261600" y="183399"/>
                  </a:lnTo>
                  <a:lnTo>
                    <a:pt x="1096543" y="366799"/>
                  </a:lnTo>
                  <a:lnTo>
                    <a:pt x="1096543" y="256759"/>
                  </a:lnTo>
                  <a:lnTo>
                    <a:pt x="0" y="256759"/>
                  </a:lnTo>
                  <a:lnTo>
                    <a:pt x="0" y="110040"/>
                  </a:lnTo>
                  <a:close/>
                </a:path>
              </a:pathLst>
            </a:custGeom>
            <a:solidFill>
              <a:srgbClr val="000000"/>
            </a:solidFill>
            <a:ln w="7600" cap="flat">
              <a:noFill/>
              <a:bevel/>
            </a:ln>
          </p:spPr>
          <p:txBody>
            <a:bodyPr wrap="none" lIns="0" tIns="0" rIns="0" bIns="0" rtlCol="0" anchor="ctr"/>
            <a:lstStyle/>
            <a:p>
              <a:pPr algn="ctr"/>
              <a:r>
                <a:rPr sz="700" dirty="0">
                  <a:solidFill>
                    <a:srgbClr val="191919"/>
                  </a:solidFill>
                  <a:latin typeface="Microsoft YaHei" panose="020B0503020204020204" pitchFamily="34" charset="-122"/>
                  <a:ea typeface="Microsoft YaHei" panose="020B0503020204020204" pitchFamily="34" charset="-122"/>
                </a:rPr>
                <a:t> </a:t>
              </a:r>
            </a:p>
          </p:txBody>
        </p:sp>
        <p:sp>
          <p:nvSpPr>
            <p:cNvPr id="141" name="Rectangle">
              <a:extLst>
                <a:ext uri="{FF2B5EF4-FFF2-40B4-BE49-F238E27FC236}">
                  <a16:creationId xmlns:a16="http://schemas.microsoft.com/office/drawing/2014/main" id="{1E4DCEE7-DDA3-8465-A3E6-9C010196E8DA}"/>
                </a:ext>
              </a:extLst>
            </p:cNvPr>
            <p:cNvSpPr/>
            <p:nvPr/>
          </p:nvSpPr>
          <p:spPr>
            <a:xfrm>
              <a:off x="-6133599" y="7604797"/>
              <a:ext cx="1553435" cy="425600"/>
            </a:xfrm>
            <a:custGeom>
              <a:avLst/>
              <a:gdLst>
                <a:gd name="connsiteX0" fmla="*/ 0 w 1553435"/>
                <a:gd name="connsiteY0" fmla="*/ 215637 h 425600"/>
                <a:gd name="connsiteX1" fmla="*/ 779138 w 1553435"/>
                <a:gd name="connsiteY1" fmla="*/ 0 h 425600"/>
                <a:gd name="connsiteX2" fmla="*/ 1553435 w 1553435"/>
                <a:gd name="connsiteY2" fmla="*/ 215637 h 425600"/>
                <a:gd name="connsiteX3" fmla="*/ 779138 w 1553435"/>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553435" h="425600">
                  <a:moveTo>
                    <a:pt x="22800" y="0"/>
                  </a:moveTo>
                  <a:lnTo>
                    <a:pt x="1530635" y="0"/>
                  </a:lnTo>
                  <a:cubicBezTo>
                    <a:pt x="1543221" y="0"/>
                    <a:pt x="1553435" y="10214"/>
                    <a:pt x="1553435" y="22800"/>
                  </a:cubicBezTo>
                  <a:lnTo>
                    <a:pt x="1553435" y="402800"/>
                  </a:lnTo>
                  <a:cubicBezTo>
                    <a:pt x="1553435" y="415386"/>
                    <a:pt x="1543221" y="425600"/>
                    <a:pt x="1530635"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分区1</a:t>
              </a:r>
            </a:p>
          </p:txBody>
        </p:sp>
        <p:sp>
          <p:nvSpPr>
            <p:cNvPr id="142" name="箭头">
              <a:extLst>
                <a:ext uri="{FF2B5EF4-FFF2-40B4-BE49-F238E27FC236}">
                  <a16:creationId xmlns:a16="http://schemas.microsoft.com/office/drawing/2014/main" id="{23891553-A8F1-93B2-6457-0BD70939A7B7}"/>
                </a:ext>
              </a:extLst>
            </p:cNvPr>
            <p:cNvSpPr/>
            <p:nvPr/>
          </p:nvSpPr>
          <p:spPr>
            <a:xfrm rot="16200000">
              <a:off x="185804" y="6834191"/>
              <a:ext cx="1261600" cy="366799"/>
            </a:xfrm>
            <a:custGeom>
              <a:avLst/>
              <a:gdLst>
                <a:gd name="rtt" fmla="*/ 110040 h 366799"/>
                <a:gd name="rtr" fmla="*/ 1096543 w 1261600"/>
                <a:gd name="rtb" fmla="*/ 256759 h 366799"/>
              </a:gdLst>
              <a:ahLst/>
              <a:cxnLst/>
              <a:rect l="l" t="rtt" r="rtr" b="rtb"/>
              <a:pathLst>
                <a:path w="1261600" h="366799">
                  <a:moveTo>
                    <a:pt x="0" y="110040"/>
                  </a:moveTo>
                  <a:lnTo>
                    <a:pt x="1096543" y="110040"/>
                  </a:lnTo>
                  <a:lnTo>
                    <a:pt x="1096543" y="0"/>
                  </a:lnTo>
                  <a:lnTo>
                    <a:pt x="1261600" y="183399"/>
                  </a:lnTo>
                  <a:lnTo>
                    <a:pt x="1096543" y="366799"/>
                  </a:lnTo>
                  <a:lnTo>
                    <a:pt x="1096543" y="256759"/>
                  </a:lnTo>
                  <a:lnTo>
                    <a:pt x="0" y="256759"/>
                  </a:lnTo>
                  <a:lnTo>
                    <a:pt x="0" y="110040"/>
                  </a:lnTo>
                  <a:close/>
                </a:path>
              </a:pathLst>
            </a:custGeom>
            <a:solidFill>
              <a:srgbClr val="000000"/>
            </a:solidFill>
            <a:ln w="7600" cap="flat">
              <a:noFill/>
              <a:bevel/>
            </a:ln>
          </p:spPr>
          <p:txBody>
            <a:bodyPr wrap="none" lIns="0" tIns="0" rIns="0" bIns="0" rtlCol="0" anchor="ctr"/>
            <a:lstStyle/>
            <a:p>
              <a:pPr algn="ctr"/>
              <a:r>
                <a:rPr sz="700" dirty="0">
                  <a:solidFill>
                    <a:srgbClr val="191919"/>
                  </a:solidFill>
                  <a:latin typeface="Microsoft YaHei" panose="020B0503020204020204" pitchFamily="34" charset="-122"/>
                  <a:ea typeface="Microsoft YaHei" panose="020B0503020204020204" pitchFamily="34" charset="-122"/>
                </a:rPr>
                <a:t> </a:t>
              </a:r>
            </a:p>
          </p:txBody>
        </p:sp>
        <p:sp>
          <p:nvSpPr>
            <p:cNvPr id="143" name="Rectangle">
              <a:extLst>
                <a:ext uri="{FF2B5EF4-FFF2-40B4-BE49-F238E27FC236}">
                  <a16:creationId xmlns:a16="http://schemas.microsoft.com/office/drawing/2014/main" id="{EC4DA135-8B93-2C90-757A-2C5189560A40}"/>
                </a:ext>
              </a:extLst>
            </p:cNvPr>
            <p:cNvSpPr/>
            <p:nvPr/>
          </p:nvSpPr>
          <p:spPr>
            <a:xfrm>
              <a:off x="37597" y="7642766"/>
              <a:ext cx="1553432" cy="425600"/>
            </a:xfrm>
            <a:custGeom>
              <a:avLst/>
              <a:gdLst>
                <a:gd name="connsiteX0" fmla="*/ 0 w 1553432"/>
                <a:gd name="connsiteY0" fmla="*/ 215638 h 425600"/>
                <a:gd name="connsiteX1" fmla="*/ 779137 w 1553432"/>
                <a:gd name="connsiteY1" fmla="*/ 0 h 425600"/>
                <a:gd name="connsiteX2" fmla="*/ 1553432 w 1553432"/>
                <a:gd name="connsiteY2" fmla="*/ 215638 h 425600"/>
                <a:gd name="connsiteX3" fmla="*/ 779137 w 1553432"/>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553432" h="425600">
                  <a:moveTo>
                    <a:pt x="22800" y="0"/>
                  </a:moveTo>
                  <a:lnTo>
                    <a:pt x="1530632" y="0"/>
                  </a:lnTo>
                  <a:cubicBezTo>
                    <a:pt x="1543218" y="0"/>
                    <a:pt x="1553432" y="10214"/>
                    <a:pt x="1553432" y="22800"/>
                  </a:cubicBezTo>
                  <a:lnTo>
                    <a:pt x="1553432" y="402800"/>
                  </a:lnTo>
                  <a:cubicBezTo>
                    <a:pt x="1553432" y="415386"/>
                    <a:pt x="1543218" y="425600"/>
                    <a:pt x="1530632"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分区2</a:t>
              </a:r>
            </a:p>
          </p:txBody>
        </p:sp>
        <p:sp>
          <p:nvSpPr>
            <p:cNvPr id="144" name="箭头">
              <a:extLst>
                <a:ext uri="{FF2B5EF4-FFF2-40B4-BE49-F238E27FC236}">
                  <a16:creationId xmlns:a16="http://schemas.microsoft.com/office/drawing/2014/main" id="{9539BBE0-3ECC-F0CB-B291-E299BF39B858}"/>
                </a:ext>
              </a:extLst>
            </p:cNvPr>
            <p:cNvSpPr/>
            <p:nvPr/>
          </p:nvSpPr>
          <p:spPr>
            <a:xfrm rot="16200000">
              <a:off x="7716334" y="6776203"/>
              <a:ext cx="1261600" cy="366799"/>
            </a:xfrm>
            <a:custGeom>
              <a:avLst/>
              <a:gdLst>
                <a:gd name="rtt" fmla="*/ 110040 h 366799"/>
                <a:gd name="rtr" fmla="*/ 1096543 w 1261600"/>
                <a:gd name="rtb" fmla="*/ 256759 h 366799"/>
              </a:gdLst>
              <a:ahLst/>
              <a:cxnLst/>
              <a:rect l="l" t="rtt" r="rtr" b="rtb"/>
              <a:pathLst>
                <a:path w="1261600" h="366799">
                  <a:moveTo>
                    <a:pt x="0" y="110040"/>
                  </a:moveTo>
                  <a:lnTo>
                    <a:pt x="1096543" y="110040"/>
                  </a:lnTo>
                  <a:lnTo>
                    <a:pt x="1096543" y="0"/>
                  </a:lnTo>
                  <a:lnTo>
                    <a:pt x="1261600" y="183399"/>
                  </a:lnTo>
                  <a:lnTo>
                    <a:pt x="1096543" y="366799"/>
                  </a:lnTo>
                  <a:lnTo>
                    <a:pt x="1096543" y="256759"/>
                  </a:lnTo>
                  <a:lnTo>
                    <a:pt x="0" y="256759"/>
                  </a:lnTo>
                  <a:lnTo>
                    <a:pt x="0" y="110040"/>
                  </a:lnTo>
                  <a:close/>
                </a:path>
              </a:pathLst>
            </a:custGeom>
            <a:solidFill>
              <a:srgbClr val="000000"/>
            </a:solidFill>
            <a:ln w="7600" cap="flat">
              <a:noFill/>
              <a:bevel/>
            </a:ln>
          </p:spPr>
          <p:txBody>
            <a:bodyPr wrap="none" lIns="0" tIns="0" rIns="0" bIns="0" rtlCol="0" anchor="ctr"/>
            <a:lstStyle/>
            <a:p>
              <a:pPr algn="ctr"/>
              <a:r>
                <a:rPr sz="700" dirty="0">
                  <a:solidFill>
                    <a:srgbClr val="191919"/>
                  </a:solidFill>
                  <a:latin typeface="Microsoft YaHei" panose="020B0503020204020204" pitchFamily="34" charset="-122"/>
                  <a:ea typeface="Microsoft YaHei" panose="020B0503020204020204" pitchFamily="34" charset="-122"/>
                </a:rPr>
                <a:t> </a:t>
              </a:r>
            </a:p>
          </p:txBody>
        </p:sp>
        <p:sp>
          <p:nvSpPr>
            <p:cNvPr id="145" name="Rectangle">
              <a:extLst>
                <a:ext uri="{FF2B5EF4-FFF2-40B4-BE49-F238E27FC236}">
                  <a16:creationId xmlns:a16="http://schemas.microsoft.com/office/drawing/2014/main" id="{8F8666CF-A0F8-26DC-9B71-8208F1D583C5}"/>
                </a:ext>
              </a:extLst>
            </p:cNvPr>
            <p:cNvSpPr/>
            <p:nvPr/>
          </p:nvSpPr>
          <p:spPr>
            <a:xfrm>
              <a:off x="7568134" y="7584778"/>
              <a:ext cx="1553432" cy="425600"/>
            </a:xfrm>
            <a:custGeom>
              <a:avLst/>
              <a:gdLst>
                <a:gd name="connsiteX0" fmla="*/ 0 w 1553432"/>
                <a:gd name="connsiteY0" fmla="*/ 215638 h 425600"/>
                <a:gd name="connsiteX1" fmla="*/ 779137 w 1553432"/>
                <a:gd name="connsiteY1" fmla="*/ 0 h 425600"/>
                <a:gd name="connsiteX2" fmla="*/ 1553432 w 1553432"/>
                <a:gd name="connsiteY2" fmla="*/ 215638 h 425600"/>
                <a:gd name="connsiteX3" fmla="*/ 779137 w 1553432"/>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553432" h="425600">
                  <a:moveTo>
                    <a:pt x="22800" y="0"/>
                  </a:moveTo>
                  <a:lnTo>
                    <a:pt x="1530632" y="0"/>
                  </a:lnTo>
                  <a:cubicBezTo>
                    <a:pt x="1543218" y="0"/>
                    <a:pt x="1553432" y="10214"/>
                    <a:pt x="1553432" y="22800"/>
                  </a:cubicBezTo>
                  <a:lnTo>
                    <a:pt x="1553432" y="402800"/>
                  </a:lnTo>
                  <a:cubicBezTo>
                    <a:pt x="1553432" y="415386"/>
                    <a:pt x="1543218" y="425600"/>
                    <a:pt x="1530632"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分区3</a:t>
              </a:r>
            </a:p>
          </p:txBody>
        </p:sp>
        <p:sp>
          <p:nvSpPr>
            <p:cNvPr id="146" name="箭头">
              <a:extLst>
                <a:ext uri="{FF2B5EF4-FFF2-40B4-BE49-F238E27FC236}">
                  <a16:creationId xmlns:a16="http://schemas.microsoft.com/office/drawing/2014/main" id="{55F60CED-BDB7-B079-ED1F-FCB5F91FB28B}"/>
                </a:ext>
              </a:extLst>
            </p:cNvPr>
            <p:cNvSpPr/>
            <p:nvPr/>
          </p:nvSpPr>
          <p:spPr>
            <a:xfrm rot="16200000">
              <a:off x="13705164" y="6780991"/>
              <a:ext cx="1261600" cy="366799"/>
            </a:xfrm>
            <a:custGeom>
              <a:avLst/>
              <a:gdLst>
                <a:gd name="rtt" fmla="*/ 110040 h 366799"/>
                <a:gd name="rtr" fmla="*/ 1096543 w 1261600"/>
                <a:gd name="rtb" fmla="*/ 256759 h 366799"/>
              </a:gdLst>
              <a:ahLst/>
              <a:cxnLst/>
              <a:rect l="l" t="rtt" r="rtr" b="rtb"/>
              <a:pathLst>
                <a:path w="1261600" h="366799">
                  <a:moveTo>
                    <a:pt x="0" y="110040"/>
                  </a:moveTo>
                  <a:lnTo>
                    <a:pt x="1096543" y="110040"/>
                  </a:lnTo>
                  <a:lnTo>
                    <a:pt x="1096543" y="0"/>
                  </a:lnTo>
                  <a:lnTo>
                    <a:pt x="1261600" y="183399"/>
                  </a:lnTo>
                  <a:lnTo>
                    <a:pt x="1096543" y="366799"/>
                  </a:lnTo>
                  <a:lnTo>
                    <a:pt x="1096543" y="256759"/>
                  </a:lnTo>
                  <a:lnTo>
                    <a:pt x="0" y="256759"/>
                  </a:lnTo>
                  <a:lnTo>
                    <a:pt x="0" y="110040"/>
                  </a:lnTo>
                  <a:close/>
                </a:path>
              </a:pathLst>
            </a:custGeom>
            <a:solidFill>
              <a:srgbClr val="000000"/>
            </a:solidFill>
            <a:ln w="7600" cap="flat">
              <a:noFill/>
              <a:bevel/>
            </a:ln>
          </p:spPr>
          <p:txBody>
            <a:bodyPr wrap="none" lIns="0" tIns="0" rIns="0" bIns="0" rtlCol="0" anchor="ctr"/>
            <a:lstStyle/>
            <a:p>
              <a:pPr algn="ctr"/>
              <a:r>
                <a:rPr sz="700" dirty="0">
                  <a:solidFill>
                    <a:srgbClr val="191919"/>
                  </a:solidFill>
                  <a:latin typeface="Microsoft YaHei" panose="020B0503020204020204" pitchFamily="34" charset="-122"/>
                  <a:ea typeface="Microsoft YaHei" panose="020B0503020204020204" pitchFamily="34" charset="-122"/>
                </a:rPr>
                <a:t> </a:t>
              </a:r>
            </a:p>
          </p:txBody>
        </p:sp>
        <p:sp>
          <p:nvSpPr>
            <p:cNvPr id="147" name="Rectangle">
              <a:extLst>
                <a:ext uri="{FF2B5EF4-FFF2-40B4-BE49-F238E27FC236}">
                  <a16:creationId xmlns:a16="http://schemas.microsoft.com/office/drawing/2014/main" id="{BA17EFAE-5DA5-565E-6A23-EF41F59C924D}"/>
                </a:ext>
              </a:extLst>
            </p:cNvPr>
            <p:cNvSpPr/>
            <p:nvPr/>
          </p:nvSpPr>
          <p:spPr>
            <a:xfrm>
              <a:off x="13556964" y="7589566"/>
              <a:ext cx="1553432" cy="425600"/>
            </a:xfrm>
            <a:custGeom>
              <a:avLst/>
              <a:gdLst>
                <a:gd name="connsiteX0" fmla="*/ 0 w 1553432"/>
                <a:gd name="connsiteY0" fmla="*/ 215638 h 425600"/>
                <a:gd name="connsiteX1" fmla="*/ 779137 w 1553432"/>
                <a:gd name="connsiteY1" fmla="*/ 0 h 425600"/>
                <a:gd name="connsiteX2" fmla="*/ 1553432 w 1553432"/>
                <a:gd name="connsiteY2" fmla="*/ 215638 h 425600"/>
                <a:gd name="connsiteX3" fmla="*/ 779137 w 1553432"/>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553432" h="425600">
                  <a:moveTo>
                    <a:pt x="22800" y="0"/>
                  </a:moveTo>
                  <a:lnTo>
                    <a:pt x="1530632" y="0"/>
                  </a:lnTo>
                  <a:cubicBezTo>
                    <a:pt x="1543218" y="0"/>
                    <a:pt x="1553432" y="10214"/>
                    <a:pt x="1553432" y="22800"/>
                  </a:cubicBezTo>
                  <a:lnTo>
                    <a:pt x="1553432" y="402800"/>
                  </a:lnTo>
                  <a:cubicBezTo>
                    <a:pt x="1553432" y="415386"/>
                    <a:pt x="1543218" y="425600"/>
                    <a:pt x="1530632"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none" lIns="0" tIns="0" rIns="0" bIns="0" rtlCol="0" anchor="ctr"/>
            <a:lstStyle/>
            <a:p>
              <a:pPr algn="ctr"/>
              <a:r>
                <a:rPr sz="1100" dirty="0">
                  <a:solidFill>
                    <a:srgbClr val="000000"/>
                  </a:solidFill>
                  <a:latin typeface="Microsoft YaHei" panose="020B0503020204020204" pitchFamily="34" charset="-122"/>
                  <a:ea typeface="Microsoft YaHei" panose="020B0503020204020204" pitchFamily="34" charset="-122"/>
                </a:rPr>
                <a:t>分区4</a:t>
              </a:r>
            </a:p>
          </p:txBody>
        </p:sp>
        <p:sp>
          <p:nvSpPr>
            <p:cNvPr id="148" name="箭头">
              <a:extLst>
                <a:ext uri="{FF2B5EF4-FFF2-40B4-BE49-F238E27FC236}">
                  <a16:creationId xmlns:a16="http://schemas.microsoft.com/office/drawing/2014/main" id="{192C474F-D6D1-45E5-8EE6-F4D6D2F0B652}"/>
                </a:ext>
              </a:extLst>
            </p:cNvPr>
            <p:cNvSpPr/>
            <p:nvPr/>
          </p:nvSpPr>
          <p:spPr>
            <a:xfrm rot="5400000">
              <a:off x="15483700" y="4242743"/>
              <a:ext cx="1489600" cy="366799"/>
            </a:xfrm>
            <a:custGeom>
              <a:avLst/>
              <a:gdLst>
                <a:gd name="rtt" fmla="*/ 110040 h 366799"/>
                <a:gd name="rtr" fmla="*/ 1324541 w 1489600"/>
                <a:gd name="rtb" fmla="*/ 256759 h 366799"/>
              </a:gdLst>
              <a:ahLst/>
              <a:cxnLst/>
              <a:rect l="l" t="rtt" r="rtr" b="rtb"/>
              <a:pathLst>
                <a:path w="1489600" h="366799">
                  <a:moveTo>
                    <a:pt x="0" y="110040"/>
                  </a:moveTo>
                  <a:lnTo>
                    <a:pt x="1324541" y="110040"/>
                  </a:lnTo>
                  <a:lnTo>
                    <a:pt x="1324541" y="0"/>
                  </a:lnTo>
                  <a:lnTo>
                    <a:pt x="1489600" y="183399"/>
                  </a:lnTo>
                  <a:lnTo>
                    <a:pt x="1324541" y="366799"/>
                  </a:lnTo>
                  <a:lnTo>
                    <a:pt x="1324541" y="256759"/>
                  </a:lnTo>
                  <a:lnTo>
                    <a:pt x="0" y="256759"/>
                  </a:lnTo>
                  <a:lnTo>
                    <a:pt x="0" y="110040"/>
                  </a:lnTo>
                  <a:close/>
                </a:path>
              </a:pathLst>
            </a:custGeom>
            <a:solidFill>
              <a:srgbClr val="000000"/>
            </a:solidFill>
            <a:ln w="7600" cap="flat">
              <a:noFill/>
              <a:bevel/>
            </a:ln>
          </p:spPr>
          <p:txBody>
            <a:bodyPr wrap="none" lIns="0" tIns="0" rIns="0" bIns="0" rtlCol="0" anchor="ctr"/>
            <a:lstStyle/>
            <a:p>
              <a:pPr algn="ctr"/>
              <a:r>
                <a:rPr sz="700" dirty="0">
                  <a:solidFill>
                    <a:srgbClr val="191919"/>
                  </a:solidFill>
                  <a:latin typeface="Microsoft YaHei" panose="020B0503020204020204" pitchFamily="34" charset="-122"/>
                  <a:ea typeface="Microsoft YaHei" panose="020B0503020204020204" pitchFamily="34" charset="-122"/>
                </a:rPr>
                <a:t> </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6">
            <a:extLst>
              <a:ext uri="{FF2B5EF4-FFF2-40B4-BE49-F238E27FC236}">
                <a16:creationId xmlns:a16="http://schemas.microsoft.com/office/drawing/2014/main" id="{82D12675-44BA-4A12-95E2-53CE42E365F2}"/>
              </a:ext>
            </a:extLst>
          </p:cNvPr>
          <p:cNvSpPr/>
          <p:nvPr/>
        </p:nvSpPr>
        <p:spPr>
          <a:xfrm>
            <a:off x="6210299" y="920591"/>
            <a:ext cx="5720604" cy="571833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1" name="Shape6">
            <a:extLst>
              <a:ext uri="{FF2B5EF4-FFF2-40B4-BE49-F238E27FC236}">
                <a16:creationId xmlns:a16="http://schemas.microsoft.com/office/drawing/2014/main" id="{2BB58945-69A6-42E9-96FF-DC536AE97366}"/>
              </a:ext>
            </a:extLst>
          </p:cNvPr>
          <p:cNvSpPr/>
          <p:nvPr/>
        </p:nvSpPr>
        <p:spPr>
          <a:xfrm>
            <a:off x="6332330" y="1025611"/>
            <a:ext cx="5511062" cy="5522826"/>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18" name="Shape6">
            <a:extLst>
              <a:ext uri="{FF2B5EF4-FFF2-40B4-BE49-F238E27FC236}">
                <a16:creationId xmlns:a16="http://schemas.microsoft.com/office/drawing/2014/main" id="{82D12675-44BA-4A12-95E2-53CE42E365F2}"/>
              </a:ext>
            </a:extLst>
          </p:cNvPr>
          <p:cNvSpPr/>
          <p:nvPr/>
        </p:nvSpPr>
        <p:spPr>
          <a:xfrm>
            <a:off x="302268" y="920591"/>
            <a:ext cx="5720604" cy="571833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19" name="Shape6">
            <a:extLst>
              <a:ext uri="{FF2B5EF4-FFF2-40B4-BE49-F238E27FC236}">
                <a16:creationId xmlns:a16="http://schemas.microsoft.com/office/drawing/2014/main" id="{2BB58945-69A6-42E9-96FF-DC536AE97366}"/>
              </a:ext>
            </a:extLst>
          </p:cNvPr>
          <p:cNvSpPr/>
          <p:nvPr/>
        </p:nvSpPr>
        <p:spPr>
          <a:xfrm>
            <a:off x="424299" y="1025611"/>
            <a:ext cx="5511062" cy="5522826"/>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15</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a:xfrm>
            <a:off x="788647" y="147506"/>
            <a:ext cx="10614706" cy="678470"/>
          </a:xfrm>
        </p:spPr>
        <p:txBody>
          <a:bodyPr/>
          <a:lstStyle/>
          <a:p>
            <a:r>
              <a:rPr kumimoji="1" lang="zh-CN" altLang="en-US" dirty="0">
                <a:latin typeface="微软雅黑" panose="020B0503020204020204" pitchFamily="34" charset="-122"/>
                <a:ea typeface="微软雅黑" panose="020B0503020204020204" pitchFamily="34" charset="-122"/>
              </a:rPr>
              <a:t>与昇腾结合的</a:t>
            </a:r>
            <a:r>
              <a:rPr kumimoji="1" lang="en-GB" altLang="zh-CN" dirty="0">
                <a:latin typeface="微软雅黑" panose="020B0503020204020204" pitchFamily="34" charset="-122"/>
                <a:ea typeface="微软雅黑" panose="020B0503020204020204" pitchFamily="34" charset="-122"/>
              </a:rPr>
              <a:t>AI</a:t>
            </a:r>
            <a:r>
              <a:rPr kumimoji="1" lang="zh-CN" altLang="en-US" dirty="0">
                <a:latin typeface="微软雅黑" panose="020B0503020204020204" pitchFamily="34" charset="-122"/>
                <a:ea typeface="微软雅黑" panose="020B0503020204020204" pitchFamily="34" charset="-122"/>
              </a:rPr>
              <a:t>加速与计算加速</a:t>
            </a:r>
          </a:p>
        </p:txBody>
      </p:sp>
      <p:sp>
        <p:nvSpPr>
          <p:cNvPr id="5" name="页脚占位符 4"/>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122" name="组合 121">
            <a:extLst>
              <a:ext uri="{FF2B5EF4-FFF2-40B4-BE49-F238E27FC236}">
                <a16:creationId xmlns:a16="http://schemas.microsoft.com/office/drawing/2014/main" id="{A216A96F-59FC-58F4-D711-E7E744F77C70}"/>
              </a:ext>
            </a:extLst>
          </p:cNvPr>
          <p:cNvGrpSpPr/>
          <p:nvPr/>
        </p:nvGrpSpPr>
        <p:grpSpPr>
          <a:xfrm>
            <a:off x="6512470" y="1044043"/>
            <a:ext cx="5268011" cy="5254028"/>
            <a:chOff x="6215566" y="988667"/>
            <a:chExt cx="5268011" cy="4948713"/>
          </a:xfrm>
        </p:grpSpPr>
        <p:sp>
          <p:nvSpPr>
            <p:cNvPr id="7" name="Rectangle">
              <a:extLst>
                <a:ext uri="{FF2B5EF4-FFF2-40B4-BE49-F238E27FC236}">
                  <a16:creationId xmlns:a16="http://schemas.microsoft.com/office/drawing/2014/main" id="{148E4635-FC3F-B85C-69EE-7A2C2CEA58B8}"/>
                </a:ext>
              </a:extLst>
            </p:cNvPr>
            <p:cNvSpPr/>
            <p:nvPr/>
          </p:nvSpPr>
          <p:spPr>
            <a:xfrm>
              <a:off x="6215566" y="1402325"/>
              <a:ext cx="5268011" cy="4535055"/>
            </a:xfrm>
            <a:custGeom>
              <a:avLst/>
              <a:gdLst>
                <a:gd name="connsiteX0" fmla="*/ 0 w 5464400"/>
                <a:gd name="connsiteY0" fmla="*/ 2980418 h 5882400"/>
                <a:gd name="connsiteX1" fmla="*/ 2740714 w 5464400"/>
                <a:gd name="connsiteY1" fmla="*/ 0 h 5882400"/>
                <a:gd name="connsiteX2" fmla="*/ 5464400 w 5464400"/>
                <a:gd name="connsiteY2" fmla="*/ 2980418 h 5882400"/>
                <a:gd name="connsiteX3" fmla="*/ 2740714 w 5464400"/>
                <a:gd name="connsiteY3" fmla="*/ 5882400 h 5882400"/>
              </a:gdLst>
              <a:ahLst/>
              <a:cxnLst>
                <a:cxn ang="0">
                  <a:pos x="connsiteX0" y="connsiteY0"/>
                </a:cxn>
                <a:cxn ang="0">
                  <a:pos x="connsiteX1" y="connsiteY1"/>
                </a:cxn>
                <a:cxn ang="0">
                  <a:pos x="connsiteX2" y="connsiteY2"/>
                </a:cxn>
                <a:cxn ang="0">
                  <a:pos x="connsiteX3" y="connsiteY3"/>
                </a:cxn>
              </a:cxnLst>
              <a:rect l="0" t="0" r="0" b="0"/>
              <a:pathLst>
                <a:path w="5464400" h="5882400">
                  <a:moveTo>
                    <a:pt x="22800" y="0"/>
                  </a:moveTo>
                  <a:lnTo>
                    <a:pt x="5441600" y="0"/>
                  </a:lnTo>
                  <a:cubicBezTo>
                    <a:pt x="5454186" y="0"/>
                    <a:pt x="5464400" y="10214"/>
                    <a:pt x="5464400" y="22800"/>
                  </a:cubicBezTo>
                  <a:lnTo>
                    <a:pt x="5464400" y="5859600"/>
                  </a:lnTo>
                  <a:cubicBezTo>
                    <a:pt x="5464400" y="5872186"/>
                    <a:pt x="5454186" y="5882400"/>
                    <a:pt x="5441600" y="5882400"/>
                  </a:cubicBezTo>
                  <a:lnTo>
                    <a:pt x="22800" y="5882400"/>
                  </a:lnTo>
                  <a:cubicBezTo>
                    <a:pt x="10214" y="5882400"/>
                    <a:pt x="0" y="5872186"/>
                    <a:pt x="0" y="5859600"/>
                  </a:cubicBezTo>
                  <a:lnTo>
                    <a:pt x="0" y="22800"/>
                  </a:lnTo>
                  <a:cubicBezTo>
                    <a:pt x="0" y="10214"/>
                    <a:pt x="10214" y="0"/>
                    <a:pt x="22800" y="0"/>
                  </a:cubicBezTo>
                  <a:close/>
                </a:path>
              </a:pathLst>
            </a:custGeom>
            <a:solidFill>
              <a:srgbClr val="EBEBEB"/>
            </a:solidFill>
            <a:ln w="7600" cap="flat">
              <a:solidFill>
                <a:srgbClr val="323232"/>
              </a:solidFill>
              <a:bevel/>
            </a:ln>
          </p:spPr>
        </p:sp>
        <p:sp>
          <p:nvSpPr>
            <p:cNvPr id="9" name="Text 256">
              <a:extLst>
                <a:ext uri="{FF2B5EF4-FFF2-40B4-BE49-F238E27FC236}">
                  <a16:creationId xmlns:a16="http://schemas.microsoft.com/office/drawing/2014/main" id="{C66D53C7-E8E6-F5B4-F476-2E3E61ACEE24}"/>
                </a:ext>
              </a:extLst>
            </p:cNvPr>
            <p:cNvSpPr txBox="1"/>
            <p:nvPr/>
          </p:nvSpPr>
          <p:spPr>
            <a:xfrm>
              <a:off x="7468457" y="988667"/>
              <a:ext cx="2758753" cy="351318"/>
            </a:xfrm>
            <a:prstGeom prst="rect">
              <a:avLst/>
            </a:prstGeom>
            <a:noFill/>
          </p:spPr>
          <p:txBody>
            <a:bodyPr wrap="square" lIns="0" tIns="0" rIns="0" bIns="0" rtlCol="0" anchor="ctr"/>
            <a:lstStyle/>
            <a:p>
              <a:pPr algn="ctr"/>
              <a:r>
                <a:rPr lang="en-US" altLang="zh-CN" sz="2000" b="1" dirty="0">
                  <a:solidFill>
                    <a:srgbClr val="191919"/>
                  </a:solidFill>
                  <a:latin typeface="Microsoft YaHei" panose="020B0503020204020204" pitchFamily="34" charset="-122"/>
                  <a:ea typeface="Microsoft YaHei" panose="020B0503020204020204" pitchFamily="34" charset="-122"/>
                </a:rPr>
                <a:t>DB</a:t>
              </a:r>
              <a:r>
                <a:rPr lang="zh-CN" altLang="en-US" sz="2000" b="1" dirty="0">
                  <a:solidFill>
                    <a:srgbClr val="191919"/>
                  </a:solidFill>
                  <a:latin typeface="Microsoft YaHei" panose="020B0503020204020204" pitchFamily="34" charset="-122"/>
                  <a:ea typeface="Microsoft YaHei" panose="020B0503020204020204" pitchFamily="34" charset="-122"/>
                </a:rPr>
                <a:t>算子</a:t>
              </a:r>
              <a:r>
                <a:rPr sz="2000" b="1" dirty="0" err="1">
                  <a:solidFill>
                    <a:srgbClr val="191919"/>
                  </a:solidFill>
                  <a:latin typeface="Microsoft YaHei" panose="020B0503020204020204" pitchFamily="34" charset="-122"/>
                  <a:ea typeface="Microsoft YaHei" panose="020B0503020204020204" pitchFamily="34" charset="-122"/>
                </a:rPr>
                <a:t>加速</a:t>
              </a:r>
              <a:endParaRPr sz="2000" b="1" dirty="0">
                <a:solidFill>
                  <a:srgbClr val="191919"/>
                </a:solidFill>
                <a:latin typeface="Microsoft YaHei" panose="020B0503020204020204" pitchFamily="34" charset="-122"/>
                <a:ea typeface="Microsoft YaHei" panose="020B0503020204020204" pitchFamily="34" charset="-122"/>
              </a:endParaRPr>
            </a:p>
          </p:txBody>
        </p:sp>
        <p:sp>
          <p:nvSpPr>
            <p:cNvPr id="48" name="Rectangle">
              <a:extLst>
                <a:ext uri="{FF2B5EF4-FFF2-40B4-BE49-F238E27FC236}">
                  <a16:creationId xmlns:a16="http://schemas.microsoft.com/office/drawing/2014/main" id="{642D9ECB-9EBB-0F6D-1C2F-F9387E1C071D}"/>
                </a:ext>
              </a:extLst>
            </p:cNvPr>
            <p:cNvSpPr/>
            <p:nvPr/>
          </p:nvSpPr>
          <p:spPr>
            <a:xfrm>
              <a:off x="6547201" y="1634446"/>
              <a:ext cx="4601267" cy="702637"/>
            </a:xfrm>
            <a:custGeom>
              <a:avLst/>
              <a:gdLst>
                <a:gd name="connsiteX0" fmla="*/ 0 w 4772800"/>
                <a:gd name="connsiteY0" fmla="*/ 431275 h 851200"/>
                <a:gd name="connsiteX1" fmla="*/ 2393836 w 4772800"/>
                <a:gd name="connsiteY1" fmla="*/ 0 h 851200"/>
                <a:gd name="connsiteX2" fmla="*/ 4772800 w 4772800"/>
                <a:gd name="connsiteY2" fmla="*/ 431275 h 851200"/>
                <a:gd name="connsiteX3" fmla="*/ 2393836 w 4772800"/>
                <a:gd name="connsiteY3" fmla="*/ 851200 h 851200"/>
              </a:gdLst>
              <a:ahLst/>
              <a:cxnLst>
                <a:cxn ang="0">
                  <a:pos x="connsiteX0" y="connsiteY0"/>
                </a:cxn>
                <a:cxn ang="0">
                  <a:pos x="connsiteX1" y="connsiteY1"/>
                </a:cxn>
                <a:cxn ang="0">
                  <a:pos x="connsiteX2" y="connsiteY2"/>
                </a:cxn>
                <a:cxn ang="0">
                  <a:pos x="connsiteX3" y="connsiteY3"/>
                </a:cxn>
              </a:cxnLst>
              <a:rect l="0" t="0" r="0" b="0"/>
              <a:pathLst>
                <a:path w="4772800" h="851200">
                  <a:moveTo>
                    <a:pt x="22800" y="0"/>
                  </a:moveTo>
                  <a:lnTo>
                    <a:pt x="4750000" y="0"/>
                  </a:lnTo>
                  <a:cubicBezTo>
                    <a:pt x="4762586" y="0"/>
                    <a:pt x="4772800" y="10214"/>
                    <a:pt x="4772800" y="22800"/>
                  </a:cubicBezTo>
                  <a:lnTo>
                    <a:pt x="4772800" y="828400"/>
                  </a:lnTo>
                  <a:cubicBezTo>
                    <a:pt x="4772800" y="840986"/>
                    <a:pt x="4762586" y="851200"/>
                    <a:pt x="4750000" y="851200"/>
                  </a:cubicBezTo>
                  <a:lnTo>
                    <a:pt x="22800" y="851200"/>
                  </a:lnTo>
                  <a:cubicBezTo>
                    <a:pt x="10214" y="851200"/>
                    <a:pt x="0" y="840986"/>
                    <a:pt x="0" y="828400"/>
                  </a:cubicBezTo>
                  <a:lnTo>
                    <a:pt x="0" y="22800"/>
                  </a:lnTo>
                  <a:cubicBezTo>
                    <a:pt x="0" y="10214"/>
                    <a:pt x="10214" y="0"/>
                    <a:pt x="22800" y="0"/>
                  </a:cubicBezTo>
                  <a:close/>
                </a:path>
              </a:pathLst>
            </a:custGeom>
            <a:solidFill>
              <a:srgbClr val="C2C2C2"/>
            </a:solidFill>
            <a:ln w="7600" cap="flat">
              <a:solidFill>
                <a:srgbClr val="323232"/>
              </a:solidFill>
              <a:bevel/>
            </a:ln>
          </p:spPr>
        </p:sp>
        <p:sp>
          <p:nvSpPr>
            <p:cNvPr id="49" name="Text 262">
              <a:extLst>
                <a:ext uri="{FF2B5EF4-FFF2-40B4-BE49-F238E27FC236}">
                  <a16:creationId xmlns:a16="http://schemas.microsoft.com/office/drawing/2014/main" id="{80A9171F-C7B6-0D2B-2DCE-50B4A1C48B72}"/>
                </a:ext>
              </a:extLst>
            </p:cNvPr>
            <p:cNvSpPr txBox="1"/>
            <p:nvPr/>
          </p:nvSpPr>
          <p:spPr>
            <a:xfrm>
              <a:off x="6801388" y="1646263"/>
              <a:ext cx="3944618" cy="239132"/>
            </a:xfrm>
            <a:prstGeom prst="rect">
              <a:avLst/>
            </a:prstGeom>
            <a:noFill/>
          </p:spPr>
          <p:txBody>
            <a:bodyPr wrap="square" lIns="0" tIns="0" rIns="0" bIns="0" rtlCol="0" anchor="ctr"/>
            <a:lstStyle/>
            <a:p>
              <a:pPr algn="ctr"/>
              <a:r>
                <a:rPr sz="1600" dirty="0">
                  <a:solidFill>
                    <a:srgbClr val="191919"/>
                  </a:solidFill>
                  <a:latin typeface="Microsoft YaHei" panose="020B0503020204020204" pitchFamily="34" charset="-122"/>
                  <a:ea typeface="Microsoft YaHei" panose="020B0503020204020204" pitchFamily="34" charset="-122"/>
                </a:rPr>
                <a:t>查询编译SQL Compilation Engine</a:t>
              </a:r>
            </a:p>
          </p:txBody>
        </p:sp>
        <p:sp>
          <p:nvSpPr>
            <p:cNvPr id="50" name="Rectangle">
              <a:extLst>
                <a:ext uri="{FF2B5EF4-FFF2-40B4-BE49-F238E27FC236}">
                  <a16:creationId xmlns:a16="http://schemas.microsoft.com/office/drawing/2014/main" id="{355CCB0D-26E0-C8E6-A1E3-CEE04F40E3F1}"/>
                </a:ext>
              </a:extLst>
            </p:cNvPr>
            <p:cNvSpPr/>
            <p:nvPr/>
          </p:nvSpPr>
          <p:spPr>
            <a:xfrm>
              <a:off x="6699139" y="1985764"/>
              <a:ext cx="1179624" cy="301130"/>
            </a:xfrm>
            <a:custGeom>
              <a:avLst/>
              <a:gdLst>
                <a:gd name="connsiteX0" fmla="*/ 0 w 1223600"/>
                <a:gd name="connsiteY0" fmla="*/ 184832 h 364800"/>
                <a:gd name="connsiteX1" fmla="*/ 613706 w 1223600"/>
                <a:gd name="connsiteY1" fmla="*/ 0 h 364800"/>
                <a:gd name="connsiteX2" fmla="*/ 1223600 w 1223600"/>
                <a:gd name="connsiteY2" fmla="*/ 184832 h 364800"/>
                <a:gd name="connsiteX3" fmla="*/ 613706 w 1223600"/>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1223600" h="364800">
                  <a:moveTo>
                    <a:pt x="22800" y="0"/>
                  </a:moveTo>
                  <a:lnTo>
                    <a:pt x="1200800" y="0"/>
                  </a:lnTo>
                  <a:cubicBezTo>
                    <a:pt x="1213386" y="0"/>
                    <a:pt x="1223600" y="10214"/>
                    <a:pt x="1223600" y="22800"/>
                  </a:cubicBezTo>
                  <a:lnTo>
                    <a:pt x="1223600" y="342000"/>
                  </a:lnTo>
                  <a:cubicBezTo>
                    <a:pt x="1223600" y="354586"/>
                    <a:pt x="1213386" y="364800"/>
                    <a:pt x="1200800" y="364800"/>
                  </a:cubicBezTo>
                  <a:lnTo>
                    <a:pt x="22800" y="364800"/>
                  </a:lnTo>
                  <a:cubicBezTo>
                    <a:pt x="10214" y="364800"/>
                    <a:pt x="0" y="354586"/>
                    <a:pt x="0" y="342000"/>
                  </a:cubicBezTo>
                  <a:lnTo>
                    <a:pt x="0" y="22800"/>
                  </a:lnTo>
                  <a:cubicBezTo>
                    <a:pt x="0" y="10214"/>
                    <a:pt x="10214" y="0"/>
                    <a:pt x="22800" y="0"/>
                  </a:cubicBezTo>
                  <a:close/>
                </a:path>
              </a:pathLst>
            </a:custGeom>
            <a:solidFill>
              <a:srgbClr val="EBEBEB"/>
            </a:solidFill>
            <a:ln w="7600" cap="flat">
              <a:solidFill>
                <a:srgbClr val="323232"/>
              </a:solidFill>
              <a:bevel/>
            </a:ln>
          </p:spPr>
          <p:txBody>
            <a:bodyPr wrap="square" lIns="0" tIns="0" rIns="0" bIns="0" rtlCol="0" anchor="ctr"/>
            <a:lstStyle/>
            <a:p>
              <a:pPr algn="ctr"/>
              <a:r>
                <a:rPr sz="1600" dirty="0">
                  <a:solidFill>
                    <a:srgbClr val="000000"/>
                  </a:solidFill>
                  <a:latin typeface="Microsoft YaHei" panose="020B0503020204020204" pitchFamily="34" charset="-122"/>
                  <a:ea typeface="Microsoft YaHei" panose="020B0503020204020204" pitchFamily="34" charset="-122"/>
                </a:rPr>
                <a:t>查询解析</a:t>
              </a:r>
            </a:p>
          </p:txBody>
        </p:sp>
        <p:sp>
          <p:nvSpPr>
            <p:cNvPr id="51" name="Rectangle">
              <a:extLst>
                <a:ext uri="{FF2B5EF4-FFF2-40B4-BE49-F238E27FC236}">
                  <a16:creationId xmlns:a16="http://schemas.microsoft.com/office/drawing/2014/main" id="{86A7FD63-ACBC-CF55-8E9A-3DA4D2C577EA}"/>
                </a:ext>
              </a:extLst>
            </p:cNvPr>
            <p:cNvSpPr/>
            <p:nvPr/>
          </p:nvSpPr>
          <p:spPr>
            <a:xfrm>
              <a:off x="8258022" y="1985764"/>
              <a:ext cx="1179624" cy="301130"/>
            </a:xfrm>
            <a:custGeom>
              <a:avLst/>
              <a:gdLst>
                <a:gd name="connsiteX0" fmla="*/ 0 w 1223600"/>
                <a:gd name="connsiteY0" fmla="*/ 184832 h 364800"/>
                <a:gd name="connsiteX1" fmla="*/ 613706 w 1223600"/>
                <a:gd name="connsiteY1" fmla="*/ 0 h 364800"/>
                <a:gd name="connsiteX2" fmla="*/ 1223600 w 1223600"/>
                <a:gd name="connsiteY2" fmla="*/ 184832 h 364800"/>
                <a:gd name="connsiteX3" fmla="*/ 613706 w 1223600"/>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1223600" h="364800">
                  <a:moveTo>
                    <a:pt x="22800" y="0"/>
                  </a:moveTo>
                  <a:lnTo>
                    <a:pt x="1200800" y="0"/>
                  </a:lnTo>
                  <a:cubicBezTo>
                    <a:pt x="1213386" y="0"/>
                    <a:pt x="1223600" y="10214"/>
                    <a:pt x="1223600" y="22800"/>
                  </a:cubicBezTo>
                  <a:lnTo>
                    <a:pt x="1223600" y="342000"/>
                  </a:lnTo>
                  <a:cubicBezTo>
                    <a:pt x="1223600" y="354586"/>
                    <a:pt x="1213386" y="364800"/>
                    <a:pt x="1200800" y="364800"/>
                  </a:cubicBezTo>
                  <a:lnTo>
                    <a:pt x="22800" y="364800"/>
                  </a:lnTo>
                  <a:cubicBezTo>
                    <a:pt x="10214" y="364800"/>
                    <a:pt x="0" y="354586"/>
                    <a:pt x="0" y="342000"/>
                  </a:cubicBezTo>
                  <a:lnTo>
                    <a:pt x="0" y="22800"/>
                  </a:lnTo>
                  <a:cubicBezTo>
                    <a:pt x="0" y="10214"/>
                    <a:pt x="10214" y="0"/>
                    <a:pt x="22800" y="0"/>
                  </a:cubicBezTo>
                  <a:close/>
                </a:path>
              </a:pathLst>
            </a:custGeom>
            <a:solidFill>
              <a:srgbClr val="EBEBEB"/>
            </a:solidFill>
            <a:ln w="7600" cap="flat">
              <a:solidFill>
                <a:srgbClr val="323232"/>
              </a:solidFill>
              <a:bevel/>
            </a:ln>
          </p:spPr>
          <p:txBody>
            <a:bodyPr wrap="square" lIns="0" tIns="0" rIns="0" bIns="0" rtlCol="0" anchor="ctr"/>
            <a:lstStyle/>
            <a:p>
              <a:pPr algn="ctr"/>
              <a:r>
                <a:rPr sz="1600" dirty="0">
                  <a:solidFill>
                    <a:srgbClr val="000000"/>
                  </a:solidFill>
                  <a:latin typeface="Microsoft YaHei" panose="020B0503020204020204" pitchFamily="34" charset="-122"/>
                  <a:ea typeface="Microsoft YaHei" panose="020B0503020204020204" pitchFamily="34" charset="-122"/>
                </a:rPr>
                <a:t>逻辑优化</a:t>
              </a:r>
            </a:p>
          </p:txBody>
        </p:sp>
        <p:sp>
          <p:nvSpPr>
            <p:cNvPr id="52" name="Rectangle">
              <a:extLst>
                <a:ext uri="{FF2B5EF4-FFF2-40B4-BE49-F238E27FC236}">
                  <a16:creationId xmlns:a16="http://schemas.microsoft.com/office/drawing/2014/main" id="{554A51CA-D997-76A7-2F1D-C1184D38A622}"/>
                </a:ext>
              </a:extLst>
            </p:cNvPr>
            <p:cNvSpPr/>
            <p:nvPr/>
          </p:nvSpPr>
          <p:spPr>
            <a:xfrm>
              <a:off x="9816907" y="1985764"/>
              <a:ext cx="1179624" cy="301130"/>
            </a:xfrm>
            <a:custGeom>
              <a:avLst/>
              <a:gdLst>
                <a:gd name="connsiteX0" fmla="*/ 0 w 1223600"/>
                <a:gd name="connsiteY0" fmla="*/ 184832 h 364800"/>
                <a:gd name="connsiteX1" fmla="*/ 613706 w 1223600"/>
                <a:gd name="connsiteY1" fmla="*/ 0 h 364800"/>
                <a:gd name="connsiteX2" fmla="*/ 1223600 w 1223600"/>
                <a:gd name="connsiteY2" fmla="*/ 184832 h 364800"/>
                <a:gd name="connsiteX3" fmla="*/ 613706 w 1223600"/>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1223600" h="364800">
                  <a:moveTo>
                    <a:pt x="22800" y="0"/>
                  </a:moveTo>
                  <a:lnTo>
                    <a:pt x="1200800" y="0"/>
                  </a:lnTo>
                  <a:cubicBezTo>
                    <a:pt x="1213386" y="0"/>
                    <a:pt x="1223600" y="10214"/>
                    <a:pt x="1223600" y="22800"/>
                  </a:cubicBezTo>
                  <a:lnTo>
                    <a:pt x="1223600" y="342000"/>
                  </a:lnTo>
                  <a:cubicBezTo>
                    <a:pt x="1223600" y="354586"/>
                    <a:pt x="1213386" y="364800"/>
                    <a:pt x="1200800" y="364800"/>
                  </a:cubicBezTo>
                  <a:lnTo>
                    <a:pt x="22800" y="364800"/>
                  </a:lnTo>
                  <a:cubicBezTo>
                    <a:pt x="10214" y="364800"/>
                    <a:pt x="0" y="354586"/>
                    <a:pt x="0" y="342000"/>
                  </a:cubicBezTo>
                  <a:lnTo>
                    <a:pt x="0" y="22800"/>
                  </a:lnTo>
                  <a:cubicBezTo>
                    <a:pt x="0" y="10214"/>
                    <a:pt x="10214" y="0"/>
                    <a:pt x="22800" y="0"/>
                  </a:cubicBezTo>
                  <a:close/>
                </a:path>
              </a:pathLst>
            </a:custGeom>
            <a:solidFill>
              <a:srgbClr val="EBEBEB"/>
            </a:solidFill>
            <a:ln w="7600" cap="flat">
              <a:solidFill>
                <a:srgbClr val="323232"/>
              </a:solidFill>
              <a:bevel/>
            </a:ln>
          </p:spPr>
          <p:txBody>
            <a:bodyPr wrap="square" lIns="0" tIns="0" rIns="0" bIns="0" rtlCol="0" anchor="ctr"/>
            <a:lstStyle/>
            <a:p>
              <a:pPr algn="ctr"/>
              <a:r>
                <a:rPr sz="1600" dirty="0">
                  <a:solidFill>
                    <a:srgbClr val="000000"/>
                  </a:solidFill>
                  <a:latin typeface="Microsoft YaHei" panose="020B0503020204020204" pitchFamily="34" charset="-122"/>
                  <a:ea typeface="Microsoft YaHei" panose="020B0503020204020204" pitchFamily="34" charset="-122"/>
                </a:rPr>
                <a:t>物理优化</a:t>
              </a:r>
            </a:p>
          </p:txBody>
        </p:sp>
        <p:sp>
          <p:nvSpPr>
            <p:cNvPr id="53" name="Rectangle">
              <a:extLst>
                <a:ext uri="{FF2B5EF4-FFF2-40B4-BE49-F238E27FC236}">
                  <a16:creationId xmlns:a16="http://schemas.microsoft.com/office/drawing/2014/main" id="{D26DE4AA-601E-909C-7484-1534CDCDF3BC}"/>
                </a:ext>
              </a:extLst>
            </p:cNvPr>
            <p:cNvSpPr/>
            <p:nvPr/>
          </p:nvSpPr>
          <p:spPr>
            <a:xfrm>
              <a:off x="6547201" y="2576728"/>
              <a:ext cx="4601267" cy="1523415"/>
            </a:xfrm>
            <a:custGeom>
              <a:avLst/>
              <a:gdLst>
                <a:gd name="connsiteX0" fmla="*/ 0 w 4772800"/>
                <a:gd name="connsiteY0" fmla="*/ 874102 h 1725200"/>
                <a:gd name="connsiteX1" fmla="*/ 2393836 w 4772800"/>
                <a:gd name="connsiteY1" fmla="*/ 0 h 1725200"/>
                <a:gd name="connsiteX2" fmla="*/ 4772800 w 4772800"/>
                <a:gd name="connsiteY2" fmla="*/ 874102 h 1725200"/>
                <a:gd name="connsiteX3" fmla="*/ 2393836 w 4772800"/>
                <a:gd name="connsiteY3" fmla="*/ 1725200 h 1725200"/>
              </a:gdLst>
              <a:ahLst/>
              <a:cxnLst>
                <a:cxn ang="0">
                  <a:pos x="connsiteX0" y="connsiteY0"/>
                </a:cxn>
                <a:cxn ang="0">
                  <a:pos x="connsiteX1" y="connsiteY1"/>
                </a:cxn>
                <a:cxn ang="0">
                  <a:pos x="connsiteX2" y="connsiteY2"/>
                </a:cxn>
                <a:cxn ang="0">
                  <a:pos x="connsiteX3" y="connsiteY3"/>
                </a:cxn>
              </a:cxnLst>
              <a:rect l="0" t="0" r="0" b="0"/>
              <a:pathLst>
                <a:path w="4772800" h="1725200">
                  <a:moveTo>
                    <a:pt x="22800" y="0"/>
                  </a:moveTo>
                  <a:lnTo>
                    <a:pt x="4750000" y="0"/>
                  </a:lnTo>
                  <a:cubicBezTo>
                    <a:pt x="4762586" y="0"/>
                    <a:pt x="4772800" y="10214"/>
                    <a:pt x="4772800" y="22800"/>
                  </a:cubicBezTo>
                  <a:lnTo>
                    <a:pt x="4772800" y="1702400"/>
                  </a:lnTo>
                  <a:cubicBezTo>
                    <a:pt x="4772800" y="1714986"/>
                    <a:pt x="4762586" y="1725200"/>
                    <a:pt x="4750000" y="1725200"/>
                  </a:cubicBezTo>
                  <a:lnTo>
                    <a:pt x="22800" y="1725200"/>
                  </a:lnTo>
                  <a:cubicBezTo>
                    <a:pt x="10214" y="1725200"/>
                    <a:pt x="0" y="1714986"/>
                    <a:pt x="0" y="1702400"/>
                  </a:cubicBezTo>
                  <a:lnTo>
                    <a:pt x="0" y="22800"/>
                  </a:lnTo>
                  <a:cubicBezTo>
                    <a:pt x="0" y="10214"/>
                    <a:pt x="10214" y="0"/>
                    <a:pt x="22800" y="0"/>
                  </a:cubicBezTo>
                  <a:close/>
                </a:path>
              </a:pathLst>
            </a:custGeom>
            <a:solidFill>
              <a:srgbClr val="C2C2C2"/>
            </a:solidFill>
            <a:ln w="7600" cap="flat">
              <a:solidFill>
                <a:srgbClr val="323232"/>
              </a:solidFill>
              <a:bevel/>
            </a:ln>
          </p:spPr>
        </p:sp>
        <p:sp>
          <p:nvSpPr>
            <p:cNvPr id="54" name="Text 264">
              <a:extLst>
                <a:ext uri="{FF2B5EF4-FFF2-40B4-BE49-F238E27FC236}">
                  <a16:creationId xmlns:a16="http://schemas.microsoft.com/office/drawing/2014/main" id="{1532C95D-ED7F-B996-80DF-0E9068702106}"/>
                </a:ext>
              </a:extLst>
            </p:cNvPr>
            <p:cNvSpPr txBox="1"/>
            <p:nvPr/>
          </p:nvSpPr>
          <p:spPr>
            <a:xfrm>
              <a:off x="7263558" y="2601037"/>
              <a:ext cx="2934598" cy="232121"/>
            </a:xfrm>
            <a:prstGeom prst="rect">
              <a:avLst/>
            </a:prstGeom>
            <a:noFill/>
          </p:spPr>
          <p:txBody>
            <a:bodyPr wrap="square" lIns="0" tIns="0" rIns="0" bIns="0" rtlCol="0" anchor="ctr"/>
            <a:lstStyle/>
            <a:p>
              <a:pPr algn="ctr"/>
              <a:r>
                <a:rPr sz="1600" dirty="0">
                  <a:solidFill>
                    <a:srgbClr val="191919"/>
                  </a:solidFill>
                  <a:latin typeface="Microsoft YaHei" panose="020B0503020204020204" pitchFamily="34" charset="-122"/>
                  <a:ea typeface="Microsoft YaHei" panose="020B0503020204020204" pitchFamily="34" charset="-122"/>
                </a:rPr>
                <a:t>查询执行SQL Runtime Engine</a:t>
              </a:r>
            </a:p>
          </p:txBody>
        </p:sp>
        <p:sp>
          <p:nvSpPr>
            <p:cNvPr id="55" name="Rectangle">
              <a:extLst>
                <a:ext uri="{FF2B5EF4-FFF2-40B4-BE49-F238E27FC236}">
                  <a16:creationId xmlns:a16="http://schemas.microsoft.com/office/drawing/2014/main" id="{6E0CB8F7-8CF7-DBB9-1E0B-00ABC875C5F3}"/>
                </a:ext>
              </a:extLst>
            </p:cNvPr>
            <p:cNvSpPr/>
            <p:nvPr/>
          </p:nvSpPr>
          <p:spPr>
            <a:xfrm>
              <a:off x="6625870" y="2824420"/>
              <a:ext cx="1232886" cy="386409"/>
            </a:xfrm>
            <a:custGeom>
              <a:avLst/>
              <a:gdLst>
                <a:gd name="connsiteX0" fmla="*/ 0 w 1079200"/>
                <a:gd name="connsiteY0" fmla="*/ 184832 h 364800"/>
                <a:gd name="connsiteX1" fmla="*/ 541281 w 1079200"/>
                <a:gd name="connsiteY1" fmla="*/ 0 h 364800"/>
                <a:gd name="connsiteX2" fmla="*/ 1079200 w 1079200"/>
                <a:gd name="connsiteY2" fmla="*/ 184832 h 364800"/>
                <a:gd name="connsiteX3" fmla="*/ 541281 w 1079200"/>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1079200" h="364800">
                  <a:moveTo>
                    <a:pt x="22800" y="0"/>
                  </a:moveTo>
                  <a:lnTo>
                    <a:pt x="1056400" y="0"/>
                  </a:lnTo>
                  <a:cubicBezTo>
                    <a:pt x="1068986" y="0"/>
                    <a:pt x="1079200" y="10214"/>
                    <a:pt x="1079200" y="22800"/>
                  </a:cubicBezTo>
                  <a:lnTo>
                    <a:pt x="1079200" y="342000"/>
                  </a:lnTo>
                  <a:cubicBezTo>
                    <a:pt x="1079200" y="354586"/>
                    <a:pt x="1068986" y="364800"/>
                    <a:pt x="1056400" y="364800"/>
                  </a:cubicBezTo>
                  <a:lnTo>
                    <a:pt x="22800" y="364800"/>
                  </a:lnTo>
                  <a:cubicBezTo>
                    <a:pt x="10214" y="364800"/>
                    <a:pt x="0" y="354586"/>
                    <a:pt x="0" y="342000"/>
                  </a:cubicBezTo>
                  <a:lnTo>
                    <a:pt x="0" y="22800"/>
                  </a:lnTo>
                  <a:cubicBezTo>
                    <a:pt x="0" y="10214"/>
                    <a:pt x="10214" y="0"/>
                    <a:pt x="22800" y="0"/>
                  </a:cubicBezTo>
                  <a:close/>
                </a:path>
              </a:pathLst>
            </a:custGeom>
            <a:solidFill>
              <a:srgbClr val="EBEBEB"/>
            </a:solidFill>
            <a:ln w="7600" cap="flat">
              <a:solidFill>
                <a:srgbClr val="323232"/>
              </a:solidFill>
              <a:bevel/>
            </a:ln>
          </p:spPr>
          <p:txBody>
            <a:bodyPr wrap="square" lIns="0" tIns="0" rIns="0" bIns="0" rtlCol="0" anchor="ctr"/>
            <a:lstStyle/>
            <a:p>
              <a:pPr algn="ctr"/>
              <a:r>
                <a:rPr sz="1200" dirty="0">
                  <a:solidFill>
                    <a:srgbClr val="000000"/>
                  </a:solidFill>
                  <a:latin typeface="Microsoft YaHei" panose="020B0503020204020204" pitchFamily="34" charset="-122"/>
                  <a:ea typeface="Microsoft YaHei" panose="020B0503020204020204" pitchFamily="34" charset="-122"/>
                </a:rPr>
                <a:t>Scan</a:t>
              </a:r>
              <a:r>
                <a:rPr lang="zh-CN" altLang="en-US" sz="1200" dirty="0">
                  <a:solidFill>
                    <a:srgbClr val="000000"/>
                  </a:solidFill>
                  <a:latin typeface="Microsoft YaHei" panose="020B0503020204020204" pitchFamily="34" charset="-122"/>
                  <a:ea typeface="Microsoft YaHei" panose="020B0503020204020204" pitchFamily="34" charset="-122"/>
                </a:rPr>
                <a:t>扫描</a:t>
              </a:r>
              <a:endParaRPr sz="1200" dirty="0">
                <a:solidFill>
                  <a:srgbClr val="000000"/>
                </a:solidFill>
                <a:latin typeface="Microsoft YaHei" panose="020B0503020204020204" pitchFamily="34" charset="-122"/>
                <a:ea typeface="Microsoft YaHei" panose="020B0503020204020204" pitchFamily="34" charset="-122"/>
              </a:endParaRPr>
            </a:p>
          </p:txBody>
        </p:sp>
        <p:sp>
          <p:nvSpPr>
            <p:cNvPr id="56" name="Rectangle">
              <a:extLst>
                <a:ext uri="{FF2B5EF4-FFF2-40B4-BE49-F238E27FC236}">
                  <a16:creationId xmlns:a16="http://schemas.microsoft.com/office/drawing/2014/main" id="{DA409D15-810E-C0FA-94B0-E0BAC5F55F79}"/>
                </a:ext>
              </a:extLst>
            </p:cNvPr>
            <p:cNvSpPr/>
            <p:nvPr/>
          </p:nvSpPr>
          <p:spPr>
            <a:xfrm>
              <a:off x="6625870" y="3228462"/>
              <a:ext cx="1232886" cy="386409"/>
            </a:xfrm>
            <a:custGeom>
              <a:avLst/>
              <a:gdLst>
                <a:gd name="connsiteX0" fmla="*/ 0 w 1079200"/>
                <a:gd name="connsiteY0" fmla="*/ 184832 h 364800"/>
                <a:gd name="connsiteX1" fmla="*/ 541281 w 1079200"/>
                <a:gd name="connsiteY1" fmla="*/ 0 h 364800"/>
                <a:gd name="connsiteX2" fmla="*/ 1079200 w 1079200"/>
                <a:gd name="connsiteY2" fmla="*/ 184832 h 364800"/>
                <a:gd name="connsiteX3" fmla="*/ 541281 w 1079200"/>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1079200" h="364800">
                  <a:moveTo>
                    <a:pt x="22800" y="0"/>
                  </a:moveTo>
                  <a:lnTo>
                    <a:pt x="1056400" y="0"/>
                  </a:lnTo>
                  <a:cubicBezTo>
                    <a:pt x="1068986" y="0"/>
                    <a:pt x="1079200" y="10214"/>
                    <a:pt x="1079200" y="22800"/>
                  </a:cubicBezTo>
                  <a:lnTo>
                    <a:pt x="1079200" y="342000"/>
                  </a:lnTo>
                  <a:cubicBezTo>
                    <a:pt x="1079200" y="354586"/>
                    <a:pt x="1068986" y="364800"/>
                    <a:pt x="1056400" y="364800"/>
                  </a:cubicBezTo>
                  <a:lnTo>
                    <a:pt x="22800" y="364800"/>
                  </a:lnTo>
                  <a:cubicBezTo>
                    <a:pt x="10214" y="364800"/>
                    <a:pt x="0" y="354586"/>
                    <a:pt x="0" y="342000"/>
                  </a:cubicBezTo>
                  <a:lnTo>
                    <a:pt x="0" y="22800"/>
                  </a:lnTo>
                  <a:cubicBezTo>
                    <a:pt x="0" y="10214"/>
                    <a:pt x="10214" y="0"/>
                    <a:pt x="22800" y="0"/>
                  </a:cubicBezTo>
                  <a:close/>
                </a:path>
              </a:pathLst>
            </a:custGeom>
            <a:solidFill>
              <a:srgbClr val="EBEBEB"/>
            </a:solidFill>
            <a:ln w="7600" cap="flat">
              <a:solidFill>
                <a:srgbClr val="323232"/>
              </a:solidFill>
              <a:bevel/>
            </a:ln>
          </p:spPr>
          <p:txBody>
            <a:bodyPr wrap="square" lIns="0" tIns="0" rIns="0" bIns="0" rtlCol="0" anchor="ctr"/>
            <a:lstStyle/>
            <a:p>
              <a:pPr algn="ctr"/>
              <a:r>
                <a:rPr sz="1200" dirty="0" err="1">
                  <a:solidFill>
                    <a:srgbClr val="000000"/>
                  </a:solidFill>
                  <a:latin typeface="Microsoft YaHei" panose="020B0503020204020204" pitchFamily="34" charset="-122"/>
                  <a:ea typeface="Microsoft YaHei" panose="020B0503020204020204" pitchFamily="34" charset="-122"/>
                </a:rPr>
                <a:t>VecScan</a:t>
              </a:r>
              <a:br>
                <a:rPr lang="en-US" sz="1200" dirty="0">
                  <a:solidFill>
                    <a:srgbClr val="000000"/>
                  </a:solidFill>
                  <a:latin typeface="Microsoft YaHei" panose="020B0503020204020204" pitchFamily="34" charset="-122"/>
                  <a:ea typeface="Microsoft YaHei" panose="020B0503020204020204" pitchFamily="34" charset="-122"/>
                </a:rPr>
              </a:br>
              <a:r>
                <a:rPr lang="zh-CN" altLang="en-US" sz="1200" dirty="0">
                  <a:solidFill>
                    <a:srgbClr val="000000"/>
                  </a:solidFill>
                  <a:latin typeface="Microsoft YaHei" panose="020B0503020204020204" pitchFamily="34" charset="-122"/>
                  <a:ea typeface="Microsoft YaHei" panose="020B0503020204020204" pitchFamily="34" charset="-122"/>
                </a:rPr>
                <a:t>向量扫描</a:t>
              </a:r>
              <a:endParaRPr sz="1200" dirty="0">
                <a:solidFill>
                  <a:srgbClr val="000000"/>
                </a:solidFill>
                <a:latin typeface="Microsoft YaHei" panose="020B0503020204020204" pitchFamily="34" charset="-122"/>
                <a:ea typeface="Microsoft YaHei" panose="020B0503020204020204" pitchFamily="34" charset="-122"/>
              </a:endParaRPr>
            </a:p>
          </p:txBody>
        </p:sp>
        <p:sp>
          <p:nvSpPr>
            <p:cNvPr id="57" name="Rectangle">
              <a:extLst>
                <a:ext uri="{FF2B5EF4-FFF2-40B4-BE49-F238E27FC236}">
                  <a16:creationId xmlns:a16="http://schemas.microsoft.com/office/drawing/2014/main" id="{38188215-98AF-0D08-0455-D5213F08F3EE}"/>
                </a:ext>
              </a:extLst>
            </p:cNvPr>
            <p:cNvSpPr/>
            <p:nvPr/>
          </p:nvSpPr>
          <p:spPr>
            <a:xfrm>
              <a:off x="6625870" y="3641912"/>
              <a:ext cx="1232886" cy="386409"/>
            </a:xfrm>
            <a:custGeom>
              <a:avLst/>
              <a:gdLst>
                <a:gd name="connsiteX0" fmla="*/ 0 w 1079200"/>
                <a:gd name="connsiteY0" fmla="*/ 184832 h 364800"/>
                <a:gd name="connsiteX1" fmla="*/ 541281 w 1079200"/>
                <a:gd name="connsiteY1" fmla="*/ 0 h 364800"/>
                <a:gd name="connsiteX2" fmla="*/ 1079200 w 1079200"/>
                <a:gd name="connsiteY2" fmla="*/ 184832 h 364800"/>
                <a:gd name="connsiteX3" fmla="*/ 541281 w 1079200"/>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1079200" h="364800">
                  <a:moveTo>
                    <a:pt x="22800" y="0"/>
                  </a:moveTo>
                  <a:lnTo>
                    <a:pt x="1056400" y="0"/>
                  </a:lnTo>
                  <a:cubicBezTo>
                    <a:pt x="1068986" y="0"/>
                    <a:pt x="1079200" y="10214"/>
                    <a:pt x="1079200" y="22800"/>
                  </a:cubicBezTo>
                  <a:lnTo>
                    <a:pt x="1079200" y="342000"/>
                  </a:lnTo>
                  <a:cubicBezTo>
                    <a:pt x="1079200" y="354586"/>
                    <a:pt x="1068986" y="364800"/>
                    <a:pt x="1056400" y="364800"/>
                  </a:cubicBezTo>
                  <a:lnTo>
                    <a:pt x="22800" y="364800"/>
                  </a:lnTo>
                  <a:cubicBezTo>
                    <a:pt x="10214" y="364800"/>
                    <a:pt x="0" y="354586"/>
                    <a:pt x="0" y="342000"/>
                  </a:cubicBezTo>
                  <a:lnTo>
                    <a:pt x="0" y="22800"/>
                  </a:lnTo>
                  <a:cubicBezTo>
                    <a:pt x="0" y="10214"/>
                    <a:pt x="10214" y="0"/>
                    <a:pt x="22800" y="0"/>
                  </a:cubicBezTo>
                  <a:close/>
                </a:path>
              </a:pathLst>
            </a:custGeom>
            <a:solidFill>
              <a:srgbClr val="EBEBEB"/>
            </a:solidFill>
            <a:ln w="7600" cap="flat">
              <a:solidFill>
                <a:srgbClr val="323232"/>
              </a:solidFill>
              <a:bevel/>
            </a:ln>
          </p:spPr>
          <p:txBody>
            <a:bodyPr wrap="square" lIns="0" tIns="0" rIns="0" bIns="0" rtlCol="0" anchor="ctr"/>
            <a:lstStyle/>
            <a:p>
              <a:pPr algn="ctr"/>
              <a:r>
                <a:rPr sz="1200" dirty="0" err="1">
                  <a:solidFill>
                    <a:srgbClr val="000000"/>
                  </a:solidFill>
                  <a:latin typeface="Microsoft YaHei" panose="020B0503020204020204" pitchFamily="34" charset="-122"/>
                  <a:ea typeface="Microsoft YaHei" panose="020B0503020204020204" pitchFamily="34" charset="-122"/>
                </a:rPr>
                <a:t>AccScan</a:t>
              </a:r>
              <a:br>
                <a:rPr lang="en-US" sz="1200" dirty="0">
                  <a:solidFill>
                    <a:srgbClr val="000000"/>
                  </a:solidFill>
                  <a:latin typeface="Microsoft YaHei" panose="020B0503020204020204" pitchFamily="34" charset="-122"/>
                  <a:ea typeface="Microsoft YaHei" panose="020B0503020204020204" pitchFamily="34" charset="-122"/>
                </a:rPr>
              </a:br>
              <a:r>
                <a:rPr lang="zh-CN" altLang="en-US" sz="1200" dirty="0">
                  <a:solidFill>
                    <a:srgbClr val="000000"/>
                  </a:solidFill>
                  <a:latin typeface="Microsoft YaHei" panose="020B0503020204020204" pitchFamily="34" charset="-122"/>
                  <a:ea typeface="Microsoft YaHei" panose="020B0503020204020204" pitchFamily="34" charset="-122"/>
                </a:rPr>
                <a:t>异构芯片扫描</a:t>
              </a:r>
            </a:p>
          </p:txBody>
        </p:sp>
        <p:sp>
          <p:nvSpPr>
            <p:cNvPr id="58" name="Rectangle">
              <a:extLst>
                <a:ext uri="{FF2B5EF4-FFF2-40B4-BE49-F238E27FC236}">
                  <a16:creationId xmlns:a16="http://schemas.microsoft.com/office/drawing/2014/main" id="{5F8F5577-3C8E-C51A-AC6A-A06B388188E6}"/>
                </a:ext>
              </a:extLst>
            </p:cNvPr>
            <p:cNvSpPr/>
            <p:nvPr/>
          </p:nvSpPr>
          <p:spPr>
            <a:xfrm>
              <a:off x="7891168" y="2824420"/>
              <a:ext cx="1232886" cy="386409"/>
            </a:xfrm>
            <a:custGeom>
              <a:avLst/>
              <a:gdLst>
                <a:gd name="connsiteX0" fmla="*/ 0 w 1079200"/>
                <a:gd name="connsiteY0" fmla="*/ 184832 h 364800"/>
                <a:gd name="connsiteX1" fmla="*/ 541281 w 1079200"/>
                <a:gd name="connsiteY1" fmla="*/ 0 h 364800"/>
                <a:gd name="connsiteX2" fmla="*/ 1079200 w 1079200"/>
                <a:gd name="connsiteY2" fmla="*/ 184832 h 364800"/>
                <a:gd name="connsiteX3" fmla="*/ 541281 w 1079200"/>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1079200" h="364800">
                  <a:moveTo>
                    <a:pt x="22800" y="0"/>
                  </a:moveTo>
                  <a:lnTo>
                    <a:pt x="1056400" y="0"/>
                  </a:lnTo>
                  <a:cubicBezTo>
                    <a:pt x="1068986" y="0"/>
                    <a:pt x="1079200" y="10214"/>
                    <a:pt x="1079200" y="22800"/>
                  </a:cubicBezTo>
                  <a:lnTo>
                    <a:pt x="1079200" y="342000"/>
                  </a:lnTo>
                  <a:cubicBezTo>
                    <a:pt x="1079200" y="354586"/>
                    <a:pt x="1068986" y="364800"/>
                    <a:pt x="1056400" y="364800"/>
                  </a:cubicBezTo>
                  <a:lnTo>
                    <a:pt x="22800" y="364800"/>
                  </a:lnTo>
                  <a:cubicBezTo>
                    <a:pt x="10214" y="364800"/>
                    <a:pt x="0" y="354586"/>
                    <a:pt x="0" y="342000"/>
                  </a:cubicBezTo>
                  <a:lnTo>
                    <a:pt x="0" y="22800"/>
                  </a:lnTo>
                  <a:cubicBezTo>
                    <a:pt x="0" y="10214"/>
                    <a:pt x="10214" y="0"/>
                    <a:pt x="22800" y="0"/>
                  </a:cubicBezTo>
                  <a:close/>
                </a:path>
              </a:pathLst>
            </a:custGeom>
            <a:solidFill>
              <a:srgbClr val="EBEBEB"/>
            </a:solidFill>
            <a:ln w="7600" cap="flat">
              <a:solidFill>
                <a:srgbClr val="323232"/>
              </a:solidFill>
              <a:bevel/>
            </a:ln>
          </p:spPr>
          <p:txBody>
            <a:bodyPr wrap="square" lIns="0" tIns="0" rIns="0" bIns="0" rtlCol="0" anchor="ctr"/>
            <a:lstStyle/>
            <a:p>
              <a:pPr algn="ctr"/>
              <a:r>
                <a:rPr sz="1200" dirty="0">
                  <a:solidFill>
                    <a:srgbClr val="000000"/>
                  </a:solidFill>
                  <a:latin typeface="Microsoft YaHei" panose="020B0503020204020204" pitchFamily="34" charset="-122"/>
                  <a:ea typeface="Microsoft YaHei" panose="020B0503020204020204" pitchFamily="34" charset="-122"/>
                </a:rPr>
                <a:t>Agg</a:t>
              </a:r>
              <a:r>
                <a:rPr lang="zh-CN" altLang="en-US" sz="1200" dirty="0">
                  <a:solidFill>
                    <a:srgbClr val="000000"/>
                  </a:solidFill>
                  <a:latin typeface="Microsoft YaHei" panose="020B0503020204020204" pitchFamily="34" charset="-122"/>
                  <a:ea typeface="Microsoft YaHei" panose="020B0503020204020204" pitchFamily="34" charset="-122"/>
                </a:rPr>
                <a:t>聚集</a:t>
              </a:r>
              <a:endParaRPr sz="1200" dirty="0">
                <a:solidFill>
                  <a:srgbClr val="000000"/>
                </a:solidFill>
                <a:latin typeface="Microsoft YaHei" panose="020B0503020204020204" pitchFamily="34" charset="-122"/>
                <a:ea typeface="Microsoft YaHei" panose="020B0503020204020204" pitchFamily="34" charset="-122"/>
              </a:endParaRPr>
            </a:p>
          </p:txBody>
        </p:sp>
        <p:sp>
          <p:nvSpPr>
            <p:cNvPr id="59" name="Rectangle">
              <a:extLst>
                <a:ext uri="{FF2B5EF4-FFF2-40B4-BE49-F238E27FC236}">
                  <a16:creationId xmlns:a16="http://schemas.microsoft.com/office/drawing/2014/main" id="{C4371EAD-0446-CAE2-3728-706ECBAE826B}"/>
                </a:ext>
              </a:extLst>
            </p:cNvPr>
            <p:cNvSpPr/>
            <p:nvPr/>
          </p:nvSpPr>
          <p:spPr>
            <a:xfrm>
              <a:off x="7891168" y="3228462"/>
              <a:ext cx="1232886" cy="386409"/>
            </a:xfrm>
            <a:custGeom>
              <a:avLst/>
              <a:gdLst>
                <a:gd name="connsiteX0" fmla="*/ 0 w 1079200"/>
                <a:gd name="connsiteY0" fmla="*/ 184832 h 364800"/>
                <a:gd name="connsiteX1" fmla="*/ 541281 w 1079200"/>
                <a:gd name="connsiteY1" fmla="*/ 0 h 364800"/>
                <a:gd name="connsiteX2" fmla="*/ 1079200 w 1079200"/>
                <a:gd name="connsiteY2" fmla="*/ 184832 h 364800"/>
                <a:gd name="connsiteX3" fmla="*/ 541281 w 1079200"/>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1079200" h="364800">
                  <a:moveTo>
                    <a:pt x="22800" y="0"/>
                  </a:moveTo>
                  <a:lnTo>
                    <a:pt x="1056400" y="0"/>
                  </a:lnTo>
                  <a:cubicBezTo>
                    <a:pt x="1068986" y="0"/>
                    <a:pt x="1079200" y="10214"/>
                    <a:pt x="1079200" y="22800"/>
                  </a:cubicBezTo>
                  <a:lnTo>
                    <a:pt x="1079200" y="342000"/>
                  </a:lnTo>
                  <a:cubicBezTo>
                    <a:pt x="1079200" y="354586"/>
                    <a:pt x="1068986" y="364800"/>
                    <a:pt x="1056400" y="364800"/>
                  </a:cubicBezTo>
                  <a:lnTo>
                    <a:pt x="22800" y="364800"/>
                  </a:lnTo>
                  <a:cubicBezTo>
                    <a:pt x="10214" y="364800"/>
                    <a:pt x="0" y="354586"/>
                    <a:pt x="0" y="342000"/>
                  </a:cubicBezTo>
                  <a:lnTo>
                    <a:pt x="0" y="22800"/>
                  </a:lnTo>
                  <a:cubicBezTo>
                    <a:pt x="0" y="10214"/>
                    <a:pt x="10214" y="0"/>
                    <a:pt x="22800" y="0"/>
                  </a:cubicBezTo>
                  <a:close/>
                </a:path>
              </a:pathLst>
            </a:custGeom>
            <a:solidFill>
              <a:srgbClr val="EBEBEB"/>
            </a:solidFill>
            <a:ln w="7600" cap="flat">
              <a:solidFill>
                <a:srgbClr val="323232"/>
              </a:solidFill>
              <a:bevel/>
            </a:ln>
          </p:spPr>
          <p:txBody>
            <a:bodyPr wrap="square" lIns="0" tIns="0" rIns="0" bIns="0" rtlCol="0" anchor="ctr"/>
            <a:lstStyle/>
            <a:p>
              <a:pPr algn="ctr"/>
              <a:r>
                <a:rPr sz="1200" dirty="0" err="1">
                  <a:solidFill>
                    <a:srgbClr val="000000"/>
                  </a:solidFill>
                  <a:latin typeface="Microsoft YaHei" panose="020B0503020204020204" pitchFamily="34" charset="-122"/>
                  <a:ea typeface="Microsoft YaHei" panose="020B0503020204020204" pitchFamily="34" charset="-122"/>
                </a:rPr>
                <a:t>VecAgg</a:t>
              </a:r>
              <a:endParaRPr lang="en-US" sz="1200" dirty="0">
                <a:solidFill>
                  <a:srgbClr val="000000"/>
                </a:solidFill>
                <a:latin typeface="Microsoft YaHei" panose="020B0503020204020204" pitchFamily="34" charset="-122"/>
                <a:ea typeface="Microsoft YaHei" panose="020B0503020204020204" pitchFamily="34" charset="-122"/>
              </a:endParaRPr>
            </a:p>
            <a:p>
              <a:pPr algn="ctr"/>
              <a:r>
                <a:rPr lang="zh-CN" altLang="en-US" sz="1200" dirty="0">
                  <a:solidFill>
                    <a:srgbClr val="000000"/>
                  </a:solidFill>
                  <a:latin typeface="Microsoft YaHei" panose="020B0503020204020204" pitchFamily="34" charset="-122"/>
                  <a:ea typeface="Microsoft YaHei" panose="020B0503020204020204" pitchFamily="34" charset="-122"/>
                </a:rPr>
                <a:t>向量聚集</a:t>
              </a:r>
              <a:endParaRPr sz="1200" dirty="0">
                <a:solidFill>
                  <a:srgbClr val="000000"/>
                </a:solidFill>
                <a:latin typeface="Microsoft YaHei" panose="020B0503020204020204" pitchFamily="34" charset="-122"/>
                <a:ea typeface="Microsoft YaHei" panose="020B0503020204020204" pitchFamily="34" charset="-122"/>
              </a:endParaRPr>
            </a:p>
          </p:txBody>
        </p:sp>
        <p:sp>
          <p:nvSpPr>
            <p:cNvPr id="60" name="Rectangle">
              <a:extLst>
                <a:ext uri="{FF2B5EF4-FFF2-40B4-BE49-F238E27FC236}">
                  <a16:creationId xmlns:a16="http://schemas.microsoft.com/office/drawing/2014/main" id="{50E6F6DA-8C6B-8BB7-564F-730EB410A4D9}"/>
                </a:ext>
              </a:extLst>
            </p:cNvPr>
            <p:cNvSpPr/>
            <p:nvPr/>
          </p:nvSpPr>
          <p:spPr>
            <a:xfrm>
              <a:off x="7891168" y="3641912"/>
              <a:ext cx="1232886" cy="386409"/>
            </a:xfrm>
            <a:custGeom>
              <a:avLst/>
              <a:gdLst>
                <a:gd name="connsiteX0" fmla="*/ 0 w 1079200"/>
                <a:gd name="connsiteY0" fmla="*/ 184832 h 364800"/>
                <a:gd name="connsiteX1" fmla="*/ 541281 w 1079200"/>
                <a:gd name="connsiteY1" fmla="*/ 0 h 364800"/>
                <a:gd name="connsiteX2" fmla="*/ 1079200 w 1079200"/>
                <a:gd name="connsiteY2" fmla="*/ 184832 h 364800"/>
                <a:gd name="connsiteX3" fmla="*/ 541281 w 1079200"/>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1079200" h="364800">
                  <a:moveTo>
                    <a:pt x="22800" y="0"/>
                  </a:moveTo>
                  <a:lnTo>
                    <a:pt x="1056400" y="0"/>
                  </a:lnTo>
                  <a:cubicBezTo>
                    <a:pt x="1068986" y="0"/>
                    <a:pt x="1079200" y="10214"/>
                    <a:pt x="1079200" y="22800"/>
                  </a:cubicBezTo>
                  <a:lnTo>
                    <a:pt x="1079200" y="342000"/>
                  </a:lnTo>
                  <a:cubicBezTo>
                    <a:pt x="1079200" y="354586"/>
                    <a:pt x="1068986" y="364800"/>
                    <a:pt x="1056400" y="364800"/>
                  </a:cubicBezTo>
                  <a:lnTo>
                    <a:pt x="22800" y="364800"/>
                  </a:lnTo>
                  <a:cubicBezTo>
                    <a:pt x="10214" y="364800"/>
                    <a:pt x="0" y="354586"/>
                    <a:pt x="0" y="342000"/>
                  </a:cubicBezTo>
                  <a:lnTo>
                    <a:pt x="0" y="22800"/>
                  </a:lnTo>
                  <a:cubicBezTo>
                    <a:pt x="0" y="10214"/>
                    <a:pt x="10214" y="0"/>
                    <a:pt x="22800" y="0"/>
                  </a:cubicBezTo>
                  <a:close/>
                </a:path>
              </a:pathLst>
            </a:custGeom>
            <a:solidFill>
              <a:srgbClr val="EBEBEB"/>
            </a:solidFill>
            <a:ln w="7600" cap="flat">
              <a:solidFill>
                <a:srgbClr val="323232"/>
              </a:solidFill>
              <a:bevel/>
            </a:ln>
          </p:spPr>
          <p:txBody>
            <a:bodyPr wrap="square" lIns="0" tIns="0" rIns="0" bIns="0" rtlCol="0" anchor="ctr"/>
            <a:lstStyle/>
            <a:p>
              <a:pPr algn="ctr"/>
              <a:r>
                <a:rPr sz="1200" dirty="0" err="1">
                  <a:solidFill>
                    <a:srgbClr val="000000"/>
                  </a:solidFill>
                  <a:latin typeface="Microsoft YaHei" panose="020B0503020204020204" pitchFamily="34" charset="-122"/>
                  <a:ea typeface="Microsoft YaHei" panose="020B0503020204020204" pitchFamily="34" charset="-122"/>
                </a:rPr>
                <a:t>AccAgg</a:t>
              </a:r>
              <a:endParaRPr lang="en-US" sz="1200" dirty="0">
                <a:solidFill>
                  <a:srgbClr val="000000"/>
                </a:solidFill>
                <a:latin typeface="Microsoft YaHei" panose="020B0503020204020204" pitchFamily="34" charset="-122"/>
                <a:ea typeface="Microsoft YaHei" panose="020B0503020204020204" pitchFamily="34" charset="-122"/>
              </a:endParaRPr>
            </a:p>
            <a:p>
              <a:pPr algn="ctr"/>
              <a:r>
                <a:rPr lang="en-US" altLang="zh-CN" sz="1200" dirty="0" err="1">
                  <a:solidFill>
                    <a:srgbClr val="000000"/>
                  </a:solidFill>
                  <a:latin typeface="Microsoft YaHei" panose="020B0503020204020204" pitchFamily="34" charset="-122"/>
                  <a:ea typeface="Microsoft YaHei" panose="020B0503020204020204" pitchFamily="34" charset="-122"/>
                </a:rPr>
                <a:t>异构芯片</a:t>
              </a:r>
              <a:r>
                <a:rPr lang="zh-CN" altLang="en-US" sz="1200" dirty="0">
                  <a:solidFill>
                    <a:srgbClr val="000000"/>
                  </a:solidFill>
                  <a:latin typeface="Microsoft YaHei" panose="020B0503020204020204" pitchFamily="34" charset="-122"/>
                  <a:ea typeface="Microsoft YaHei" panose="020B0503020204020204" pitchFamily="34" charset="-122"/>
                </a:rPr>
                <a:t>聚集</a:t>
              </a:r>
              <a:endParaRPr sz="1200" dirty="0">
                <a:solidFill>
                  <a:srgbClr val="000000"/>
                </a:solidFill>
                <a:latin typeface="Microsoft YaHei" panose="020B0503020204020204" pitchFamily="34" charset="-122"/>
                <a:ea typeface="Microsoft YaHei" panose="020B0503020204020204" pitchFamily="34" charset="-122"/>
              </a:endParaRPr>
            </a:p>
          </p:txBody>
        </p:sp>
        <p:sp>
          <p:nvSpPr>
            <p:cNvPr id="61" name="Rectangle">
              <a:extLst>
                <a:ext uri="{FF2B5EF4-FFF2-40B4-BE49-F238E27FC236}">
                  <a16:creationId xmlns:a16="http://schemas.microsoft.com/office/drawing/2014/main" id="{2D5F5F4D-7FB9-09AB-1EAB-8124B7017E16}"/>
                </a:ext>
              </a:extLst>
            </p:cNvPr>
            <p:cNvSpPr/>
            <p:nvPr/>
          </p:nvSpPr>
          <p:spPr>
            <a:xfrm>
              <a:off x="9197049" y="2824420"/>
              <a:ext cx="1232886" cy="386409"/>
            </a:xfrm>
            <a:custGeom>
              <a:avLst/>
              <a:gdLst>
                <a:gd name="connsiteX0" fmla="*/ 0 w 1079200"/>
                <a:gd name="connsiteY0" fmla="*/ 184832 h 364800"/>
                <a:gd name="connsiteX1" fmla="*/ 541281 w 1079200"/>
                <a:gd name="connsiteY1" fmla="*/ 0 h 364800"/>
                <a:gd name="connsiteX2" fmla="*/ 1079200 w 1079200"/>
                <a:gd name="connsiteY2" fmla="*/ 184832 h 364800"/>
                <a:gd name="connsiteX3" fmla="*/ 541281 w 1079200"/>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1079200" h="364800">
                  <a:moveTo>
                    <a:pt x="22800" y="0"/>
                  </a:moveTo>
                  <a:lnTo>
                    <a:pt x="1056400" y="0"/>
                  </a:lnTo>
                  <a:cubicBezTo>
                    <a:pt x="1068986" y="0"/>
                    <a:pt x="1079200" y="10214"/>
                    <a:pt x="1079200" y="22800"/>
                  </a:cubicBezTo>
                  <a:lnTo>
                    <a:pt x="1079200" y="342000"/>
                  </a:lnTo>
                  <a:cubicBezTo>
                    <a:pt x="1079200" y="354586"/>
                    <a:pt x="1068986" y="364800"/>
                    <a:pt x="1056400" y="364800"/>
                  </a:cubicBezTo>
                  <a:lnTo>
                    <a:pt x="22800" y="364800"/>
                  </a:lnTo>
                  <a:cubicBezTo>
                    <a:pt x="10214" y="364800"/>
                    <a:pt x="0" y="354586"/>
                    <a:pt x="0" y="342000"/>
                  </a:cubicBezTo>
                  <a:lnTo>
                    <a:pt x="0" y="22800"/>
                  </a:lnTo>
                  <a:cubicBezTo>
                    <a:pt x="0" y="10214"/>
                    <a:pt x="10214" y="0"/>
                    <a:pt x="22800" y="0"/>
                  </a:cubicBezTo>
                  <a:close/>
                </a:path>
              </a:pathLst>
            </a:custGeom>
            <a:solidFill>
              <a:srgbClr val="EBEBEB"/>
            </a:solidFill>
            <a:ln w="7600" cap="flat">
              <a:solidFill>
                <a:srgbClr val="323232"/>
              </a:solidFill>
              <a:bevel/>
            </a:ln>
          </p:spPr>
          <p:txBody>
            <a:bodyPr wrap="square" lIns="0" tIns="0" rIns="0" bIns="0" rtlCol="0" anchor="ctr"/>
            <a:lstStyle/>
            <a:p>
              <a:pPr algn="ctr"/>
              <a:r>
                <a:rPr sz="1200" dirty="0">
                  <a:solidFill>
                    <a:srgbClr val="000000"/>
                  </a:solidFill>
                  <a:latin typeface="Microsoft YaHei" panose="020B0503020204020204" pitchFamily="34" charset="-122"/>
                  <a:ea typeface="Microsoft YaHei" panose="020B0503020204020204" pitchFamily="34" charset="-122"/>
                </a:rPr>
                <a:t>Join</a:t>
              </a:r>
              <a:r>
                <a:rPr lang="zh-CN" altLang="en-US" sz="1200" dirty="0">
                  <a:solidFill>
                    <a:srgbClr val="000000"/>
                  </a:solidFill>
                  <a:latin typeface="Microsoft YaHei" panose="020B0503020204020204" pitchFamily="34" charset="-122"/>
                  <a:ea typeface="Microsoft YaHei" panose="020B0503020204020204" pitchFamily="34" charset="-122"/>
                </a:rPr>
                <a:t>连接</a:t>
              </a:r>
              <a:endParaRPr sz="1200" dirty="0">
                <a:solidFill>
                  <a:srgbClr val="000000"/>
                </a:solidFill>
                <a:latin typeface="Microsoft YaHei" panose="020B0503020204020204" pitchFamily="34" charset="-122"/>
                <a:ea typeface="Microsoft YaHei" panose="020B0503020204020204" pitchFamily="34" charset="-122"/>
              </a:endParaRPr>
            </a:p>
          </p:txBody>
        </p:sp>
        <p:sp>
          <p:nvSpPr>
            <p:cNvPr id="62" name="Rectangle">
              <a:extLst>
                <a:ext uri="{FF2B5EF4-FFF2-40B4-BE49-F238E27FC236}">
                  <a16:creationId xmlns:a16="http://schemas.microsoft.com/office/drawing/2014/main" id="{2F6A8281-51AE-009B-7E78-6A077CC92D43}"/>
                </a:ext>
              </a:extLst>
            </p:cNvPr>
            <p:cNvSpPr/>
            <p:nvPr/>
          </p:nvSpPr>
          <p:spPr>
            <a:xfrm>
              <a:off x="9197049" y="3228462"/>
              <a:ext cx="1232886" cy="386409"/>
            </a:xfrm>
            <a:custGeom>
              <a:avLst/>
              <a:gdLst>
                <a:gd name="connsiteX0" fmla="*/ 0 w 1079200"/>
                <a:gd name="connsiteY0" fmla="*/ 184832 h 364800"/>
                <a:gd name="connsiteX1" fmla="*/ 541281 w 1079200"/>
                <a:gd name="connsiteY1" fmla="*/ 0 h 364800"/>
                <a:gd name="connsiteX2" fmla="*/ 1079200 w 1079200"/>
                <a:gd name="connsiteY2" fmla="*/ 184832 h 364800"/>
                <a:gd name="connsiteX3" fmla="*/ 541281 w 1079200"/>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1079200" h="364800">
                  <a:moveTo>
                    <a:pt x="22800" y="0"/>
                  </a:moveTo>
                  <a:lnTo>
                    <a:pt x="1056400" y="0"/>
                  </a:lnTo>
                  <a:cubicBezTo>
                    <a:pt x="1068986" y="0"/>
                    <a:pt x="1079200" y="10214"/>
                    <a:pt x="1079200" y="22800"/>
                  </a:cubicBezTo>
                  <a:lnTo>
                    <a:pt x="1079200" y="342000"/>
                  </a:lnTo>
                  <a:cubicBezTo>
                    <a:pt x="1079200" y="354586"/>
                    <a:pt x="1068986" y="364800"/>
                    <a:pt x="1056400" y="364800"/>
                  </a:cubicBezTo>
                  <a:lnTo>
                    <a:pt x="22800" y="364800"/>
                  </a:lnTo>
                  <a:cubicBezTo>
                    <a:pt x="10214" y="364800"/>
                    <a:pt x="0" y="354586"/>
                    <a:pt x="0" y="342000"/>
                  </a:cubicBezTo>
                  <a:lnTo>
                    <a:pt x="0" y="22800"/>
                  </a:lnTo>
                  <a:cubicBezTo>
                    <a:pt x="0" y="10214"/>
                    <a:pt x="10214" y="0"/>
                    <a:pt x="22800" y="0"/>
                  </a:cubicBezTo>
                  <a:close/>
                </a:path>
              </a:pathLst>
            </a:custGeom>
            <a:solidFill>
              <a:srgbClr val="EBEBEB"/>
            </a:solidFill>
            <a:ln w="7600" cap="flat">
              <a:solidFill>
                <a:srgbClr val="323232"/>
              </a:solidFill>
              <a:bevel/>
            </a:ln>
          </p:spPr>
          <p:txBody>
            <a:bodyPr wrap="square" lIns="0" tIns="0" rIns="0" bIns="0" rtlCol="0" anchor="ctr"/>
            <a:lstStyle/>
            <a:p>
              <a:pPr algn="ctr"/>
              <a:r>
                <a:rPr sz="1200" dirty="0" err="1">
                  <a:solidFill>
                    <a:srgbClr val="000000"/>
                  </a:solidFill>
                  <a:latin typeface="Microsoft YaHei" panose="020B0503020204020204" pitchFamily="34" charset="-122"/>
                  <a:ea typeface="Microsoft YaHei" panose="020B0503020204020204" pitchFamily="34" charset="-122"/>
                </a:rPr>
                <a:t>VecJoin</a:t>
              </a:r>
              <a:endParaRPr lang="en-US" sz="1200" dirty="0">
                <a:solidFill>
                  <a:srgbClr val="000000"/>
                </a:solidFill>
                <a:latin typeface="Microsoft YaHei" panose="020B0503020204020204" pitchFamily="34" charset="-122"/>
                <a:ea typeface="Microsoft YaHei" panose="020B0503020204020204" pitchFamily="34" charset="-122"/>
              </a:endParaRPr>
            </a:p>
            <a:p>
              <a:pPr algn="ctr"/>
              <a:r>
                <a:rPr lang="zh-CN" altLang="en-US" sz="1200" dirty="0">
                  <a:solidFill>
                    <a:srgbClr val="000000"/>
                  </a:solidFill>
                  <a:latin typeface="Microsoft YaHei" panose="020B0503020204020204" pitchFamily="34" charset="-122"/>
                  <a:ea typeface="Microsoft YaHei" panose="020B0503020204020204" pitchFamily="34" charset="-122"/>
                </a:rPr>
                <a:t>向量连接</a:t>
              </a:r>
              <a:endParaRPr sz="1200" dirty="0">
                <a:solidFill>
                  <a:srgbClr val="000000"/>
                </a:solidFill>
                <a:latin typeface="Microsoft YaHei" panose="020B0503020204020204" pitchFamily="34" charset="-122"/>
                <a:ea typeface="Microsoft YaHei" panose="020B0503020204020204" pitchFamily="34" charset="-122"/>
              </a:endParaRPr>
            </a:p>
          </p:txBody>
        </p:sp>
        <p:sp>
          <p:nvSpPr>
            <p:cNvPr id="63" name="Rectangle">
              <a:extLst>
                <a:ext uri="{FF2B5EF4-FFF2-40B4-BE49-F238E27FC236}">
                  <a16:creationId xmlns:a16="http://schemas.microsoft.com/office/drawing/2014/main" id="{D4147C54-635B-8CE0-F169-0B313CD8BB34}"/>
                </a:ext>
              </a:extLst>
            </p:cNvPr>
            <p:cNvSpPr/>
            <p:nvPr/>
          </p:nvSpPr>
          <p:spPr>
            <a:xfrm>
              <a:off x="9197049" y="3641912"/>
              <a:ext cx="1232886" cy="386409"/>
            </a:xfrm>
            <a:custGeom>
              <a:avLst/>
              <a:gdLst>
                <a:gd name="connsiteX0" fmla="*/ 0 w 1079200"/>
                <a:gd name="connsiteY0" fmla="*/ 184832 h 364800"/>
                <a:gd name="connsiteX1" fmla="*/ 541281 w 1079200"/>
                <a:gd name="connsiteY1" fmla="*/ 0 h 364800"/>
                <a:gd name="connsiteX2" fmla="*/ 1079200 w 1079200"/>
                <a:gd name="connsiteY2" fmla="*/ 184832 h 364800"/>
                <a:gd name="connsiteX3" fmla="*/ 541281 w 1079200"/>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1079200" h="364800">
                  <a:moveTo>
                    <a:pt x="22800" y="0"/>
                  </a:moveTo>
                  <a:lnTo>
                    <a:pt x="1056400" y="0"/>
                  </a:lnTo>
                  <a:cubicBezTo>
                    <a:pt x="1068986" y="0"/>
                    <a:pt x="1079200" y="10214"/>
                    <a:pt x="1079200" y="22800"/>
                  </a:cubicBezTo>
                  <a:lnTo>
                    <a:pt x="1079200" y="342000"/>
                  </a:lnTo>
                  <a:cubicBezTo>
                    <a:pt x="1079200" y="354586"/>
                    <a:pt x="1068986" y="364800"/>
                    <a:pt x="1056400" y="364800"/>
                  </a:cubicBezTo>
                  <a:lnTo>
                    <a:pt x="22800" y="364800"/>
                  </a:lnTo>
                  <a:cubicBezTo>
                    <a:pt x="10214" y="364800"/>
                    <a:pt x="0" y="354586"/>
                    <a:pt x="0" y="342000"/>
                  </a:cubicBezTo>
                  <a:lnTo>
                    <a:pt x="0" y="22800"/>
                  </a:lnTo>
                  <a:cubicBezTo>
                    <a:pt x="0" y="10214"/>
                    <a:pt x="10214" y="0"/>
                    <a:pt x="22800" y="0"/>
                  </a:cubicBezTo>
                  <a:close/>
                </a:path>
              </a:pathLst>
            </a:custGeom>
            <a:solidFill>
              <a:srgbClr val="EBEBEB"/>
            </a:solidFill>
            <a:ln w="7600" cap="flat">
              <a:solidFill>
                <a:srgbClr val="323232"/>
              </a:solidFill>
              <a:bevel/>
            </a:ln>
          </p:spPr>
          <p:txBody>
            <a:bodyPr wrap="square" lIns="0" tIns="0" rIns="0" bIns="0" rtlCol="0" anchor="ctr"/>
            <a:lstStyle/>
            <a:p>
              <a:pPr algn="ctr"/>
              <a:r>
                <a:rPr sz="1200" dirty="0" err="1">
                  <a:solidFill>
                    <a:srgbClr val="000000"/>
                  </a:solidFill>
                  <a:latin typeface="Microsoft YaHei" panose="020B0503020204020204" pitchFamily="34" charset="-122"/>
                  <a:ea typeface="Microsoft YaHei" panose="020B0503020204020204" pitchFamily="34" charset="-122"/>
                </a:rPr>
                <a:t>AccJoin</a:t>
              </a:r>
              <a:endParaRPr lang="en-US" sz="1200" dirty="0">
                <a:solidFill>
                  <a:srgbClr val="000000"/>
                </a:solidFill>
                <a:latin typeface="Microsoft YaHei" panose="020B0503020204020204" pitchFamily="34" charset="-122"/>
                <a:ea typeface="Microsoft YaHei" panose="020B0503020204020204" pitchFamily="34" charset="-122"/>
              </a:endParaRPr>
            </a:p>
            <a:p>
              <a:pPr algn="ctr"/>
              <a:r>
                <a:rPr lang="en-US" altLang="zh-CN" sz="1200" dirty="0" err="1">
                  <a:solidFill>
                    <a:srgbClr val="000000"/>
                  </a:solidFill>
                  <a:latin typeface="Microsoft YaHei" panose="020B0503020204020204" pitchFamily="34" charset="-122"/>
                  <a:ea typeface="Microsoft YaHei" panose="020B0503020204020204" pitchFamily="34" charset="-122"/>
                </a:rPr>
                <a:t>异构芯片</a:t>
              </a:r>
              <a:r>
                <a:rPr lang="zh-CN" altLang="en-US" sz="1200" dirty="0">
                  <a:solidFill>
                    <a:srgbClr val="000000"/>
                  </a:solidFill>
                  <a:latin typeface="Microsoft YaHei" panose="020B0503020204020204" pitchFamily="34" charset="-122"/>
                  <a:ea typeface="Microsoft YaHei" panose="020B0503020204020204" pitchFamily="34" charset="-122"/>
                </a:rPr>
                <a:t>连接</a:t>
              </a:r>
              <a:endParaRPr sz="1200" dirty="0">
                <a:solidFill>
                  <a:srgbClr val="000000"/>
                </a:solidFill>
                <a:latin typeface="Microsoft YaHei" panose="020B0503020204020204" pitchFamily="34" charset="-122"/>
                <a:ea typeface="Microsoft YaHei" panose="020B0503020204020204" pitchFamily="34" charset="-122"/>
              </a:endParaRPr>
            </a:p>
          </p:txBody>
        </p:sp>
        <p:sp>
          <p:nvSpPr>
            <p:cNvPr id="64" name="Rectangle">
              <a:extLst>
                <a:ext uri="{FF2B5EF4-FFF2-40B4-BE49-F238E27FC236}">
                  <a16:creationId xmlns:a16="http://schemas.microsoft.com/office/drawing/2014/main" id="{3EDDFFD2-25FB-E99F-6A43-D1772850FB04}"/>
                </a:ext>
              </a:extLst>
            </p:cNvPr>
            <p:cNvSpPr/>
            <p:nvPr/>
          </p:nvSpPr>
          <p:spPr>
            <a:xfrm>
              <a:off x="10516326" y="2824420"/>
              <a:ext cx="566199" cy="386409"/>
            </a:xfrm>
            <a:custGeom>
              <a:avLst/>
              <a:gdLst>
                <a:gd name="connsiteX0" fmla="*/ 0 w 1079200"/>
                <a:gd name="connsiteY0" fmla="*/ 184832 h 364800"/>
                <a:gd name="connsiteX1" fmla="*/ 541281 w 1079200"/>
                <a:gd name="connsiteY1" fmla="*/ 0 h 364800"/>
                <a:gd name="connsiteX2" fmla="*/ 1079200 w 1079200"/>
                <a:gd name="connsiteY2" fmla="*/ 184832 h 364800"/>
                <a:gd name="connsiteX3" fmla="*/ 541281 w 1079200"/>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1079200" h="364800">
                  <a:moveTo>
                    <a:pt x="22800" y="0"/>
                  </a:moveTo>
                  <a:lnTo>
                    <a:pt x="1056400" y="0"/>
                  </a:lnTo>
                  <a:cubicBezTo>
                    <a:pt x="1068986" y="0"/>
                    <a:pt x="1079200" y="10214"/>
                    <a:pt x="1079200" y="22800"/>
                  </a:cubicBezTo>
                  <a:lnTo>
                    <a:pt x="1079200" y="342000"/>
                  </a:lnTo>
                  <a:cubicBezTo>
                    <a:pt x="1079200" y="354586"/>
                    <a:pt x="1068986" y="364800"/>
                    <a:pt x="1056400" y="364800"/>
                  </a:cubicBezTo>
                  <a:lnTo>
                    <a:pt x="22800" y="364800"/>
                  </a:lnTo>
                  <a:cubicBezTo>
                    <a:pt x="10214" y="364800"/>
                    <a:pt x="0" y="354586"/>
                    <a:pt x="0" y="342000"/>
                  </a:cubicBezTo>
                  <a:lnTo>
                    <a:pt x="0" y="22800"/>
                  </a:lnTo>
                  <a:cubicBezTo>
                    <a:pt x="0" y="10214"/>
                    <a:pt x="10214" y="0"/>
                    <a:pt x="22800" y="0"/>
                  </a:cubicBezTo>
                  <a:close/>
                </a:path>
              </a:pathLst>
            </a:custGeom>
            <a:solidFill>
              <a:srgbClr val="EBEBEB"/>
            </a:solidFill>
            <a:ln w="7600" cap="flat">
              <a:solidFill>
                <a:srgbClr val="323232"/>
              </a:solidFill>
              <a:bevel/>
            </a:ln>
          </p:spPr>
          <p:txBody>
            <a:bodyPr wrap="square" lIns="0" tIns="0" rIns="0" bIns="0" rtlCol="0" anchor="t"/>
            <a:lstStyle/>
            <a:p>
              <a:pPr algn="ctr"/>
              <a:r>
                <a:rPr sz="1200" dirty="0">
                  <a:solidFill>
                    <a:srgbClr val="000000"/>
                  </a:solidFill>
                  <a:latin typeface="Microsoft YaHei" panose="020B0503020204020204" pitchFamily="34" charset="-122"/>
                  <a:ea typeface="Microsoft YaHei" panose="020B0503020204020204" pitchFamily="34" charset="-122"/>
                </a:rPr>
                <a:t>...</a:t>
              </a:r>
            </a:p>
          </p:txBody>
        </p:sp>
        <p:sp>
          <p:nvSpPr>
            <p:cNvPr id="65" name="Rectangle">
              <a:extLst>
                <a:ext uri="{FF2B5EF4-FFF2-40B4-BE49-F238E27FC236}">
                  <a16:creationId xmlns:a16="http://schemas.microsoft.com/office/drawing/2014/main" id="{C5869D0D-DFF4-9FC7-D752-9A35821D2FFE}"/>
                </a:ext>
              </a:extLst>
            </p:cNvPr>
            <p:cNvSpPr/>
            <p:nvPr/>
          </p:nvSpPr>
          <p:spPr>
            <a:xfrm>
              <a:off x="10516326" y="3228462"/>
              <a:ext cx="566199" cy="386409"/>
            </a:xfrm>
            <a:custGeom>
              <a:avLst/>
              <a:gdLst>
                <a:gd name="connsiteX0" fmla="*/ 0 w 1079200"/>
                <a:gd name="connsiteY0" fmla="*/ 184832 h 364800"/>
                <a:gd name="connsiteX1" fmla="*/ 541281 w 1079200"/>
                <a:gd name="connsiteY1" fmla="*/ 0 h 364800"/>
                <a:gd name="connsiteX2" fmla="*/ 1079200 w 1079200"/>
                <a:gd name="connsiteY2" fmla="*/ 184832 h 364800"/>
                <a:gd name="connsiteX3" fmla="*/ 541281 w 1079200"/>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1079200" h="364800">
                  <a:moveTo>
                    <a:pt x="22800" y="0"/>
                  </a:moveTo>
                  <a:lnTo>
                    <a:pt x="1056400" y="0"/>
                  </a:lnTo>
                  <a:cubicBezTo>
                    <a:pt x="1068986" y="0"/>
                    <a:pt x="1079200" y="10214"/>
                    <a:pt x="1079200" y="22800"/>
                  </a:cubicBezTo>
                  <a:lnTo>
                    <a:pt x="1079200" y="342000"/>
                  </a:lnTo>
                  <a:cubicBezTo>
                    <a:pt x="1079200" y="354586"/>
                    <a:pt x="1068986" y="364800"/>
                    <a:pt x="1056400" y="364800"/>
                  </a:cubicBezTo>
                  <a:lnTo>
                    <a:pt x="22800" y="364800"/>
                  </a:lnTo>
                  <a:cubicBezTo>
                    <a:pt x="10214" y="364800"/>
                    <a:pt x="0" y="354586"/>
                    <a:pt x="0" y="342000"/>
                  </a:cubicBezTo>
                  <a:lnTo>
                    <a:pt x="0" y="22800"/>
                  </a:lnTo>
                  <a:cubicBezTo>
                    <a:pt x="0" y="10214"/>
                    <a:pt x="10214" y="0"/>
                    <a:pt x="22800" y="0"/>
                  </a:cubicBezTo>
                  <a:close/>
                </a:path>
              </a:pathLst>
            </a:custGeom>
            <a:solidFill>
              <a:srgbClr val="EBEBEB"/>
            </a:solidFill>
            <a:ln w="7600" cap="flat">
              <a:solidFill>
                <a:srgbClr val="323232"/>
              </a:solidFill>
              <a:bevel/>
            </a:ln>
          </p:spPr>
          <p:txBody>
            <a:bodyPr wrap="square" lIns="0" tIns="0" rIns="0" bIns="0" rtlCol="0" anchor="t"/>
            <a:lstStyle/>
            <a:p>
              <a:pPr algn="ctr"/>
              <a:r>
                <a:rPr sz="1200" dirty="0">
                  <a:solidFill>
                    <a:srgbClr val="000000"/>
                  </a:solidFill>
                  <a:latin typeface="Microsoft YaHei" panose="020B0503020204020204" pitchFamily="34" charset="-122"/>
                  <a:ea typeface="Microsoft YaHei" panose="020B0503020204020204" pitchFamily="34" charset="-122"/>
                </a:rPr>
                <a:t>...</a:t>
              </a:r>
            </a:p>
          </p:txBody>
        </p:sp>
        <p:sp>
          <p:nvSpPr>
            <p:cNvPr id="66" name="Rectangle">
              <a:extLst>
                <a:ext uri="{FF2B5EF4-FFF2-40B4-BE49-F238E27FC236}">
                  <a16:creationId xmlns:a16="http://schemas.microsoft.com/office/drawing/2014/main" id="{79589077-8CDB-84AA-8C74-9734E40A551F}"/>
                </a:ext>
              </a:extLst>
            </p:cNvPr>
            <p:cNvSpPr/>
            <p:nvPr/>
          </p:nvSpPr>
          <p:spPr>
            <a:xfrm>
              <a:off x="10516326" y="3641912"/>
              <a:ext cx="566199" cy="386409"/>
            </a:xfrm>
            <a:custGeom>
              <a:avLst/>
              <a:gdLst>
                <a:gd name="connsiteX0" fmla="*/ 0 w 1079200"/>
                <a:gd name="connsiteY0" fmla="*/ 184832 h 364800"/>
                <a:gd name="connsiteX1" fmla="*/ 541281 w 1079200"/>
                <a:gd name="connsiteY1" fmla="*/ 0 h 364800"/>
                <a:gd name="connsiteX2" fmla="*/ 1079200 w 1079200"/>
                <a:gd name="connsiteY2" fmla="*/ 184832 h 364800"/>
                <a:gd name="connsiteX3" fmla="*/ 541281 w 1079200"/>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1079200" h="364800">
                  <a:moveTo>
                    <a:pt x="22800" y="0"/>
                  </a:moveTo>
                  <a:lnTo>
                    <a:pt x="1056400" y="0"/>
                  </a:lnTo>
                  <a:cubicBezTo>
                    <a:pt x="1068986" y="0"/>
                    <a:pt x="1079200" y="10214"/>
                    <a:pt x="1079200" y="22800"/>
                  </a:cubicBezTo>
                  <a:lnTo>
                    <a:pt x="1079200" y="342000"/>
                  </a:lnTo>
                  <a:cubicBezTo>
                    <a:pt x="1079200" y="354586"/>
                    <a:pt x="1068986" y="364800"/>
                    <a:pt x="1056400" y="364800"/>
                  </a:cubicBezTo>
                  <a:lnTo>
                    <a:pt x="22800" y="364800"/>
                  </a:lnTo>
                  <a:cubicBezTo>
                    <a:pt x="10214" y="364800"/>
                    <a:pt x="0" y="354586"/>
                    <a:pt x="0" y="342000"/>
                  </a:cubicBezTo>
                  <a:lnTo>
                    <a:pt x="0" y="22800"/>
                  </a:lnTo>
                  <a:cubicBezTo>
                    <a:pt x="0" y="10214"/>
                    <a:pt x="10214" y="0"/>
                    <a:pt x="22800" y="0"/>
                  </a:cubicBezTo>
                  <a:close/>
                </a:path>
              </a:pathLst>
            </a:custGeom>
            <a:solidFill>
              <a:srgbClr val="EBEBEB"/>
            </a:solidFill>
            <a:ln w="7600" cap="flat">
              <a:solidFill>
                <a:srgbClr val="323232"/>
              </a:solidFill>
              <a:bevel/>
            </a:ln>
          </p:spPr>
          <p:txBody>
            <a:bodyPr wrap="square" lIns="0" tIns="0" rIns="0" bIns="0" rtlCol="0" anchor="t"/>
            <a:lstStyle/>
            <a:p>
              <a:pPr algn="ctr"/>
              <a:r>
                <a:rPr sz="1200" dirty="0">
                  <a:solidFill>
                    <a:srgbClr val="000000"/>
                  </a:solidFill>
                  <a:latin typeface="Microsoft YaHei" panose="020B0503020204020204" pitchFamily="34" charset="-122"/>
                  <a:ea typeface="Microsoft YaHei" panose="020B0503020204020204" pitchFamily="34" charset="-122"/>
                </a:rPr>
                <a:t>...</a:t>
              </a:r>
            </a:p>
          </p:txBody>
        </p:sp>
        <p:sp>
          <p:nvSpPr>
            <p:cNvPr id="67" name="Rectangle">
              <a:extLst>
                <a:ext uri="{FF2B5EF4-FFF2-40B4-BE49-F238E27FC236}">
                  <a16:creationId xmlns:a16="http://schemas.microsoft.com/office/drawing/2014/main" id="{B1DACC04-C87A-F54B-E391-01A91433C0BE}"/>
                </a:ext>
              </a:extLst>
            </p:cNvPr>
            <p:cNvSpPr/>
            <p:nvPr/>
          </p:nvSpPr>
          <p:spPr>
            <a:xfrm>
              <a:off x="6547201" y="4338812"/>
              <a:ext cx="4601267" cy="701490"/>
            </a:xfrm>
            <a:custGeom>
              <a:avLst/>
              <a:gdLst>
                <a:gd name="connsiteX0" fmla="*/ 0 w 4772800"/>
                <a:gd name="connsiteY0" fmla="*/ 638795 h 1260780"/>
                <a:gd name="connsiteX1" fmla="*/ 2393836 w 4772800"/>
                <a:gd name="connsiteY1" fmla="*/ 0 h 1260780"/>
                <a:gd name="connsiteX2" fmla="*/ 4772800 w 4772800"/>
                <a:gd name="connsiteY2" fmla="*/ 638795 h 1260780"/>
                <a:gd name="connsiteX3" fmla="*/ 2393836 w 4772800"/>
                <a:gd name="connsiteY3" fmla="*/ 1260780 h 1260780"/>
              </a:gdLst>
              <a:ahLst/>
              <a:cxnLst>
                <a:cxn ang="0">
                  <a:pos x="connsiteX0" y="connsiteY0"/>
                </a:cxn>
                <a:cxn ang="0">
                  <a:pos x="connsiteX1" y="connsiteY1"/>
                </a:cxn>
                <a:cxn ang="0">
                  <a:pos x="connsiteX2" y="connsiteY2"/>
                </a:cxn>
                <a:cxn ang="0">
                  <a:pos x="connsiteX3" y="connsiteY3"/>
                </a:cxn>
              </a:cxnLst>
              <a:rect l="0" t="0" r="0" b="0"/>
              <a:pathLst>
                <a:path w="4772800" h="1260780">
                  <a:moveTo>
                    <a:pt x="22800" y="0"/>
                  </a:moveTo>
                  <a:lnTo>
                    <a:pt x="4750000" y="0"/>
                  </a:lnTo>
                  <a:cubicBezTo>
                    <a:pt x="4762586" y="0"/>
                    <a:pt x="4772800" y="10214"/>
                    <a:pt x="4772800" y="22800"/>
                  </a:cubicBezTo>
                  <a:lnTo>
                    <a:pt x="4772800" y="1237980"/>
                  </a:lnTo>
                  <a:cubicBezTo>
                    <a:pt x="4772800" y="1250565"/>
                    <a:pt x="4762586" y="1260780"/>
                    <a:pt x="4750000" y="1260780"/>
                  </a:cubicBezTo>
                  <a:lnTo>
                    <a:pt x="22800" y="1260780"/>
                  </a:lnTo>
                  <a:cubicBezTo>
                    <a:pt x="10214" y="1260780"/>
                    <a:pt x="0" y="1250565"/>
                    <a:pt x="0" y="1237980"/>
                  </a:cubicBezTo>
                  <a:lnTo>
                    <a:pt x="0" y="22800"/>
                  </a:lnTo>
                  <a:cubicBezTo>
                    <a:pt x="0" y="10214"/>
                    <a:pt x="10214" y="0"/>
                    <a:pt x="22800" y="0"/>
                  </a:cubicBezTo>
                  <a:close/>
                </a:path>
              </a:pathLst>
            </a:custGeom>
            <a:solidFill>
              <a:srgbClr val="C2C2C2"/>
            </a:solidFill>
            <a:ln w="7600" cap="flat">
              <a:solidFill>
                <a:srgbClr val="323232"/>
              </a:solidFill>
              <a:bevel/>
            </a:ln>
          </p:spPr>
        </p:sp>
        <p:sp>
          <p:nvSpPr>
            <p:cNvPr id="68" name="Text 266">
              <a:extLst>
                <a:ext uri="{FF2B5EF4-FFF2-40B4-BE49-F238E27FC236}">
                  <a16:creationId xmlns:a16="http://schemas.microsoft.com/office/drawing/2014/main" id="{FBE94790-F4AE-3912-BAC7-FF507B1DE8C8}"/>
                </a:ext>
              </a:extLst>
            </p:cNvPr>
            <p:cNvSpPr txBox="1"/>
            <p:nvPr/>
          </p:nvSpPr>
          <p:spPr>
            <a:xfrm>
              <a:off x="6746538" y="4269236"/>
              <a:ext cx="4204180" cy="439148"/>
            </a:xfrm>
            <a:prstGeom prst="rect">
              <a:avLst/>
            </a:prstGeom>
            <a:noFill/>
          </p:spPr>
          <p:txBody>
            <a:bodyPr wrap="square" lIns="0" tIns="0" rIns="0" bIns="0" rtlCol="0" anchor="ctr"/>
            <a:lstStyle/>
            <a:p>
              <a:pPr algn="ctr"/>
              <a:r>
                <a:rPr sz="1600" dirty="0">
                  <a:solidFill>
                    <a:srgbClr val="191919"/>
                  </a:solidFill>
                  <a:latin typeface="Microsoft YaHei" panose="020B0503020204020204" pitchFamily="34" charset="-122"/>
                  <a:ea typeface="Microsoft YaHei" panose="020B0503020204020204" pitchFamily="34" charset="-122"/>
                </a:rPr>
                <a:t>异构硬件加速Hardware Acceleration Layer</a:t>
              </a:r>
            </a:p>
          </p:txBody>
        </p:sp>
        <p:sp>
          <p:nvSpPr>
            <p:cNvPr id="69" name="Rectangle">
              <a:extLst>
                <a:ext uri="{FF2B5EF4-FFF2-40B4-BE49-F238E27FC236}">
                  <a16:creationId xmlns:a16="http://schemas.microsoft.com/office/drawing/2014/main" id="{AB9D53DB-77A7-C70D-15CB-C175E369662C}"/>
                </a:ext>
              </a:extLst>
            </p:cNvPr>
            <p:cNvSpPr/>
            <p:nvPr/>
          </p:nvSpPr>
          <p:spPr>
            <a:xfrm>
              <a:off x="6625869" y="4633891"/>
              <a:ext cx="2018664" cy="301130"/>
            </a:xfrm>
            <a:custGeom>
              <a:avLst/>
              <a:gdLst>
                <a:gd name="connsiteX0" fmla="*/ 0 w 1888450"/>
                <a:gd name="connsiteY0" fmla="*/ 184832 h 364800"/>
                <a:gd name="connsiteX1" fmla="*/ 947167 w 1888450"/>
                <a:gd name="connsiteY1" fmla="*/ 0 h 364800"/>
                <a:gd name="connsiteX2" fmla="*/ 1888450 w 1888450"/>
                <a:gd name="connsiteY2" fmla="*/ 184832 h 364800"/>
                <a:gd name="connsiteX3" fmla="*/ 947167 w 1888450"/>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1888450" h="364800">
                  <a:moveTo>
                    <a:pt x="22800" y="0"/>
                  </a:moveTo>
                  <a:lnTo>
                    <a:pt x="1865650" y="0"/>
                  </a:lnTo>
                  <a:cubicBezTo>
                    <a:pt x="1878236" y="0"/>
                    <a:pt x="1888450" y="10214"/>
                    <a:pt x="1888450" y="22800"/>
                  </a:cubicBezTo>
                  <a:lnTo>
                    <a:pt x="1888450" y="342000"/>
                  </a:lnTo>
                  <a:cubicBezTo>
                    <a:pt x="1888450" y="354586"/>
                    <a:pt x="1878236" y="364800"/>
                    <a:pt x="1865650" y="364800"/>
                  </a:cubicBezTo>
                  <a:lnTo>
                    <a:pt x="22800" y="364800"/>
                  </a:lnTo>
                  <a:cubicBezTo>
                    <a:pt x="10214" y="364800"/>
                    <a:pt x="0" y="354586"/>
                    <a:pt x="0" y="342000"/>
                  </a:cubicBezTo>
                  <a:lnTo>
                    <a:pt x="0" y="22800"/>
                  </a:lnTo>
                  <a:cubicBezTo>
                    <a:pt x="0" y="10214"/>
                    <a:pt x="10214" y="0"/>
                    <a:pt x="22800" y="0"/>
                  </a:cubicBezTo>
                  <a:close/>
                </a:path>
              </a:pathLst>
            </a:custGeom>
            <a:solidFill>
              <a:srgbClr val="EBEBEB"/>
            </a:solidFill>
            <a:ln w="7600" cap="flat">
              <a:solidFill>
                <a:srgbClr val="323232"/>
              </a:solidFill>
              <a:bevel/>
            </a:ln>
          </p:spPr>
          <p:txBody>
            <a:bodyPr wrap="square" lIns="0" tIns="0" rIns="0" bIns="0" rtlCol="0" anchor="ctr"/>
            <a:lstStyle/>
            <a:p>
              <a:pPr algn="ctr"/>
              <a:r>
                <a:rPr lang="zh-CN" altLang="en-US" sz="1600" dirty="0">
                  <a:solidFill>
                    <a:srgbClr val="000000"/>
                  </a:solidFill>
                  <a:latin typeface="Microsoft YaHei" panose="020B0503020204020204" pitchFamily="34" charset="-122"/>
                  <a:ea typeface="Microsoft YaHei" panose="020B0503020204020204" pitchFamily="34" charset="-122"/>
                </a:rPr>
                <a:t>代码生成 </a:t>
              </a:r>
              <a:r>
                <a:rPr lang="en-US" altLang="zh-CN" sz="1600" dirty="0" err="1">
                  <a:solidFill>
                    <a:srgbClr val="000000"/>
                  </a:solidFill>
                  <a:latin typeface="Microsoft YaHei" panose="020B0503020204020204" pitchFamily="34" charset="-122"/>
                  <a:ea typeface="Microsoft YaHei" panose="020B0503020204020204" pitchFamily="34" charset="-122"/>
                </a:rPr>
                <a:t>CodeGen</a:t>
              </a:r>
              <a:endParaRPr sz="1600" dirty="0">
                <a:solidFill>
                  <a:srgbClr val="000000"/>
                </a:solidFill>
                <a:latin typeface="Microsoft YaHei" panose="020B0503020204020204" pitchFamily="34" charset="-122"/>
                <a:ea typeface="Microsoft YaHei" panose="020B0503020204020204" pitchFamily="34" charset="-122"/>
              </a:endParaRPr>
            </a:p>
          </p:txBody>
        </p:sp>
        <p:sp>
          <p:nvSpPr>
            <p:cNvPr id="70" name="Rectangle">
              <a:extLst>
                <a:ext uri="{FF2B5EF4-FFF2-40B4-BE49-F238E27FC236}">
                  <a16:creationId xmlns:a16="http://schemas.microsoft.com/office/drawing/2014/main" id="{890E1E93-0AF7-44BE-C05F-1F62444D423C}"/>
                </a:ext>
              </a:extLst>
            </p:cNvPr>
            <p:cNvSpPr/>
            <p:nvPr/>
          </p:nvSpPr>
          <p:spPr>
            <a:xfrm>
              <a:off x="8816601" y="4633891"/>
              <a:ext cx="2265926" cy="302158"/>
            </a:xfrm>
            <a:custGeom>
              <a:avLst/>
              <a:gdLst>
                <a:gd name="connsiteX0" fmla="*/ 0 w 2648623"/>
                <a:gd name="connsiteY0" fmla="*/ 342743 h 676467"/>
                <a:gd name="connsiteX1" fmla="*/ 1328438 w 2648623"/>
                <a:gd name="connsiteY1" fmla="*/ 0 h 676467"/>
                <a:gd name="connsiteX2" fmla="*/ 2648623 w 2648623"/>
                <a:gd name="connsiteY2" fmla="*/ 342743 h 676467"/>
                <a:gd name="connsiteX3" fmla="*/ 1328438 w 2648623"/>
                <a:gd name="connsiteY3" fmla="*/ 676467 h 676467"/>
              </a:gdLst>
              <a:ahLst/>
              <a:cxnLst>
                <a:cxn ang="0">
                  <a:pos x="connsiteX0" y="connsiteY0"/>
                </a:cxn>
                <a:cxn ang="0">
                  <a:pos x="connsiteX1" y="connsiteY1"/>
                </a:cxn>
                <a:cxn ang="0">
                  <a:pos x="connsiteX2" y="connsiteY2"/>
                </a:cxn>
                <a:cxn ang="0">
                  <a:pos x="connsiteX3" y="connsiteY3"/>
                </a:cxn>
              </a:cxnLst>
              <a:rect l="l" t="t" r="r" b="b"/>
              <a:pathLst>
                <a:path w="2648623" h="676467">
                  <a:moveTo>
                    <a:pt x="22800" y="0"/>
                  </a:moveTo>
                  <a:lnTo>
                    <a:pt x="2625823" y="0"/>
                  </a:lnTo>
                  <a:cubicBezTo>
                    <a:pt x="2638408" y="0"/>
                    <a:pt x="2648623" y="10214"/>
                    <a:pt x="2648623" y="22800"/>
                  </a:cubicBezTo>
                  <a:lnTo>
                    <a:pt x="2648623" y="653667"/>
                  </a:lnTo>
                  <a:cubicBezTo>
                    <a:pt x="2648623" y="666252"/>
                    <a:pt x="2638408" y="676467"/>
                    <a:pt x="2625823" y="676467"/>
                  </a:cubicBezTo>
                  <a:lnTo>
                    <a:pt x="22800" y="676467"/>
                  </a:lnTo>
                  <a:cubicBezTo>
                    <a:pt x="10214" y="676467"/>
                    <a:pt x="0" y="666252"/>
                    <a:pt x="0" y="653667"/>
                  </a:cubicBezTo>
                  <a:lnTo>
                    <a:pt x="0" y="22800"/>
                  </a:lnTo>
                  <a:cubicBezTo>
                    <a:pt x="0" y="10214"/>
                    <a:pt x="10214" y="0"/>
                    <a:pt x="22800" y="0"/>
                  </a:cubicBezTo>
                  <a:close/>
                </a:path>
              </a:pathLst>
            </a:custGeom>
            <a:solidFill>
              <a:srgbClr val="EBEBEB"/>
            </a:solidFill>
            <a:ln w="7600" cap="flat">
              <a:solidFill>
                <a:srgbClr val="323232"/>
              </a:solidFill>
              <a:bevel/>
            </a:ln>
          </p:spPr>
          <p:txBody>
            <a:bodyPr wrap="square" lIns="0" tIns="0" rIns="0" bIns="0" rtlCol="0" anchor="ctr"/>
            <a:lstStyle/>
            <a:p>
              <a:pPr algn="ctr"/>
              <a:r>
                <a:rPr lang="zh-CN" altLang="en-US" sz="1600" dirty="0">
                  <a:solidFill>
                    <a:srgbClr val="000000"/>
                  </a:solidFill>
                  <a:latin typeface="Microsoft YaHei" panose="020B0503020204020204" pitchFamily="34" charset="-122"/>
                  <a:ea typeface="Microsoft YaHei" panose="020B0503020204020204" pitchFamily="34" charset="-122"/>
                </a:rPr>
                <a:t>异步流水线</a:t>
              </a:r>
              <a:endParaRPr sz="1600" dirty="0">
                <a:solidFill>
                  <a:srgbClr val="000000"/>
                </a:solidFill>
                <a:latin typeface="Microsoft YaHei" panose="020B0503020204020204" pitchFamily="34" charset="-122"/>
                <a:ea typeface="Microsoft YaHei" panose="020B0503020204020204" pitchFamily="34" charset="-122"/>
              </a:endParaRPr>
            </a:p>
          </p:txBody>
        </p:sp>
        <p:sp>
          <p:nvSpPr>
            <p:cNvPr id="71" name="Rectangle">
              <a:extLst>
                <a:ext uri="{FF2B5EF4-FFF2-40B4-BE49-F238E27FC236}">
                  <a16:creationId xmlns:a16="http://schemas.microsoft.com/office/drawing/2014/main" id="{0A7D30BB-19BA-8DB1-BB6E-855CB781AD41}"/>
                </a:ext>
              </a:extLst>
            </p:cNvPr>
            <p:cNvSpPr/>
            <p:nvPr/>
          </p:nvSpPr>
          <p:spPr>
            <a:xfrm>
              <a:off x="6717456" y="5229186"/>
              <a:ext cx="890068" cy="301130"/>
            </a:xfrm>
            <a:custGeom>
              <a:avLst/>
              <a:gdLst>
                <a:gd name="connsiteX0" fmla="*/ 0 w 923249"/>
                <a:gd name="connsiteY0" fmla="*/ 184832 h 364800"/>
                <a:gd name="connsiteX1" fmla="*/ 463063 w 923249"/>
                <a:gd name="connsiteY1" fmla="*/ 0 h 364800"/>
                <a:gd name="connsiteX2" fmla="*/ 923249 w 923249"/>
                <a:gd name="connsiteY2" fmla="*/ 184832 h 364800"/>
                <a:gd name="connsiteX3" fmla="*/ 463063 w 923249"/>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923249" h="364800">
                  <a:moveTo>
                    <a:pt x="22800" y="0"/>
                  </a:moveTo>
                  <a:lnTo>
                    <a:pt x="900449" y="0"/>
                  </a:lnTo>
                  <a:cubicBezTo>
                    <a:pt x="913035" y="0"/>
                    <a:pt x="923249" y="10214"/>
                    <a:pt x="923249" y="22800"/>
                  </a:cubicBezTo>
                  <a:lnTo>
                    <a:pt x="923249" y="342000"/>
                  </a:lnTo>
                  <a:cubicBezTo>
                    <a:pt x="923249" y="354586"/>
                    <a:pt x="913035" y="364800"/>
                    <a:pt x="900449" y="364800"/>
                  </a:cubicBezTo>
                  <a:lnTo>
                    <a:pt x="22800" y="364800"/>
                  </a:lnTo>
                  <a:cubicBezTo>
                    <a:pt x="10214" y="364800"/>
                    <a:pt x="0" y="354586"/>
                    <a:pt x="0" y="342000"/>
                  </a:cubicBezTo>
                  <a:lnTo>
                    <a:pt x="0" y="22800"/>
                  </a:lnTo>
                  <a:cubicBezTo>
                    <a:pt x="0" y="10214"/>
                    <a:pt x="10214" y="0"/>
                    <a:pt x="22800" y="0"/>
                  </a:cubicBezTo>
                  <a:close/>
                </a:path>
              </a:pathLst>
            </a:custGeom>
            <a:solidFill>
              <a:srgbClr val="D7D7D7"/>
            </a:solidFill>
            <a:ln w="7600" cap="flat">
              <a:solidFill>
                <a:srgbClr val="323232"/>
              </a:solidFill>
              <a:bevel/>
            </a:ln>
          </p:spPr>
          <p:txBody>
            <a:bodyPr wrap="square" lIns="0" tIns="0" rIns="0" bIns="0" rtlCol="0" anchor="ctr"/>
            <a:lstStyle/>
            <a:p>
              <a:pPr algn="ctr"/>
              <a:r>
                <a:rPr sz="1600" dirty="0">
                  <a:solidFill>
                    <a:srgbClr val="000000"/>
                  </a:solidFill>
                  <a:latin typeface="Microsoft YaHei" panose="020B0503020204020204" pitchFamily="34" charset="-122"/>
                  <a:ea typeface="Microsoft YaHei" panose="020B0503020204020204" pitchFamily="34" charset="-122"/>
                </a:rPr>
                <a:t>鲲鹏K</a:t>
              </a:r>
            </a:p>
          </p:txBody>
        </p:sp>
        <p:sp>
          <p:nvSpPr>
            <p:cNvPr id="72" name="Rectangle">
              <a:extLst>
                <a:ext uri="{FF2B5EF4-FFF2-40B4-BE49-F238E27FC236}">
                  <a16:creationId xmlns:a16="http://schemas.microsoft.com/office/drawing/2014/main" id="{70ECF700-B023-E290-3345-813F2967453A}"/>
                </a:ext>
              </a:extLst>
            </p:cNvPr>
            <p:cNvSpPr/>
            <p:nvPr/>
          </p:nvSpPr>
          <p:spPr>
            <a:xfrm>
              <a:off x="7666321" y="5229186"/>
              <a:ext cx="946923" cy="301130"/>
            </a:xfrm>
            <a:custGeom>
              <a:avLst/>
              <a:gdLst>
                <a:gd name="connsiteX0" fmla="*/ 0 w 982224"/>
                <a:gd name="connsiteY0" fmla="*/ 184832 h 364800"/>
                <a:gd name="connsiteX1" fmla="*/ 492642 w 982224"/>
                <a:gd name="connsiteY1" fmla="*/ 0 h 364800"/>
                <a:gd name="connsiteX2" fmla="*/ 982224 w 982224"/>
                <a:gd name="connsiteY2" fmla="*/ 184832 h 364800"/>
                <a:gd name="connsiteX3" fmla="*/ 492642 w 982224"/>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982224" h="364800">
                  <a:moveTo>
                    <a:pt x="22800" y="0"/>
                  </a:moveTo>
                  <a:lnTo>
                    <a:pt x="959424" y="0"/>
                  </a:lnTo>
                  <a:cubicBezTo>
                    <a:pt x="972010" y="0"/>
                    <a:pt x="982224" y="10214"/>
                    <a:pt x="982224" y="22800"/>
                  </a:cubicBezTo>
                  <a:lnTo>
                    <a:pt x="982224" y="342000"/>
                  </a:lnTo>
                  <a:cubicBezTo>
                    <a:pt x="982224" y="354586"/>
                    <a:pt x="972010" y="364800"/>
                    <a:pt x="959424" y="364800"/>
                  </a:cubicBezTo>
                  <a:lnTo>
                    <a:pt x="22800" y="364800"/>
                  </a:lnTo>
                  <a:cubicBezTo>
                    <a:pt x="10214" y="364800"/>
                    <a:pt x="0" y="354586"/>
                    <a:pt x="0" y="342000"/>
                  </a:cubicBezTo>
                  <a:lnTo>
                    <a:pt x="0" y="22800"/>
                  </a:lnTo>
                  <a:cubicBezTo>
                    <a:pt x="0" y="10214"/>
                    <a:pt x="10214" y="0"/>
                    <a:pt x="22800" y="0"/>
                  </a:cubicBezTo>
                  <a:close/>
                </a:path>
              </a:pathLst>
            </a:custGeom>
            <a:solidFill>
              <a:srgbClr val="D7D7D7"/>
            </a:solidFill>
            <a:ln w="7600" cap="flat">
              <a:solidFill>
                <a:srgbClr val="323232"/>
              </a:solidFill>
              <a:bevel/>
            </a:ln>
          </p:spPr>
          <p:txBody>
            <a:bodyPr wrap="square" lIns="0" tIns="0" rIns="0" bIns="0" rtlCol="0" anchor="ctr"/>
            <a:lstStyle/>
            <a:p>
              <a:pPr algn="ctr"/>
              <a:r>
                <a:rPr sz="1600" dirty="0">
                  <a:solidFill>
                    <a:srgbClr val="000000"/>
                  </a:solidFill>
                  <a:latin typeface="Microsoft YaHei" panose="020B0503020204020204" pitchFamily="34" charset="-122"/>
                  <a:ea typeface="Microsoft YaHei" panose="020B0503020204020204" pitchFamily="34" charset="-122"/>
                </a:rPr>
                <a:t>昇腾A</a:t>
              </a:r>
            </a:p>
          </p:txBody>
        </p:sp>
        <p:sp>
          <p:nvSpPr>
            <p:cNvPr id="73" name="Rectangle">
              <a:extLst>
                <a:ext uri="{FF2B5EF4-FFF2-40B4-BE49-F238E27FC236}">
                  <a16:creationId xmlns:a16="http://schemas.microsoft.com/office/drawing/2014/main" id="{271A2C6C-6C70-B5B5-5B5C-0DE3A61F71A1}"/>
                </a:ext>
              </a:extLst>
            </p:cNvPr>
            <p:cNvSpPr/>
            <p:nvPr/>
          </p:nvSpPr>
          <p:spPr>
            <a:xfrm>
              <a:off x="8679367" y="5229186"/>
              <a:ext cx="1139035" cy="301130"/>
            </a:xfrm>
            <a:custGeom>
              <a:avLst/>
              <a:gdLst>
                <a:gd name="connsiteX0" fmla="*/ 0 w 1181498"/>
                <a:gd name="connsiteY0" fmla="*/ 184832 h 364800"/>
                <a:gd name="connsiteX1" fmla="*/ 592590 w 1181498"/>
                <a:gd name="connsiteY1" fmla="*/ 0 h 364800"/>
                <a:gd name="connsiteX2" fmla="*/ 1181498 w 1181498"/>
                <a:gd name="connsiteY2" fmla="*/ 184832 h 364800"/>
                <a:gd name="connsiteX3" fmla="*/ 592590 w 1181498"/>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1181498" h="364800">
                  <a:moveTo>
                    <a:pt x="22800" y="0"/>
                  </a:moveTo>
                  <a:lnTo>
                    <a:pt x="1158698" y="0"/>
                  </a:lnTo>
                  <a:cubicBezTo>
                    <a:pt x="1171284" y="0"/>
                    <a:pt x="1181498" y="10214"/>
                    <a:pt x="1181498" y="22800"/>
                  </a:cubicBezTo>
                  <a:lnTo>
                    <a:pt x="1181498" y="342000"/>
                  </a:lnTo>
                  <a:cubicBezTo>
                    <a:pt x="1181498" y="354586"/>
                    <a:pt x="1171284" y="364800"/>
                    <a:pt x="1158698" y="364800"/>
                  </a:cubicBezTo>
                  <a:lnTo>
                    <a:pt x="22800" y="364800"/>
                  </a:lnTo>
                  <a:cubicBezTo>
                    <a:pt x="10214" y="364800"/>
                    <a:pt x="0" y="354586"/>
                    <a:pt x="0" y="342000"/>
                  </a:cubicBezTo>
                  <a:lnTo>
                    <a:pt x="0" y="22800"/>
                  </a:lnTo>
                  <a:cubicBezTo>
                    <a:pt x="0" y="10214"/>
                    <a:pt x="10214" y="0"/>
                    <a:pt x="22800" y="0"/>
                  </a:cubicBezTo>
                  <a:close/>
                </a:path>
              </a:pathLst>
            </a:custGeom>
            <a:solidFill>
              <a:srgbClr val="EBEBEB"/>
            </a:solidFill>
            <a:ln w="7600" cap="flat">
              <a:solidFill>
                <a:srgbClr val="323232"/>
              </a:solidFill>
              <a:bevel/>
            </a:ln>
          </p:spPr>
          <p:txBody>
            <a:bodyPr wrap="square" lIns="0" tIns="0" rIns="0" bIns="0" rtlCol="0" anchor="ctr"/>
            <a:lstStyle/>
            <a:p>
              <a:pPr algn="ctr"/>
              <a:r>
                <a:rPr sz="1600" dirty="0">
                  <a:solidFill>
                    <a:srgbClr val="000000"/>
                  </a:solidFill>
                  <a:latin typeface="Microsoft YaHei" panose="020B0503020204020204" pitchFamily="34" charset="-122"/>
                  <a:ea typeface="Microsoft YaHei" panose="020B0503020204020204" pitchFamily="34" charset="-122"/>
                </a:rPr>
                <a:t>智能网卡</a:t>
              </a:r>
            </a:p>
          </p:txBody>
        </p:sp>
        <p:sp>
          <p:nvSpPr>
            <p:cNvPr id="74" name="Rectangle">
              <a:extLst>
                <a:ext uri="{FF2B5EF4-FFF2-40B4-BE49-F238E27FC236}">
                  <a16:creationId xmlns:a16="http://schemas.microsoft.com/office/drawing/2014/main" id="{BB287B6A-775C-2D6D-3C7F-D24B212EDB4B}"/>
                </a:ext>
              </a:extLst>
            </p:cNvPr>
            <p:cNvSpPr/>
            <p:nvPr/>
          </p:nvSpPr>
          <p:spPr>
            <a:xfrm>
              <a:off x="9884526" y="5229186"/>
              <a:ext cx="1139033" cy="301130"/>
            </a:xfrm>
            <a:custGeom>
              <a:avLst/>
              <a:gdLst>
                <a:gd name="connsiteX0" fmla="*/ 0 w 1181496"/>
                <a:gd name="connsiteY0" fmla="*/ 184832 h 364800"/>
                <a:gd name="connsiteX1" fmla="*/ 592590 w 1181496"/>
                <a:gd name="connsiteY1" fmla="*/ 0 h 364800"/>
                <a:gd name="connsiteX2" fmla="*/ 1181496 w 1181496"/>
                <a:gd name="connsiteY2" fmla="*/ 184832 h 364800"/>
                <a:gd name="connsiteX3" fmla="*/ 592590 w 1181496"/>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1181496" h="364800">
                  <a:moveTo>
                    <a:pt x="22800" y="0"/>
                  </a:moveTo>
                  <a:lnTo>
                    <a:pt x="1158696" y="0"/>
                  </a:lnTo>
                  <a:cubicBezTo>
                    <a:pt x="1171282" y="0"/>
                    <a:pt x="1181496" y="10214"/>
                    <a:pt x="1181496" y="22800"/>
                  </a:cubicBezTo>
                  <a:lnTo>
                    <a:pt x="1181496" y="342000"/>
                  </a:lnTo>
                  <a:cubicBezTo>
                    <a:pt x="1181496" y="354586"/>
                    <a:pt x="1171282" y="364800"/>
                    <a:pt x="1158696" y="364800"/>
                  </a:cubicBezTo>
                  <a:lnTo>
                    <a:pt x="22800" y="364800"/>
                  </a:lnTo>
                  <a:cubicBezTo>
                    <a:pt x="10214" y="364800"/>
                    <a:pt x="0" y="354586"/>
                    <a:pt x="0" y="342000"/>
                  </a:cubicBezTo>
                  <a:lnTo>
                    <a:pt x="0" y="22800"/>
                  </a:lnTo>
                  <a:cubicBezTo>
                    <a:pt x="0" y="10214"/>
                    <a:pt x="10214" y="0"/>
                    <a:pt x="22800" y="0"/>
                  </a:cubicBezTo>
                  <a:close/>
                </a:path>
              </a:pathLst>
            </a:custGeom>
            <a:solidFill>
              <a:srgbClr val="EBEBEB"/>
            </a:solidFill>
            <a:ln w="7600" cap="flat">
              <a:solidFill>
                <a:srgbClr val="323232"/>
              </a:solidFill>
              <a:bevel/>
            </a:ln>
          </p:spPr>
          <p:txBody>
            <a:bodyPr wrap="square" lIns="0" tIns="0" rIns="0" bIns="0" rtlCol="0" anchor="ctr"/>
            <a:lstStyle/>
            <a:p>
              <a:pPr algn="ctr"/>
              <a:r>
                <a:rPr sz="1600" dirty="0">
                  <a:solidFill>
                    <a:srgbClr val="000000"/>
                  </a:solidFill>
                  <a:latin typeface="Microsoft YaHei" panose="020B0503020204020204" pitchFamily="34" charset="-122"/>
                  <a:ea typeface="Microsoft YaHei" panose="020B0503020204020204" pitchFamily="34" charset="-122"/>
                </a:rPr>
                <a:t>笛卡尔D</a:t>
              </a:r>
            </a:p>
          </p:txBody>
        </p:sp>
        <p:sp>
          <p:nvSpPr>
            <p:cNvPr id="75" name="Rectangle">
              <a:extLst>
                <a:ext uri="{FF2B5EF4-FFF2-40B4-BE49-F238E27FC236}">
                  <a16:creationId xmlns:a16="http://schemas.microsoft.com/office/drawing/2014/main" id="{E0569769-FFE0-B573-6D8D-55EC54328E1E}"/>
                </a:ext>
              </a:extLst>
            </p:cNvPr>
            <p:cNvSpPr/>
            <p:nvPr/>
          </p:nvSpPr>
          <p:spPr>
            <a:xfrm>
              <a:off x="7239423" y="5586062"/>
              <a:ext cx="890067" cy="301130"/>
            </a:xfrm>
            <a:custGeom>
              <a:avLst/>
              <a:gdLst>
                <a:gd name="connsiteX0" fmla="*/ 0 w 923248"/>
                <a:gd name="connsiteY0" fmla="*/ 184832 h 364800"/>
                <a:gd name="connsiteX1" fmla="*/ 463063 w 923248"/>
                <a:gd name="connsiteY1" fmla="*/ 0 h 364800"/>
                <a:gd name="connsiteX2" fmla="*/ 923248 w 923248"/>
                <a:gd name="connsiteY2" fmla="*/ 184832 h 364800"/>
                <a:gd name="connsiteX3" fmla="*/ 463063 w 923248"/>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923248" h="364800">
                  <a:moveTo>
                    <a:pt x="22800" y="0"/>
                  </a:moveTo>
                  <a:lnTo>
                    <a:pt x="900448" y="0"/>
                  </a:lnTo>
                  <a:cubicBezTo>
                    <a:pt x="913034" y="0"/>
                    <a:pt x="923248" y="10214"/>
                    <a:pt x="923248" y="22800"/>
                  </a:cubicBezTo>
                  <a:lnTo>
                    <a:pt x="923248" y="342000"/>
                  </a:lnTo>
                  <a:cubicBezTo>
                    <a:pt x="923248" y="354586"/>
                    <a:pt x="913034" y="364800"/>
                    <a:pt x="900448" y="364800"/>
                  </a:cubicBezTo>
                  <a:lnTo>
                    <a:pt x="22800" y="364800"/>
                  </a:lnTo>
                  <a:cubicBezTo>
                    <a:pt x="10214" y="364800"/>
                    <a:pt x="0" y="354586"/>
                    <a:pt x="0" y="342000"/>
                  </a:cubicBezTo>
                  <a:lnTo>
                    <a:pt x="0" y="22800"/>
                  </a:lnTo>
                  <a:cubicBezTo>
                    <a:pt x="0" y="10214"/>
                    <a:pt x="10214" y="0"/>
                    <a:pt x="22800" y="0"/>
                  </a:cubicBezTo>
                  <a:close/>
                </a:path>
              </a:pathLst>
            </a:custGeom>
            <a:solidFill>
              <a:srgbClr val="EBEBEB"/>
            </a:solidFill>
            <a:ln w="7600" cap="flat">
              <a:solidFill>
                <a:srgbClr val="323232"/>
              </a:solidFill>
              <a:bevel/>
            </a:ln>
          </p:spPr>
          <p:txBody>
            <a:bodyPr wrap="square" lIns="0" tIns="0" rIns="0" bIns="0" rtlCol="0" anchor="ctr"/>
            <a:lstStyle/>
            <a:p>
              <a:pPr algn="ctr"/>
              <a:r>
                <a:rPr sz="1600" dirty="0">
                  <a:solidFill>
                    <a:srgbClr val="000000"/>
                  </a:solidFill>
                  <a:latin typeface="Microsoft YaHei" panose="020B0503020204020204" pitchFamily="34" charset="-122"/>
                  <a:ea typeface="Microsoft YaHei" panose="020B0503020204020204" pitchFamily="34" charset="-122"/>
                </a:rPr>
                <a:t>GPU</a:t>
              </a:r>
            </a:p>
          </p:txBody>
        </p:sp>
        <p:sp>
          <p:nvSpPr>
            <p:cNvPr id="76" name="Rectangle">
              <a:extLst>
                <a:ext uri="{FF2B5EF4-FFF2-40B4-BE49-F238E27FC236}">
                  <a16:creationId xmlns:a16="http://schemas.microsoft.com/office/drawing/2014/main" id="{561BE40E-F572-9449-5D41-BDA6E0488621}"/>
                </a:ext>
              </a:extLst>
            </p:cNvPr>
            <p:cNvSpPr/>
            <p:nvPr/>
          </p:nvSpPr>
          <p:spPr>
            <a:xfrm>
              <a:off x="8307577" y="5586062"/>
              <a:ext cx="890067" cy="301130"/>
            </a:xfrm>
            <a:custGeom>
              <a:avLst/>
              <a:gdLst>
                <a:gd name="connsiteX0" fmla="*/ 0 w 923248"/>
                <a:gd name="connsiteY0" fmla="*/ 184832 h 364800"/>
                <a:gd name="connsiteX1" fmla="*/ 463063 w 923248"/>
                <a:gd name="connsiteY1" fmla="*/ 0 h 364800"/>
                <a:gd name="connsiteX2" fmla="*/ 923248 w 923248"/>
                <a:gd name="connsiteY2" fmla="*/ 184832 h 364800"/>
                <a:gd name="connsiteX3" fmla="*/ 463063 w 923248"/>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923248" h="364800">
                  <a:moveTo>
                    <a:pt x="22800" y="0"/>
                  </a:moveTo>
                  <a:lnTo>
                    <a:pt x="900448" y="0"/>
                  </a:lnTo>
                  <a:cubicBezTo>
                    <a:pt x="913034" y="0"/>
                    <a:pt x="923248" y="10214"/>
                    <a:pt x="923248" y="22800"/>
                  </a:cubicBezTo>
                  <a:lnTo>
                    <a:pt x="923248" y="342000"/>
                  </a:lnTo>
                  <a:cubicBezTo>
                    <a:pt x="923248" y="354586"/>
                    <a:pt x="913034" y="364800"/>
                    <a:pt x="900448" y="364800"/>
                  </a:cubicBezTo>
                  <a:lnTo>
                    <a:pt x="22800" y="364800"/>
                  </a:lnTo>
                  <a:cubicBezTo>
                    <a:pt x="10214" y="364800"/>
                    <a:pt x="0" y="354586"/>
                    <a:pt x="0" y="342000"/>
                  </a:cubicBezTo>
                  <a:lnTo>
                    <a:pt x="0" y="22800"/>
                  </a:lnTo>
                  <a:cubicBezTo>
                    <a:pt x="0" y="10214"/>
                    <a:pt x="10214" y="0"/>
                    <a:pt x="22800" y="0"/>
                  </a:cubicBezTo>
                  <a:close/>
                </a:path>
              </a:pathLst>
            </a:custGeom>
            <a:solidFill>
              <a:srgbClr val="EBEBEB"/>
            </a:solidFill>
            <a:ln w="7600" cap="flat">
              <a:solidFill>
                <a:srgbClr val="323232"/>
              </a:solidFill>
              <a:bevel/>
            </a:ln>
          </p:spPr>
          <p:txBody>
            <a:bodyPr wrap="square" lIns="0" tIns="0" rIns="0" bIns="0" rtlCol="0" anchor="ctr"/>
            <a:lstStyle/>
            <a:p>
              <a:pPr algn="ctr"/>
              <a:r>
                <a:rPr sz="1600" dirty="0">
                  <a:solidFill>
                    <a:srgbClr val="000000"/>
                  </a:solidFill>
                  <a:latin typeface="Microsoft YaHei" panose="020B0503020204020204" pitchFamily="34" charset="-122"/>
                  <a:ea typeface="Microsoft YaHei" panose="020B0503020204020204" pitchFamily="34" charset="-122"/>
                </a:rPr>
                <a:t>TPU</a:t>
              </a:r>
            </a:p>
          </p:txBody>
        </p:sp>
        <p:sp>
          <p:nvSpPr>
            <p:cNvPr id="77" name="Rectangle">
              <a:extLst>
                <a:ext uri="{FF2B5EF4-FFF2-40B4-BE49-F238E27FC236}">
                  <a16:creationId xmlns:a16="http://schemas.microsoft.com/office/drawing/2014/main" id="{FF17D0B3-8288-B326-5B87-656728733EFB}"/>
                </a:ext>
              </a:extLst>
            </p:cNvPr>
            <p:cNvSpPr/>
            <p:nvPr/>
          </p:nvSpPr>
          <p:spPr>
            <a:xfrm>
              <a:off x="9356992" y="5586062"/>
              <a:ext cx="1263942" cy="301130"/>
            </a:xfrm>
            <a:custGeom>
              <a:avLst/>
              <a:gdLst>
                <a:gd name="connsiteX0" fmla="*/ 0 w 1311061"/>
                <a:gd name="connsiteY0" fmla="*/ 184832 h 364800"/>
                <a:gd name="connsiteX1" fmla="*/ 657573 w 1311061"/>
                <a:gd name="connsiteY1" fmla="*/ 0 h 364800"/>
                <a:gd name="connsiteX2" fmla="*/ 1311061 w 1311061"/>
                <a:gd name="connsiteY2" fmla="*/ 184832 h 364800"/>
                <a:gd name="connsiteX3" fmla="*/ 657573 w 1311061"/>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1311061" h="364800">
                  <a:moveTo>
                    <a:pt x="22800" y="0"/>
                  </a:moveTo>
                  <a:lnTo>
                    <a:pt x="1288261" y="0"/>
                  </a:lnTo>
                  <a:cubicBezTo>
                    <a:pt x="1300847" y="0"/>
                    <a:pt x="1311061" y="10214"/>
                    <a:pt x="1311061" y="22800"/>
                  </a:cubicBezTo>
                  <a:lnTo>
                    <a:pt x="1311061" y="342000"/>
                  </a:lnTo>
                  <a:cubicBezTo>
                    <a:pt x="1311061" y="354586"/>
                    <a:pt x="1300847" y="364800"/>
                    <a:pt x="1288261" y="364800"/>
                  </a:cubicBezTo>
                  <a:lnTo>
                    <a:pt x="22800" y="364800"/>
                  </a:lnTo>
                  <a:cubicBezTo>
                    <a:pt x="10214" y="364800"/>
                    <a:pt x="0" y="354586"/>
                    <a:pt x="0" y="342000"/>
                  </a:cubicBezTo>
                  <a:lnTo>
                    <a:pt x="0" y="22800"/>
                  </a:lnTo>
                  <a:cubicBezTo>
                    <a:pt x="0" y="10214"/>
                    <a:pt x="10214" y="0"/>
                    <a:pt x="22800" y="0"/>
                  </a:cubicBezTo>
                  <a:close/>
                </a:path>
              </a:pathLst>
            </a:custGeom>
            <a:solidFill>
              <a:srgbClr val="EBEBEB"/>
            </a:solidFill>
            <a:ln w="7600" cap="flat">
              <a:solidFill>
                <a:srgbClr val="323232"/>
              </a:solidFill>
              <a:bevel/>
            </a:ln>
          </p:spPr>
          <p:txBody>
            <a:bodyPr wrap="square" lIns="0" tIns="0" rIns="0" bIns="0" rtlCol="0" anchor="ctr"/>
            <a:lstStyle/>
            <a:p>
              <a:pPr algn="ctr"/>
              <a:r>
                <a:rPr lang="en-US" altLang="zh-CN" sz="1200" dirty="0">
                  <a:solidFill>
                    <a:srgbClr val="000000"/>
                  </a:solidFill>
                  <a:latin typeface="Microsoft YaHei" panose="020B0503020204020204" pitchFamily="34" charset="-122"/>
                  <a:ea typeface="Microsoft YaHei" panose="020B0503020204020204" pitchFamily="34" charset="-122"/>
                </a:rPr>
                <a:t>…</a:t>
              </a:r>
              <a:r>
                <a:rPr lang="zh-CN" altLang="en-US" sz="1200" dirty="0">
                  <a:solidFill>
                    <a:srgbClr val="000000"/>
                  </a:solidFill>
                  <a:latin typeface="Microsoft YaHei" panose="020B0503020204020204" pitchFamily="34" charset="-122"/>
                  <a:ea typeface="Microsoft YaHei" panose="020B0503020204020204" pitchFamily="34" charset="-122"/>
                </a:rPr>
                <a:t> </a:t>
              </a:r>
              <a:r>
                <a:rPr lang="en-US" altLang="zh-CN" sz="1200" dirty="0">
                  <a:solidFill>
                    <a:srgbClr val="000000"/>
                  </a:solidFill>
                  <a:latin typeface="Microsoft YaHei" panose="020B0503020204020204" pitchFamily="34" charset="-122"/>
                  <a:ea typeface="Microsoft YaHei" panose="020B0503020204020204" pitchFamily="34" charset="-122"/>
                </a:rPr>
                <a:t>…</a:t>
              </a:r>
              <a:r>
                <a:rPr lang="zh-CN" altLang="en-US" sz="1200" dirty="0">
                  <a:solidFill>
                    <a:srgbClr val="000000"/>
                  </a:solidFill>
                  <a:latin typeface="Microsoft YaHei" panose="020B0503020204020204" pitchFamily="34" charset="-122"/>
                  <a:ea typeface="Microsoft YaHei" panose="020B0503020204020204" pitchFamily="34" charset="-122"/>
                </a:rPr>
                <a:t> </a:t>
              </a:r>
              <a:endParaRPr sz="1200" dirty="0">
                <a:solidFill>
                  <a:srgbClr val="000000"/>
                </a:solidFill>
                <a:latin typeface="Microsoft YaHei" panose="020B0503020204020204" pitchFamily="34" charset="-122"/>
                <a:ea typeface="Microsoft YaHei" panose="020B0503020204020204" pitchFamily="34" charset="-122"/>
              </a:endParaRPr>
            </a:p>
          </p:txBody>
        </p:sp>
        <p:sp>
          <p:nvSpPr>
            <p:cNvPr id="78" name="箭头">
              <a:extLst>
                <a:ext uri="{FF2B5EF4-FFF2-40B4-BE49-F238E27FC236}">
                  <a16:creationId xmlns:a16="http://schemas.microsoft.com/office/drawing/2014/main" id="{B272012B-771B-0604-0E45-F585275C1ADC}"/>
                </a:ext>
              </a:extLst>
            </p:cNvPr>
            <p:cNvSpPr/>
            <p:nvPr/>
          </p:nvSpPr>
          <p:spPr>
            <a:xfrm rot="5400000">
              <a:off x="7173982" y="2391441"/>
              <a:ext cx="227654" cy="141492"/>
            </a:xfrm>
            <a:custGeom>
              <a:avLst/>
              <a:gdLst>
                <a:gd name="rtt" fmla="*/ 44030 h 146767"/>
                <a:gd name="rtr" fmla="*/ 209742 w 275788"/>
                <a:gd name="rtb" fmla="*/ 102737 h 146767"/>
              </a:gdLst>
              <a:ahLst/>
              <a:cxnLst/>
              <a:rect l="l" t="rtt" r="rtr" b="rtb"/>
              <a:pathLst>
                <a:path w="275788" h="146767">
                  <a:moveTo>
                    <a:pt x="0" y="44030"/>
                  </a:moveTo>
                  <a:lnTo>
                    <a:pt x="209742" y="44030"/>
                  </a:lnTo>
                  <a:lnTo>
                    <a:pt x="209742" y="0"/>
                  </a:lnTo>
                  <a:lnTo>
                    <a:pt x="275788" y="73384"/>
                  </a:lnTo>
                  <a:lnTo>
                    <a:pt x="209742" y="146767"/>
                  </a:lnTo>
                  <a:lnTo>
                    <a:pt x="209742" y="102737"/>
                  </a:lnTo>
                  <a:lnTo>
                    <a:pt x="0" y="102737"/>
                  </a:lnTo>
                  <a:lnTo>
                    <a:pt x="0" y="44030"/>
                  </a:lnTo>
                  <a:close/>
                </a:path>
              </a:pathLst>
            </a:custGeom>
            <a:solidFill>
              <a:srgbClr val="000000"/>
            </a:solidFill>
            <a:ln w="7600" cap="flat">
              <a:noFill/>
              <a:bevel/>
            </a:ln>
          </p:spPr>
          <p:txBody>
            <a:bodyPr wrap="square" lIns="0" tIns="0" rIns="0" bIns="0" rtlCol="0" anchor="ctr"/>
            <a:lstStyle/>
            <a:p>
              <a:pPr algn="ctr"/>
              <a:r>
                <a:rPr sz="600" dirty="0">
                  <a:solidFill>
                    <a:srgbClr val="191919"/>
                  </a:solidFill>
                  <a:latin typeface="Microsoft YaHei" panose="020B0503020204020204" pitchFamily="34" charset="-122"/>
                  <a:ea typeface="Microsoft YaHei" panose="020B0503020204020204" pitchFamily="34" charset="-122"/>
                </a:rPr>
                <a:t> </a:t>
              </a:r>
            </a:p>
          </p:txBody>
        </p:sp>
        <p:sp>
          <p:nvSpPr>
            <p:cNvPr id="79" name="箭头">
              <a:extLst>
                <a:ext uri="{FF2B5EF4-FFF2-40B4-BE49-F238E27FC236}">
                  <a16:creationId xmlns:a16="http://schemas.microsoft.com/office/drawing/2014/main" id="{03FF4B71-EE56-7AFA-F165-0E5C81BBCF90}"/>
                </a:ext>
              </a:extLst>
            </p:cNvPr>
            <p:cNvSpPr/>
            <p:nvPr/>
          </p:nvSpPr>
          <p:spPr>
            <a:xfrm rot="5400000">
              <a:off x="7613594" y="2391441"/>
              <a:ext cx="227653" cy="141492"/>
            </a:xfrm>
            <a:custGeom>
              <a:avLst/>
              <a:gdLst>
                <a:gd name="rtt" fmla="*/ 44030 h 146767"/>
                <a:gd name="rtr" fmla="*/ 209743 w 275787"/>
                <a:gd name="rtb" fmla="*/ 102737 h 146767"/>
              </a:gdLst>
              <a:ahLst/>
              <a:cxnLst/>
              <a:rect l="l" t="rtt" r="rtr" b="rtb"/>
              <a:pathLst>
                <a:path w="275787" h="146767">
                  <a:moveTo>
                    <a:pt x="0" y="44030"/>
                  </a:moveTo>
                  <a:lnTo>
                    <a:pt x="209743" y="44030"/>
                  </a:lnTo>
                  <a:lnTo>
                    <a:pt x="209743" y="0"/>
                  </a:lnTo>
                  <a:lnTo>
                    <a:pt x="275787" y="73384"/>
                  </a:lnTo>
                  <a:lnTo>
                    <a:pt x="209743" y="146767"/>
                  </a:lnTo>
                  <a:lnTo>
                    <a:pt x="209743" y="102737"/>
                  </a:lnTo>
                  <a:lnTo>
                    <a:pt x="0" y="102737"/>
                  </a:lnTo>
                  <a:lnTo>
                    <a:pt x="0" y="44030"/>
                  </a:lnTo>
                  <a:close/>
                </a:path>
              </a:pathLst>
            </a:custGeom>
            <a:solidFill>
              <a:srgbClr val="000000"/>
            </a:solidFill>
            <a:ln w="7600" cap="flat">
              <a:noFill/>
              <a:bevel/>
            </a:ln>
          </p:spPr>
          <p:txBody>
            <a:bodyPr wrap="square" lIns="0" tIns="0" rIns="0" bIns="0" rtlCol="0" anchor="ctr"/>
            <a:lstStyle/>
            <a:p>
              <a:pPr algn="ctr"/>
              <a:r>
                <a:rPr sz="600" dirty="0">
                  <a:solidFill>
                    <a:srgbClr val="191919"/>
                  </a:solidFill>
                  <a:latin typeface="Microsoft YaHei" panose="020B0503020204020204" pitchFamily="34" charset="-122"/>
                  <a:ea typeface="Microsoft YaHei" panose="020B0503020204020204" pitchFamily="34" charset="-122"/>
                </a:rPr>
                <a:t> </a:t>
              </a:r>
            </a:p>
          </p:txBody>
        </p:sp>
        <p:sp>
          <p:nvSpPr>
            <p:cNvPr id="80" name="箭头">
              <a:extLst>
                <a:ext uri="{FF2B5EF4-FFF2-40B4-BE49-F238E27FC236}">
                  <a16:creationId xmlns:a16="http://schemas.microsoft.com/office/drawing/2014/main" id="{7904D052-0500-C637-7B1F-85F23DDB9CEF}"/>
                </a:ext>
              </a:extLst>
            </p:cNvPr>
            <p:cNvSpPr/>
            <p:nvPr/>
          </p:nvSpPr>
          <p:spPr>
            <a:xfrm rot="5400000">
              <a:off x="8040166" y="2391441"/>
              <a:ext cx="227653" cy="141492"/>
            </a:xfrm>
            <a:custGeom>
              <a:avLst/>
              <a:gdLst>
                <a:gd name="rtt" fmla="*/ 44030 h 146767"/>
                <a:gd name="rtr" fmla="*/ 209743 w 275787"/>
                <a:gd name="rtb" fmla="*/ 102737 h 146767"/>
              </a:gdLst>
              <a:ahLst/>
              <a:cxnLst/>
              <a:rect l="l" t="rtt" r="rtr" b="rtb"/>
              <a:pathLst>
                <a:path w="275787" h="146767">
                  <a:moveTo>
                    <a:pt x="0" y="44030"/>
                  </a:moveTo>
                  <a:lnTo>
                    <a:pt x="209743" y="44030"/>
                  </a:lnTo>
                  <a:lnTo>
                    <a:pt x="209743" y="0"/>
                  </a:lnTo>
                  <a:lnTo>
                    <a:pt x="275787" y="73384"/>
                  </a:lnTo>
                  <a:lnTo>
                    <a:pt x="209743" y="146767"/>
                  </a:lnTo>
                  <a:lnTo>
                    <a:pt x="209743" y="102737"/>
                  </a:lnTo>
                  <a:lnTo>
                    <a:pt x="0" y="102737"/>
                  </a:lnTo>
                  <a:lnTo>
                    <a:pt x="0" y="44030"/>
                  </a:lnTo>
                  <a:close/>
                </a:path>
              </a:pathLst>
            </a:custGeom>
            <a:solidFill>
              <a:srgbClr val="000000"/>
            </a:solidFill>
            <a:ln w="7600" cap="flat">
              <a:noFill/>
              <a:bevel/>
            </a:ln>
          </p:spPr>
          <p:txBody>
            <a:bodyPr wrap="square" lIns="0" tIns="0" rIns="0" bIns="0" rtlCol="0" anchor="ctr"/>
            <a:lstStyle/>
            <a:p>
              <a:pPr algn="ctr"/>
              <a:r>
                <a:rPr sz="600" dirty="0">
                  <a:solidFill>
                    <a:srgbClr val="191919"/>
                  </a:solidFill>
                  <a:latin typeface="Microsoft YaHei" panose="020B0503020204020204" pitchFamily="34" charset="-122"/>
                  <a:ea typeface="Microsoft YaHei" panose="020B0503020204020204" pitchFamily="34" charset="-122"/>
                </a:rPr>
                <a:t> </a:t>
              </a:r>
            </a:p>
          </p:txBody>
        </p:sp>
        <p:sp>
          <p:nvSpPr>
            <p:cNvPr id="81" name="箭头">
              <a:extLst>
                <a:ext uri="{FF2B5EF4-FFF2-40B4-BE49-F238E27FC236}">
                  <a16:creationId xmlns:a16="http://schemas.microsoft.com/office/drawing/2014/main" id="{9AD693A5-C14A-9E17-96EF-7F01E2BA5E16}"/>
                </a:ext>
              </a:extLst>
            </p:cNvPr>
            <p:cNvSpPr/>
            <p:nvPr/>
          </p:nvSpPr>
          <p:spPr>
            <a:xfrm rot="5400000">
              <a:off x="8452625" y="2391441"/>
              <a:ext cx="227653" cy="141492"/>
            </a:xfrm>
            <a:custGeom>
              <a:avLst/>
              <a:gdLst>
                <a:gd name="rtt" fmla="*/ 44030 h 146767"/>
                <a:gd name="rtr" fmla="*/ 209743 w 275787"/>
                <a:gd name="rtb" fmla="*/ 102737 h 146767"/>
              </a:gdLst>
              <a:ahLst/>
              <a:cxnLst/>
              <a:rect l="l" t="rtt" r="rtr" b="rtb"/>
              <a:pathLst>
                <a:path w="275787" h="146767">
                  <a:moveTo>
                    <a:pt x="0" y="44030"/>
                  </a:moveTo>
                  <a:lnTo>
                    <a:pt x="209743" y="44030"/>
                  </a:lnTo>
                  <a:lnTo>
                    <a:pt x="209743" y="0"/>
                  </a:lnTo>
                  <a:lnTo>
                    <a:pt x="275787" y="73384"/>
                  </a:lnTo>
                  <a:lnTo>
                    <a:pt x="209743" y="146767"/>
                  </a:lnTo>
                  <a:lnTo>
                    <a:pt x="209743" y="102737"/>
                  </a:lnTo>
                  <a:lnTo>
                    <a:pt x="0" y="102737"/>
                  </a:lnTo>
                  <a:lnTo>
                    <a:pt x="0" y="44030"/>
                  </a:lnTo>
                  <a:close/>
                </a:path>
              </a:pathLst>
            </a:custGeom>
            <a:solidFill>
              <a:srgbClr val="000000"/>
            </a:solidFill>
            <a:ln w="7600" cap="flat">
              <a:noFill/>
              <a:bevel/>
            </a:ln>
          </p:spPr>
          <p:txBody>
            <a:bodyPr wrap="square" lIns="0" tIns="0" rIns="0" bIns="0" rtlCol="0" anchor="ctr"/>
            <a:lstStyle/>
            <a:p>
              <a:pPr algn="ctr"/>
              <a:r>
                <a:rPr sz="600" dirty="0">
                  <a:solidFill>
                    <a:srgbClr val="191919"/>
                  </a:solidFill>
                  <a:latin typeface="Microsoft YaHei" panose="020B0503020204020204" pitchFamily="34" charset="-122"/>
                  <a:ea typeface="Microsoft YaHei" panose="020B0503020204020204" pitchFamily="34" charset="-122"/>
                </a:rPr>
                <a:t> </a:t>
              </a:r>
            </a:p>
          </p:txBody>
        </p:sp>
        <p:sp>
          <p:nvSpPr>
            <p:cNvPr id="82" name="箭头">
              <a:extLst>
                <a:ext uri="{FF2B5EF4-FFF2-40B4-BE49-F238E27FC236}">
                  <a16:creationId xmlns:a16="http://schemas.microsoft.com/office/drawing/2014/main" id="{F6F98B21-59D9-36C0-7773-DC61B47D988A}"/>
                </a:ext>
              </a:extLst>
            </p:cNvPr>
            <p:cNvSpPr/>
            <p:nvPr/>
          </p:nvSpPr>
          <p:spPr>
            <a:xfrm rot="5400000">
              <a:off x="8880570" y="2391441"/>
              <a:ext cx="227653" cy="141492"/>
            </a:xfrm>
            <a:custGeom>
              <a:avLst/>
              <a:gdLst>
                <a:gd name="rtt" fmla="*/ 44030 h 146767"/>
                <a:gd name="rtr" fmla="*/ 209743 w 275787"/>
                <a:gd name="rtb" fmla="*/ 102737 h 146767"/>
              </a:gdLst>
              <a:ahLst/>
              <a:cxnLst/>
              <a:rect l="l" t="rtt" r="rtr" b="rtb"/>
              <a:pathLst>
                <a:path w="275787" h="146767">
                  <a:moveTo>
                    <a:pt x="0" y="44030"/>
                  </a:moveTo>
                  <a:lnTo>
                    <a:pt x="209743" y="44030"/>
                  </a:lnTo>
                  <a:lnTo>
                    <a:pt x="209743" y="0"/>
                  </a:lnTo>
                  <a:lnTo>
                    <a:pt x="275787" y="73384"/>
                  </a:lnTo>
                  <a:lnTo>
                    <a:pt x="209743" y="146767"/>
                  </a:lnTo>
                  <a:lnTo>
                    <a:pt x="209743" y="102737"/>
                  </a:lnTo>
                  <a:lnTo>
                    <a:pt x="0" y="102737"/>
                  </a:lnTo>
                  <a:lnTo>
                    <a:pt x="0" y="44030"/>
                  </a:lnTo>
                  <a:close/>
                </a:path>
              </a:pathLst>
            </a:custGeom>
            <a:solidFill>
              <a:srgbClr val="000000"/>
            </a:solidFill>
            <a:ln w="7600" cap="flat">
              <a:noFill/>
              <a:bevel/>
            </a:ln>
          </p:spPr>
          <p:txBody>
            <a:bodyPr wrap="square" lIns="0" tIns="0" rIns="0" bIns="0" rtlCol="0" anchor="ctr"/>
            <a:lstStyle/>
            <a:p>
              <a:pPr algn="ctr"/>
              <a:r>
                <a:rPr sz="600" dirty="0">
                  <a:solidFill>
                    <a:srgbClr val="191919"/>
                  </a:solidFill>
                  <a:latin typeface="Microsoft YaHei" panose="020B0503020204020204" pitchFamily="34" charset="-122"/>
                  <a:ea typeface="Microsoft YaHei" panose="020B0503020204020204" pitchFamily="34" charset="-122"/>
                </a:rPr>
                <a:t> </a:t>
              </a:r>
            </a:p>
          </p:txBody>
        </p:sp>
        <p:sp>
          <p:nvSpPr>
            <p:cNvPr id="83" name="箭头">
              <a:extLst>
                <a:ext uri="{FF2B5EF4-FFF2-40B4-BE49-F238E27FC236}">
                  <a16:creationId xmlns:a16="http://schemas.microsoft.com/office/drawing/2014/main" id="{2E429603-B1CC-A3EF-9082-2F22449580DF}"/>
                </a:ext>
              </a:extLst>
            </p:cNvPr>
            <p:cNvSpPr/>
            <p:nvPr/>
          </p:nvSpPr>
          <p:spPr>
            <a:xfrm rot="5400000">
              <a:off x="9284164" y="2391441"/>
              <a:ext cx="227653" cy="141492"/>
            </a:xfrm>
            <a:custGeom>
              <a:avLst/>
              <a:gdLst>
                <a:gd name="rtt" fmla="*/ 44030 h 146767"/>
                <a:gd name="rtr" fmla="*/ 209743 w 275787"/>
                <a:gd name="rtb" fmla="*/ 102737 h 146767"/>
              </a:gdLst>
              <a:ahLst/>
              <a:cxnLst/>
              <a:rect l="l" t="rtt" r="rtr" b="rtb"/>
              <a:pathLst>
                <a:path w="275787" h="146767">
                  <a:moveTo>
                    <a:pt x="0" y="44030"/>
                  </a:moveTo>
                  <a:lnTo>
                    <a:pt x="209743" y="44030"/>
                  </a:lnTo>
                  <a:lnTo>
                    <a:pt x="209743" y="0"/>
                  </a:lnTo>
                  <a:lnTo>
                    <a:pt x="275787" y="73384"/>
                  </a:lnTo>
                  <a:lnTo>
                    <a:pt x="209743" y="146767"/>
                  </a:lnTo>
                  <a:lnTo>
                    <a:pt x="209743" y="102737"/>
                  </a:lnTo>
                  <a:lnTo>
                    <a:pt x="0" y="102737"/>
                  </a:lnTo>
                  <a:lnTo>
                    <a:pt x="0" y="44030"/>
                  </a:lnTo>
                  <a:close/>
                </a:path>
              </a:pathLst>
            </a:custGeom>
            <a:solidFill>
              <a:srgbClr val="000000"/>
            </a:solidFill>
            <a:ln w="7600" cap="flat">
              <a:noFill/>
              <a:bevel/>
            </a:ln>
          </p:spPr>
          <p:txBody>
            <a:bodyPr wrap="square" lIns="0" tIns="0" rIns="0" bIns="0" rtlCol="0" anchor="ctr"/>
            <a:lstStyle/>
            <a:p>
              <a:pPr algn="ctr"/>
              <a:r>
                <a:rPr sz="600" dirty="0">
                  <a:solidFill>
                    <a:srgbClr val="191919"/>
                  </a:solidFill>
                  <a:latin typeface="Microsoft YaHei" panose="020B0503020204020204" pitchFamily="34" charset="-122"/>
                  <a:ea typeface="Microsoft YaHei" panose="020B0503020204020204" pitchFamily="34" charset="-122"/>
                </a:rPr>
                <a:t> </a:t>
              </a:r>
            </a:p>
          </p:txBody>
        </p:sp>
        <p:sp>
          <p:nvSpPr>
            <p:cNvPr id="84" name="箭头">
              <a:extLst>
                <a:ext uri="{FF2B5EF4-FFF2-40B4-BE49-F238E27FC236}">
                  <a16:creationId xmlns:a16="http://schemas.microsoft.com/office/drawing/2014/main" id="{865F3ABC-CD3D-E59E-CDC3-517EBA3324D9}"/>
                </a:ext>
              </a:extLst>
            </p:cNvPr>
            <p:cNvSpPr/>
            <p:nvPr/>
          </p:nvSpPr>
          <p:spPr>
            <a:xfrm rot="5400000">
              <a:off x="9738383" y="2391441"/>
              <a:ext cx="227653" cy="141492"/>
            </a:xfrm>
            <a:custGeom>
              <a:avLst/>
              <a:gdLst>
                <a:gd name="rtt" fmla="*/ 44030 h 146767"/>
                <a:gd name="rtr" fmla="*/ 209743 w 275787"/>
                <a:gd name="rtb" fmla="*/ 102737 h 146767"/>
              </a:gdLst>
              <a:ahLst/>
              <a:cxnLst/>
              <a:rect l="l" t="rtt" r="rtr" b="rtb"/>
              <a:pathLst>
                <a:path w="275787" h="146767">
                  <a:moveTo>
                    <a:pt x="0" y="44030"/>
                  </a:moveTo>
                  <a:lnTo>
                    <a:pt x="209743" y="44030"/>
                  </a:lnTo>
                  <a:lnTo>
                    <a:pt x="209743" y="0"/>
                  </a:lnTo>
                  <a:lnTo>
                    <a:pt x="275787" y="73384"/>
                  </a:lnTo>
                  <a:lnTo>
                    <a:pt x="209743" y="146767"/>
                  </a:lnTo>
                  <a:lnTo>
                    <a:pt x="209743" y="102737"/>
                  </a:lnTo>
                  <a:lnTo>
                    <a:pt x="0" y="102737"/>
                  </a:lnTo>
                  <a:lnTo>
                    <a:pt x="0" y="44030"/>
                  </a:lnTo>
                  <a:close/>
                </a:path>
              </a:pathLst>
            </a:custGeom>
            <a:solidFill>
              <a:srgbClr val="000000"/>
            </a:solidFill>
            <a:ln w="7600" cap="flat">
              <a:noFill/>
              <a:bevel/>
            </a:ln>
          </p:spPr>
          <p:txBody>
            <a:bodyPr wrap="square" lIns="0" tIns="0" rIns="0" bIns="0" rtlCol="0" anchor="ctr"/>
            <a:lstStyle/>
            <a:p>
              <a:pPr algn="ctr"/>
              <a:r>
                <a:rPr sz="600" dirty="0">
                  <a:solidFill>
                    <a:srgbClr val="191919"/>
                  </a:solidFill>
                  <a:latin typeface="Microsoft YaHei" panose="020B0503020204020204" pitchFamily="34" charset="-122"/>
                  <a:ea typeface="Microsoft YaHei" panose="020B0503020204020204" pitchFamily="34" charset="-122"/>
                </a:rPr>
                <a:t> </a:t>
              </a:r>
            </a:p>
          </p:txBody>
        </p:sp>
        <p:sp>
          <p:nvSpPr>
            <p:cNvPr id="85" name="箭头">
              <a:extLst>
                <a:ext uri="{FF2B5EF4-FFF2-40B4-BE49-F238E27FC236}">
                  <a16:creationId xmlns:a16="http://schemas.microsoft.com/office/drawing/2014/main" id="{310EF533-A8CF-4463-1D06-3E966ECEC9F9}"/>
                </a:ext>
              </a:extLst>
            </p:cNvPr>
            <p:cNvSpPr/>
            <p:nvPr/>
          </p:nvSpPr>
          <p:spPr>
            <a:xfrm rot="5400000">
              <a:off x="10190126" y="2391441"/>
              <a:ext cx="227653" cy="141492"/>
            </a:xfrm>
            <a:custGeom>
              <a:avLst/>
              <a:gdLst>
                <a:gd name="rtt" fmla="*/ 44030 h 146767"/>
                <a:gd name="rtr" fmla="*/ 209743 w 275787"/>
                <a:gd name="rtb" fmla="*/ 102737 h 146767"/>
              </a:gdLst>
              <a:ahLst/>
              <a:cxnLst/>
              <a:rect l="l" t="rtt" r="rtr" b="rtb"/>
              <a:pathLst>
                <a:path w="275787" h="146767">
                  <a:moveTo>
                    <a:pt x="0" y="44030"/>
                  </a:moveTo>
                  <a:lnTo>
                    <a:pt x="209743" y="44030"/>
                  </a:lnTo>
                  <a:lnTo>
                    <a:pt x="209743" y="0"/>
                  </a:lnTo>
                  <a:lnTo>
                    <a:pt x="275787" y="73384"/>
                  </a:lnTo>
                  <a:lnTo>
                    <a:pt x="209743" y="146767"/>
                  </a:lnTo>
                  <a:lnTo>
                    <a:pt x="209743" y="102737"/>
                  </a:lnTo>
                  <a:lnTo>
                    <a:pt x="0" y="102737"/>
                  </a:lnTo>
                  <a:lnTo>
                    <a:pt x="0" y="44030"/>
                  </a:lnTo>
                  <a:close/>
                </a:path>
              </a:pathLst>
            </a:custGeom>
            <a:solidFill>
              <a:srgbClr val="000000"/>
            </a:solidFill>
            <a:ln w="7600" cap="flat">
              <a:noFill/>
              <a:bevel/>
            </a:ln>
          </p:spPr>
          <p:txBody>
            <a:bodyPr wrap="square" lIns="0" tIns="0" rIns="0" bIns="0" rtlCol="0" anchor="ctr"/>
            <a:lstStyle/>
            <a:p>
              <a:pPr algn="ctr"/>
              <a:r>
                <a:rPr sz="600" dirty="0">
                  <a:solidFill>
                    <a:srgbClr val="191919"/>
                  </a:solidFill>
                  <a:latin typeface="Microsoft YaHei" panose="020B0503020204020204" pitchFamily="34" charset="-122"/>
                  <a:ea typeface="Microsoft YaHei" panose="020B0503020204020204" pitchFamily="34" charset="-122"/>
                </a:rPr>
                <a:t> </a:t>
              </a:r>
            </a:p>
          </p:txBody>
        </p:sp>
        <p:sp>
          <p:nvSpPr>
            <p:cNvPr id="86" name="箭头">
              <a:extLst>
                <a:ext uri="{FF2B5EF4-FFF2-40B4-BE49-F238E27FC236}">
                  <a16:creationId xmlns:a16="http://schemas.microsoft.com/office/drawing/2014/main" id="{3FCE014C-4063-E3BC-A40C-A333ECAAC878}"/>
                </a:ext>
              </a:extLst>
            </p:cNvPr>
            <p:cNvSpPr/>
            <p:nvPr/>
          </p:nvSpPr>
          <p:spPr>
            <a:xfrm rot="5400000">
              <a:off x="7141908" y="5026118"/>
              <a:ext cx="225860" cy="251395"/>
            </a:xfrm>
            <a:custGeom>
              <a:avLst/>
              <a:gdLst>
                <a:gd name="rtt" fmla="*/ 78230 h 260767"/>
                <a:gd name="rtr" fmla="*/ 156270 w 273615"/>
                <a:gd name="rtb" fmla="*/ 182537 h 260767"/>
              </a:gdLst>
              <a:ahLst/>
              <a:cxnLst/>
              <a:rect l="l" t="rtt" r="rtr" b="rtb"/>
              <a:pathLst>
                <a:path w="273615" h="260767">
                  <a:moveTo>
                    <a:pt x="0" y="78230"/>
                  </a:moveTo>
                  <a:lnTo>
                    <a:pt x="156270" y="78230"/>
                  </a:lnTo>
                  <a:lnTo>
                    <a:pt x="156270" y="0"/>
                  </a:lnTo>
                  <a:lnTo>
                    <a:pt x="273615" y="130384"/>
                  </a:lnTo>
                  <a:lnTo>
                    <a:pt x="156270" y="260767"/>
                  </a:lnTo>
                  <a:lnTo>
                    <a:pt x="156270" y="182537"/>
                  </a:lnTo>
                  <a:lnTo>
                    <a:pt x="0" y="182537"/>
                  </a:lnTo>
                  <a:lnTo>
                    <a:pt x="0" y="78230"/>
                  </a:lnTo>
                  <a:close/>
                </a:path>
              </a:pathLst>
            </a:custGeom>
            <a:solidFill>
              <a:srgbClr val="000000"/>
            </a:solidFill>
            <a:ln w="7600" cap="flat">
              <a:noFill/>
              <a:bevel/>
            </a:ln>
          </p:spPr>
          <p:txBody>
            <a:bodyPr wrap="square" lIns="0" tIns="0" rIns="0" bIns="0" rtlCol="0" anchor="ctr"/>
            <a:lstStyle/>
            <a:p>
              <a:pPr algn="ctr"/>
              <a:r>
                <a:rPr sz="600" dirty="0">
                  <a:solidFill>
                    <a:srgbClr val="191919"/>
                  </a:solidFill>
                  <a:latin typeface="Microsoft YaHei" panose="020B0503020204020204" pitchFamily="34" charset="-122"/>
                  <a:ea typeface="Microsoft YaHei" panose="020B0503020204020204" pitchFamily="34" charset="-122"/>
                </a:rPr>
                <a:t> </a:t>
              </a:r>
            </a:p>
          </p:txBody>
        </p:sp>
        <p:sp>
          <p:nvSpPr>
            <p:cNvPr id="87" name="箭头">
              <a:extLst>
                <a:ext uri="{FF2B5EF4-FFF2-40B4-BE49-F238E27FC236}">
                  <a16:creationId xmlns:a16="http://schemas.microsoft.com/office/drawing/2014/main" id="{69DC66AC-49DE-321F-18CF-A8491CC2D435}"/>
                </a:ext>
              </a:extLst>
            </p:cNvPr>
            <p:cNvSpPr/>
            <p:nvPr/>
          </p:nvSpPr>
          <p:spPr>
            <a:xfrm rot="5400000">
              <a:off x="8145686" y="5026121"/>
              <a:ext cx="225860" cy="251395"/>
            </a:xfrm>
            <a:custGeom>
              <a:avLst/>
              <a:gdLst>
                <a:gd name="rtt" fmla="*/ 78230 h 260767"/>
                <a:gd name="rtr" fmla="*/ 156270 w 273615"/>
                <a:gd name="rtb" fmla="*/ 182537 h 260767"/>
              </a:gdLst>
              <a:ahLst/>
              <a:cxnLst/>
              <a:rect l="l" t="rtt" r="rtr" b="rtb"/>
              <a:pathLst>
                <a:path w="273615" h="260767">
                  <a:moveTo>
                    <a:pt x="0" y="78230"/>
                  </a:moveTo>
                  <a:lnTo>
                    <a:pt x="156270" y="78230"/>
                  </a:lnTo>
                  <a:lnTo>
                    <a:pt x="156270" y="0"/>
                  </a:lnTo>
                  <a:lnTo>
                    <a:pt x="273615" y="130384"/>
                  </a:lnTo>
                  <a:lnTo>
                    <a:pt x="156270" y="260767"/>
                  </a:lnTo>
                  <a:lnTo>
                    <a:pt x="156270" y="182537"/>
                  </a:lnTo>
                  <a:lnTo>
                    <a:pt x="0" y="182537"/>
                  </a:lnTo>
                  <a:lnTo>
                    <a:pt x="0" y="78230"/>
                  </a:lnTo>
                  <a:close/>
                </a:path>
              </a:pathLst>
            </a:custGeom>
            <a:solidFill>
              <a:srgbClr val="000000"/>
            </a:solidFill>
            <a:ln w="7600" cap="flat">
              <a:noFill/>
              <a:bevel/>
            </a:ln>
          </p:spPr>
          <p:txBody>
            <a:bodyPr wrap="square" lIns="0" tIns="0" rIns="0" bIns="0" rtlCol="0" anchor="ctr"/>
            <a:lstStyle/>
            <a:p>
              <a:pPr algn="ctr"/>
              <a:r>
                <a:rPr sz="600" dirty="0">
                  <a:solidFill>
                    <a:srgbClr val="191919"/>
                  </a:solidFill>
                  <a:latin typeface="Microsoft YaHei" panose="020B0503020204020204" pitchFamily="34" charset="-122"/>
                  <a:ea typeface="Microsoft YaHei" panose="020B0503020204020204" pitchFamily="34" charset="-122"/>
                </a:rPr>
                <a:t> </a:t>
              </a:r>
            </a:p>
          </p:txBody>
        </p:sp>
        <p:sp>
          <p:nvSpPr>
            <p:cNvPr id="88" name="箭头">
              <a:extLst>
                <a:ext uri="{FF2B5EF4-FFF2-40B4-BE49-F238E27FC236}">
                  <a16:creationId xmlns:a16="http://schemas.microsoft.com/office/drawing/2014/main" id="{8CFA00B7-17A9-5FC8-2F59-CEF91790B74C}"/>
                </a:ext>
              </a:extLst>
            </p:cNvPr>
            <p:cNvSpPr/>
            <p:nvPr/>
          </p:nvSpPr>
          <p:spPr>
            <a:xfrm rot="5400000">
              <a:off x="9171417" y="5031488"/>
              <a:ext cx="225860" cy="251395"/>
            </a:xfrm>
            <a:custGeom>
              <a:avLst/>
              <a:gdLst>
                <a:gd name="rtt" fmla="*/ 78230 h 260767"/>
                <a:gd name="rtr" fmla="*/ 156270 w 273615"/>
                <a:gd name="rtb" fmla="*/ 182537 h 260767"/>
              </a:gdLst>
              <a:ahLst/>
              <a:cxnLst/>
              <a:rect l="l" t="rtt" r="rtr" b="rtb"/>
              <a:pathLst>
                <a:path w="273615" h="260767">
                  <a:moveTo>
                    <a:pt x="0" y="78230"/>
                  </a:moveTo>
                  <a:lnTo>
                    <a:pt x="156270" y="78230"/>
                  </a:lnTo>
                  <a:lnTo>
                    <a:pt x="156270" y="0"/>
                  </a:lnTo>
                  <a:lnTo>
                    <a:pt x="273615" y="130384"/>
                  </a:lnTo>
                  <a:lnTo>
                    <a:pt x="156270" y="260767"/>
                  </a:lnTo>
                  <a:lnTo>
                    <a:pt x="156270" y="182537"/>
                  </a:lnTo>
                  <a:lnTo>
                    <a:pt x="0" y="182537"/>
                  </a:lnTo>
                  <a:lnTo>
                    <a:pt x="0" y="78230"/>
                  </a:lnTo>
                  <a:close/>
                </a:path>
              </a:pathLst>
            </a:custGeom>
            <a:solidFill>
              <a:srgbClr val="000000"/>
            </a:solidFill>
            <a:ln w="7600" cap="flat">
              <a:noFill/>
              <a:bevel/>
            </a:ln>
          </p:spPr>
          <p:txBody>
            <a:bodyPr wrap="square" lIns="0" tIns="0" rIns="0" bIns="0" rtlCol="0" anchor="ctr"/>
            <a:lstStyle/>
            <a:p>
              <a:pPr algn="ctr"/>
              <a:r>
                <a:rPr sz="600" dirty="0">
                  <a:solidFill>
                    <a:srgbClr val="191919"/>
                  </a:solidFill>
                  <a:latin typeface="Microsoft YaHei" panose="020B0503020204020204" pitchFamily="34" charset="-122"/>
                  <a:ea typeface="Microsoft YaHei" panose="020B0503020204020204" pitchFamily="34" charset="-122"/>
                </a:rPr>
                <a:t> </a:t>
              </a:r>
            </a:p>
          </p:txBody>
        </p:sp>
        <p:sp>
          <p:nvSpPr>
            <p:cNvPr id="89" name="箭头">
              <a:extLst>
                <a:ext uri="{FF2B5EF4-FFF2-40B4-BE49-F238E27FC236}">
                  <a16:creationId xmlns:a16="http://schemas.microsoft.com/office/drawing/2014/main" id="{9A08CA03-74E8-E0CA-27DA-5FF664E0DEB2}"/>
                </a:ext>
              </a:extLst>
            </p:cNvPr>
            <p:cNvSpPr/>
            <p:nvPr/>
          </p:nvSpPr>
          <p:spPr>
            <a:xfrm rot="5400000">
              <a:off x="10253191" y="5026118"/>
              <a:ext cx="225860" cy="251395"/>
            </a:xfrm>
            <a:custGeom>
              <a:avLst/>
              <a:gdLst>
                <a:gd name="rtt" fmla="*/ 78230 h 260767"/>
                <a:gd name="rtr" fmla="*/ 156270 w 273615"/>
                <a:gd name="rtb" fmla="*/ 182537 h 260767"/>
              </a:gdLst>
              <a:ahLst/>
              <a:cxnLst/>
              <a:rect l="l" t="rtt" r="rtr" b="rtb"/>
              <a:pathLst>
                <a:path w="273615" h="260767">
                  <a:moveTo>
                    <a:pt x="0" y="78230"/>
                  </a:moveTo>
                  <a:lnTo>
                    <a:pt x="156270" y="78230"/>
                  </a:lnTo>
                  <a:lnTo>
                    <a:pt x="156270" y="0"/>
                  </a:lnTo>
                  <a:lnTo>
                    <a:pt x="273615" y="130384"/>
                  </a:lnTo>
                  <a:lnTo>
                    <a:pt x="156270" y="260767"/>
                  </a:lnTo>
                  <a:lnTo>
                    <a:pt x="156270" y="182537"/>
                  </a:lnTo>
                  <a:lnTo>
                    <a:pt x="0" y="182537"/>
                  </a:lnTo>
                  <a:lnTo>
                    <a:pt x="0" y="78230"/>
                  </a:lnTo>
                  <a:close/>
                </a:path>
              </a:pathLst>
            </a:custGeom>
            <a:solidFill>
              <a:srgbClr val="000000"/>
            </a:solidFill>
            <a:ln w="7600" cap="flat">
              <a:noFill/>
              <a:bevel/>
            </a:ln>
          </p:spPr>
          <p:txBody>
            <a:bodyPr wrap="square" lIns="0" tIns="0" rIns="0" bIns="0" rtlCol="0" anchor="ctr"/>
            <a:lstStyle/>
            <a:p>
              <a:pPr algn="ctr"/>
              <a:r>
                <a:rPr sz="600" dirty="0">
                  <a:solidFill>
                    <a:srgbClr val="191919"/>
                  </a:solidFill>
                  <a:latin typeface="Microsoft YaHei" panose="020B0503020204020204" pitchFamily="34" charset="-122"/>
                  <a:ea typeface="Microsoft YaHei" panose="020B0503020204020204" pitchFamily="34" charset="-122"/>
                </a:rPr>
                <a:t> </a:t>
              </a:r>
            </a:p>
          </p:txBody>
        </p:sp>
        <p:sp>
          <p:nvSpPr>
            <p:cNvPr id="110" name="箭头">
              <a:extLst>
                <a:ext uri="{FF2B5EF4-FFF2-40B4-BE49-F238E27FC236}">
                  <a16:creationId xmlns:a16="http://schemas.microsoft.com/office/drawing/2014/main" id="{F3312E0C-EA73-4B74-E7DD-14160FF1E3DC}"/>
                </a:ext>
              </a:extLst>
            </p:cNvPr>
            <p:cNvSpPr/>
            <p:nvPr/>
          </p:nvSpPr>
          <p:spPr>
            <a:xfrm rot="5400000">
              <a:off x="7181307" y="4148731"/>
              <a:ext cx="227653" cy="141492"/>
            </a:xfrm>
            <a:custGeom>
              <a:avLst/>
              <a:gdLst>
                <a:gd name="rtt" fmla="*/ 44030 h 146767"/>
                <a:gd name="rtr" fmla="*/ 209743 w 275787"/>
                <a:gd name="rtb" fmla="*/ 102737 h 146767"/>
              </a:gdLst>
              <a:ahLst/>
              <a:cxnLst/>
              <a:rect l="l" t="rtt" r="rtr" b="rtb"/>
              <a:pathLst>
                <a:path w="275787" h="146767">
                  <a:moveTo>
                    <a:pt x="0" y="44030"/>
                  </a:moveTo>
                  <a:lnTo>
                    <a:pt x="209743" y="44030"/>
                  </a:lnTo>
                  <a:lnTo>
                    <a:pt x="209743" y="0"/>
                  </a:lnTo>
                  <a:lnTo>
                    <a:pt x="275787" y="73384"/>
                  </a:lnTo>
                  <a:lnTo>
                    <a:pt x="209743" y="146767"/>
                  </a:lnTo>
                  <a:lnTo>
                    <a:pt x="209743" y="102737"/>
                  </a:lnTo>
                  <a:lnTo>
                    <a:pt x="0" y="102737"/>
                  </a:lnTo>
                  <a:lnTo>
                    <a:pt x="0" y="44030"/>
                  </a:lnTo>
                  <a:close/>
                </a:path>
              </a:pathLst>
            </a:custGeom>
            <a:solidFill>
              <a:srgbClr val="000000"/>
            </a:solidFill>
            <a:ln w="7600" cap="flat">
              <a:noFill/>
              <a:bevel/>
            </a:ln>
          </p:spPr>
          <p:txBody>
            <a:bodyPr wrap="square" lIns="0" tIns="0" rIns="0" bIns="0" rtlCol="0" anchor="ctr"/>
            <a:lstStyle/>
            <a:p>
              <a:pPr algn="ctr"/>
              <a:r>
                <a:rPr sz="600" dirty="0">
                  <a:solidFill>
                    <a:srgbClr val="191919"/>
                  </a:solidFill>
                  <a:latin typeface="Microsoft YaHei" panose="020B0503020204020204" pitchFamily="34" charset="-122"/>
                  <a:ea typeface="Microsoft YaHei" panose="020B0503020204020204" pitchFamily="34" charset="-122"/>
                </a:rPr>
                <a:t> </a:t>
              </a:r>
            </a:p>
          </p:txBody>
        </p:sp>
        <p:sp>
          <p:nvSpPr>
            <p:cNvPr id="111" name="箭头">
              <a:extLst>
                <a:ext uri="{FF2B5EF4-FFF2-40B4-BE49-F238E27FC236}">
                  <a16:creationId xmlns:a16="http://schemas.microsoft.com/office/drawing/2014/main" id="{717B997F-4240-131E-D295-F41B8F591560}"/>
                </a:ext>
              </a:extLst>
            </p:cNvPr>
            <p:cNvSpPr/>
            <p:nvPr/>
          </p:nvSpPr>
          <p:spPr>
            <a:xfrm rot="5400000">
              <a:off x="7620890" y="4148731"/>
              <a:ext cx="227653" cy="141492"/>
            </a:xfrm>
            <a:custGeom>
              <a:avLst/>
              <a:gdLst>
                <a:gd name="rtt" fmla="*/ 44030 h 146767"/>
                <a:gd name="rtr" fmla="*/ 209743 w 275787"/>
                <a:gd name="rtb" fmla="*/ 102737 h 146767"/>
              </a:gdLst>
              <a:ahLst/>
              <a:cxnLst/>
              <a:rect l="l" t="rtt" r="rtr" b="rtb"/>
              <a:pathLst>
                <a:path w="275787" h="146767">
                  <a:moveTo>
                    <a:pt x="0" y="44030"/>
                  </a:moveTo>
                  <a:lnTo>
                    <a:pt x="209743" y="44030"/>
                  </a:lnTo>
                  <a:lnTo>
                    <a:pt x="209743" y="0"/>
                  </a:lnTo>
                  <a:lnTo>
                    <a:pt x="275787" y="73384"/>
                  </a:lnTo>
                  <a:lnTo>
                    <a:pt x="209743" y="146767"/>
                  </a:lnTo>
                  <a:lnTo>
                    <a:pt x="209743" y="102737"/>
                  </a:lnTo>
                  <a:lnTo>
                    <a:pt x="0" y="102737"/>
                  </a:lnTo>
                  <a:lnTo>
                    <a:pt x="0" y="44030"/>
                  </a:lnTo>
                  <a:close/>
                </a:path>
              </a:pathLst>
            </a:custGeom>
            <a:solidFill>
              <a:srgbClr val="000000"/>
            </a:solidFill>
            <a:ln w="7600" cap="flat">
              <a:noFill/>
              <a:bevel/>
            </a:ln>
          </p:spPr>
          <p:txBody>
            <a:bodyPr wrap="square" lIns="0" tIns="0" rIns="0" bIns="0" rtlCol="0" anchor="ctr"/>
            <a:lstStyle/>
            <a:p>
              <a:pPr algn="ctr"/>
              <a:r>
                <a:rPr sz="600" dirty="0">
                  <a:solidFill>
                    <a:srgbClr val="191919"/>
                  </a:solidFill>
                  <a:latin typeface="Microsoft YaHei" panose="020B0503020204020204" pitchFamily="34" charset="-122"/>
                  <a:ea typeface="Microsoft YaHei" panose="020B0503020204020204" pitchFamily="34" charset="-122"/>
                </a:rPr>
                <a:t> </a:t>
              </a:r>
            </a:p>
          </p:txBody>
        </p:sp>
        <p:sp>
          <p:nvSpPr>
            <p:cNvPr id="112" name="箭头">
              <a:extLst>
                <a:ext uri="{FF2B5EF4-FFF2-40B4-BE49-F238E27FC236}">
                  <a16:creationId xmlns:a16="http://schemas.microsoft.com/office/drawing/2014/main" id="{79ADF887-4AB0-52A8-2E5C-0661909601B5}"/>
                </a:ext>
              </a:extLst>
            </p:cNvPr>
            <p:cNvSpPr/>
            <p:nvPr/>
          </p:nvSpPr>
          <p:spPr>
            <a:xfrm rot="5400000">
              <a:off x="8047460" y="4148731"/>
              <a:ext cx="227653" cy="141492"/>
            </a:xfrm>
            <a:custGeom>
              <a:avLst/>
              <a:gdLst>
                <a:gd name="rtt" fmla="*/ 44030 h 146767"/>
                <a:gd name="rtr" fmla="*/ 209743 w 275787"/>
                <a:gd name="rtb" fmla="*/ 102737 h 146767"/>
              </a:gdLst>
              <a:ahLst/>
              <a:cxnLst/>
              <a:rect l="l" t="rtt" r="rtr" b="rtb"/>
              <a:pathLst>
                <a:path w="275787" h="146767">
                  <a:moveTo>
                    <a:pt x="0" y="44030"/>
                  </a:moveTo>
                  <a:lnTo>
                    <a:pt x="209743" y="44030"/>
                  </a:lnTo>
                  <a:lnTo>
                    <a:pt x="209743" y="0"/>
                  </a:lnTo>
                  <a:lnTo>
                    <a:pt x="275787" y="73384"/>
                  </a:lnTo>
                  <a:lnTo>
                    <a:pt x="209743" y="146767"/>
                  </a:lnTo>
                  <a:lnTo>
                    <a:pt x="209743" y="102737"/>
                  </a:lnTo>
                  <a:lnTo>
                    <a:pt x="0" y="102737"/>
                  </a:lnTo>
                  <a:lnTo>
                    <a:pt x="0" y="44030"/>
                  </a:lnTo>
                  <a:close/>
                </a:path>
              </a:pathLst>
            </a:custGeom>
            <a:solidFill>
              <a:srgbClr val="000000"/>
            </a:solidFill>
            <a:ln w="7600" cap="flat">
              <a:noFill/>
              <a:bevel/>
            </a:ln>
          </p:spPr>
          <p:txBody>
            <a:bodyPr wrap="square" lIns="0" tIns="0" rIns="0" bIns="0" rtlCol="0" anchor="ctr"/>
            <a:lstStyle/>
            <a:p>
              <a:pPr algn="ctr"/>
              <a:r>
                <a:rPr sz="600" dirty="0">
                  <a:solidFill>
                    <a:srgbClr val="191919"/>
                  </a:solidFill>
                  <a:latin typeface="Microsoft YaHei" panose="020B0503020204020204" pitchFamily="34" charset="-122"/>
                  <a:ea typeface="Microsoft YaHei" panose="020B0503020204020204" pitchFamily="34" charset="-122"/>
                </a:rPr>
                <a:t> </a:t>
              </a:r>
            </a:p>
          </p:txBody>
        </p:sp>
        <p:sp>
          <p:nvSpPr>
            <p:cNvPr id="113" name="箭头">
              <a:extLst>
                <a:ext uri="{FF2B5EF4-FFF2-40B4-BE49-F238E27FC236}">
                  <a16:creationId xmlns:a16="http://schemas.microsoft.com/office/drawing/2014/main" id="{2F6FBFB9-289E-33D8-0E6C-CA9B9DCCDDAB}"/>
                </a:ext>
              </a:extLst>
            </p:cNvPr>
            <p:cNvSpPr/>
            <p:nvPr/>
          </p:nvSpPr>
          <p:spPr>
            <a:xfrm rot="5400000">
              <a:off x="8459962" y="4148731"/>
              <a:ext cx="227653" cy="141492"/>
            </a:xfrm>
            <a:custGeom>
              <a:avLst/>
              <a:gdLst>
                <a:gd name="rtt" fmla="*/ 44030 h 146767"/>
                <a:gd name="rtr" fmla="*/ 209743 w 275787"/>
                <a:gd name="rtb" fmla="*/ 102737 h 146767"/>
              </a:gdLst>
              <a:ahLst/>
              <a:cxnLst/>
              <a:rect l="l" t="rtt" r="rtr" b="rtb"/>
              <a:pathLst>
                <a:path w="275787" h="146767">
                  <a:moveTo>
                    <a:pt x="0" y="44030"/>
                  </a:moveTo>
                  <a:lnTo>
                    <a:pt x="209743" y="44030"/>
                  </a:lnTo>
                  <a:lnTo>
                    <a:pt x="209743" y="0"/>
                  </a:lnTo>
                  <a:lnTo>
                    <a:pt x="275787" y="73384"/>
                  </a:lnTo>
                  <a:lnTo>
                    <a:pt x="209743" y="146767"/>
                  </a:lnTo>
                  <a:lnTo>
                    <a:pt x="209743" y="102737"/>
                  </a:lnTo>
                  <a:lnTo>
                    <a:pt x="0" y="102737"/>
                  </a:lnTo>
                  <a:lnTo>
                    <a:pt x="0" y="44030"/>
                  </a:lnTo>
                  <a:close/>
                </a:path>
              </a:pathLst>
            </a:custGeom>
            <a:solidFill>
              <a:srgbClr val="000000"/>
            </a:solidFill>
            <a:ln w="7600" cap="flat">
              <a:noFill/>
              <a:bevel/>
            </a:ln>
          </p:spPr>
          <p:txBody>
            <a:bodyPr wrap="square" lIns="0" tIns="0" rIns="0" bIns="0" rtlCol="0" anchor="ctr"/>
            <a:lstStyle/>
            <a:p>
              <a:pPr algn="ctr"/>
              <a:r>
                <a:rPr sz="600" dirty="0">
                  <a:solidFill>
                    <a:srgbClr val="191919"/>
                  </a:solidFill>
                  <a:latin typeface="Microsoft YaHei" panose="020B0503020204020204" pitchFamily="34" charset="-122"/>
                  <a:ea typeface="Microsoft YaHei" panose="020B0503020204020204" pitchFamily="34" charset="-122"/>
                </a:rPr>
                <a:t> </a:t>
              </a:r>
            </a:p>
          </p:txBody>
        </p:sp>
        <p:sp>
          <p:nvSpPr>
            <p:cNvPr id="114" name="箭头">
              <a:extLst>
                <a:ext uri="{FF2B5EF4-FFF2-40B4-BE49-F238E27FC236}">
                  <a16:creationId xmlns:a16="http://schemas.microsoft.com/office/drawing/2014/main" id="{44566D82-AA6F-79EB-761A-671D9494029B}"/>
                </a:ext>
              </a:extLst>
            </p:cNvPr>
            <p:cNvSpPr/>
            <p:nvPr/>
          </p:nvSpPr>
          <p:spPr>
            <a:xfrm rot="5400000">
              <a:off x="8887923" y="4148731"/>
              <a:ext cx="227653" cy="141492"/>
            </a:xfrm>
            <a:custGeom>
              <a:avLst/>
              <a:gdLst>
                <a:gd name="rtt" fmla="*/ 44030 h 146767"/>
                <a:gd name="rtr" fmla="*/ 209743 w 275787"/>
                <a:gd name="rtb" fmla="*/ 102737 h 146767"/>
              </a:gdLst>
              <a:ahLst/>
              <a:cxnLst/>
              <a:rect l="l" t="rtt" r="rtr" b="rtb"/>
              <a:pathLst>
                <a:path w="275787" h="146767">
                  <a:moveTo>
                    <a:pt x="0" y="44030"/>
                  </a:moveTo>
                  <a:lnTo>
                    <a:pt x="209743" y="44030"/>
                  </a:lnTo>
                  <a:lnTo>
                    <a:pt x="209743" y="0"/>
                  </a:lnTo>
                  <a:lnTo>
                    <a:pt x="275787" y="73384"/>
                  </a:lnTo>
                  <a:lnTo>
                    <a:pt x="209743" y="146767"/>
                  </a:lnTo>
                  <a:lnTo>
                    <a:pt x="209743" y="102737"/>
                  </a:lnTo>
                  <a:lnTo>
                    <a:pt x="0" y="102737"/>
                  </a:lnTo>
                  <a:lnTo>
                    <a:pt x="0" y="44030"/>
                  </a:lnTo>
                  <a:close/>
                </a:path>
              </a:pathLst>
            </a:custGeom>
            <a:solidFill>
              <a:srgbClr val="000000"/>
            </a:solidFill>
            <a:ln w="7600" cap="flat">
              <a:noFill/>
              <a:bevel/>
            </a:ln>
          </p:spPr>
          <p:txBody>
            <a:bodyPr wrap="square" lIns="0" tIns="0" rIns="0" bIns="0" rtlCol="0" anchor="ctr"/>
            <a:lstStyle/>
            <a:p>
              <a:pPr algn="ctr"/>
              <a:r>
                <a:rPr sz="600" dirty="0">
                  <a:solidFill>
                    <a:srgbClr val="191919"/>
                  </a:solidFill>
                  <a:latin typeface="Microsoft YaHei" panose="020B0503020204020204" pitchFamily="34" charset="-122"/>
                  <a:ea typeface="Microsoft YaHei" panose="020B0503020204020204" pitchFamily="34" charset="-122"/>
                </a:rPr>
                <a:t> </a:t>
              </a:r>
            </a:p>
          </p:txBody>
        </p:sp>
        <p:sp>
          <p:nvSpPr>
            <p:cNvPr id="115" name="箭头">
              <a:extLst>
                <a:ext uri="{FF2B5EF4-FFF2-40B4-BE49-F238E27FC236}">
                  <a16:creationId xmlns:a16="http://schemas.microsoft.com/office/drawing/2014/main" id="{B4AEC658-8C4E-C434-7441-822E66F604F4}"/>
                </a:ext>
              </a:extLst>
            </p:cNvPr>
            <p:cNvSpPr/>
            <p:nvPr/>
          </p:nvSpPr>
          <p:spPr>
            <a:xfrm rot="5400000">
              <a:off x="9291487" y="4148731"/>
              <a:ext cx="227653" cy="141492"/>
            </a:xfrm>
            <a:custGeom>
              <a:avLst/>
              <a:gdLst>
                <a:gd name="rtt" fmla="*/ 44030 h 146767"/>
                <a:gd name="rtr" fmla="*/ 209743 w 275787"/>
                <a:gd name="rtb" fmla="*/ 102737 h 146767"/>
              </a:gdLst>
              <a:ahLst/>
              <a:cxnLst/>
              <a:rect l="l" t="rtt" r="rtr" b="rtb"/>
              <a:pathLst>
                <a:path w="275787" h="146767">
                  <a:moveTo>
                    <a:pt x="0" y="44030"/>
                  </a:moveTo>
                  <a:lnTo>
                    <a:pt x="209743" y="44030"/>
                  </a:lnTo>
                  <a:lnTo>
                    <a:pt x="209743" y="0"/>
                  </a:lnTo>
                  <a:lnTo>
                    <a:pt x="275787" y="73384"/>
                  </a:lnTo>
                  <a:lnTo>
                    <a:pt x="209743" y="146767"/>
                  </a:lnTo>
                  <a:lnTo>
                    <a:pt x="209743" y="102737"/>
                  </a:lnTo>
                  <a:lnTo>
                    <a:pt x="0" y="102737"/>
                  </a:lnTo>
                  <a:lnTo>
                    <a:pt x="0" y="44030"/>
                  </a:lnTo>
                  <a:close/>
                </a:path>
              </a:pathLst>
            </a:custGeom>
            <a:solidFill>
              <a:srgbClr val="000000"/>
            </a:solidFill>
            <a:ln w="7600" cap="flat">
              <a:noFill/>
              <a:bevel/>
            </a:ln>
          </p:spPr>
          <p:txBody>
            <a:bodyPr wrap="square" lIns="0" tIns="0" rIns="0" bIns="0" rtlCol="0" anchor="ctr"/>
            <a:lstStyle/>
            <a:p>
              <a:pPr algn="ctr"/>
              <a:r>
                <a:rPr sz="600" dirty="0">
                  <a:solidFill>
                    <a:srgbClr val="191919"/>
                  </a:solidFill>
                  <a:latin typeface="Microsoft YaHei" panose="020B0503020204020204" pitchFamily="34" charset="-122"/>
                  <a:ea typeface="Microsoft YaHei" panose="020B0503020204020204" pitchFamily="34" charset="-122"/>
                </a:rPr>
                <a:t> </a:t>
              </a:r>
            </a:p>
          </p:txBody>
        </p:sp>
        <p:sp>
          <p:nvSpPr>
            <p:cNvPr id="116" name="箭头">
              <a:extLst>
                <a:ext uri="{FF2B5EF4-FFF2-40B4-BE49-F238E27FC236}">
                  <a16:creationId xmlns:a16="http://schemas.microsoft.com/office/drawing/2014/main" id="{40D49148-917E-C27D-463E-CEEBC1939F93}"/>
                </a:ext>
              </a:extLst>
            </p:cNvPr>
            <p:cNvSpPr/>
            <p:nvPr/>
          </p:nvSpPr>
          <p:spPr>
            <a:xfrm rot="5400000">
              <a:off x="9745679" y="4148731"/>
              <a:ext cx="227653" cy="141492"/>
            </a:xfrm>
            <a:custGeom>
              <a:avLst/>
              <a:gdLst>
                <a:gd name="rtt" fmla="*/ 44030 h 146767"/>
                <a:gd name="rtr" fmla="*/ 209743 w 275787"/>
                <a:gd name="rtb" fmla="*/ 102737 h 146767"/>
              </a:gdLst>
              <a:ahLst/>
              <a:cxnLst/>
              <a:rect l="l" t="rtt" r="rtr" b="rtb"/>
              <a:pathLst>
                <a:path w="275787" h="146767">
                  <a:moveTo>
                    <a:pt x="0" y="44030"/>
                  </a:moveTo>
                  <a:lnTo>
                    <a:pt x="209743" y="44030"/>
                  </a:lnTo>
                  <a:lnTo>
                    <a:pt x="209743" y="0"/>
                  </a:lnTo>
                  <a:lnTo>
                    <a:pt x="275787" y="73384"/>
                  </a:lnTo>
                  <a:lnTo>
                    <a:pt x="209743" y="146767"/>
                  </a:lnTo>
                  <a:lnTo>
                    <a:pt x="209743" y="102737"/>
                  </a:lnTo>
                  <a:lnTo>
                    <a:pt x="0" y="102737"/>
                  </a:lnTo>
                  <a:lnTo>
                    <a:pt x="0" y="44030"/>
                  </a:lnTo>
                  <a:close/>
                </a:path>
              </a:pathLst>
            </a:custGeom>
            <a:solidFill>
              <a:srgbClr val="000000"/>
            </a:solidFill>
            <a:ln w="7600" cap="flat">
              <a:noFill/>
              <a:bevel/>
            </a:ln>
          </p:spPr>
          <p:txBody>
            <a:bodyPr wrap="square" lIns="0" tIns="0" rIns="0" bIns="0" rtlCol="0" anchor="ctr"/>
            <a:lstStyle/>
            <a:p>
              <a:pPr algn="ctr"/>
              <a:r>
                <a:rPr sz="600" dirty="0">
                  <a:solidFill>
                    <a:srgbClr val="191919"/>
                  </a:solidFill>
                  <a:latin typeface="Microsoft YaHei" panose="020B0503020204020204" pitchFamily="34" charset="-122"/>
                  <a:ea typeface="Microsoft YaHei" panose="020B0503020204020204" pitchFamily="34" charset="-122"/>
                </a:rPr>
                <a:t> </a:t>
              </a:r>
            </a:p>
          </p:txBody>
        </p:sp>
        <p:sp>
          <p:nvSpPr>
            <p:cNvPr id="117" name="箭头">
              <a:extLst>
                <a:ext uri="{FF2B5EF4-FFF2-40B4-BE49-F238E27FC236}">
                  <a16:creationId xmlns:a16="http://schemas.microsoft.com/office/drawing/2014/main" id="{64C39C72-C382-A887-B430-A50FA4B91298}"/>
                </a:ext>
              </a:extLst>
            </p:cNvPr>
            <p:cNvSpPr/>
            <p:nvPr/>
          </p:nvSpPr>
          <p:spPr>
            <a:xfrm rot="5400000">
              <a:off x="10197453" y="4148731"/>
              <a:ext cx="227653" cy="141492"/>
            </a:xfrm>
            <a:custGeom>
              <a:avLst/>
              <a:gdLst>
                <a:gd name="rtt" fmla="*/ 44030 h 146767"/>
                <a:gd name="rtr" fmla="*/ 209743 w 275787"/>
                <a:gd name="rtb" fmla="*/ 102737 h 146767"/>
              </a:gdLst>
              <a:ahLst/>
              <a:cxnLst/>
              <a:rect l="l" t="rtt" r="rtr" b="rtb"/>
              <a:pathLst>
                <a:path w="275787" h="146767">
                  <a:moveTo>
                    <a:pt x="0" y="44030"/>
                  </a:moveTo>
                  <a:lnTo>
                    <a:pt x="209743" y="44030"/>
                  </a:lnTo>
                  <a:lnTo>
                    <a:pt x="209743" y="0"/>
                  </a:lnTo>
                  <a:lnTo>
                    <a:pt x="275787" y="73384"/>
                  </a:lnTo>
                  <a:lnTo>
                    <a:pt x="209743" y="146767"/>
                  </a:lnTo>
                  <a:lnTo>
                    <a:pt x="209743" y="102737"/>
                  </a:lnTo>
                  <a:lnTo>
                    <a:pt x="0" y="102737"/>
                  </a:lnTo>
                  <a:lnTo>
                    <a:pt x="0" y="44030"/>
                  </a:lnTo>
                  <a:close/>
                </a:path>
              </a:pathLst>
            </a:custGeom>
            <a:solidFill>
              <a:srgbClr val="000000"/>
            </a:solidFill>
            <a:ln w="7600" cap="flat">
              <a:noFill/>
              <a:bevel/>
            </a:ln>
          </p:spPr>
          <p:txBody>
            <a:bodyPr wrap="square" lIns="0" tIns="0" rIns="0" bIns="0" rtlCol="0" anchor="ctr"/>
            <a:lstStyle/>
            <a:p>
              <a:pPr algn="ctr"/>
              <a:r>
                <a:rPr sz="600" dirty="0">
                  <a:solidFill>
                    <a:srgbClr val="191919"/>
                  </a:solidFill>
                  <a:latin typeface="Microsoft YaHei" panose="020B0503020204020204" pitchFamily="34" charset="-122"/>
                  <a:ea typeface="Microsoft YaHei" panose="020B0503020204020204" pitchFamily="34" charset="-122"/>
                </a:rPr>
                <a:t> </a:t>
              </a:r>
            </a:p>
          </p:txBody>
        </p:sp>
      </p:grpSp>
      <p:sp>
        <p:nvSpPr>
          <p:cNvPr id="8" name="Text 255">
            <a:extLst>
              <a:ext uri="{FF2B5EF4-FFF2-40B4-BE49-F238E27FC236}">
                <a16:creationId xmlns:a16="http://schemas.microsoft.com/office/drawing/2014/main" id="{A47BF1E1-0FE1-8D0E-40FF-499162954288}"/>
              </a:ext>
            </a:extLst>
          </p:cNvPr>
          <p:cNvSpPr txBox="1"/>
          <p:nvPr/>
        </p:nvSpPr>
        <p:spPr>
          <a:xfrm>
            <a:off x="1667886" y="1003500"/>
            <a:ext cx="2758753" cy="351318"/>
          </a:xfrm>
          <a:prstGeom prst="rect">
            <a:avLst/>
          </a:prstGeom>
          <a:noFill/>
        </p:spPr>
        <p:txBody>
          <a:bodyPr wrap="square" lIns="0" tIns="0" rIns="0" bIns="0" rtlCol="0" anchor="ctr"/>
          <a:lstStyle/>
          <a:p>
            <a:pPr algn="ctr"/>
            <a:r>
              <a:rPr sz="2000" b="1" dirty="0">
                <a:solidFill>
                  <a:srgbClr val="191919"/>
                </a:solidFill>
                <a:latin typeface="Microsoft YaHei" panose="020B0503020204020204" pitchFamily="34" charset="-122"/>
                <a:ea typeface="Microsoft YaHei" panose="020B0503020204020204" pitchFamily="34" charset="-122"/>
              </a:rPr>
              <a:t>AI</a:t>
            </a:r>
            <a:r>
              <a:rPr lang="zh-CN" altLang="en-US" sz="2000" b="1" dirty="0">
                <a:solidFill>
                  <a:srgbClr val="191919"/>
                </a:solidFill>
                <a:latin typeface="Microsoft YaHei" panose="020B0503020204020204" pitchFamily="34" charset="-122"/>
                <a:ea typeface="Microsoft YaHei" panose="020B0503020204020204" pitchFamily="34" charset="-122"/>
              </a:rPr>
              <a:t>算子</a:t>
            </a:r>
            <a:r>
              <a:rPr sz="2000" b="1" dirty="0" err="1">
                <a:solidFill>
                  <a:srgbClr val="191919"/>
                </a:solidFill>
                <a:latin typeface="Microsoft YaHei" panose="020B0503020204020204" pitchFamily="34" charset="-122"/>
                <a:ea typeface="Microsoft YaHei" panose="020B0503020204020204" pitchFamily="34" charset="-122"/>
              </a:rPr>
              <a:t>加速</a:t>
            </a:r>
            <a:endParaRPr sz="2000" b="1" dirty="0">
              <a:solidFill>
                <a:srgbClr val="191919"/>
              </a:solidFill>
              <a:latin typeface="Microsoft YaHei" panose="020B0503020204020204" pitchFamily="34" charset="-122"/>
              <a:ea typeface="Microsoft YaHei" panose="020B0503020204020204" pitchFamily="34" charset="-122"/>
            </a:endParaRPr>
          </a:p>
        </p:txBody>
      </p:sp>
      <p:grpSp>
        <p:nvGrpSpPr>
          <p:cNvPr id="124" name="组合 123">
            <a:extLst>
              <a:ext uri="{FF2B5EF4-FFF2-40B4-BE49-F238E27FC236}">
                <a16:creationId xmlns:a16="http://schemas.microsoft.com/office/drawing/2014/main" id="{4578486D-2096-5496-54F7-234001096497}"/>
              </a:ext>
            </a:extLst>
          </p:cNvPr>
          <p:cNvGrpSpPr/>
          <p:nvPr/>
        </p:nvGrpSpPr>
        <p:grpSpPr>
          <a:xfrm>
            <a:off x="935124" y="1504053"/>
            <a:ext cx="4610521" cy="4747596"/>
            <a:chOff x="935124" y="1504053"/>
            <a:chExt cx="4610521" cy="4747596"/>
          </a:xfrm>
        </p:grpSpPr>
        <p:sp>
          <p:nvSpPr>
            <p:cNvPr id="10" name="Rectangle">
              <a:extLst>
                <a:ext uri="{FF2B5EF4-FFF2-40B4-BE49-F238E27FC236}">
                  <a16:creationId xmlns:a16="http://schemas.microsoft.com/office/drawing/2014/main" id="{916DBC78-F588-3D04-6CC3-B20E8E74A30A}"/>
                </a:ext>
              </a:extLst>
            </p:cNvPr>
            <p:cNvSpPr/>
            <p:nvPr/>
          </p:nvSpPr>
          <p:spPr>
            <a:xfrm>
              <a:off x="1316122" y="1504053"/>
              <a:ext cx="1318834" cy="351318"/>
            </a:xfrm>
            <a:custGeom>
              <a:avLst/>
              <a:gdLst>
                <a:gd name="connsiteX0" fmla="*/ 0 w 1368000"/>
                <a:gd name="connsiteY0" fmla="*/ 215637 h 425600"/>
                <a:gd name="connsiteX1" fmla="*/ 686131 w 1368000"/>
                <a:gd name="connsiteY1" fmla="*/ 0 h 425600"/>
                <a:gd name="connsiteX2" fmla="*/ 1368000 w 1368000"/>
                <a:gd name="connsiteY2" fmla="*/ 215637 h 425600"/>
                <a:gd name="connsiteX3" fmla="*/ 686131 w 13680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368000" h="425600">
                  <a:moveTo>
                    <a:pt x="22800" y="0"/>
                  </a:moveTo>
                  <a:lnTo>
                    <a:pt x="1345200" y="0"/>
                  </a:lnTo>
                  <a:cubicBezTo>
                    <a:pt x="1357786" y="0"/>
                    <a:pt x="1368000" y="10214"/>
                    <a:pt x="1368000" y="22800"/>
                  </a:cubicBezTo>
                  <a:lnTo>
                    <a:pt x="1368000" y="402800"/>
                  </a:lnTo>
                  <a:cubicBezTo>
                    <a:pt x="1368000" y="415386"/>
                    <a:pt x="1357786" y="425600"/>
                    <a:pt x="1345200" y="425600"/>
                  </a:cubicBezTo>
                  <a:lnTo>
                    <a:pt x="22800" y="425600"/>
                  </a:lnTo>
                  <a:cubicBezTo>
                    <a:pt x="10214" y="425600"/>
                    <a:pt x="0" y="415386"/>
                    <a:pt x="0" y="402800"/>
                  </a:cubicBezTo>
                  <a:lnTo>
                    <a:pt x="0" y="22800"/>
                  </a:lnTo>
                  <a:cubicBezTo>
                    <a:pt x="0" y="10214"/>
                    <a:pt x="10214" y="0"/>
                    <a:pt x="22800" y="0"/>
                  </a:cubicBezTo>
                  <a:close/>
                </a:path>
              </a:pathLst>
            </a:custGeom>
            <a:solidFill>
              <a:srgbClr val="D7D7D7"/>
            </a:solidFill>
            <a:ln w="7600" cap="flat">
              <a:solidFill>
                <a:srgbClr val="323232"/>
              </a:solidFill>
              <a:bevel/>
            </a:ln>
          </p:spPr>
          <p:txBody>
            <a:bodyPr wrap="square" lIns="0" tIns="0" rIns="0" bIns="0" rtlCol="0" anchor="ctr"/>
            <a:lstStyle/>
            <a:p>
              <a:pPr algn="ctr"/>
              <a:r>
                <a:rPr sz="1600" dirty="0">
                  <a:solidFill>
                    <a:srgbClr val="000000"/>
                  </a:solidFill>
                  <a:latin typeface="Microsoft YaHei" panose="020B0503020204020204" pitchFamily="34" charset="-122"/>
                  <a:ea typeface="Microsoft YaHei" panose="020B0503020204020204" pitchFamily="34" charset="-122"/>
                </a:rPr>
                <a:t>行业应用</a:t>
              </a:r>
            </a:p>
          </p:txBody>
        </p:sp>
        <p:sp>
          <p:nvSpPr>
            <p:cNvPr id="12" name="Rectangle">
              <a:extLst>
                <a:ext uri="{FF2B5EF4-FFF2-40B4-BE49-F238E27FC236}">
                  <a16:creationId xmlns:a16="http://schemas.microsoft.com/office/drawing/2014/main" id="{80533CF7-7DFB-6768-E3C5-F96A66BF9ACC}"/>
                </a:ext>
              </a:extLst>
            </p:cNvPr>
            <p:cNvSpPr/>
            <p:nvPr/>
          </p:nvSpPr>
          <p:spPr>
            <a:xfrm>
              <a:off x="3340238" y="1504053"/>
              <a:ext cx="1807830" cy="351318"/>
            </a:xfrm>
            <a:custGeom>
              <a:avLst/>
              <a:gdLst>
                <a:gd name="connsiteX0" fmla="*/ 0 w 1875225"/>
                <a:gd name="connsiteY0" fmla="*/ 215637 h 425600"/>
                <a:gd name="connsiteX1" fmla="*/ 940534 w 1875225"/>
                <a:gd name="connsiteY1" fmla="*/ 0 h 425600"/>
                <a:gd name="connsiteX2" fmla="*/ 1875225 w 1875225"/>
                <a:gd name="connsiteY2" fmla="*/ 215637 h 425600"/>
                <a:gd name="connsiteX3" fmla="*/ 940534 w 1875225"/>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875225" h="425600">
                  <a:moveTo>
                    <a:pt x="22800" y="0"/>
                  </a:moveTo>
                  <a:lnTo>
                    <a:pt x="1852425" y="0"/>
                  </a:lnTo>
                  <a:cubicBezTo>
                    <a:pt x="1865011" y="0"/>
                    <a:pt x="1875225" y="10214"/>
                    <a:pt x="1875225" y="22800"/>
                  </a:cubicBezTo>
                  <a:lnTo>
                    <a:pt x="1875225" y="402800"/>
                  </a:lnTo>
                  <a:cubicBezTo>
                    <a:pt x="1875225" y="415386"/>
                    <a:pt x="1865011" y="425600"/>
                    <a:pt x="1852425"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square" lIns="0" tIns="0" rIns="0" bIns="0" rtlCol="0" anchor="ctr"/>
            <a:lstStyle/>
            <a:p>
              <a:pPr algn="ctr"/>
              <a:r>
                <a:rPr sz="1600" dirty="0" err="1">
                  <a:solidFill>
                    <a:srgbClr val="000000"/>
                  </a:solidFill>
                  <a:latin typeface="Microsoft YaHei" panose="020B0503020204020204" pitchFamily="34" charset="-122"/>
                  <a:ea typeface="Microsoft YaHei" panose="020B0503020204020204" pitchFamily="34" charset="-122"/>
                </a:rPr>
                <a:t>行业AI算法包</a:t>
              </a:r>
              <a:endParaRPr sz="1600" dirty="0">
                <a:solidFill>
                  <a:srgbClr val="000000"/>
                </a:solidFill>
                <a:latin typeface="Microsoft YaHei" panose="020B0503020204020204" pitchFamily="34" charset="-122"/>
                <a:ea typeface="Microsoft YaHei" panose="020B0503020204020204" pitchFamily="34" charset="-122"/>
              </a:endParaRPr>
            </a:p>
          </p:txBody>
        </p:sp>
        <p:sp>
          <p:nvSpPr>
            <p:cNvPr id="13" name="Rectangle">
              <a:extLst>
                <a:ext uri="{FF2B5EF4-FFF2-40B4-BE49-F238E27FC236}">
                  <a16:creationId xmlns:a16="http://schemas.microsoft.com/office/drawing/2014/main" id="{686596C1-C8E1-0673-D25A-20AEFF13384E}"/>
                </a:ext>
              </a:extLst>
            </p:cNvPr>
            <p:cNvSpPr/>
            <p:nvPr/>
          </p:nvSpPr>
          <p:spPr>
            <a:xfrm>
              <a:off x="935125" y="1993358"/>
              <a:ext cx="4601267" cy="351318"/>
            </a:xfrm>
            <a:custGeom>
              <a:avLst/>
              <a:gdLst>
                <a:gd name="connsiteX0" fmla="*/ 0 w 4772800"/>
                <a:gd name="connsiteY0" fmla="*/ 215637 h 425600"/>
                <a:gd name="connsiteX1" fmla="*/ 2393836 w 4772800"/>
                <a:gd name="connsiteY1" fmla="*/ 0 h 425600"/>
                <a:gd name="connsiteX2" fmla="*/ 4772800 w 4772800"/>
                <a:gd name="connsiteY2" fmla="*/ 215637 h 425600"/>
                <a:gd name="connsiteX3" fmla="*/ 2393836 w 47728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4772800" h="425600">
                  <a:moveTo>
                    <a:pt x="22800" y="0"/>
                  </a:moveTo>
                  <a:lnTo>
                    <a:pt x="4750000" y="0"/>
                  </a:lnTo>
                  <a:cubicBezTo>
                    <a:pt x="4762586" y="0"/>
                    <a:pt x="4772800" y="10214"/>
                    <a:pt x="4772800" y="22800"/>
                  </a:cubicBezTo>
                  <a:lnTo>
                    <a:pt x="4772800" y="402800"/>
                  </a:lnTo>
                  <a:cubicBezTo>
                    <a:pt x="4772800" y="415386"/>
                    <a:pt x="4762586" y="425600"/>
                    <a:pt x="47500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square" lIns="0" tIns="0" rIns="0" bIns="0" rtlCol="0" anchor="ctr"/>
            <a:lstStyle/>
            <a:p>
              <a:pPr algn="l"/>
              <a:r>
                <a:rPr sz="1600" dirty="0">
                  <a:solidFill>
                    <a:srgbClr val="000000"/>
                  </a:solidFill>
                  <a:latin typeface="Microsoft YaHei" panose="020B0503020204020204" pitchFamily="34" charset="-122"/>
                  <a:ea typeface="Microsoft YaHei" panose="020B0503020204020204" pitchFamily="34" charset="-122"/>
                </a:rPr>
                <a:t>   </a:t>
              </a:r>
              <a:r>
                <a:rPr sz="1600" dirty="0" err="1">
                  <a:solidFill>
                    <a:srgbClr val="000000"/>
                  </a:solidFill>
                  <a:latin typeface="Microsoft YaHei" panose="020B0503020204020204" pitchFamily="34" charset="-122"/>
                  <a:ea typeface="Microsoft YaHei" panose="020B0503020204020204" pitchFamily="34" charset="-122"/>
                </a:rPr>
                <a:t>昇腾加速</a:t>
              </a:r>
              <a:r>
                <a:rPr sz="1600" dirty="0">
                  <a:solidFill>
                    <a:srgbClr val="000000"/>
                  </a:solidFill>
                  <a:latin typeface="Microsoft YaHei" panose="020B0503020204020204" pitchFamily="34" charset="-122"/>
                  <a:ea typeface="Microsoft YaHei" panose="020B0503020204020204" pitchFamily="34" charset="-122"/>
                </a:rPr>
                <a:t>                    </a:t>
              </a:r>
              <a:r>
                <a:rPr lang="zh-CN" altLang="en-US" sz="1600" dirty="0">
                  <a:solidFill>
                    <a:srgbClr val="000000"/>
                  </a:solidFill>
                  <a:latin typeface="Microsoft YaHei" panose="020B0503020204020204" pitchFamily="34" charset="-122"/>
                  <a:ea typeface="Microsoft YaHei" panose="020B0503020204020204" pitchFamily="34" charset="-122"/>
                </a:rPr>
                <a:t>      </a:t>
              </a:r>
              <a:r>
                <a:rPr sz="1600" dirty="0" err="1">
                  <a:solidFill>
                    <a:srgbClr val="000000"/>
                  </a:solidFill>
                  <a:latin typeface="Microsoft YaHei" panose="020B0503020204020204" pitchFamily="34" charset="-122"/>
                  <a:ea typeface="Microsoft YaHei" panose="020B0503020204020204" pitchFamily="34" charset="-122"/>
                </a:rPr>
                <a:t>SQL+AI算法包</a:t>
              </a:r>
              <a:endParaRPr sz="1600" dirty="0">
                <a:solidFill>
                  <a:srgbClr val="000000"/>
                </a:solidFill>
                <a:latin typeface="Microsoft YaHei" panose="020B0503020204020204" pitchFamily="34" charset="-122"/>
                <a:ea typeface="Microsoft YaHei" panose="020B0503020204020204" pitchFamily="34" charset="-122"/>
              </a:endParaRPr>
            </a:p>
          </p:txBody>
        </p:sp>
        <p:sp>
          <p:nvSpPr>
            <p:cNvPr id="14" name="Rectangle">
              <a:extLst>
                <a:ext uri="{FF2B5EF4-FFF2-40B4-BE49-F238E27FC236}">
                  <a16:creationId xmlns:a16="http://schemas.microsoft.com/office/drawing/2014/main" id="{5C4D3F23-596C-5467-120B-F5D1D1C4A7C4}"/>
                </a:ext>
              </a:extLst>
            </p:cNvPr>
            <p:cNvSpPr/>
            <p:nvPr/>
          </p:nvSpPr>
          <p:spPr>
            <a:xfrm>
              <a:off x="1067009" y="2722388"/>
              <a:ext cx="4332884" cy="351318"/>
            </a:xfrm>
            <a:custGeom>
              <a:avLst/>
              <a:gdLst>
                <a:gd name="connsiteX0" fmla="*/ 0 w 4494412"/>
                <a:gd name="connsiteY0" fmla="*/ 215638 h 425600"/>
                <a:gd name="connsiteX1" fmla="*/ 2254206 w 4494412"/>
                <a:gd name="connsiteY1" fmla="*/ 0 h 425600"/>
                <a:gd name="connsiteX2" fmla="*/ 4494412 w 4494412"/>
                <a:gd name="connsiteY2" fmla="*/ 215638 h 425600"/>
                <a:gd name="connsiteX3" fmla="*/ 2254206 w 4494412"/>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4494412" h="425600">
                  <a:moveTo>
                    <a:pt x="22800" y="0"/>
                  </a:moveTo>
                  <a:lnTo>
                    <a:pt x="4471612" y="0"/>
                  </a:lnTo>
                  <a:cubicBezTo>
                    <a:pt x="4484198" y="0"/>
                    <a:pt x="4494412" y="10214"/>
                    <a:pt x="4494412" y="22800"/>
                  </a:cubicBezTo>
                  <a:lnTo>
                    <a:pt x="4494412" y="402800"/>
                  </a:lnTo>
                  <a:cubicBezTo>
                    <a:pt x="4494412" y="415386"/>
                    <a:pt x="4484198" y="425600"/>
                    <a:pt x="4471612"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square" lIns="0" tIns="0" rIns="0" bIns="0" rtlCol="0" anchor="ctr"/>
            <a:lstStyle/>
            <a:p>
              <a:pPr algn="ctr"/>
              <a:r>
                <a:rPr sz="1600" dirty="0">
                  <a:solidFill>
                    <a:srgbClr val="000000"/>
                  </a:solidFill>
                  <a:latin typeface="Microsoft YaHei" panose="020B0503020204020204" pitchFamily="34" charset="-122"/>
                  <a:ea typeface="Microsoft YaHei" panose="020B0503020204020204" pitchFamily="34" charset="-122"/>
                </a:rPr>
                <a:t>分布式优化器（DB+AI融合优化）</a:t>
              </a:r>
            </a:p>
          </p:txBody>
        </p:sp>
        <p:sp>
          <p:nvSpPr>
            <p:cNvPr id="15" name="Text 257">
              <a:extLst>
                <a:ext uri="{FF2B5EF4-FFF2-40B4-BE49-F238E27FC236}">
                  <a16:creationId xmlns:a16="http://schemas.microsoft.com/office/drawing/2014/main" id="{5C3A6085-CFA3-F4B5-A6AD-249FD8A2B75A}"/>
                </a:ext>
              </a:extLst>
            </p:cNvPr>
            <p:cNvSpPr txBox="1"/>
            <p:nvPr/>
          </p:nvSpPr>
          <p:spPr>
            <a:xfrm>
              <a:off x="1770421" y="2383039"/>
              <a:ext cx="2758753" cy="385823"/>
            </a:xfrm>
            <a:prstGeom prst="rect">
              <a:avLst/>
            </a:prstGeom>
            <a:noFill/>
          </p:spPr>
          <p:txBody>
            <a:bodyPr wrap="square" lIns="0" tIns="0" rIns="0" bIns="0" rtlCol="0" anchor="ctr"/>
            <a:lstStyle/>
            <a:p>
              <a:pPr algn="ctr"/>
              <a:r>
                <a:rPr dirty="0">
                  <a:solidFill>
                    <a:srgbClr val="191919"/>
                  </a:solidFill>
                  <a:latin typeface="Microsoft YaHei" panose="020B0503020204020204" pitchFamily="34" charset="-122"/>
                  <a:ea typeface="Microsoft YaHei" panose="020B0503020204020204" pitchFamily="34" charset="-122"/>
                </a:rPr>
                <a:t>分布式执行与优化</a:t>
              </a:r>
            </a:p>
          </p:txBody>
        </p:sp>
        <p:sp>
          <p:nvSpPr>
            <p:cNvPr id="16" name="Rectangle">
              <a:extLst>
                <a:ext uri="{FF2B5EF4-FFF2-40B4-BE49-F238E27FC236}">
                  <a16:creationId xmlns:a16="http://schemas.microsoft.com/office/drawing/2014/main" id="{317DC9BD-6A97-3B9C-5A79-8D410769AA1A}"/>
                </a:ext>
              </a:extLst>
            </p:cNvPr>
            <p:cNvSpPr/>
            <p:nvPr/>
          </p:nvSpPr>
          <p:spPr>
            <a:xfrm>
              <a:off x="1067009" y="3170946"/>
              <a:ext cx="1773100" cy="351318"/>
            </a:xfrm>
            <a:custGeom>
              <a:avLst/>
              <a:gdLst>
                <a:gd name="connsiteX0" fmla="*/ 0 w 1839200"/>
                <a:gd name="connsiteY0" fmla="*/ 215637 h 425600"/>
                <a:gd name="connsiteX1" fmla="*/ 922465 w 1839200"/>
                <a:gd name="connsiteY1" fmla="*/ 0 h 425600"/>
                <a:gd name="connsiteX2" fmla="*/ 1839200 w 1839200"/>
                <a:gd name="connsiteY2" fmla="*/ 215637 h 425600"/>
                <a:gd name="connsiteX3" fmla="*/ 922465 w 18392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839200" h="425600">
                  <a:moveTo>
                    <a:pt x="22800" y="0"/>
                  </a:moveTo>
                  <a:lnTo>
                    <a:pt x="1816400" y="0"/>
                  </a:lnTo>
                  <a:cubicBezTo>
                    <a:pt x="1828986" y="0"/>
                    <a:pt x="1839200" y="10214"/>
                    <a:pt x="1839200" y="22800"/>
                  </a:cubicBezTo>
                  <a:lnTo>
                    <a:pt x="1839200" y="402800"/>
                  </a:lnTo>
                  <a:cubicBezTo>
                    <a:pt x="1839200" y="415386"/>
                    <a:pt x="1828986" y="425600"/>
                    <a:pt x="18164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square" lIns="0" tIns="0" rIns="0" bIns="0" rtlCol="0" anchor="ctr"/>
            <a:lstStyle/>
            <a:p>
              <a:pPr algn="ctr"/>
              <a:r>
                <a:rPr sz="1600" dirty="0">
                  <a:solidFill>
                    <a:srgbClr val="000000"/>
                  </a:solidFill>
                  <a:latin typeface="Microsoft YaHei" panose="020B0503020204020204" pitchFamily="34" charset="-122"/>
                  <a:ea typeface="Microsoft YaHei" panose="020B0503020204020204" pitchFamily="34" charset="-122"/>
                </a:rPr>
                <a:t>分布式执行引擎</a:t>
              </a:r>
            </a:p>
          </p:txBody>
        </p:sp>
        <p:sp>
          <p:nvSpPr>
            <p:cNvPr id="17" name="Rectangle">
              <a:extLst>
                <a:ext uri="{FF2B5EF4-FFF2-40B4-BE49-F238E27FC236}">
                  <a16:creationId xmlns:a16="http://schemas.microsoft.com/office/drawing/2014/main" id="{78C06421-73D6-C852-1E73-9CA7B5650410}"/>
                </a:ext>
              </a:extLst>
            </p:cNvPr>
            <p:cNvSpPr/>
            <p:nvPr/>
          </p:nvSpPr>
          <p:spPr>
            <a:xfrm>
              <a:off x="3626793" y="3170946"/>
              <a:ext cx="1773100" cy="351318"/>
            </a:xfrm>
            <a:custGeom>
              <a:avLst/>
              <a:gdLst>
                <a:gd name="connsiteX0" fmla="*/ 0 w 1839200"/>
                <a:gd name="connsiteY0" fmla="*/ 215637 h 425600"/>
                <a:gd name="connsiteX1" fmla="*/ 922465 w 1839200"/>
                <a:gd name="connsiteY1" fmla="*/ 0 h 425600"/>
                <a:gd name="connsiteX2" fmla="*/ 1839200 w 1839200"/>
                <a:gd name="connsiteY2" fmla="*/ 215637 h 425600"/>
                <a:gd name="connsiteX3" fmla="*/ 922465 w 18392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1839200" h="425600">
                  <a:moveTo>
                    <a:pt x="22800" y="0"/>
                  </a:moveTo>
                  <a:lnTo>
                    <a:pt x="1816400" y="0"/>
                  </a:lnTo>
                  <a:cubicBezTo>
                    <a:pt x="1828986" y="0"/>
                    <a:pt x="1839200" y="10214"/>
                    <a:pt x="1839200" y="22800"/>
                  </a:cubicBezTo>
                  <a:lnTo>
                    <a:pt x="1839200" y="402800"/>
                  </a:lnTo>
                  <a:cubicBezTo>
                    <a:pt x="1839200" y="415386"/>
                    <a:pt x="1828986" y="425600"/>
                    <a:pt x="18164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square" lIns="0" tIns="0" rIns="0" bIns="0" rtlCol="0" anchor="ctr"/>
            <a:lstStyle/>
            <a:p>
              <a:pPr algn="ctr"/>
              <a:r>
                <a:rPr sz="1400" dirty="0">
                  <a:solidFill>
                    <a:srgbClr val="000000"/>
                  </a:solidFill>
                  <a:latin typeface="Microsoft YaHei" panose="020B0503020204020204" pitchFamily="34" charset="-122"/>
                  <a:ea typeface="Microsoft YaHei" panose="020B0503020204020204" pitchFamily="34" charset="-122"/>
                </a:rPr>
                <a:t>TensorFlow</a:t>
              </a:r>
            </a:p>
            <a:p>
              <a:pPr algn="ctr"/>
              <a:r>
                <a:rPr sz="1400" dirty="0">
                  <a:solidFill>
                    <a:srgbClr val="000000"/>
                  </a:solidFill>
                  <a:latin typeface="Microsoft YaHei" panose="020B0503020204020204" pitchFamily="34" charset="-122"/>
                  <a:ea typeface="Microsoft YaHei" panose="020B0503020204020204" pitchFamily="34" charset="-122"/>
                </a:rPr>
                <a:t>MindSpore</a:t>
              </a:r>
            </a:p>
          </p:txBody>
        </p:sp>
        <p:sp>
          <p:nvSpPr>
            <p:cNvPr id="22" name="Rectangle">
              <a:extLst>
                <a:ext uri="{FF2B5EF4-FFF2-40B4-BE49-F238E27FC236}">
                  <a16:creationId xmlns:a16="http://schemas.microsoft.com/office/drawing/2014/main" id="{7F52A6E4-914A-98FC-1DD3-CE47382B00CB}"/>
                </a:ext>
              </a:extLst>
            </p:cNvPr>
            <p:cNvSpPr/>
            <p:nvPr/>
          </p:nvSpPr>
          <p:spPr>
            <a:xfrm>
              <a:off x="935125" y="2408710"/>
              <a:ext cx="4601267" cy="1223342"/>
            </a:xfrm>
            <a:custGeom>
              <a:avLst/>
              <a:gdLst>
                <a:gd name="connsiteX0" fmla="*/ 0 w 4772800"/>
                <a:gd name="connsiteY0" fmla="*/ 826324 h 1645400"/>
                <a:gd name="connsiteX1" fmla="*/ 2386400 w 4772800"/>
                <a:gd name="connsiteY1" fmla="*/ 0 h 1645400"/>
                <a:gd name="connsiteX2" fmla="*/ 4772800 w 4772800"/>
                <a:gd name="connsiteY2" fmla="*/ 826324 h 1645400"/>
                <a:gd name="connsiteX3" fmla="*/ 2386400 w 4772800"/>
                <a:gd name="connsiteY3" fmla="*/ 1645400 h 1645400"/>
              </a:gdLst>
              <a:ahLst/>
              <a:cxnLst>
                <a:cxn ang="0">
                  <a:pos x="connsiteX0" y="connsiteY0"/>
                </a:cxn>
                <a:cxn ang="0">
                  <a:pos x="connsiteX1" y="connsiteY1"/>
                </a:cxn>
                <a:cxn ang="0">
                  <a:pos x="connsiteX2" y="connsiteY2"/>
                </a:cxn>
                <a:cxn ang="0">
                  <a:pos x="connsiteX3" y="connsiteY3"/>
                </a:cxn>
              </a:cxnLst>
              <a:rect l="0" t="0" r="0" b="0"/>
              <a:pathLst>
                <a:path w="4772800" h="1645400">
                  <a:moveTo>
                    <a:pt x="0" y="0"/>
                  </a:moveTo>
                  <a:lnTo>
                    <a:pt x="4772800" y="0"/>
                  </a:lnTo>
                  <a:lnTo>
                    <a:pt x="4772800" y="1645400"/>
                  </a:lnTo>
                  <a:lnTo>
                    <a:pt x="0" y="1645400"/>
                  </a:lnTo>
                  <a:lnTo>
                    <a:pt x="0" y="0"/>
                  </a:lnTo>
                  <a:close/>
                </a:path>
              </a:pathLst>
            </a:custGeom>
            <a:noFill/>
            <a:ln w="7600" cap="flat">
              <a:solidFill>
                <a:srgbClr val="323232"/>
              </a:solidFill>
              <a:custDash>
                <a:ds d="600000" sp="400000"/>
              </a:custDash>
              <a:bevel/>
            </a:ln>
          </p:spPr>
        </p:sp>
        <p:sp>
          <p:nvSpPr>
            <p:cNvPr id="23" name="Rectangle">
              <a:extLst>
                <a:ext uri="{FF2B5EF4-FFF2-40B4-BE49-F238E27FC236}">
                  <a16:creationId xmlns:a16="http://schemas.microsoft.com/office/drawing/2014/main" id="{3604BD81-AA85-0E5F-243E-CD8CF156A69C}"/>
                </a:ext>
              </a:extLst>
            </p:cNvPr>
            <p:cNvSpPr/>
            <p:nvPr/>
          </p:nvSpPr>
          <p:spPr>
            <a:xfrm>
              <a:off x="944378" y="3700302"/>
              <a:ext cx="4601267" cy="997968"/>
            </a:xfrm>
            <a:custGeom>
              <a:avLst/>
              <a:gdLst>
                <a:gd name="connsiteX0" fmla="*/ 0 w 4772800"/>
                <a:gd name="connsiteY0" fmla="*/ 730906 h 1455400"/>
                <a:gd name="connsiteX1" fmla="*/ 2386400 w 4772800"/>
                <a:gd name="connsiteY1" fmla="*/ 0 h 1455400"/>
                <a:gd name="connsiteX2" fmla="*/ 4772800 w 4772800"/>
                <a:gd name="connsiteY2" fmla="*/ 730906 h 1455400"/>
                <a:gd name="connsiteX3" fmla="*/ 2386400 w 4772800"/>
                <a:gd name="connsiteY3" fmla="*/ 1455400 h 1455400"/>
              </a:gdLst>
              <a:ahLst/>
              <a:cxnLst>
                <a:cxn ang="0">
                  <a:pos x="connsiteX0" y="connsiteY0"/>
                </a:cxn>
                <a:cxn ang="0">
                  <a:pos x="connsiteX1" y="connsiteY1"/>
                </a:cxn>
                <a:cxn ang="0">
                  <a:pos x="connsiteX2" y="connsiteY2"/>
                </a:cxn>
                <a:cxn ang="0">
                  <a:pos x="connsiteX3" y="connsiteY3"/>
                </a:cxn>
              </a:cxnLst>
              <a:rect l="0" t="0" r="0" b="0"/>
              <a:pathLst>
                <a:path w="4772800" h="1455400">
                  <a:moveTo>
                    <a:pt x="0" y="0"/>
                  </a:moveTo>
                  <a:lnTo>
                    <a:pt x="4772800" y="0"/>
                  </a:lnTo>
                  <a:lnTo>
                    <a:pt x="4772800" y="1455400"/>
                  </a:lnTo>
                  <a:lnTo>
                    <a:pt x="0" y="1455400"/>
                  </a:lnTo>
                  <a:lnTo>
                    <a:pt x="0" y="0"/>
                  </a:lnTo>
                  <a:close/>
                </a:path>
              </a:pathLst>
            </a:custGeom>
            <a:noFill/>
            <a:ln w="7600" cap="flat">
              <a:solidFill>
                <a:srgbClr val="323232"/>
              </a:solidFill>
              <a:custDash>
                <a:ds d="600000" sp="400000"/>
              </a:custDash>
              <a:bevel/>
            </a:ln>
          </p:spPr>
        </p:sp>
        <p:sp>
          <p:nvSpPr>
            <p:cNvPr id="24" name="Text 258">
              <a:extLst>
                <a:ext uri="{FF2B5EF4-FFF2-40B4-BE49-F238E27FC236}">
                  <a16:creationId xmlns:a16="http://schemas.microsoft.com/office/drawing/2014/main" id="{EBE15AD1-457A-AF38-E8D0-97E7FFFD64EA}"/>
                </a:ext>
              </a:extLst>
            </p:cNvPr>
            <p:cNvSpPr txBox="1"/>
            <p:nvPr/>
          </p:nvSpPr>
          <p:spPr>
            <a:xfrm>
              <a:off x="1610411" y="3630198"/>
              <a:ext cx="2758753" cy="385823"/>
            </a:xfrm>
            <a:prstGeom prst="rect">
              <a:avLst/>
            </a:prstGeom>
            <a:noFill/>
          </p:spPr>
          <p:txBody>
            <a:bodyPr wrap="square" lIns="0" tIns="0" rIns="0" bIns="0" rtlCol="0" anchor="ctr"/>
            <a:lstStyle/>
            <a:p>
              <a:pPr algn="ctr"/>
              <a:r>
                <a:rPr dirty="0">
                  <a:solidFill>
                    <a:srgbClr val="191919"/>
                  </a:solidFill>
                  <a:latin typeface="Microsoft YaHei" panose="020B0503020204020204" pitchFamily="34" charset="-122"/>
                  <a:ea typeface="Microsoft YaHei" panose="020B0503020204020204" pitchFamily="34" charset="-122"/>
                </a:rPr>
                <a:t>分布式存储</a:t>
              </a:r>
            </a:p>
          </p:txBody>
        </p:sp>
        <p:sp>
          <p:nvSpPr>
            <p:cNvPr id="25" name="Ellipse">
              <a:extLst>
                <a:ext uri="{FF2B5EF4-FFF2-40B4-BE49-F238E27FC236}">
                  <a16:creationId xmlns:a16="http://schemas.microsoft.com/office/drawing/2014/main" id="{0BCE727D-064F-C9F2-90D0-02A4A9214455}"/>
                </a:ext>
              </a:extLst>
            </p:cNvPr>
            <p:cNvSpPr/>
            <p:nvPr/>
          </p:nvSpPr>
          <p:spPr>
            <a:xfrm>
              <a:off x="1334292" y="4277344"/>
              <a:ext cx="1046889" cy="313204"/>
            </a:xfrm>
            <a:custGeom>
              <a:avLst/>
              <a:gdLst>
                <a:gd name="connsiteX0" fmla="*/ 0 w 1085917"/>
                <a:gd name="connsiteY0" fmla="*/ 193042 h 379427"/>
                <a:gd name="connsiteX1" fmla="*/ 542959 w 1085917"/>
                <a:gd name="connsiteY1" fmla="*/ 0 h 379427"/>
                <a:gd name="connsiteX2" fmla="*/ 1085917 w 1085917"/>
                <a:gd name="connsiteY2" fmla="*/ 193042 h 379427"/>
                <a:gd name="connsiteX3" fmla="*/ 542959 w 1085917"/>
                <a:gd name="connsiteY3" fmla="*/ 379427 h 379427"/>
              </a:gdLst>
              <a:ahLst/>
              <a:cxnLst>
                <a:cxn ang="0">
                  <a:pos x="connsiteX0" y="connsiteY0"/>
                </a:cxn>
                <a:cxn ang="0">
                  <a:pos x="connsiteX1" y="connsiteY1"/>
                </a:cxn>
                <a:cxn ang="0">
                  <a:pos x="connsiteX2" y="connsiteY2"/>
                </a:cxn>
                <a:cxn ang="0">
                  <a:pos x="connsiteX3" y="connsiteY3"/>
                </a:cxn>
              </a:cxnLst>
              <a:rect l="0" t="0" r="0" b="0"/>
              <a:pathLst>
                <a:path w="1085917" h="379427">
                  <a:moveTo>
                    <a:pt x="0" y="189714"/>
                  </a:moveTo>
                  <a:cubicBezTo>
                    <a:pt x="0" y="84938"/>
                    <a:pt x="243091" y="0"/>
                    <a:pt x="542959" y="0"/>
                  </a:cubicBezTo>
                  <a:cubicBezTo>
                    <a:pt x="842826" y="0"/>
                    <a:pt x="1085917" y="84938"/>
                    <a:pt x="1085917" y="189714"/>
                  </a:cubicBezTo>
                  <a:cubicBezTo>
                    <a:pt x="1085917" y="294489"/>
                    <a:pt x="842826" y="379427"/>
                    <a:pt x="542959" y="379427"/>
                  </a:cubicBezTo>
                  <a:cubicBezTo>
                    <a:pt x="243091" y="379427"/>
                    <a:pt x="0" y="294489"/>
                    <a:pt x="0" y="189714"/>
                  </a:cubicBezTo>
                  <a:close/>
                </a:path>
              </a:pathLst>
            </a:custGeom>
            <a:solidFill>
              <a:srgbClr val="C2C2C2"/>
            </a:solidFill>
            <a:ln w="7600" cap="flat">
              <a:noFill/>
              <a:bevel/>
            </a:ln>
          </p:spPr>
        </p:sp>
        <p:sp>
          <p:nvSpPr>
            <p:cNvPr id="26" name="Rectangle">
              <a:extLst>
                <a:ext uri="{FF2B5EF4-FFF2-40B4-BE49-F238E27FC236}">
                  <a16:creationId xmlns:a16="http://schemas.microsoft.com/office/drawing/2014/main" id="{9A3FDE01-88F7-2AB2-ED33-94991521BA93}"/>
                </a:ext>
              </a:extLst>
            </p:cNvPr>
            <p:cNvSpPr/>
            <p:nvPr/>
          </p:nvSpPr>
          <p:spPr>
            <a:xfrm>
              <a:off x="1334294" y="4094826"/>
              <a:ext cx="1046889" cy="346173"/>
            </a:xfrm>
            <a:custGeom>
              <a:avLst/>
              <a:gdLst>
                <a:gd name="connsiteX0" fmla="*/ 0 w 1085917"/>
                <a:gd name="connsiteY0" fmla="*/ 208892 h 419367"/>
                <a:gd name="connsiteX1" fmla="*/ 542959 w 1085917"/>
                <a:gd name="connsiteY1" fmla="*/ 0 h 419367"/>
                <a:gd name="connsiteX2" fmla="*/ 1085917 w 1085917"/>
                <a:gd name="connsiteY2" fmla="*/ 208892 h 419367"/>
                <a:gd name="connsiteX3" fmla="*/ 542959 w 1085917"/>
                <a:gd name="connsiteY3" fmla="*/ 420948 h 419367"/>
              </a:gdLst>
              <a:ahLst/>
              <a:cxnLst>
                <a:cxn ang="0">
                  <a:pos x="connsiteX0" y="connsiteY0"/>
                </a:cxn>
                <a:cxn ang="0">
                  <a:pos x="connsiteX1" y="connsiteY1"/>
                </a:cxn>
                <a:cxn ang="0">
                  <a:pos x="connsiteX2" y="connsiteY2"/>
                </a:cxn>
                <a:cxn ang="0">
                  <a:pos x="connsiteX3" y="connsiteY3"/>
                </a:cxn>
              </a:cxnLst>
              <a:rect l="0" t="0" r="0" b="0"/>
              <a:pathLst>
                <a:path w="1085917" h="419367">
                  <a:moveTo>
                    <a:pt x="0" y="0"/>
                  </a:moveTo>
                  <a:lnTo>
                    <a:pt x="1085917" y="0"/>
                  </a:lnTo>
                  <a:lnTo>
                    <a:pt x="1085917" y="419367"/>
                  </a:lnTo>
                  <a:lnTo>
                    <a:pt x="0" y="419367"/>
                  </a:lnTo>
                  <a:lnTo>
                    <a:pt x="0" y="0"/>
                  </a:lnTo>
                  <a:close/>
                </a:path>
              </a:pathLst>
            </a:custGeom>
            <a:solidFill>
              <a:srgbClr val="C2C2C2"/>
            </a:solidFill>
            <a:ln w="7600" cap="flat">
              <a:noFill/>
              <a:bevel/>
            </a:ln>
          </p:spPr>
        </p:sp>
        <p:sp>
          <p:nvSpPr>
            <p:cNvPr id="27" name="Ellipse">
              <a:extLst>
                <a:ext uri="{FF2B5EF4-FFF2-40B4-BE49-F238E27FC236}">
                  <a16:creationId xmlns:a16="http://schemas.microsoft.com/office/drawing/2014/main" id="{03737038-A8C6-4DDD-508B-6ED730A16D22}"/>
                </a:ext>
              </a:extLst>
            </p:cNvPr>
            <p:cNvSpPr/>
            <p:nvPr/>
          </p:nvSpPr>
          <p:spPr>
            <a:xfrm>
              <a:off x="1334294" y="3993173"/>
              <a:ext cx="1046889" cy="208803"/>
            </a:xfrm>
            <a:custGeom>
              <a:avLst/>
              <a:gdLst>
                <a:gd name="connsiteX0" fmla="*/ 0 w 1085917"/>
                <a:gd name="connsiteY0" fmla="*/ 128695 h 252951"/>
                <a:gd name="connsiteX1" fmla="*/ 542959 w 1085917"/>
                <a:gd name="connsiteY1" fmla="*/ 0 h 252951"/>
                <a:gd name="connsiteX2" fmla="*/ 1085917 w 1085917"/>
                <a:gd name="connsiteY2" fmla="*/ 128695 h 252951"/>
                <a:gd name="connsiteX3" fmla="*/ 542959 w 1085917"/>
                <a:gd name="connsiteY3" fmla="*/ 252951 h 252951"/>
              </a:gdLst>
              <a:ahLst/>
              <a:cxnLst>
                <a:cxn ang="0">
                  <a:pos x="connsiteX0" y="connsiteY0"/>
                </a:cxn>
                <a:cxn ang="0">
                  <a:pos x="connsiteX1" y="connsiteY1"/>
                </a:cxn>
                <a:cxn ang="0">
                  <a:pos x="connsiteX2" y="connsiteY2"/>
                </a:cxn>
                <a:cxn ang="0">
                  <a:pos x="connsiteX3" y="connsiteY3"/>
                </a:cxn>
              </a:cxnLst>
              <a:rect l="0" t="0" r="0" b="0"/>
              <a:pathLst>
                <a:path w="1085917" h="252951">
                  <a:moveTo>
                    <a:pt x="0" y="126476"/>
                  </a:moveTo>
                  <a:cubicBezTo>
                    <a:pt x="0" y="56625"/>
                    <a:pt x="243091" y="0"/>
                    <a:pt x="542959" y="0"/>
                  </a:cubicBezTo>
                  <a:cubicBezTo>
                    <a:pt x="842826" y="0"/>
                    <a:pt x="1085917" y="56625"/>
                    <a:pt x="1085917" y="126476"/>
                  </a:cubicBezTo>
                  <a:cubicBezTo>
                    <a:pt x="1085917" y="196326"/>
                    <a:pt x="842826" y="252951"/>
                    <a:pt x="542959" y="252951"/>
                  </a:cubicBezTo>
                  <a:cubicBezTo>
                    <a:pt x="243091" y="252951"/>
                    <a:pt x="0" y="196326"/>
                    <a:pt x="0" y="126476"/>
                  </a:cubicBezTo>
                  <a:close/>
                </a:path>
              </a:pathLst>
            </a:custGeom>
            <a:solidFill>
              <a:srgbClr val="D4D4D4"/>
            </a:solidFill>
            <a:ln w="7600" cap="flat">
              <a:noFill/>
              <a:bevel/>
            </a:ln>
          </p:spPr>
        </p:sp>
        <p:sp>
          <p:nvSpPr>
            <p:cNvPr id="28" name="Ellipse">
              <a:extLst>
                <a:ext uri="{FF2B5EF4-FFF2-40B4-BE49-F238E27FC236}">
                  <a16:creationId xmlns:a16="http://schemas.microsoft.com/office/drawing/2014/main" id="{CFD2070C-3169-0023-CC0E-3CC41F70E673}"/>
                </a:ext>
              </a:extLst>
            </p:cNvPr>
            <p:cNvSpPr/>
            <p:nvPr/>
          </p:nvSpPr>
          <p:spPr>
            <a:xfrm>
              <a:off x="2721566" y="4277341"/>
              <a:ext cx="1046890" cy="313204"/>
            </a:xfrm>
            <a:custGeom>
              <a:avLst/>
              <a:gdLst>
                <a:gd name="connsiteX0" fmla="*/ 0 w 1085918"/>
                <a:gd name="connsiteY0" fmla="*/ 193042 h 379427"/>
                <a:gd name="connsiteX1" fmla="*/ 542958 w 1085918"/>
                <a:gd name="connsiteY1" fmla="*/ 0 h 379427"/>
                <a:gd name="connsiteX2" fmla="*/ 1085918 w 1085918"/>
                <a:gd name="connsiteY2" fmla="*/ 193042 h 379427"/>
                <a:gd name="connsiteX3" fmla="*/ 542958 w 1085918"/>
                <a:gd name="connsiteY3" fmla="*/ 379427 h 379427"/>
              </a:gdLst>
              <a:ahLst/>
              <a:cxnLst>
                <a:cxn ang="0">
                  <a:pos x="connsiteX0" y="connsiteY0"/>
                </a:cxn>
                <a:cxn ang="0">
                  <a:pos x="connsiteX1" y="connsiteY1"/>
                </a:cxn>
                <a:cxn ang="0">
                  <a:pos x="connsiteX2" y="connsiteY2"/>
                </a:cxn>
                <a:cxn ang="0">
                  <a:pos x="connsiteX3" y="connsiteY3"/>
                </a:cxn>
              </a:cxnLst>
              <a:rect l="0" t="0" r="0" b="0"/>
              <a:pathLst>
                <a:path w="1085918" h="379427">
                  <a:moveTo>
                    <a:pt x="0" y="189713"/>
                  </a:moveTo>
                  <a:cubicBezTo>
                    <a:pt x="0" y="84938"/>
                    <a:pt x="243091" y="0"/>
                    <a:pt x="542958" y="0"/>
                  </a:cubicBezTo>
                  <a:cubicBezTo>
                    <a:pt x="842825" y="0"/>
                    <a:pt x="1085918" y="84938"/>
                    <a:pt x="1085918" y="189713"/>
                  </a:cubicBezTo>
                  <a:cubicBezTo>
                    <a:pt x="1085918" y="294489"/>
                    <a:pt x="842825" y="379427"/>
                    <a:pt x="542958" y="379427"/>
                  </a:cubicBezTo>
                  <a:cubicBezTo>
                    <a:pt x="243091" y="379427"/>
                    <a:pt x="0" y="294489"/>
                    <a:pt x="0" y="189713"/>
                  </a:cubicBezTo>
                  <a:close/>
                </a:path>
              </a:pathLst>
            </a:custGeom>
            <a:solidFill>
              <a:srgbClr val="C2C2C2"/>
            </a:solidFill>
            <a:ln w="7600" cap="flat">
              <a:noFill/>
              <a:bevel/>
            </a:ln>
          </p:spPr>
        </p:sp>
        <p:sp>
          <p:nvSpPr>
            <p:cNvPr id="29" name="Rectangle">
              <a:extLst>
                <a:ext uri="{FF2B5EF4-FFF2-40B4-BE49-F238E27FC236}">
                  <a16:creationId xmlns:a16="http://schemas.microsoft.com/office/drawing/2014/main" id="{F49909C8-2B06-96E0-CC0E-1EAC57893064}"/>
                </a:ext>
              </a:extLst>
            </p:cNvPr>
            <p:cNvSpPr/>
            <p:nvPr/>
          </p:nvSpPr>
          <p:spPr>
            <a:xfrm>
              <a:off x="2721566" y="4094821"/>
              <a:ext cx="1046890" cy="346172"/>
            </a:xfrm>
            <a:custGeom>
              <a:avLst/>
              <a:gdLst>
                <a:gd name="connsiteX0" fmla="*/ 0 w 1085918"/>
                <a:gd name="connsiteY0" fmla="*/ 208892 h 419366"/>
                <a:gd name="connsiteX1" fmla="*/ 542958 w 1085918"/>
                <a:gd name="connsiteY1" fmla="*/ 0 h 419366"/>
                <a:gd name="connsiteX2" fmla="*/ 1085918 w 1085918"/>
                <a:gd name="connsiteY2" fmla="*/ 208892 h 419366"/>
                <a:gd name="connsiteX3" fmla="*/ 542958 w 1085918"/>
                <a:gd name="connsiteY3" fmla="*/ 420948 h 419366"/>
              </a:gdLst>
              <a:ahLst/>
              <a:cxnLst>
                <a:cxn ang="0">
                  <a:pos x="connsiteX0" y="connsiteY0"/>
                </a:cxn>
                <a:cxn ang="0">
                  <a:pos x="connsiteX1" y="connsiteY1"/>
                </a:cxn>
                <a:cxn ang="0">
                  <a:pos x="connsiteX2" y="connsiteY2"/>
                </a:cxn>
                <a:cxn ang="0">
                  <a:pos x="connsiteX3" y="connsiteY3"/>
                </a:cxn>
              </a:cxnLst>
              <a:rect l="0" t="0" r="0" b="0"/>
              <a:pathLst>
                <a:path w="1085918" h="419366">
                  <a:moveTo>
                    <a:pt x="0" y="0"/>
                  </a:moveTo>
                  <a:lnTo>
                    <a:pt x="1085918" y="0"/>
                  </a:lnTo>
                  <a:lnTo>
                    <a:pt x="1085918" y="419366"/>
                  </a:lnTo>
                  <a:lnTo>
                    <a:pt x="0" y="419366"/>
                  </a:lnTo>
                  <a:lnTo>
                    <a:pt x="0" y="0"/>
                  </a:lnTo>
                  <a:close/>
                </a:path>
              </a:pathLst>
            </a:custGeom>
            <a:solidFill>
              <a:srgbClr val="C2C2C2"/>
            </a:solidFill>
            <a:ln w="7600" cap="flat">
              <a:noFill/>
              <a:bevel/>
            </a:ln>
          </p:spPr>
        </p:sp>
        <p:sp>
          <p:nvSpPr>
            <p:cNvPr id="30" name="Ellipse">
              <a:extLst>
                <a:ext uri="{FF2B5EF4-FFF2-40B4-BE49-F238E27FC236}">
                  <a16:creationId xmlns:a16="http://schemas.microsoft.com/office/drawing/2014/main" id="{F7A4F0B2-1E77-E5AC-63A0-E6993F3432F8}"/>
                </a:ext>
              </a:extLst>
            </p:cNvPr>
            <p:cNvSpPr/>
            <p:nvPr/>
          </p:nvSpPr>
          <p:spPr>
            <a:xfrm>
              <a:off x="2721566" y="3993173"/>
              <a:ext cx="1046890" cy="208803"/>
            </a:xfrm>
            <a:custGeom>
              <a:avLst/>
              <a:gdLst>
                <a:gd name="connsiteX0" fmla="*/ 0 w 1085918"/>
                <a:gd name="connsiteY0" fmla="*/ 128695 h 252952"/>
                <a:gd name="connsiteX1" fmla="*/ 542958 w 1085918"/>
                <a:gd name="connsiteY1" fmla="*/ 0 h 252952"/>
                <a:gd name="connsiteX2" fmla="*/ 1085918 w 1085918"/>
                <a:gd name="connsiteY2" fmla="*/ 128695 h 252952"/>
                <a:gd name="connsiteX3" fmla="*/ 542958 w 1085918"/>
                <a:gd name="connsiteY3" fmla="*/ 252952 h 252952"/>
              </a:gdLst>
              <a:ahLst/>
              <a:cxnLst>
                <a:cxn ang="0">
                  <a:pos x="connsiteX0" y="connsiteY0"/>
                </a:cxn>
                <a:cxn ang="0">
                  <a:pos x="connsiteX1" y="connsiteY1"/>
                </a:cxn>
                <a:cxn ang="0">
                  <a:pos x="connsiteX2" y="connsiteY2"/>
                </a:cxn>
                <a:cxn ang="0">
                  <a:pos x="connsiteX3" y="connsiteY3"/>
                </a:cxn>
              </a:cxnLst>
              <a:rect l="0" t="0" r="0" b="0"/>
              <a:pathLst>
                <a:path w="1085918" h="252952">
                  <a:moveTo>
                    <a:pt x="0" y="126475"/>
                  </a:moveTo>
                  <a:cubicBezTo>
                    <a:pt x="0" y="56625"/>
                    <a:pt x="243091" y="0"/>
                    <a:pt x="542958" y="0"/>
                  </a:cubicBezTo>
                  <a:cubicBezTo>
                    <a:pt x="842825" y="0"/>
                    <a:pt x="1085918" y="56625"/>
                    <a:pt x="1085918" y="126475"/>
                  </a:cubicBezTo>
                  <a:cubicBezTo>
                    <a:pt x="1085918" y="196326"/>
                    <a:pt x="842825" y="252952"/>
                    <a:pt x="542958" y="252952"/>
                  </a:cubicBezTo>
                  <a:cubicBezTo>
                    <a:pt x="243091" y="252952"/>
                    <a:pt x="0" y="196326"/>
                    <a:pt x="0" y="126475"/>
                  </a:cubicBezTo>
                  <a:close/>
                </a:path>
              </a:pathLst>
            </a:custGeom>
            <a:solidFill>
              <a:srgbClr val="D4D4D4"/>
            </a:solidFill>
            <a:ln w="7600" cap="flat">
              <a:noFill/>
              <a:bevel/>
            </a:ln>
          </p:spPr>
        </p:sp>
        <p:sp>
          <p:nvSpPr>
            <p:cNvPr id="31" name="Ellipse">
              <a:extLst>
                <a:ext uri="{FF2B5EF4-FFF2-40B4-BE49-F238E27FC236}">
                  <a16:creationId xmlns:a16="http://schemas.microsoft.com/office/drawing/2014/main" id="{6F26EDCC-EFEB-BE9F-AAEF-A95C48A5EC22}"/>
                </a:ext>
              </a:extLst>
            </p:cNvPr>
            <p:cNvSpPr/>
            <p:nvPr/>
          </p:nvSpPr>
          <p:spPr>
            <a:xfrm>
              <a:off x="4119069" y="4277344"/>
              <a:ext cx="1046890" cy="313204"/>
            </a:xfrm>
            <a:custGeom>
              <a:avLst/>
              <a:gdLst>
                <a:gd name="connsiteX0" fmla="*/ 0 w 1085918"/>
                <a:gd name="connsiteY0" fmla="*/ 193042 h 379427"/>
                <a:gd name="connsiteX1" fmla="*/ 542958 w 1085918"/>
                <a:gd name="connsiteY1" fmla="*/ 0 h 379427"/>
                <a:gd name="connsiteX2" fmla="*/ 1085918 w 1085918"/>
                <a:gd name="connsiteY2" fmla="*/ 193042 h 379427"/>
                <a:gd name="connsiteX3" fmla="*/ 542958 w 1085918"/>
                <a:gd name="connsiteY3" fmla="*/ 379427 h 379427"/>
              </a:gdLst>
              <a:ahLst/>
              <a:cxnLst>
                <a:cxn ang="0">
                  <a:pos x="connsiteX0" y="connsiteY0"/>
                </a:cxn>
                <a:cxn ang="0">
                  <a:pos x="connsiteX1" y="connsiteY1"/>
                </a:cxn>
                <a:cxn ang="0">
                  <a:pos x="connsiteX2" y="connsiteY2"/>
                </a:cxn>
                <a:cxn ang="0">
                  <a:pos x="connsiteX3" y="connsiteY3"/>
                </a:cxn>
              </a:cxnLst>
              <a:rect l="0" t="0" r="0" b="0"/>
              <a:pathLst>
                <a:path w="1085918" h="379427">
                  <a:moveTo>
                    <a:pt x="0" y="189713"/>
                  </a:moveTo>
                  <a:cubicBezTo>
                    <a:pt x="0" y="84938"/>
                    <a:pt x="243091" y="0"/>
                    <a:pt x="542958" y="0"/>
                  </a:cubicBezTo>
                  <a:cubicBezTo>
                    <a:pt x="842825" y="0"/>
                    <a:pt x="1085918" y="84938"/>
                    <a:pt x="1085918" y="189713"/>
                  </a:cubicBezTo>
                  <a:cubicBezTo>
                    <a:pt x="1085918" y="294489"/>
                    <a:pt x="842825" y="379427"/>
                    <a:pt x="542958" y="379427"/>
                  </a:cubicBezTo>
                  <a:cubicBezTo>
                    <a:pt x="243091" y="379427"/>
                    <a:pt x="0" y="294489"/>
                    <a:pt x="0" y="189713"/>
                  </a:cubicBezTo>
                  <a:close/>
                </a:path>
              </a:pathLst>
            </a:custGeom>
            <a:solidFill>
              <a:srgbClr val="C2C2C2"/>
            </a:solidFill>
            <a:ln w="7600" cap="flat">
              <a:noFill/>
              <a:bevel/>
            </a:ln>
          </p:spPr>
        </p:sp>
        <p:sp>
          <p:nvSpPr>
            <p:cNvPr id="32" name="Rectangle">
              <a:extLst>
                <a:ext uri="{FF2B5EF4-FFF2-40B4-BE49-F238E27FC236}">
                  <a16:creationId xmlns:a16="http://schemas.microsoft.com/office/drawing/2014/main" id="{FE105421-EDF9-5C8D-3D48-671EB4B6D508}"/>
                </a:ext>
              </a:extLst>
            </p:cNvPr>
            <p:cNvSpPr/>
            <p:nvPr/>
          </p:nvSpPr>
          <p:spPr>
            <a:xfrm>
              <a:off x="4119069" y="4094825"/>
              <a:ext cx="1046890" cy="346172"/>
            </a:xfrm>
            <a:custGeom>
              <a:avLst/>
              <a:gdLst>
                <a:gd name="connsiteX0" fmla="*/ 0 w 1085918"/>
                <a:gd name="connsiteY0" fmla="*/ 208892 h 419366"/>
                <a:gd name="connsiteX1" fmla="*/ 542958 w 1085918"/>
                <a:gd name="connsiteY1" fmla="*/ 0 h 419366"/>
                <a:gd name="connsiteX2" fmla="*/ 1085918 w 1085918"/>
                <a:gd name="connsiteY2" fmla="*/ 208892 h 419366"/>
                <a:gd name="connsiteX3" fmla="*/ 542958 w 1085918"/>
                <a:gd name="connsiteY3" fmla="*/ 420948 h 419366"/>
              </a:gdLst>
              <a:ahLst/>
              <a:cxnLst>
                <a:cxn ang="0">
                  <a:pos x="connsiteX0" y="connsiteY0"/>
                </a:cxn>
                <a:cxn ang="0">
                  <a:pos x="connsiteX1" y="connsiteY1"/>
                </a:cxn>
                <a:cxn ang="0">
                  <a:pos x="connsiteX2" y="connsiteY2"/>
                </a:cxn>
                <a:cxn ang="0">
                  <a:pos x="connsiteX3" y="connsiteY3"/>
                </a:cxn>
              </a:cxnLst>
              <a:rect l="0" t="0" r="0" b="0"/>
              <a:pathLst>
                <a:path w="1085918" h="419366">
                  <a:moveTo>
                    <a:pt x="0" y="0"/>
                  </a:moveTo>
                  <a:lnTo>
                    <a:pt x="1085918" y="0"/>
                  </a:lnTo>
                  <a:lnTo>
                    <a:pt x="1085918" y="419366"/>
                  </a:lnTo>
                  <a:lnTo>
                    <a:pt x="0" y="419366"/>
                  </a:lnTo>
                  <a:lnTo>
                    <a:pt x="0" y="0"/>
                  </a:lnTo>
                  <a:close/>
                </a:path>
              </a:pathLst>
            </a:custGeom>
            <a:solidFill>
              <a:srgbClr val="C2C2C2"/>
            </a:solidFill>
            <a:ln w="7600" cap="flat">
              <a:noFill/>
              <a:bevel/>
            </a:ln>
          </p:spPr>
        </p:sp>
        <p:sp>
          <p:nvSpPr>
            <p:cNvPr id="33" name="Ellipse">
              <a:extLst>
                <a:ext uri="{FF2B5EF4-FFF2-40B4-BE49-F238E27FC236}">
                  <a16:creationId xmlns:a16="http://schemas.microsoft.com/office/drawing/2014/main" id="{89080460-6C68-DF2D-AA9B-73F3F5FAA618}"/>
                </a:ext>
              </a:extLst>
            </p:cNvPr>
            <p:cNvSpPr/>
            <p:nvPr/>
          </p:nvSpPr>
          <p:spPr>
            <a:xfrm>
              <a:off x="4119069" y="3993177"/>
              <a:ext cx="1046890" cy="208803"/>
            </a:xfrm>
            <a:custGeom>
              <a:avLst/>
              <a:gdLst>
                <a:gd name="connsiteX0" fmla="*/ 0 w 1085918"/>
                <a:gd name="connsiteY0" fmla="*/ 128695 h 252952"/>
                <a:gd name="connsiteX1" fmla="*/ 542958 w 1085918"/>
                <a:gd name="connsiteY1" fmla="*/ 0 h 252952"/>
                <a:gd name="connsiteX2" fmla="*/ 1085918 w 1085918"/>
                <a:gd name="connsiteY2" fmla="*/ 128695 h 252952"/>
                <a:gd name="connsiteX3" fmla="*/ 542958 w 1085918"/>
                <a:gd name="connsiteY3" fmla="*/ 252952 h 252952"/>
              </a:gdLst>
              <a:ahLst/>
              <a:cxnLst>
                <a:cxn ang="0">
                  <a:pos x="connsiteX0" y="connsiteY0"/>
                </a:cxn>
                <a:cxn ang="0">
                  <a:pos x="connsiteX1" y="connsiteY1"/>
                </a:cxn>
                <a:cxn ang="0">
                  <a:pos x="connsiteX2" y="connsiteY2"/>
                </a:cxn>
                <a:cxn ang="0">
                  <a:pos x="connsiteX3" y="connsiteY3"/>
                </a:cxn>
              </a:cxnLst>
              <a:rect l="0" t="0" r="0" b="0"/>
              <a:pathLst>
                <a:path w="1085918" h="252952">
                  <a:moveTo>
                    <a:pt x="0" y="126475"/>
                  </a:moveTo>
                  <a:cubicBezTo>
                    <a:pt x="0" y="56625"/>
                    <a:pt x="243091" y="0"/>
                    <a:pt x="542958" y="0"/>
                  </a:cubicBezTo>
                  <a:cubicBezTo>
                    <a:pt x="842825" y="0"/>
                    <a:pt x="1085918" y="56625"/>
                    <a:pt x="1085918" y="126475"/>
                  </a:cubicBezTo>
                  <a:cubicBezTo>
                    <a:pt x="1085918" y="196326"/>
                    <a:pt x="842825" y="252952"/>
                    <a:pt x="542958" y="252952"/>
                  </a:cubicBezTo>
                  <a:cubicBezTo>
                    <a:pt x="243091" y="252952"/>
                    <a:pt x="0" y="196326"/>
                    <a:pt x="0" y="126475"/>
                  </a:cubicBezTo>
                  <a:close/>
                </a:path>
              </a:pathLst>
            </a:custGeom>
            <a:solidFill>
              <a:srgbClr val="D4D4D4"/>
            </a:solidFill>
            <a:ln w="7600" cap="flat">
              <a:noFill/>
              <a:bevel/>
            </a:ln>
          </p:spPr>
        </p:sp>
        <p:sp>
          <p:nvSpPr>
            <p:cNvPr id="34" name="Rectangle">
              <a:extLst>
                <a:ext uri="{FF2B5EF4-FFF2-40B4-BE49-F238E27FC236}">
                  <a16:creationId xmlns:a16="http://schemas.microsoft.com/office/drawing/2014/main" id="{93AAEA55-66DF-096B-398F-8D777EFE7C73}"/>
                </a:ext>
              </a:extLst>
            </p:cNvPr>
            <p:cNvSpPr/>
            <p:nvPr/>
          </p:nvSpPr>
          <p:spPr>
            <a:xfrm>
              <a:off x="944378" y="4868333"/>
              <a:ext cx="4601267" cy="351318"/>
            </a:xfrm>
            <a:custGeom>
              <a:avLst/>
              <a:gdLst>
                <a:gd name="connsiteX0" fmla="*/ 0 w 4772800"/>
                <a:gd name="connsiteY0" fmla="*/ 215638 h 425600"/>
                <a:gd name="connsiteX1" fmla="*/ 2393833 w 4772800"/>
                <a:gd name="connsiteY1" fmla="*/ 0 h 425600"/>
                <a:gd name="connsiteX2" fmla="*/ 4772800 w 4772800"/>
                <a:gd name="connsiteY2" fmla="*/ 215638 h 425600"/>
                <a:gd name="connsiteX3" fmla="*/ 2393833 w 4772800"/>
                <a:gd name="connsiteY3" fmla="*/ 425600 h 425600"/>
              </a:gdLst>
              <a:ahLst/>
              <a:cxnLst>
                <a:cxn ang="0">
                  <a:pos x="connsiteX0" y="connsiteY0"/>
                </a:cxn>
                <a:cxn ang="0">
                  <a:pos x="connsiteX1" y="connsiteY1"/>
                </a:cxn>
                <a:cxn ang="0">
                  <a:pos x="connsiteX2" y="connsiteY2"/>
                </a:cxn>
                <a:cxn ang="0">
                  <a:pos x="connsiteX3" y="connsiteY3"/>
                </a:cxn>
              </a:cxnLst>
              <a:rect l="l" t="t" r="r" b="b"/>
              <a:pathLst>
                <a:path w="4772800" h="425600">
                  <a:moveTo>
                    <a:pt x="22800" y="0"/>
                  </a:moveTo>
                  <a:lnTo>
                    <a:pt x="4750000" y="0"/>
                  </a:lnTo>
                  <a:cubicBezTo>
                    <a:pt x="4762586" y="0"/>
                    <a:pt x="4772800" y="10214"/>
                    <a:pt x="4772800" y="22800"/>
                  </a:cubicBezTo>
                  <a:lnTo>
                    <a:pt x="4772800" y="402800"/>
                  </a:lnTo>
                  <a:cubicBezTo>
                    <a:pt x="4772800" y="415386"/>
                    <a:pt x="4762586" y="425600"/>
                    <a:pt x="4750000" y="425600"/>
                  </a:cubicBezTo>
                  <a:lnTo>
                    <a:pt x="22800" y="425600"/>
                  </a:lnTo>
                  <a:cubicBezTo>
                    <a:pt x="10214" y="425600"/>
                    <a:pt x="0" y="415386"/>
                    <a:pt x="0" y="402800"/>
                  </a:cubicBezTo>
                  <a:lnTo>
                    <a:pt x="0" y="22800"/>
                  </a:lnTo>
                  <a:cubicBezTo>
                    <a:pt x="0" y="10214"/>
                    <a:pt x="10214" y="0"/>
                    <a:pt x="22800" y="0"/>
                  </a:cubicBezTo>
                  <a:close/>
                </a:path>
              </a:pathLst>
            </a:custGeom>
            <a:solidFill>
              <a:srgbClr val="C2C2C2"/>
            </a:solidFill>
            <a:ln w="7600" cap="flat">
              <a:solidFill>
                <a:srgbClr val="323232"/>
              </a:solidFill>
              <a:bevel/>
            </a:ln>
          </p:spPr>
          <p:txBody>
            <a:bodyPr wrap="square" lIns="0" tIns="0" rIns="0" bIns="0" rtlCol="0" anchor="ctr"/>
            <a:lstStyle/>
            <a:p>
              <a:pPr algn="l"/>
              <a:r>
                <a:rPr sz="1600" dirty="0">
                  <a:solidFill>
                    <a:srgbClr val="000000"/>
                  </a:solidFill>
                  <a:latin typeface="Microsoft YaHei" panose="020B0503020204020204" pitchFamily="34" charset="-122"/>
                  <a:ea typeface="Microsoft YaHei" panose="020B0503020204020204" pitchFamily="34" charset="-122"/>
                </a:rPr>
                <a:t>   昇腾加速           分布式异构计算框架</a:t>
              </a:r>
            </a:p>
          </p:txBody>
        </p:sp>
        <p:sp>
          <p:nvSpPr>
            <p:cNvPr id="35" name="Rectangle">
              <a:extLst>
                <a:ext uri="{FF2B5EF4-FFF2-40B4-BE49-F238E27FC236}">
                  <a16:creationId xmlns:a16="http://schemas.microsoft.com/office/drawing/2014/main" id="{764B840F-08BE-4C6B-D626-8DDABED87B0A}"/>
                </a:ext>
              </a:extLst>
            </p:cNvPr>
            <p:cNvSpPr/>
            <p:nvPr/>
          </p:nvSpPr>
          <p:spPr>
            <a:xfrm>
              <a:off x="4711974" y="5406305"/>
              <a:ext cx="622783" cy="357592"/>
            </a:xfrm>
            <a:custGeom>
              <a:avLst/>
              <a:gdLst>
                <a:gd name="connsiteX0" fmla="*/ 0 w 646000"/>
                <a:gd name="connsiteY0" fmla="*/ 220400 h 433200"/>
                <a:gd name="connsiteX1" fmla="*/ 326800 w 646000"/>
                <a:gd name="connsiteY1" fmla="*/ 0 h 433200"/>
                <a:gd name="connsiteX2" fmla="*/ 646000 w 646000"/>
                <a:gd name="connsiteY2" fmla="*/ 220400 h 433200"/>
                <a:gd name="connsiteX3" fmla="*/ 326800 w 646000"/>
                <a:gd name="connsiteY3" fmla="*/ 433200 h 433200"/>
              </a:gdLst>
              <a:ahLst/>
              <a:cxnLst>
                <a:cxn ang="0">
                  <a:pos x="connsiteX0" y="connsiteY0"/>
                </a:cxn>
                <a:cxn ang="0">
                  <a:pos x="connsiteX1" y="connsiteY1"/>
                </a:cxn>
                <a:cxn ang="0">
                  <a:pos x="connsiteX2" y="connsiteY2"/>
                </a:cxn>
                <a:cxn ang="0">
                  <a:pos x="connsiteX3" y="connsiteY3"/>
                </a:cxn>
              </a:cxnLst>
              <a:rect l="0" t="0" r="0" b="0"/>
              <a:pathLst>
                <a:path w="646000" h="433200">
                  <a:moveTo>
                    <a:pt x="0" y="0"/>
                  </a:moveTo>
                  <a:lnTo>
                    <a:pt x="646000" y="0"/>
                  </a:lnTo>
                  <a:lnTo>
                    <a:pt x="646000" y="433200"/>
                  </a:lnTo>
                  <a:lnTo>
                    <a:pt x="0" y="433200"/>
                  </a:lnTo>
                  <a:lnTo>
                    <a:pt x="0" y="0"/>
                  </a:lnTo>
                  <a:close/>
                </a:path>
              </a:pathLst>
            </a:custGeom>
            <a:solidFill>
              <a:srgbClr val="9B9B9B"/>
            </a:solidFill>
            <a:ln w="7600" cap="flat">
              <a:noFill/>
              <a:bevel/>
            </a:ln>
          </p:spPr>
        </p:sp>
        <p:sp>
          <p:nvSpPr>
            <p:cNvPr id="36" name="ConnectLine">
              <a:extLst>
                <a:ext uri="{FF2B5EF4-FFF2-40B4-BE49-F238E27FC236}">
                  <a16:creationId xmlns:a16="http://schemas.microsoft.com/office/drawing/2014/main" id="{C5C5EAB4-26B0-C976-277E-FFADCDF020CA}"/>
                </a:ext>
              </a:extLst>
            </p:cNvPr>
            <p:cNvSpPr/>
            <p:nvPr/>
          </p:nvSpPr>
          <p:spPr>
            <a:xfrm>
              <a:off x="4583901" y="5461198"/>
              <a:ext cx="857242" cy="6274"/>
            </a:xfrm>
            <a:custGeom>
              <a:avLst/>
              <a:gdLst/>
              <a:ahLst/>
              <a:cxnLst/>
              <a:rect l="0" t="0" r="0" b="0"/>
              <a:pathLst>
                <a:path w="889200" h="7600" fill="none">
                  <a:moveTo>
                    <a:pt x="0" y="0"/>
                  </a:moveTo>
                  <a:lnTo>
                    <a:pt x="889200" y="0"/>
                  </a:lnTo>
                </a:path>
              </a:pathLst>
            </a:custGeom>
            <a:noFill/>
            <a:ln w="27867" cap="flat">
              <a:solidFill>
                <a:srgbClr val="9B9B9B"/>
              </a:solidFill>
              <a:bevel/>
            </a:ln>
          </p:spPr>
        </p:sp>
        <p:sp>
          <p:nvSpPr>
            <p:cNvPr id="37" name="ConnectLine">
              <a:extLst>
                <a:ext uri="{FF2B5EF4-FFF2-40B4-BE49-F238E27FC236}">
                  <a16:creationId xmlns:a16="http://schemas.microsoft.com/office/drawing/2014/main" id="{3B0F9427-BBB8-2B82-4553-9BFF72DA0094}"/>
                </a:ext>
              </a:extLst>
            </p:cNvPr>
            <p:cNvSpPr/>
            <p:nvPr/>
          </p:nvSpPr>
          <p:spPr>
            <a:xfrm>
              <a:off x="4583901" y="5549028"/>
              <a:ext cx="857242" cy="6274"/>
            </a:xfrm>
            <a:custGeom>
              <a:avLst/>
              <a:gdLst/>
              <a:ahLst/>
              <a:cxnLst/>
              <a:rect l="0" t="0" r="0" b="0"/>
              <a:pathLst>
                <a:path w="889200" h="7600" fill="none">
                  <a:moveTo>
                    <a:pt x="0" y="0"/>
                  </a:moveTo>
                  <a:lnTo>
                    <a:pt x="889200" y="0"/>
                  </a:lnTo>
                </a:path>
              </a:pathLst>
            </a:custGeom>
            <a:noFill/>
            <a:ln w="27867" cap="flat">
              <a:solidFill>
                <a:srgbClr val="9B9B9B"/>
              </a:solidFill>
              <a:bevel/>
            </a:ln>
          </p:spPr>
        </p:sp>
        <p:sp>
          <p:nvSpPr>
            <p:cNvPr id="38" name="ConnectLine">
              <a:extLst>
                <a:ext uri="{FF2B5EF4-FFF2-40B4-BE49-F238E27FC236}">
                  <a16:creationId xmlns:a16="http://schemas.microsoft.com/office/drawing/2014/main" id="{946D4958-C196-68F0-186A-DDA98F9A7A0B}"/>
                </a:ext>
              </a:extLst>
            </p:cNvPr>
            <p:cNvSpPr/>
            <p:nvPr/>
          </p:nvSpPr>
          <p:spPr>
            <a:xfrm>
              <a:off x="4583901" y="5636857"/>
              <a:ext cx="857242" cy="6274"/>
            </a:xfrm>
            <a:custGeom>
              <a:avLst/>
              <a:gdLst/>
              <a:ahLst/>
              <a:cxnLst/>
              <a:rect l="0" t="0" r="0" b="0"/>
              <a:pathLst>
                <a:path w="889200" h="7600" fill="none">
                  <a:moveTo>
                    <a:pt x="0" y="0"/>
                  </a:moveTo>
                  <a:lnTo>
                    <a:pt x="889200" y="0"/>
                  </a:lnTo>
                </a:path>
              </a:pathLst>
            </a:custGeom>
            <a:noFill/>
            <a:ln w="27867" cap="flat">
              <a:solidFill>
                <a:srgbClr val="9B9B9B"/>
              </a:solidFill>
              <a:bevel/>
            </a:ln>
          </p:spPr>
        </p:sp>
        <p:sp>
          <p:nvSpPr>
            <p:cNvPr id="39" name="ConnectLine">
              <a:extLst>
                <a:ext uri="{FF2B5EF4-FFF2-40B4-BE49-F238E27FC236}">
                  <a16:creationId xmlns:a16="http://schemas.microsoft.com/office/drawing/2014/main" id="{B6B50993-ECEF-6560-2034-2490EBFA90A9}"/>
                </a:ext>
              </a:extLst>
            </p:cNvPr>
            <p:cNvSpPr/>
            <p:nvPr/>
          </p:nvSpPr>
          <p:spPr>
            <a:xfrm>
              <a:off x="4583901" y="5712140"/>
              <a:ext cx="857242" cy="6274"/>
            </a:xfrm>
            <a:custGeom>
              <a:avLst/>
              <a:gdLst/>
              <a:ahLst/>
              <a:cxnLst/>
              <a:rect l="0" t="0" r="0" b="0"/>
              <a:pathLst>
                <a:path w="889200" h="7600" fill="none">
                  <a:moveTo>
                    <a:pt x="0" y="0"/>
                  </a:moveTo>
                  <a:lnTo>
                    <a:pt x="889200" y="0"/>
                  </a:lnTo>
                </a:path>
              </a:pathLst>
            </a:custGeom>
            <a:noFill/>
            <a:ln w="27867" cap="flat">
              <a:solidFill>
                <a:srgbClr val="9B9B9B"/>
              </a:solidFill>
              <a:bevel/>
            </a:ln>
          </p:spPr>
        </p:sp>
        <p:sp>
          <p:nvSpPr>
            <p:cNvPr id="40" name="ConnectLine">
              <a:extLst>
                <a:ext uri="{FF2B5EF4-FFF2-40B4-BE49-F238E27FC236}">
                  <a16:creationId xmlns:a16="http://schemas.microsoft.com/office/drawing/2014/main" id="{6128A46F-6C6A-E890-16A4-6EBE2D72C5A2}"/>
                </a:ext>
              </a:extLst>
            </p:cNvPr>
            <p:cNvSpPr/>
            <p:nvPr/>
          </p:nvSpPr>
          <p:spPr>
            <a:xfrm>
              <a:off x="5126088" y="5338287"/>
              <a:ext cx="7327" cy="509293"/>
            </a:xfrm>
            <a:custGeom>
              <a:avLst/>
              <a:gdLst/>
              <a:ahLst/>
              <a:cxnLst/>
              <a:rect l="0" t="0" r="0" b="0"/>
              <a:pathLst>
                <a:path w="7600" h="616976" fill="none">
                  <a:moveTo>
                    <a:pt x="0" y="0"/>
                  </a:moveTo>
                  <a:lnTo>
                    <a:pt x="0" y="616976"/>
                  </a:lnTo>
                </a:path>
              </a:pathLst>
            </a:custGeom>
            <a:noFill/>
            <a:ln w="27867" cap="flat">
              <a:solidFill>
                <a:srgbClr val="9B9B9B"/>
              </a:solidFill>
              <a:bevel/>
            </a:ln>
          </p:spPr>
        </p:sp>
        <p:sp>
          <p:nvSpPr>
            <p:cNvPr id="41" name="ConnectLine">
              <a:extLst>
                <a:ext uri="{FF2B5EF4-FFF2-40B4-BE49-F238E27FC236}">
                  <a16:creationId xmlns:a16="http://schemas.microsoft.com/office/drawing/2014/main" id="{E90BAD09-500D-122A-2545-63B31B506485}"/>
                </a:ext>
              </a:extLst>
            </p:cNvPr>
            <p:cNvSpPr/>
            <p:nvPr/>
          </p:nvSpPr>
          <p:spPr>
            <a:xfrm>
              <a:off x="5023512" y="5338287"/>
              <a:ext cx="7327" cy="509293"/>
            </a:xfrm>
            <a:custGeom>
              <a:avLst/>
              <a:gdLst/>
              <a:ahLst/>
              <a:cxnLst/>
              <a:rect l="0" t="0" r="0" b="0"/>
              <a:pathLst>
                <a:path w="7600" h="616976" fill="none">
                  <a:moveTo>
                    <a:pt x="0" y="0"/>
                  </a:moveTo>
                  <a:lnTo>
                    <a:pt x="0" y="616976"/>
                  </a:lnTo>
                </a:path>
              </a:pathLst>
            </a:custGeom>
            <a:noFill/>
            <a:ln w="27867" cap="flat">
              <a:solidFill>
                <a:srgbClr val="9B9B9B"/>
              </a:solidFill>
              <a:bevel/>
            </a:ln>
          </p:spPr>
        </p:sp>
        <p:sp>
          <p:nvSpPr>
            <p:cNvPr id="42" name="ConnectLine">
              <a:extLst>
                <a:ext uri="{FF2B5EF4-FFF2-40B4-BE49-F238E27FC236}">
                  <a16:creationId xmlns:a16="http://schemas.microsoft.com/office/drawing/2014/main" id="{AA66F90F-8E23-5E5C-C441-24E1EC18DF34}"/>
                </a:ext>
              </a:extLst>
            </p:cNvPr>
            <p:cNvSpPr/>
            <p:nvPr/>
          </p:nvSpPr>
          <p:spPr>
            <a:xfrm>
              <a:off x="4920936" y="5338287"/>
              <a:ext cx="7327" cy="509293"/>
            </a:xfrm>
            <a:custGeom>
              <a:avLst/>
              <a:gdLst/>
              <a:ahLst/>
              <a:cxnLst/>
              <a:rect l="0" t="0" r="0" b="0"/>
              <a:pathLst>
                <a:path w="7600" h="616976" fill="none">
                  <a:moveTo>
                    <a:pt x="0" y="0"/>
                  </a:moveTo>
                  <a:lnTo>
                    <a:pt x="0" y="616976"/>
                  </a:lnTo>
                </a:path>
              </a:pathLst>
            </a:custGeom>
            <a:noFill/>
            <a:ln w="27867" cap="flat">
              <a:solidFill>
                <a:srgbClr val="9B9B9B"/>
              </a:solidFill>
              <a:bevel/>
            </a:ln>
          </p:spPr>
        </p:sp>
        <p:sp>
          <p:nvSpPr>
            <p:cNvPr id="43" name="ConnectLine">
              <a:extLst>
                <a:ext uri="{FF2B5EF4-FFF2-40B4-BE49-F238E27FC236}">
                  <a16:creationId xmlns:a16="http://schemas.microsoft.com/office/drawing/2014/main" id="{950D36B5-8FC5-B5E1-E834-EBDBAE0B9F79}"/>
                </a:ext>
              </a:extLst>
            </p:cNvPr>
            <p:cNvSpPr/>
            <p:nvPr/>
          </p:nvSpPr>
          <p:spPr>
            <a:xfrm>
              <a:off x="4833014" y="5338287"/>
              <a:ext cx="7327" cy="509293"/>
            </a:xfrm>
            <a:custGeom>
              <a:avLst/>
              <a:gdLst/>
              <a:ahLst/>
              <a:cxnLst/>
              <a:rect l="0" t="0" r="0" b="0"/>
              <a:pathLst>
                <a:path w="7600" h="616976" fill="none">
                  <a:moveTo>
                    <a:pt x="0" y="0"/>
                  </a:moveTo>
                  <a:lnTo>
                    <a:pt x="0" y="616976"/>
                  </a:lnTo>
                </a:path>
              </a:pathLst>
            </a:custGeom>
            <a:noFill/>
            <a:ln w="27867" cap="flat">
              <a:solidFill>
                <a:srgbClr val="9B9B9B"/>
              </a:solidFill>
              <a:bevel/>
            </a:ln>
          </p:spPr>
        </p:sp>
        <p:sp>
          <p:nvSpPr>
            <p:cNvPr id="44" name="ConnectLine">
              <a:extLst>
                <a:ext uri="{FF2B5EF4-FFF2-40B4-BE49-F238E27FC236}">
                  <a16:creationId xmlns:a16="http://schemas.microsoft.com/office/drawing/2014/main" id="{B38A908D-397D-CB26-814B-34F190728557}"/>
                </a:ext>
              </a:extLst>
            </p:cNvPr>
            <p:cNvSpPr/>
            <p:nvPr/>
          </p:nvSpPr>
          <p:spPr>
            <a:xfrm>
              <a:off x="5228664" y="5338287"/>
              <a:ext cx="7327" cy="509293"/>
            </a:xfrm>
            <a:custGeom>
              <a:avLst/>
              <a:gdLst/>
              <a:ahLst/>
              <a:cxnLst/>
              <a:rect l="0" t="0" r="0" b="0"/>
              <a:pathLst>
                <a:path w="7600" h="616976" fill="none">
                  <a:moveTo>
                    <a:pt x="0" y="0"/>
                  </a:moveTo>
                  <a:lnTo>
                    <a:pt x="0" y="616976"/>
                  </a:lnTo>
                </a:path>
              </a:pathLst>
            </a:custGeom>
            <a:noFill/>
            <a:ln w="27867" cap="flat">
              <a:solidFill>
                <a:srgbClr val="9B9B9B"/>
              </a:solidFill>
              <a:bevel/>
            </a:ln>
          </p:spPr>
        </p:sp>
        <p:sp>
          <p:nvSpPr>
            <p:cNvPr id="45" name="Text 259">
              <a:extLst>
                <a:ext uri="{FF2B5EF4-FFF2-40B4-BE49-F238E27FC236}">
                  <a16:creationId xmlns:a16="http://schemas.microsoft.com/office/drawing/2014/main" id="{39CA1538-07C6-DDA2-E1C3-27B48CBD0C65}"/>
                </a:ext>
              </a:extLst>
            </p:cNvPr>
            <p:cNvSpPr txBox="1"/>
            <p:nvPr/>
          </p:nvSpPr>
          <p:spPr>
            <a:xfrm>
              <a:off x="935124" y="5865826"/>
              <a:ext cx="1786441" cy="385823"/>
            </a:xfrm>
            <a:prstGeom prst="rect">
              <a:avLst/>
            </a:prstGeom>
            <a:noFill/>
          </p:spPr>
          <p:txBody>
            <a:bodyPr wrap="square" lIns="0" tIns="0" rIns="0" bIns="0" rtlCol="0" anchor="ctr"/>
            <a:lstStyle/>
            <a:p>
              <a:pPr algn="ctr"/>
              <a:r>
                <a:rPr dirty="0">
                  <a:solidFill>
                    <a:srgbClr val="191919"/>
                  </a:solidFill>
                  <a:latin typeface="Microsoft YaHei" panose="020B0503020204020204" pitchFamily="34" charset="-122"/>
                  <a:ea typeface="Microsoft YaHei" panose="020B0503020204020204" pitchFamily="34" charset="-122"/>
                </a:rPr>
                <a:t>CPU</a:t>
              </a:r>
              <a:r>
                <a:rPr lang="en-US" altLang="zh-CN" dirty="0">
                  <a:solidFill>
                    <a:srgbClr val="191919"/>
                  </a:solidFill>
                  <a:latin typeface="Microsoft YaHei" panose="020B0503020204020204" pitchFamily="34" charset="-122"/>
                  <a:ea typeface="Microsoft YaHei" panose="020B0503020204020204" pitchFamily="34" charset="-122"/>
                </a:rPr>
                <a:t>(</a:t>
              </a:r>
              <a:r>
                <a:rPr dirty="0">
                  <a:solidFill>
                    <a:srgbClr val="191919"/>
                  </a:solidFill>
                  <a:latin typeface="Microsoft YaHei" panose="020B0503020204020204" pitchFamily="34" charset="-122"/>
                  <a:ea typeface="Microsoft YaHei" panose="020B0503020204020204" pitchFamily="34" charset="-122"/>
                </a:rPr>
                <a:t>X86/</a:t>
              </a:r>
              <a:r>
                <a:rPr dirty="0" err="1">
                  <a:solidFill>
                    <a:srgbClr val="191919"/>
                  </a:solidFill>
                  <a:latin typeface="Microsoft YaHei" panose="020B0503020204020204" pitchFamily="34" charset="-122"/>
                  <a:ea typeface="Microsoft YaHei" panose="020B0503020204020204" pitchFamily="34" charset="-122"/>
                </a:rPr>
                <a:t>鲲鹏</a:t>
              </a:r>
              <a:r>
                <a:rPr lang="en-US" altLang="zh-CN" dirty="0">
                  <a:solidFill>
                    <a:srgbClr val="191919"/>
                  </a:solidFill>
                  <a:latin typeface="Microsoft YaHei" panose="020B0503020204020204" pitchFamily="34" charset="-122"/>
                  <a:ea typeface="Microsoft YaHei" panose="020B0503020204020204" pitchFamily="34" charset="-122"/>
                </a:rPr>
                <a:t>)</a:t>
              </a:r>
              <a:endParaRPr dirty="0">
                <a:solidFill>
                  <a:srgbClr val="191919"/>
                </a:solidFill>
                <a:latin typeface="Microsoft YaHei" panose="020B0503020204020204" pitchFamily="34" charset="-122"/>
                <a:ea typeface="Microsoft YaHei" panose="020B0503020204020204" pitchFamily="34" charset="-122"/>
              </a:endParaRPr>
            </a:p>
          </p:txBody>
        </p:sp>
        <p:sp>
          <p:nvSpPr>
            <p:cNvPr id="46" name="Text 260">
              <a:extLst>
                <a:ext uri="{FF2B5EF4-FFF2-40B4-BE49-F238E27FC236}">
                  <a16:creationId xmlns:a16="http://schemas.microsoft.com/office/drawing/2014/main" id="{EEE722FF-452E-B732-75DA-556D51BBBBFA}"/>
                </a:ext>
              </a:extLst>
            </p:cNvPr>
            <p:cNvSpPr txBox="1"/>
            <p:nvPr/>
          </p:nvSpPr>
          <p:spPr>
            <a:xfrm>
              <a:off x="2942640" y="5865826"/>
              <a:ext cx="908575" cy="385823"/>
            </a:xfrm>
            <a:prstGeom prst="rect">
              <a:avLst/>
            </a:prstGeom>
            <a:noFill/>
          </p:spPr>
          <p:txBody>
            <a:bodyPr wrap="square" lIns="0" tIns="0" rIns="0" bIns="0" rtlCol="0" anchor="ctr"/>
            <a:lstStyle/>
            <a:p>
              <a:pPr algn="ctr"/>
              <a:r>
                <a:rPr dirty="0">
                  <a:solidFill>
                    <a:srgbClr val="191919"/>
                  </a:solidFill>
                  <a:latin typeface="Microsoft YaHei" panose="020B0503020204020204" pitchFamily="34" charset="-122"/>
                  <a:ea typeface="Microsoft YaHei" panose="020B0503020204020204" pitchFamily="34" charset="-122"/>
                </a:rPr>
                <a:t>GPU</a:t>
              </a:r>
            </a:p>
          </p:txBody>
        </p:sp>
        <p:sp>
          <p:nvSpPr>
            <p:cNvPr id="47" name="Text 261">
              <a:extLst>
                <a:ext uri="{FF2B5EF4-FFF2-40B4-BE49-F238E27FC236}">
                  <a16:creationId xmlns:a16="http://schemas.microsoft.com/office/drawing/2014/main" id="{09A9A017-3F98-3D28-D68F-F08547C939C7}"/>
                </a:ext>
              </a:extLst>
            </p:cNvPr>
            <p:cNvSpPr txBox="1"/>
            <p:nvPr/>
          </p:nvSpPr>
          <p:spPr>
            <a:xfrm>
              <a:off x="4576574" y="5865826"/>
              <a:ext cx="908575" cy="385823"/>
            </a:xfrm>
            <a:prstGeom prst="rect">
              <a:avLst/>
            </a:prstGeom>
            <a:noFill/>
          </p:spPr>
          <p:txBody>
            <a:bodyPr wrap="square" lIns="0" tIns="0" rIns="0" bIns="0" rtlCol="0" anchor="ctr"/>
            <a:lstStyle/>
            <a:p>
              <a:pPr algn="ctr"/>
              <a:r>
                <a:rPr dirty="0">
                  <a:solidFill>
                    <a:srgbClr val="191919"/>
                  </a:solidFill>
                  <a:latin typeface="Microsoft YaHei" panose="020B0503020204020204" pitchFamily="34" charset="-122"/>
                  <a:ea typeface="Microsoft YaHei" panose="020B0503020204020204" pitchFamily="34" charset="-122"/>
                </a:rPr>
                <a:t>昇腾</a:t>
              </a:r>
            </a:p>
          </p:txBody>
        </p:sp>
        <p:sp>
          <p:nvSpPr>
            <p:cNvPr id="90" name="Rectangle">
              <a:extLst>
                <a:ext uri="{FF2B5EF4-FFF2-40B4-BE49-F238E27FC236}">
                  <a16:creationId xmlns:a16="http://schemas.microsoft.com/office/drawing/2014/main" id="{006B5247-49E7-D9E1-3257-1C1051A147ED}"/>
                </a:ext>
              </a:extLst>
            </p:cNvPr>
            <p:cNvSpPr/>
            <p:nvPr/>
          </p:nvSpPr>
          <p:spPr>
            <a:xfrm>
              <a:off x="3078085" y="5418848"/>
              <a:ext cx="622783" cy="357592"/>
            </a:xfrm>
            <a:custGeom>
              <a:avLst/>
              <a:gdLst>
                <a:gd name="connsiteX0" fmla="*/ 0 w 646000"/>
                <a:gd name="connsiteY0" fmla="*/ 220400 h 433200"/>
                <a:gd name="connsiteX1" fmla="*/ 326800 w 646000"/>
                <a:gd name="connsiteY1" fmla="*/ 0 h 433200"/>
                <a:gd name="connsiteX2" fmla="*/ 646000 w 646000"/>
                <a:gd name="connsiteY2" fmla="*/ 220400 h 433200"/>
                <a:gd name="connsiteX3" fmla="*/ 326800 w 646000"/>
                <a:gd name="connsiteY3" fmla="*/ 433200 h 433200"/>
              </a:gdLst>
              <a:ahLst/>
              <a:cxnLst>
                <a:cxn ang="0">
                  <a:pos x="connsiteX0" y="connsiteY0"/>
                </a:cxn>
                <a:cxn ang="0">
                  <a:pos x="connsiteX1" y="connsiteY1"/>
                </a:cxn>
                <a:cxn ang="0">
                  <a:pos x="connsiteX2" y="connsiteY2"/>
                </a:cxn>
                <a:cxn ang="0">
                  <a:pos x="connsiteX3" y="connsiteY3"/>
                </a:cxn>
              </a:cxnLst>
              <a:rect l="0" t="0" r="0" b="0"/>
              <a:pathLst>
                <a:path w="646000" h="433200">
                  <a:moveTo>
                    <a:pt x="0" y="0"/>
                  </a:moveTo>
                  <a:lnTo>
                    <a:pt x="646000" y="0"/>
                  </a:lnTo>
                  <a:lnTo>
                    <a:pt x="646000" y="433200"/>
                  </a:lnTo>
                  <a:lnTo>
                    <a:pt x="0" y="433200"/>
                  </a:lnTo>
                  <a:lnTo>
                    <a:pt x="0" y="0"/>
                  </a:lnTo>
                  <a:close/>
                </a:path>
              </a:pathLst>
            </a:custGeom>
            <a:solidFill>
              <a:srgbClr val="9B9B9B"/>
            </a:solidFill>
            <a:ln w="7600" cap="flat">
              <a:noFill/>
              <a:bevel/>
            </a:ln>
          </p:spPr>
        </p:sp>
        <p:sp>
          <p:nvSpPr>
            <p:cNvPr id="91" name="ConnectLine">
              <a:extLst>
                <a:ext uri="{FF2B5EF4-FFF2-40B4-BE49-F238E27FC236}">
                  <a16:creationId xmlns:a16="http://schemas.microsoft.com/office/drawing/2014/main" id="{CAA2C325-7931-1F65-0456-871A1E2005A6}"/>
                </a:ext>
              </a:extLst>
            </p:cNvPr>
            <p:cNvSpPr/>
            <p:nvPr/>
          </p:nvSpPr>
          <p:spPr>
            <a:xfrm>
              <a:off x="2950011" y="5473742"/>
              <a:ext cx="857242" cy="6274"/>
            </a:xfrm>
            <a:custGeom>
              <a:avLst/>
              <a:gdLst/>
              <a:ahLst/>
              <a:cxnLst/>
              <a:rect l="0" t="0" r="0" b="0"/>
              <a:pathLst>
                <a:path w="889200" h="7600" fill="none">
                  <a:moveTo>
                    <a:pt x="0" y="0"/>
                  </a:moveTo>
                  <a:lnTo>
                    <a:pt x="889200" y="0"/>
                  </a:lnTo>
                </a:path>
              </a:pathLst>
            </a:custGeom>
            <a:noFill/>
            <a:ln w="27867" cap="flat">
              <a:solidFill>
                <a:srgbClr val="9B9B9B"/>
              </a:solidFill>
              <a:bevel/>
            </a:ln>
          </p:spPr>
        </p:sp>
        <p:sp>
          <p:nvSpPr>
            <p:cNvPr id="92" name="ConnectLine">
              <a:extLst>
                <a:ext uri="{FF2B5EF4-FFF2-40B4-BE49-F238E27FC236}">
                  <a16:creationId xmlns:a16="http://schemas.microsoft.com/office/drawing/2014/main" id="{8289A14B-0351-F1A0-F2D0-BB45ECB3024A}"/>
                </a:ext>
              </a:extLst>
            </p:cNvPr>
            <p:cNvSpPr/>
            <p:nvPr/>
          </p:nvSpPr>
          <p:spPr>
            <a:xfrm>
              <a:off x="2950011" y="5561572"/>
              <a:ext cx="857242" cy="6274"/>
            </a:xfrm>
            <a:custGeom>
              <a:avLst/>
              <a:gdLst/>
              <a:ahLst/>
              <a:cxnLst/>
              <a:rect l="0" t="0" r="0" b="0"/>
              <a:pathLst>
                <a:path w="889200" h="7600" fill="none">
                  <a:moveTo>
                    <a:pt x="0" y="0"/>
                  </a:moveTo>
                  <a:lnTo>
                    <a:pt x="889200" y="0"/>
                  </a:lnTo>
                </a:path>
              </a:pathLst>
            </a:custGeom>
            <a:noFill/>
            <a:ln w="27867" cap="flat">
              <a:solidFill>
                <a:srgbClr val="9B9B9B"/>
              </a:solidFill>
              <a:bevel/>
            </a:ln>
          </p:spPr>
        </p:sp>
        <p:sp>
          <p:nvSpPr>
            <p:cNvPr id="93" name="ConnectLine">
              <a:extLst>
                <a:ext uri="{FF2B5EF4-FFF2-40B4-BE49-F238E27FC236}">
                  <a16:creationId xmlns:a16="http://schemas.microsoft.com/office/drawing/2014/main" id="{CFE7A703-B6C4-A9EB-532D-5814DAFBC0CC}"/>
                </a:ext>
              </a:extLst>
            </p:cNvPr>
            <p:cNvSpPr/>
            <p:nvPr/>
          </p:nvSpPr>
          <p:spPr>
            <a:xfrm>
              <a:off x="2950011" y="5649401"/>
              <a:ext cx="857242" cy="6274"/>
            </a:xfrm>
            <a:custGeom>
              <a:avLst/>
              <a:gdLst/>
              <a:ahLst/>
              <a:cxnLst/>
              <a:rect l="0" t="0" r="0" b="0"/>
              <a:pathLst>
                <a:path w="889200" h="7600" fill="none">
                  <a:moveTo>
                    <a:pt x="0" y="0"/>
                  </a:moveTo>
                  <a:lnTo>
                    <a:pt x="889200" y="0"/>
                  </a:lnTo>
                </a:path>
              </a:pathLst>
            </a:custGeom>
            <a:noFill/>
            <a:ln w="27867" cap="flat">
              <a:solidFill>
                <a:srgbClr val="9B9B9B"/>
              </a:solidFill>
              <a:bevel/>
            </a:ln>
          </p:spPr>
        </p:sp>
        <p:sp>
          <p:nvSpPr>
            <p:cNvPr id="94" name="ConnectLine">
              <a:extLst>
                <a:ext uri="{FF2B5EF4-FFF2-40B4-BE49-F238E27FC236}">
                  <a16:creationId xmlns:a16="http://schemas.microsoft.com/office/drawing/2014/main" id="{3EF5433A-DF7A-A21B-BF23-BF8A90DFE8BE}"/>
                </a:ext>
              </a:extLst>
            </p:cNvPr>
            <p:cNvSpPr/>
            <p:nvPr/>
          </p:nvSpPr>
          <p:spPr>
            <a:xfrm>
              <a:off x="2950011" y="5724684"/>
              <a:ext cx="857242" cy="6274"/>
            </a:xfrm>
            <a:custGeom>
              <a:avLst/>
              <a:gdLst/>
              <a:ahLst/>
              <a:cxnLst/>
              <a:rect l="0" t="0" r="0" b="0"/>
              <a:pathLst>
                <a:path w="889200" h="7600" fill="none">
                  <a:moveTo>
                    <a:pt x="0" y="0"/>
                  </a:moveTo>
                  <a:lnTo>
                    <a:pt x="889200" y="0"/>
                  </a:lnTo>
                </a:path>
              </a:pathLst>
            </a:custGeom>
            <a:noFill/>
            <a:ln w="27867" cap="flat">
              <a:solidFill>
                <a:srgbClr val="9B9B9B"/>
              </a:solidFill>
              <a:bevel/>
            </a:ln>
          </p:spPr>
        </p:sp>
        <p:sp>
          <p:nvSpPr>
            <p:cNvPr id="95" name="ConnectLine">
              <a:extLst>
                <a:ext uri="{FF2B5EF4-FFF2-40B4-BE49-F238E27FC236}">
                  <a16:creationId xmlns:a16="http://schemas.microsoft.com/office/drawing/2014/main" id="{EADAF9DB-D474-D9AF-9363-BAC93DFF41D6}"/>
                </a:ext>
              </a:extLst>
            </p:cNvPr>
            <p:cNvSpPr/>
            <p:nvPr/>
          </p:nvSpPr>
          <p:spPr>
            <a:xfrm>
              <a:off x="3492199" y="5350831"/>
              <a:ext cx="7327" cy="509293"/>
            </a:xfrm>
            <a:custGeom>
              <a:avLst/>
              <a:gdLst/>
              <a:ahLst/>
              <a:cxnLst/>
              <a:rect l="0" t="0" r="0" b="0"/>
              <a:pathLst>
                <a:path w="7600" h="616976" fill="none">
                  <a:moveTo>
                    <a:pt x="0" y="0"/>
                  </a:moveTo>
                  <a:lnTo>
                    <a:pt x="0" y="616976"/>
                  </a:lnTo>
                </a:path>
              </a:pathLst>
            </a:custGeom>
            <a:noFill/>
            <a:ln w="27867" cap="flat">
              <a:solidFill>
                <a:srgbClr val="9B9B9B"/>
              </a:solidFill>
              <a:bevel/>
            </a:ln>
          </p:spPr>
        </p:sp>
        <p:sp>
          <p:nvSpPr>
            <p:cNvPr id="96" name="ConnectLine">
              <a:extLst>
                <a:ext uri="{FF2B5EF4-FFF2-40B4-BE49-F238E27FC236}">
                  <a16:creationId xmlns:a16="http://schemas.microsoft.com/office/drawing/2014/main" id="{157B7065-EC63-E325-C715-40FC98C41675}"/>
                </a:ext>
              </a:extLst>
            </p:cNvPr>
            <p:cNvSpPr/>
            <p:nvPr/>
          </p:nvSpPr>
          <p:spPr>
            <a:xfrm>
              <a:off x="3389623" y="5350831"/>
              <a:ext cx="7327" cy="509293"/>
            </a:xfrm>
            <a:custGeom>
              <a:avLst/>
              <a:gdLst/>
              <a:ahLst/>
              <a:cxnLst/>
              <a:rect l="0" t="0" r="0" b="0"/>
              <a:pathLst>
                <a:path w="7600" h="616976" fill="none">
                  <a:moveTo>
                    <a:pt x="0" y="0"/>
                  </a:moveTo>
                  <a:lnTo>
                    <a:pt x="0" y="616976"/>
                  </a:lnTo>
                </a:path>
              </a:pathLst>
            </a:custGeom>
            <a:noFill/>
            <a:ln w="27867" cap="flat">
              <a:solidFill>
                <a:srgbClr val="9B9B9B"/>
              </a:solidFill>
              <a:bevel/>
            </a:ln>
          </p:spPr>
        </p:sp>
        <p:sp>
          <p:nvSpPr>
            <p:cNvPr id="97" name="ConnectLine">
              <a:extLst>
                <a:ext uri="{FF2B5EF4-FFF2-40B4-BE49-F238E27FC236}">
                  <a16:creationId xmlns:a16="http://schemas.microsoft.com/office/drawing/2014/main" id="{C60883B4-42F2-87F6-B4A6-F15290C107EF}"/>
                </a:ext>
              </a:extLst>
            </p:cNvPr>
            <p:cNvSpPr/>
            <p:nvPr/>
          </p:nvSpPr>
          <p:spPr>
            <a:xfrm>
              <a:off x="3287047" y="5350831"/>
              <a:ext cx="7327" cy="509293"/>
            </a:xfrm>
            <a:custGeom>
              <a:avLst/>
              <a:gdLst/>
              <a:ahLst/>
              <a:cxnLst/>
              <a:rect l="0" t="0" r="0" b="0"/>
              <a:pathLst>
                <a:path w="7600" h="616976" fill="none">
                  <a:moveTo>
                    <a:pt x="0" y="0"/>
                  </a:moveTo>
                  <a:lnTo>
                    <a:pt x="0" y="616976"/>
                  </a:lnTo>
                </a:path>
              </a:pathLst>
            </a:custGeom>
            <a:noFill/>
            <a:ln w="27867" cap="flat">
              <a:solidFill>
                <a:srgbClr val="9B9B9B"/>
              </a:solidFill>
              <a:bevel/>
            </a:ln>
          </p:spPr>
        </p:sp>
        <p:sp>
          <p:nvSpPr>
            <p:cNvPr id="98" name="ConnectLine">
              <a:extLst>
                <a:ext uri="{FF2B5EF4-FFF2-40B4-BE49-F238E27FC236}">
                  <a16:creationId xmlns:a16="http://schemas.microsoft.com/office/drawing/2014/main" id="{66A166D1-66F8-C5B8-3951-355606A9C6CC}"/>
                </a:ext>
              </a:extLst>
            </p:cNvPr>
            <p:cNvSpPr/>
            <p:nvPr/>
          </p:nvSpPr>
          <p:spPr>
            <a:xfrm>
              <a:off x="3199124" y="5350831"/>
              <a:ext cx="7327" cy="509293"/>
            </a:xfrm>
            <a:custGeom>
              <a:avLst/>
              <a:gdLst/>
              <a:ahLst/>
              <a:cxnLst/>
              <a:rect l="0" t="0" r="0" b="0"/>
              <a:pathLst>
                <a:path w="7600" h="616976" fill="none">
                  <a:moveTo>
                    <a:pt x="0" y="0"/>
                  </a:moveTo>
                  <a:lnTo>
                    <a:pt x="0" y="616976"/>
                  </a:lnTo>
                </a:path>
              </a:pathLst>
            </a:custGeom>
            <a:noFill/>
            <a:ln w="27867" cap="flat">
              <a:solidFill>
                <a:srgbClr val="9B9B9B"/>
              </a:solidFill>
              <a:bevel/>
            </a:ln>
          </p:spPr>
        </p:sp>
        <p:sp>
          <p:nvSpPr>
            <p:cNvPr id="99" name="ConnectLine">
              <a:extLst>
                <a:ext uri="{FF2B5EF4-FFF2-40B4-BE49-F238E27FC236}">
                  <a16:creationId xmlns:a16="http://schemas.microsoft.com/office/drawing/2014/main" id="{6176BA44-6C0C-2865-4870-872E58CEB62D}"/>
                </a:ext>
              </a:extLst>
            </p:cNvPr>
            <p:cNvSpPr/>
            <p:nvPr/>
          </p:nvSpPr>
          <p:spPr>
            <a:xfrm>
              <a:off x="3594775" y="5350831"/>
              <a:ext cx="7327" cy="509293"/>
            </a:xfrm>
            <a:custGeom>
              <a:avLst/>
              <a:gdLst/>
              <a:ahLst/>
              <a:cxnLst/>
              <a:rect l="0" t="0" r="0" b="0"/>
              <a:pathLst>
                <a:path w="7600" h="616976" fill="none">
                  <a:moveTo>
                    <a:pt x="0" y="0"/>
                  </a:moveTo>
                  <a:lnTo>
                    <a:pt x="0" y="616976"/>
                  </a:lnTo>
                </a:path>
              </a:pathLst>
            </a:custGeom>
            <a:noFill/>
            <a:ln w="27867" cap="flat">
              <a:solidFill>
                <a:srgbClr val="9B9B9B"/>
              </a:solidFill>
              <a:bevel/>
            </a:ln>
          </p:spPr>
        </p:sp>
        <p:sp>
          <p:nvSpPr>
            <p:cNvPr id="100" name="Rectangle">
              <a:extLst>
                <a:ext uri="{FF2B5EF4-FFF2-40B4-BE49-F238E27FC236}">
                  <a16:creationId xmlns:a16="http://schemas.microsoft.com/office/drawing/2014/main" id="{0D2A02AC-FDC0-41B7-EC7B-4DA00E2518C1}"/>
                </a:ext>
              </a:extLst>
            </p:cNvPr>
            <p:cNvSpPr/>
            <p:nvPr/>
          </p:nvSpPr>
          <p:spPr>
            <a:xfrm>
              <a:off x="1334292" y="5431396"/>
              <a:ext cx="622783" cy="357592"/>
            </a:xfrm>
            <a:custGeom>
              <a:avLst/>
              <a:gdLst>
                <a:gd name="connsiteX0" fmla="*/ 0 w 646000"/>
                <a:gd name="connsiteY0" fmla="*/ 220400 h 433200"/>
                <a:gd name="connsiteX1" fmla="*/ 326800 w 646000"/>
                <a:gd name="connsiteY1" fmla="*/ 0 h 433200"/>
                <a:gd name="connsiteX2" fmla="*/ 646000 w 646000"/>
                <a:gd name="connsiteY2" fmla="*/ 220400 h 433200"/>
                <a:gd name="connsiteX3" fmla="*/ 326800 w 646000"/>
                <a:gd name="connsiteY3" fmla="*/ 433200 h 433200"/>
              </a:gdLst>
              <a:ahLst/>
              <a:cxnLst>
                <a:cxn ang="0">
                  <a:pos x="connsiteX0" y="connsiteY0"/>
                </a:cxn>
                <a:cxn ang="0">
                  <a:pos x="connsiteX1" y="connsiteY1"/>
                </a:cxn>
                <a:cxn ang="0">
                  <a:pos x="connsiteX2" y="connsiteY2"/>
                </a:cxn>
                <a:cxn ang="0">
                  <a:pos x="connsiteX3" y="connsiteY3"/>
                </a:cxn>
              </a:cxnLst>
              <a:rect l="0" t="0" r="0" b="0"/>
              <a:pathLst>
                <a:path w="646000" h="433200">
                  <a:moveTo>
                    <a:pt x="0" y="0"/>
                  </a:moveTo>
                  <a:lnTo>
                    <a:pt x="646000" y="0"/>
                  </a:lnTo>
                  <a:lnTo>
                    <a:pt x="646000" y="433200"/>
                  </a:lnTo>
                  <a:lnTo>
                    <a:pt x="0" y="433200"/>
                  </a:lnTo>
                  <a:lnTo>
                    <a:pt x="0" y="0"/>
                  </a:lnTo>
                  <a:close/>
                </a:path>
              </a:pathLst>
            </a:custGeom>
            <a:solidFill>
              <a:srgbClr val="9B9B9B"/>
            </a:solidFill>
            <a:ln w="7600" cap="flat">
              <a:noFill/>
              <a:bevel/>
            </a:ln>
          </p:spPr>
        </p:sp>
        <p:sp>
          <p:nvSpPr>
            <p:cNvPr id="101" name="ConnectLine">
              <a:extLst>
                <a:ext uri="{FF2B5EF4-FFF2-40B4-BE49-F238E27FC236}">
                  <a16:creationId xmlns:a16="http://schemas.microsoft.com/office/drawing/2014/main" id="{3EC9592E-9D3E-425E-90FB-570BAD7F0FA6}"/>
                </a:ext>
              </a:extLst>
            </p:cNvPr>
            <p:cNvSpPr/>
            <p:nvPr/>
          </p:nvSpPr>
          <p:spPr>
            <a:xfrm>
              <a:off x="1206219" y="5486289"/>
              <a:ext cx="857242" cy="6274"/>
            </a:xfrm>
            <a:custGeom>
              <a:avLst/>
              <a:gdLst/>
              <a:ahLst/>
              <a:cxnLst/>
              <a:rect l="0" t="0" r="0" b="0"/>
              <a:pathLst>
                <a:path w="889200" h="7600" fill="none">
                  <a:moveTo>
                    <a:pt x="0" y="0"/>
                  </a:moveTo>
                  <a:lnTo>
                    <a:pt x="889200" y="0"/>
                  </a:lnTo>
                </a:path>
              </a:pathLst>
            </a:custGeom>
            <a:noFill/>
            <a:ln w="27867" cap="flat">
              <a:solidFill>
                <a:srgbClr val="9B9B9B"/>
              </a:solidFill>
              <a:bevel/>
            </a:ln>
          </p:spPr>
        </p:sp>
        <p:sp>
          <p:nvSpPr>
            <p:cNvPr id="102" name="ConnectLine">
              <a:extLst>
                <a:ext uri="{FF2B5EF4-FFF2-40B4-BE49-F238E27FC236}">
                  <a16:creationId xmlns:a16="http://schemas.microsoft.com/office/drawing/2014/main" id="{AC48931B-A976-79ED-AACC-3A7634CDC131}"/>
                </a:ext>
              </a:extLst>
            </p:cNvPr>
            <p:cNvSpPr/>
            <p:nvPr/>
          </p:nvSpPr>
          <p:spPr>
            <a:xfrm>
              <a:off x="1206219" y="5574119"/>
              <a:ext cx="857242" cy="6274"/>
            </a:xfrm>
            <a:custGeom>
              <a:avLst/>
              <a:gdLst/>
              <a:ahLst/>
              <a:cxnLst/>
              <a:rect l="0" t="0" r="0" b="0"/>
              <a:pathLst>
                <a:path w="889200" h="7600" fill="none">
                  <a:moveTo>
                    <a:pt x="0" y="0"/>
                  </a:moveTo>
                  <a:lnTo>
                    <a:pt x="889200" y="0"/>
                  </a:lnTo>
                </a:path>
              </a:pathLst>
            </a:custGeom>
            <a:noFill/>
            <a:ln w="27867" cap="flat">
              <a:solidFill>
                <a:srgbClr val="9B9B9B"/>
              </a:solidFill>
              <a:bevel/>
            </a:ln>
          </p:spPr>
        </p:sp>
        <p:sp>
          <p:nvSpPr>
            <p:cNvPr id="103" name="ConnectLine">
              <a:extLst>
                <a:ext uri="{FF2B5EF4-FFF2-40B4-BE49-F238E27FC236}">
                  <a16:creationId xmlns:a16="http://schemas.microsoft.com/office/drawing/2014/main" id="{16E56FC5-2273-4EA4-AFDA-E60F6DC1F941}"/>
                </a:ext>
              </a:extLst>
            </p:cNvPr>
            <p:cNvSpPr/>
            <p:nvPr/>
          </p:nvSpPr>
          <p:spPr>
            <a:xfrm>
              <a:off x="1206219" y="5661948"/>
              <a:ext cx="857242" cy="6274"/>
            </a:xfrm>
            <a:custGeom>
              <a:avLst/>
              <a:gdLst/>
              <a:ahLst/>
              <a:cxnLst/>
              <a:rect l="0" t="0" r="0" b="0"/>
              <a:pathLst>
                <a:path w="889200" h="7600" fill="none">
                  <a:moveTo>
                    <a:pt x="0" y="0"/>
                  </a:moveTo>
                  <a:lnTo>
                    <a:pt x="889200" y="0"/>
                  </a:lnTo>
                </a:path>
              </a:pathLst>
            </a:custGeom>
            <a:noFill/>
            <a:ln w="27867" cap="flat">
              <a:solidFill>
                <a:srgbClr val="9B9B9B"/>
              </a:solidFill>
              <a:bevel/>
            </a:ln>
          </p:spPr>
        </p:sp>
        <p:sp>
          <p:nvSpPr>
            <p:cNvPr id="104" name="ConnectLine">
              <a:extLst>
                <a:ext uri="{FF2B5EF4-FFF2-40B4-BE49-F238E27FC236}">
                  <a16:creationId xmlns:a16="http://schemas.microsoft.com/office/drawing/2014/main" id="{333D2E7A-196F-4D6F-C2B1-478E47921BD5}"/>
                </a:ext>
              </a:extLst>
            </p:cNvPr>
            <p:cNvSpPr/>
            <p:nvPr/>
          </p:nvSpPr>
          <p:spPr>
            <a:xfrm>
              <a:off x="1206219" y="5737231"/>
              <a:ext cx="857242" cy="6274"/>
            </a:xfrm>
            <a:custGeom>
              <a:avLst/>
              <a:gdLst/>
              <a:ahLst/>
              <a:cxnLst/>
              <a:rect l="0" t="0" r="0" b="0"/>
              <a:pathLst>
                <a:path w="889200" h="7600" fill="none">
                  <a:moveTo>
                    <a:pt x="0" y="0"/>
                  </a:moveTo>
                  <a:lnTo>
                    <a:pt x="889200" y="0"/>
                  </a:lnTo>
                </a:path>
              </a:pathLst>
            </a:custGeom>
            <a:noFill/>
            <a:ln w="27867" cap="flat">
              <a:solidFill>
                <a:srgbClr val="9B9B9B"/>
              </a:solidFill>
              <a:bevel/>
            </a:ln>
          </p:spPr>
        </p:sp>
        <p:sp>
          <p:nvSpPr>
            <p:cNvPr id="105" name="ConnectLine">
              <a:extLst>
                <a:ext uri="{FF2B5EF4-FFF2-40B4-BE49-F238E27FC236}">
                  <a16:creationId xmlns:a16="http://schemas.microsoft.com/office/drawing/2014/main" id="{4D6BEBD8-86EB-5D39-6640-F76A518F32BA}"/>
                </a:ext>
              </a:extLst>
            </p:cNvPr>
            <p:cNvSpPr/>
            <p:nvPr/>
          </p:nvSpPr>
          <p:spPr>
            <a:xfrm>
              <a:off x="1748406" y="5363378"/>
              <a:ext cx="7327" cy="509286"/>
            </a:xfrm>
            <a:custGeom>
              <a:avLst/>
              <a:gdLst/>
              <a:ahLst/>
              <a:cxnLst/>
              <a:rect l="0" t="0" r="0" b="0"/>
              <a:pathLst>
                <a:path w="7600" h="616968" fill="none">
                  <a:moveTo>
                    <a:pt x="0" y="0"/>
                  </a:moveTo>
                  <a:lnTo>
                    <a:pt x="0" y="616968"/>
                  </a:lnTo>
                </a:path>
              </a:pathLst>
            </a:custGeom>
            <a:noFill/>
            <a:ln w="27867" cap="flat">
              <a:solidFill>
                <a:srgbClr val="9B9B9B"/>
              </a:solidFill>
              <a:bevel/>
            </a:ln>
          </p:spPr>
        </p:sp>
        <p:sp>
          <p:nvSpPr>
            <p:cNvPr id="106" name="ConnectLine">
              <a:extLst>
                <a:ext uri="{FF2B5EF4-FFF2-40B4-BE49-F238E27FC236}">
                  <a16:creationId xmlns:a16="http://schemas.microsoft.com/office/drawing/2014/main" id="{6D0370EB-417C-8AE3-24F2-75AFA9715AAA}"/>
                </a:ext>
              </a:extLst>
            </p:cNvPr>
            <p:cNvSpPr/>
            <p:nvPr/>
          </p:nvSpPr>
          <p:spPr>
            <a:xfrm>
              <a:off x="1645830" y="5363378"/>
              <a:ext cx="7327" cy="509286"/>
            </a:xfrm>
            <a:custGeom>
              <a:avLst/>
              <a:gdLst/>
              <a:ahLst/>
              <a:cxnLst/>
              <a:rect l="0" t="0" r="0" b="0"/>
              <a:pathLst>
                <a:path w="7600" h="616968" fill="none">
                  <a:moveTo>
                    <a:pt x="0" y="0"/>
                  </a:moveTo>
                  <a:lnTo>
                    <a:pt x="0" y="616968"/>
                  </a:lnTo>
                </a:path>
              </a:pathLst>
            </a:custGeom>
            <a:noFill/>
            <a:ln w="27867" cap="flat">
              <a:solidFill>
                <a:srgbClr val="9B9B9B"/>
              </a:solidFill>
              <a:bevel/>
            </a:ln>
          </p:spPr>
        </p:sp>
        <p:sp>
          <p:nvSpPr>
            <p:cNvPr id="107" name="ConnectLine">
              <a:extLst>
                <a:ext uri="{FF2B5EF4-FFF2-40B4-BE49-F238E27FC236}">
                  <a16:creationId xmlns:a16="http://schemas.microsoft.com/office/drawing/2014/main" id="{A0754B68-F1E4-D393-9159-4D550E3182BE}"/>
                </a:ext>
              </a:extLst>
            </p:cNvPr>
            <p:cNvSpPr/>
            <p:nvPr/>
          </p:nvSpPr>
          <p:spPr>
            <a:xfrm>
              <a:off x="1543254" y="5363378"/>
              <a:ext cx="7327" cy="509286"/>
            </a:xfrm>
            <a:custGeom>
              <a:avLst/>
              <a:gdLst/>
              <a:ahLst/>
              <a:cxnLst/>
              <a:rect l="0" t="0" r="0" b="0"/>
              <a:pathLst>
                <a:path w="7600" h="616968" fill="none">
                  <a:moveTo>
                    <a:pt x="0" y="0"/>
                  </a:moveTo>
                  <a:lnTo>
                    <a:pt x="0" y="616968"/>
                  </a:lnTo>
                </a:path>
              </a:pathLst>
            </a:custGeom>
            <a:noFill/>
            <a:ln w="27867" cap="flat">
              <a:solidFill>
                <a:srgbClr val="9B9B9B"/>
              </a:solidFill>
              <a:bevel/>
            </a:ln>
          </p:spPr>
        </p:sp>
        <p:sp>
          <p:nvSpPr>
            <p:cNvPr id="108" name="ConnectLine">
              <a:extLst>
                <a:ext uri="{FF2B5EF4-FFF2-40B4-BE49-F238E27FC236}">
                  <a16:creationId xmlns:a16="http://schemas.microsoft.com/office/drawing/2014/main" id="{F3CF1888-D72C-990D-612D-4208019C1E89}"/>
                </a:ext>
              </a:extLst>
            </p:cNvPr>
            <p:cNvSpPr/>
            <p:nvPr/>
          </p:nvSpPr>
          <p:spPr>
            <a:xfrm>
              <a:off x="1455332" y="5363378"/>
              <a:ext cx="7327" cy="509286"/>
            </a:xfrm>
            <a:custGeom>
              <a:avLst/>
              <a:gdLst/>
              <a:ahLst/>
              <a:cxnLst/>
              <a:rect l="0" t="0" r="0" b="0"/>
              <a:pathLst>
                <a:path w="7600" h="616968" fill="none">
                  <a:moveTo>
                    <a:pt x="0" y="0"/>
                  </a:moveTo>
                  <a:lnTo>
                    <a:pt x="0" y="616968"/>
                  </a:lnTo>
                </a:path>
              </a:pathLst>
            </a:custGeom>
            <a:noFill/>
            <a:ln w="27867" cap="flat">
              <a:solidFill>
                <a:srgbClr val="9B9B9B"/>
              </a:solidFill>
              <a:bevel/>
            </a:ln>
          </p:spPr>
        </p:sp>
        <p:sp>
          <p:nvSpPr>
            <p:cNvPr id="109" name="ConnectLine">
              <a:extLst>
                <a:ext uri="{FF2B5EF4-FFF2-40B4-BE49-F238E27FC236}">
                  <a16:creationId xmlns:a16="http://schemas.microsoft.com/office/drawing/2014/main" id="{C69EC463-9A86-382F-99ED-8C08DD0D859A}"/>
                </a:ext>
              </a:extLst>
            </p:cNvPr>
            <p:cNvSpPr/>
            <p:nvPr/>
          </p:nvSpPr>
          <p:spPr>
            <a:xfrm>
              <a:off x="1850982" y="5363378"/>
              <a:ext cx="7327" cy="509286"/>
            </a:xfrm>
            <a:custGeom>
              <a:avLst/>
              <a:gdLst/>
              <a:ahLst/>
              <a:cxnLst/>
              <a:rect l="0" t="0" r="0" b="0"/>
              <a:pathLst>
                <a:path w="7600" h="616968" fill="none">
                  <a:moveTo>
                    <a:pt x="0" y="0"/>
                  </a:moveTo>
                  <a:lnTo>
                    <a:pt x="0" y="616968"/>
                  </a:lnTo>
                </a:path>
              </a:pathLst>
            </a:custGeom>
            <a:noFill/>
            <a:ln w="27867" cap="flat">
              <a:solidFill>
                <a:srgbClr val="9B9B9B"/>
              </a:solidFill>
              <a:bevel/>
            </a:ln>
          </p:spPr>
        </p:sp>
        <p:sp>
          <p:nvSpPr>
            <p:cNvPr id="118" name="ConnectLine">
              <a:extLst>
                <a:ext uri="{FF2B5EF4-FFF2-40B4-BE49-F238E27FC236}">
                  <a16:creationId xmlns:a16="http://schemas.microsoft.com/office/drawing/2014/main" id="{3F384732-F0CE-3ABF-A6C8-313403A56FF1}"/>
                </a:ext>
              </a:extLst>
            </p:cNvPr>
            <p:cNvSpPr/>
            <p:nvPr/>
          </p:nvSpPr>
          <p:spPr>
            <a:xfrm>
              <a:off x="1939201" y="1833260"/>
              <a:ext cx="45719" cy="160098"/>
            </a:xfrm>
            <a:custGeom>
              <a:avLst/>
              <a:gdLst/>
              <a:ahLst/>
              <a:cxnLst/>
              <a:rect l="0" t="0" r="0" b="0"/>
              <a:pathLst>
                <a:path w="7600" h="281200" fill="none">
                  <a:moveTo>
                    <a:pt x="0" y="0"/>
                  </a:moveTo>
                  <a:lnTo>
                    <a:pt x="0" y="281200"/>
                  </a:lnTo>
                </a:path>
              </a:pathLst>
            </a:custGeom>
            <a:noFill/>
            <a:ln w="7600" cap="flat">
              <a:solidFill>
                <a:srgbClr val="323232"/>
              </a:solidFill>
              <a:bevel/>
            </a:ln>
          </p:spPr>
        </p:sp>
        <p:sp>
          <p:nvSpPr>
            <p:cNvPr id="119" name="ConnectLine">
              <a:extLst>
                <a:ext uri="{FF2B5EF4-FFF2-40B4-BE49-F238E27FC236}">
                  <a16:creationId xmlns:a16="http://schemas.microsoft.com/office/drawing/2014/main" id="{BFD2B863-6714-4F5A-8195-748F8D32E9A2}"/>
                </a:ext>
              </a:extLst>
            </p:cNvPr>
            <p:cNvSpPr/>
            <p:nvPr/>
          </p:nvSpPr>
          <p:spPr>
            <a:xfrm flipH="1">
              <a:off x="4254297" y="1826547"/>
              <a:ext cx="45719" cy="166811"/>
            </a:xfrm>
            <a:custGeom>
              <a:avLst/>
              <a:gdLst/>
              <a:ahLst/>
              <a:cxnLst/>
              <a:rect l="0" t="0" r="0" b="0"/>
              <a:pathLst>
                <a:path w="7600" h="281200" fill="none">
                  <a:moveTo>
                    <a:pt x="0" y="0"/>
                  </a:moveTo>
                  <a:lnTo>
                    <a:pt x="0" y="281200"/>
                  </a:lnTo>
                </a:path>
              </a:pathLst>
            </a:custGeom>
            <a:noFill/>
            <a:ln w="7600" cap="flat">
              <a:solidFill>
                <a:srgbClr val="323232"/>
              </a:solidFill>
              <a:bevel/>
            </a:ln>
          </p:spPr>
        </p:sp>
        <p:sp>
          <p:nvSpPr>
            <p:cNvPr id="120" name="ConnectLine">
              <a:extLst>
                <a:ext uri="{FF2B5EF4-FFF2-40B4-BE49-F238E27FC236}">
                  <a16:creationId xmlns:a16="http://schemas.microsoft.com/office/drawing/2014/main" id="{1D450FD8-408A-38A5-11BF-32D5B2CA9CB0}"/>
                </a:ext>
              </a:extLst>
            </p:cNvPr>
            <p:cNvSpPr/>
            <p:nvPr/>
          </p:nvSpPr>
          <p:spPr>
            <a:xfrm>
              <a:off x="1857738" y="4590548"/>
              <a:ext cx="7327" cy="277784"/>
            </a:xfrm>
            <a:custGeom>
              <a:avLst/>
              <a:gdLst/>
              <a:ahLst/>
              <a:cxnLst/>
              <a:rect l="0" t="0" r="0" b="0"/>
              <a:pathLst>
                <a:path w="7600" h="336518" fill="none">
                  <a:moveTo>
                    <a:pt x="0" y="0"/>
                  </a:moveTo>
                  <a:lnTo>
                    <a:pt x="0" y="336518"/>
                  </a:lnTo>
                </a:path>
              </a:pathLst>
            </a:custGeom>
            <a:noFill/>
            <a:ln w="7600" cap="flat">
              <a:solidFill>
                <a:srgbClr val="323232"/>
              </a:solidFill>
              <a:bevel/>
            </a:ln>
          </p:spPr>
        </p:sp>
        <p:sp>
          <p:nvSpPr>
            <p:cNvPr id="121" name="ConnectLine">
              <a:extLst>
                <a:ext uri="{FF2B5EF4-FFF2-40B4-BE49-F238E27FC236}">
                  <a16:creationId xmlns:a16="http://schemas.microsoft.com/office/drawing/2014/main" id="{DE913419-3E07-DF26-F11D-818C7EE1325A}"/>
                </a:ext>
              </a:extLst>
            </p:cNvPr>
            <p:cNvSpPr/>
            <p:nvPr/>
          </p:nvSpPr>
          <p:spPr>
            <a:xfrm>
              <a:off x="4642514" y="4590548"/>
              <a:ext cx="7327" cy="277784"/>
            </a:xfrm>
            <a:custGeom>
              <a:avLst/>
              <a:gdLst/>
              <a:ahLst/>
              <a:cxnLst/>
              <a:rect l="0" t="0" r="0" b="0"/>
              <a:pathLst>
                <a:path w="7600" h="336518" fill="none">
                  <a:moveTo>
                    <a:pt x="0" y="0"/>
                  </a:moveTo>
                  <a:lnTo>
                    <a:pt x="0" y="336518"/>
                  </a:lnTo>
                </a:path>
              </a:pathLst>
            </a:custGeom>
            <a:noFill/>
            <a:ln w="7600" cap="flat">
              <a:solidFill>
                <a:srgbClr val="323232"/>
              </a:solidFill>
              <a:bevel/>
            </a:ln>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361950" y="1071401"/>
            <a:ext cx="11346830" cy="4994862"/>
          </a:xfrm>
          <a:prstGeom prst="roundRect">
            <a:avLst>
              <a:gd name="adj" fmla="val 1139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t>16</a:t>
            </a:fld>
            <a:endParaRPr lang="zh-CN" altLang="en-US"/>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GausDB</a:t>
            </a:r>
            <a:r>
              <a:rPr kumimoji="1" lang="zh-CN" altLang="en-US" dirty="0">
                <a:latin typeface="微软雅黑" panose="020B0503020204020204" pitchFamily="34" charset="-122"/>
                <a:ea typeface="微软雅黑" panose="020B0503020204020204" pitchFamily="34" charset="-122"/>
              </a:rPr>
              <a:t>面向</a:t>
            </a:r>
            <a:r>
              <a:rPr lang="zh-CN" altLang="en-US" dirty="0">
                <a:latin typeface="微软雅黑" panose="020B0503020204020204" pitchFamily="34" charset="-122"/>
                <a:ea typeface="微软雅黑" panose="020B0503020204020204" pitchFamily="34" charset="-122"/>
              </a:rPr>
              <a:t>昇腾</a:t>
            </a:r>
            <a:r>
              <a:rPr lang="en-US" altLang="zh-CN" dirty="0">
                <a:latin typeface="微软雅黑" panose="020B0503020204020204" pitchFamily="34" charset="-122"/>
                <a:ea typeface="微软雅黑" panose="020B0503020204020204" pitchFamily="34" charset="-122"/>
              </a:rPr>
              <a:t>GPU</a:t>
            </a:r>
            <a:r>
              <a:rPr kumimoji="1" lang="zh-CN" altLang="en-US" dirty="0">
                <a:latin typeface="微软雅黑" panose="020B0503020204020204" pitchFamily="34" charset="-122"/>
                <a:ea typeface="微软雅黑" panose="020B0503020204020204" pitchFamily="34" charset="-122"/>
              </a:rPr>
              <a:t>的架构</a:t>
            </a:r>
          </a:p>
        </p:txBody>
      </p:sp>
      <p:sp>
        <p:nvSpPr>
          <p:cNvPr id="6" name="内容占位符 2"/>
          <p:cNvSpPr>
            <a:spLocks noGrp="1"/>
          </p:cNvSpPr>
          <p:nvPr>
            <p:ph idx="1"/>
          </p:nvPr>
        </p:nvSpPr>
        <p:spPr>
          <a:xfrm>
            <a:off x="579904" y="1271404"/>
            <a:ext cx="10874188" cy="3367271"/>
          </a:xfrm>
        </p:spPr>
        <p:txBody>
          <a:bodyPr/>
          <a:lstStyle/>
          <a:p>
            <a:pPr>
              <a:lnSpc>
                <a:spcPct val="15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rPr>
              <a:t>支持和优化</a:t>
            </a:r>
            <a:r>
              <a:rPr lang="en-US" altLang="zh-CN" sz="2400" dirty="0">
                <a:latin typeface="微软雅黑" panose="020B0503020204020204" pitchFamily="34" charset="-122"/>
                <a:ea typeface="微软雅黑" panose="020B0503020204020204" pitchFamily="34" charset="-122"/>
              </a:rPr>
              <a:t>AI</a:t>
            </a:r>
            <a:r>
              <a:rPr lang="zh-CN" altLang="en-US" sz="2400" dirty="0">
                <a:latin typeface="微软雅黑" panose="020B0503020204020204" pitchFamily="34" charset="-122"/>
                <a:ea typeface="微软雅黑" panose="020B0503020204020204" pitchFamily="34" charset="-122"/>
              </a:rPr>
              <a:t>算法中不同类型的算子操作，并通过</a:t>
            </a:r>
            <a:r>
              <a:rPr lang="en-US" altLang="zh-CN" sz="2400" dirty="0">
                <a:latin typeface="微软雅黑" panose="020B0503020204020204" pitchFamily="34" charset="-122"/>
                <a:ea typeface="微软雅黑" panose="020B0503020204020204" pitchFamily="34" charset="-122"/>
              </a:rPr>
              <a:t>SQL</a:t>
            </a:r>
            <a:r>
              <a:rPr lang="zh-CN" altLang="en-US" sz="2400" dirty="0">
                <a:latin typeface="微软雅黑" panose="020B0503020204020204" pitchFamily="34" charset="-122"/>
                <a:ea typeface="微软雅黑" panose="020B0503020204020204" pitchFamily="34" charset="-122"/>
              </a:rPr>
              <a:t>语句来支持</a:t>
            </a:r>
            <a:r>
              <a:rPr lang="en-US" altLang="zh-CN" sz="2400" dirty="0" err="1">
                <a:latin typeface="微软雅黑" panose="020B0503020204020204" pitchFamily="34" charset="-122"/>
                <a:ea typeface="微软雅黑" panose="020B0503020204020204" pitchFamily="34" charset="-122"/>
              </a:rPr>
              <a:t>GaussDB</a:t>
            </a:r>
            <a:r>
              <a:rPr lang="zh-CN" altLang="en-US" sz="2400" dirty="0">
                <a:latin typeface="微软雅黑" panose="020B0503020204020204" pitchFamily="34" charset="-122"/>
                <a:ea typeface="微软雅黑" panose="020B0503020204020204" pitchFamily="34" charset="-122"/>
              </a:rPr>
              <a:t>内</a:t>
            </a:r>
            <a:r>
              <a:rPr lang="en-US" altLang="zh-CN" sz="2400" dirty="0">
                <a:latin typeface="微软雅黑" panose="020B0503020204020204" pitchFamily="34" charset="-122"/>
                <a:ea typeface="微软雅黑" panose="020B0503020204020204" pitchFamily="34" charset="-122"/>
              </a:rPr>
              <a:t>AI</a:t>
            </a:r>
            <a:r>
              <a:rPr lang="zh-CN" altLang="en-US" sz="2400" dirty="0">
                <a:latin typeface="微软雅黑" panose="020B0503020204020204" pitchFamily="34" charset="-122"/>
                <a:ea typeface="微软雅黑" panose="020B0503020204020204" pitchFamily="34" charset="-122"/>
              </a:rPr>
              <a:t>算子</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并发原语机制</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库内集成</a:t>
            </a:r>
            <a:r>
              <a:rPr lang="en-US" altLang="zh-CN" sz="2400" dirty="0" err="1">
                <a:latin typeface="微软雅黑" panose="020B0503020204020204" pitchFamily="34" charset="-122"/>
                <a:ea typeface="微软雅黑" panose="020B0503020204020204" pitchFamily="34" charset="-122"/>
                <a:cs typeface="Arial" panose="020B0604020202020204" pitchFamily="34" charset="0"/>
              </a:rPr>
              <a:t>Tensorflow</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400" dirty="0" err="1">
                <a:latin typeface="微软雅黑" panose="020B0503020204020204" pitchFamily="34" charset="-122"/>
                <a:ea typeface="微软雅黑" panose="020B0503020204020204" pitchFamily="34" charset="-122"/>
                <a:cs typeface="Arial" panose="020B0604020202020204" pitchFamily="34" charset="0"/>
              </a:rPr>
              <a:t>MindSpore</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深度学习框架</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数据库内部实现</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CNN</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DNN</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等神经网络算法，并基于昇腾芯片进行加速优化</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数据库的内置</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AI</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算法包</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利用数据库优化器、索引、剪枝等技术实现机器学习模型训练与推理过程的加速</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对</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vector</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cube</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等计算模型的加速能力</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实现传统数据库内聚集操作（</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Aggregation</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）、连接操作（</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Join</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）的加速</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页脚占位符 3"/>
          <p:cNvSpPr>
            <a:spLocks noGrp="1"/>
          </p:cNvSpPr>
          <p:nvPr>
            <p:ph type="ftr" sz="quarter" idx="3"/>
          </p:nvPr>
        </p:nvSpPr>
        <p:spPr/>
        <p:txBody>
          <a:bodyPr/>
          <a:lstStyle/>
          <a:p>
            <a:pPr>
              <a:defRPr/>
            </a:pPr>
            <a:r>
              <a:rPr lang="zh-CN" altLang="en-US"/>
              <a:t>数据库系统—GaussDB</a:t>
            </a:r>
            <a:endParaRPr lang="en-US" altLang="zh-CN" sz="1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491378" y="1109786"/>
            <a:ext cx="10890997" cy="5236306"/>
          </a:xfrm>
          <a:prstGeom prst="roundRect">
            <a:avLst>
              <a:gd name="adj" fmla="val 1139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6" name="内容占位符 2"/>
          <p:cNvSpPr>
            <a:spLocks noGrp="1"/>
          </p:cNvSpPr>
          <p:nvPr>
            <p:ph idx="1"/>
          </p:nvPr>
        </p:nvSpPr>
        <p:spPr>
          <a:xfrm>
            <a:off x="623693" y="1109786"/>
            <a:ext cx="10626366" cy="3967346"/>
          </a:xfrm>
        </p:spPr>
        <p:txBody>
          <a:bodyPr/>
          <a:lstStyle/>
          <a:p>
            <a:pPr>
              <a:lnSpc>
                <a:spcPct val="15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rPr>
              <a:t>支持</a:t>
            </a:r>
            <a:r>
              <a:rPr lang="en-US" altLang="zh-CN" sz="2400" dirty="0">
                <a:latin typeface="微软雅黑" panose="020B0503020204020204" pitchFamily="34" charset="-122"/>
                <a:ea typeface="微软雅黑" panose="020B0503020204020204" pitchFamily="34" charset="-122"/>
              </a:rPr>
              <a:t>NUMA</a:t>
            </a:r>
            <a:r>
              <a:rPr lang="zh-CN" altLang="en-US" sz="2400" dirty="0">
                <a:latin typeface="微软雅黑" panose="020B0503020204020204" pitchFamily="34" charset="-122"/>
                <a:ea typeface="微软雅黑" panose="020B0503020204020204" pitchFamily="34" charset="-122"/>
              </a:rPr>
              <a:t>架构，提供大规模数据计算能力</a:t>
            </a:r>
            <a:endParaRPr lang="en-US" altLang="zh-CN" sz="2400" dirty="0">
              <a:latin typeface="微软雅黑" panose="020B0503020204020204" pitchFamily="34" charset="-122"/>
              <a:ea typeface="微软雅黑" panose="020B0503020204020204" pitchFamily="34" charset="-122"/>
            </a:endParaRPr>
          </a:p>
          <a:p>
            <a:pPr>
              <a:lnSpc>
                <a:spcPct val="15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并发原语机制</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通过核间通讯机制，无需通过内存变量的原子性修改来达成协同一致</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异步流水线机制</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执行事务时，可根据任务特点，将其切分成多个子任务，由特定线程执行</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共享数据结构的全局访问</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利用单独的核来进行处理，减少数据访问冲突</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新型的</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NUMA</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事务处理及存储引擎架构</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基于数据进行事务分发、基于</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NUMA</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的数据老化回收等，减少核间冲突、提升系统效率</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t>17</a:t>
            </a:fld>
            <a:endParaRPr lang="zh-CN" altLang="en-US"/>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GausDB</a:t>
            </a:r>
            <a:r>
              <a:rPr kumimoji="1" lang="zh-CN" altLang="en-US" dirty="0">
                <a:latin typeface="微软雅黑" panose="020B0503020204020204" pitchFamily="34" charset="-122"/>
                <a:ea typeface="微软雅黑" panose="020B0503020204020204" pitchFamily="34" charset="-122"/>
              </a:rPr>
              <a:t>面向</a:t>
            </a:r>
            <a:r>
              <a:rPr lang="zh-CN" altLang="en-US" dirty="0">
                <a:latin typeface="微软雅黑" panose="020B0503020204020204" pitchFamily="34" charset="-122"/>
                <a:ea typeface="微软雅黑" panose="020B0503020204020204" pitchFamily="34" charset="-122"/>
              </a:rPr>
              <a:t>新硬件的异构计算</a:t>
            </a:r>
            <a:endParaRPr kumimoji="1"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3"/>
          </p:nvPr>
        </p:nvSpPr>
        <p:spPr/>
        <p:txBody>
          <a:bodyPr/>
          <a:lstStyle/>
          <a:p>
            <a:pPr>
              <a:defRPr/>
            </a:pPr>
            <a:r>
              <a:rPr lang="zh-CN" altLang="en-US"/>
              <a:t>数据库系统—GaussDB</a:t>
            </a:r>
            <a:endParaRPr lang="en-US" altLang="zh-CN" sz="1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目录</a:t>
            </a:r>
          </a:p>
        </p:txBody>
      </p:sp>
      <p:sp>
        <p:nvSpPr>
          <p:cNvPr id="2" name="页脚占位符 1"/>
          <p:cNvSpPr>
            <a:spLocks noGrp="1"/>
          </p:cNvSpPr>
          <p:nvPr>
            <p:ph type="ftr" sz="quarter" idx="11"/>
          </p:nvPr>
        </p:nvSpPr>
        <p:spPr/>
        <p:txBody>
          <a:bodyPr/>
          <a:lstStyle/>
          <a:p>
            <a:r>
              <a:rPr kumimoji="1" lang="zh-CN" altLang="en-US">
                <a:latin typeface="微软雅黑" panose="020B0503020204020204" pitchFamily="34" charset="-122"/>
                <a:ea typeface="微软雅黑" panose="020B0503020204020204" pitchFamily="34" charset="-122"/>
              </a:rPr>
              <a:t>数据库系统—GaussDB</a:t>
            </a:r>
            <a:endParaRPr kumimoji="1"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4B0D34C0-35A8-654C-9FBA-7B4E017BD630}" type="slidenum">
              <a:rPr lang="en-US" altLang="zh-CN" smtClean="0">
                <a:latin typeface="微软雅黑" panose="020B0503020204020204" pitchFamily="34" charset="-122"/>
                <a:ea typeface="微软雅黑" panose="020B0503020204020204" pitchFamily="34" charset="-122"/>
              </a:rPr>
              <a:t>18</a:t>
            </a:fld>
            <a:endParaRPr kumimoji="1" lang="zh-CN" altLang="en-US">
              <a:latin typeface="微软雅黑" panose="020B0503020204020204" pitchFamily="34" charset="-122"/>
              <a:ea typeface="微软雅黑" panose="020B0503020204020204" pitchFamily="34" charset="-122"/>
            </a:endParaRPr>
          </a:p>
        </p:txBody>
      </p:sp>
      <p:sp>
        <p:nvSpPr>
          <p:cNvPr id="7" name="Shape18">
            <a:extLst>
              <a:ext uri="{FF2B5EF4-FFF2-40B4-BE49-F238E27FC236}">
                <a16:creationId xmlns:a16="http://schemas.microsoft.com/office/drawing/2014/main" id="{E914A6E2-4C84-6863-E2DF-26506B539003}"/>
              </a:ext>
            </a:extLst>
          </p:cNvPr>
          <p:cNvSpPr/>
          <p:nvPr/>
        </p:nvSpPr>
        <p:spPr>
          <a:xfrm>
            <a:off x="2786128" y="1114026"/>
            <a:ext cx="6203493" cy="5061143"/>
          </a:xfrm>
          <a:prstGeom prst="roundRect">
            <a:avLst>
              <a:gd name="adj" fmla="val 1139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8" name="内容占位符 2">
            <a:extLst>
              <a:ext uri="{FF2B5EF4-FFF2-40B4-BE49-F238E27FC236}">
                <a16:creationId xmlns:a16="http://schemas.microsoft.com/office/drawing/2014/main" id="{53DFB8A9-661F-7449-A6B1-9C40DAA2FD14}"/>
              </a:ext>
            </a:extLst>
          </p:cNvPr>
          <p:cNvSpPr>
            <a:spLocks noGrp="1"/>
          </p:cNvSpPr>
          <p:nvPr>
            <p:ph idx="1"/>
          </p:nvPr>
        </p:nvSpPr>
        <p:spPr>
          <a:xfrm>
            <a:off x="3526439" y="1008099"/>
            <a:ext cx="4981117" cy="2808926"/>
          </a:xfrm>
        </p:spPr>
        <p:txBody>
          <a:bodyPr/>
          <a:lstStyle/>
          <a:p>
            <a:pPr marL="457200" indent="-457200">
              <a:lnSpc>
                <a:spcPct val="150000"/>
              </a:lnSpc>
              <a:buFont typeface="+mj-ea"/>
              <a:buAutoNum type="circleNumDbPlain"/>
            </a:pPr>
            <a:r>
              <a:rPr lang="en-US" altLang="zh-CN" sz="2400" b="1" dirty="0" err="1">
                <a:latin typeface="微软雅黑" panose="020B0503020204020204" pitchFamily="34" charset="-122"/>
                <a:ea typeface="微软雅黑" panose="020B0503020204020204" pitchFamily="34" charset="-122"/>
              </a:rPr>
              <a:t>GaussDB</a:t>
            </a:r>
            <a:r>
              <a:rPr lang="zh-CN" altLang="en-US" sz="2400" b="1" dirty="0">
                <a:latin typeface="微软雅黑" panose="020B0503020204020204" pitchFamily="34" charset="-122"/>
                <a:ea typeface="微软雅黑" panose="020B0503020204020204" pitchFamily="34" charset="-122"/>
              </a:rPr>
              <a:t>总体架构</a:t>
            </a:r>
            <a:endParaRPr lang="en-US" altLang="zh-CN" sz="2400" b="1"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dirty="0" err="1">
                <a:solidFill>
                  <a:srgbClr val="7030A0"/>
                </a:solidFill>
                <a:latin typeface="微软雅黑" panose="020B0503020204020204" pitchFamily="34" charset="-122"/>
                <a:ea typeface="微软雅黑" panose="020B0503020204020204" pitchFamily="34" charset="-122"/>
              </a:rPr>
              <a:t>GaussDB</a:t>
            </a:r>
            <a:r>
              <a:rPr lang="zh-CN" altLang="en-US" sz="2400" b="1" dirty="0">
                <a:solidFill>
                  <a:srgbClr val="7030A0"/>
                </a:solidFill>
                <a:latin typeface="微软雅黑" panose="020B0503020204020204" pitchFamily="34" charset="-122"/>
                <a:ea typeface="微软雅黑" panose="020B0503020204020204" pitchFamily="34" charset="-122"/>
              </a:rPr>
              <a:t>查询处理</a:t>
            </a:r>
            <a:endParaRPr lang="en-US" altLang="zh-CN" sz="2400" b="1" dirty="0">
              <a:solidFill>
                <a:srgbClr val="7030A0"/>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dirty="0" err="1">
                <a:latin typeface="微软雅黑" panose="020B0503020204020204" pitchFamily="34" charset="-122"/>
                <a:ea typeface="微软雅黑" panose="020B0503020204020204" pitchFamily="34" charset="-122"/>
              </a:rPr>
              <a:t>GaussDB</a:t>
            </a:r>
            <a:r>
              <a:rPr lang="zh-CN" altLang="en-US" sz="2400" b="1" dirty="0">
                <a:latin typeface="微软雅黑" panose="020B0503020204020204" pitchFamily="34" charset="-122"/>
                <a:ea typeface="微软雅黑" panose="020B0503020204020204" pitchFamily="34" charset="-122"/>
              </a:rPr>
              <a:t>存储</a:t>
            </a:r>
            <a:endParaRPr lang="en-US" altLang="zh-CN" sz="2400" b="1"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dirty="0" err="1">
                <a:latin typeface="微软雅黑" panose="020B0503020204020204" pitchFamily="34" charset="-122"/>
                <a:ea typeface="微软雅黑" panose="020B0503020204020204" pitchFamily="34" charset="-122"/>
              </a:rPr>
              <a:t>GaussDB</a:t>
            </a:r>
            <a:r>
              <a:rPr lang="zh-CN" altLang="en-US" sz="2400" b="1" dirty="0">
                <a:latin typeface="微软雅黑" panose="020B0503020204020204" pitchFamily="34" charset="-122"/>
                <a:ea typeface="微软雅黑" panose="020B0503020204020204" pitchFamily="34" charset="-122"/>
              </a:rPr>
              <a:t>分布式</a:t>
            </a:r>
            <a:endParaRPr lang="en-US" altLang="zh-CN" sz="2400" b="1"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dirty="0" err="1">
                <a:latin typeface="微软雅黑" panose="020B0503020204020204" pitchFamily="34" charset="-122"/>
                <a:ea typeface="微软雅黑" panose="020B0503020204020204" pitchFamily="34" charset="-122"/>
              </a:rPr>
              <a:t>GaussDB</a:t>
            </a:r>
            <a:r>
              <a:rPr lang="zh-CN" altLang="en-US" sz="2400" b="1" dirty="0">
                <a:latin typeface="微软雅黑" panose="020B0503020204020204" pitchFamily="34" charset="-122"/>
                <a:ea typeface="微软雅黑" panose="020B0503020204020204" pitchFamily="34" charset="-122"/>
              </a:rPr>
              <a:t>云原生</a:t>
            </a:r>
            <a:endParaRPr lang="en-US" altLang="zh-CN" sz="2400" b="1"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dirty="0" err="1">
                <a:latin typeface="微软雅黑" panose="020B0503020204020204" pitchFamily="34" charset="-122"/>
                <a:ea typeface="微软雅黑" panose="020B0503020204020204" pitchFamily="34" charset="-122"/>
              </a:rPr>
              <a:t>GaussDB</a:t>
            </a:r>
            <a:r>
              <a:rPr lang="zh-CN" altLang="en-US" sz="2400" b="1" dirty="0">
                <a:latin typeface="微软雅黑" panose="020B0503020204020204" pitchFamily="34" charset="-122"/>
                <a:ea typeface="微软雅黑" panose="020B0503020204020204" pitchFamily="34" charset="-122"/>
              </a:rPr>
              <a:t>高可用</a:t>
            </a:r>
            <a:endParaRPr lang="en-US" altLang="zh-CN" sz="2400" b="1"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dirty="0">
                <a:latin typeface="微软雅黑" panose="020B0503020204020204" pitchFamily="34" charset="-122"/>
                <a:ea typeface="微软雅黑" panose="020B0503020204020204" pitchFamily="34" charset="-122"/>
              </a:rPr>
              <a:t>GaussDB</a:t>
            </a:r>
            <a:r>
              <a:rPr lang="zh-CN" altLang="en-US" sz="2400" b="1" dirty="0">
                <a:latin typeface="微软雅黑" panose="020B0503020204020204" pitchFamily="34" charset="-122"/>
                <a:ea typeface="微软雅黑" panose="020B0503020204020204" pitchFamily="34" charset="-122"/>
              </a:rPr>
              <a:t>安全</a:t>
            </a:r>
            <a:endParaRPr lang="en-US" altLang="zh-CN" sz="2400" b="1"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dirty="0">
                <a:latin typeface="微软雅黑" panose="020B0503020204020204" pitchFamily="34" charset="-122"/>
                <a:ea typeface="微软雅黑" panose="020B0503020204020204" pitchFamily="34" charset="-122"/>
              </a:rPr>
              <a:t>GaussDB</a:t>
            </a:r>
            <a:r>
              <a:rPr lang="zh-CN" altLang="en-US" sz="2400" b="1" dirty="0">
                <a:latin typeface="微软雅黑" panose="020B0503020204020204" pitchFamily="34" charset="-122"/>
                <a:ea typeface="微软雅黑" panose="020B0503020204020204" pitchFamily="34" charset="-122"/>
              </a:rPr>
              <a:t>智能</a:t>
            </a:r>
            <a:endParaRPr lang="en-US" altLang="zh-CN"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6">
            <a:extLst>
              <a:ext uri="{FF2B5EF4-FFF2-40B4-BE49-F238E27FC236}">
                <a16:creationId xmlns:a16="http://schemas.microsoft.com/office/drawing/2014/main" id="{82D12675-44BA-4A12-95E2-53CE42E365F2}"/>
              </a:ext>
            </a:extLst>
          </p:cNvPr>
          <p:cNvSpPr/>
          <p:nvPr/>
        </p:nvSpPr>
        <p:spPr>
          <a:xfrm>
            <a:off x="81659" y="1012080"/>
            <a:ext cx="11996039" cy="5505066"/>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10" name="Shape6">
            <a:extLst>
              <a:ext uri="{FF2B5EF4-FFF2-40B4-BE49-F238E27FC236}">
                <a16:creationId xmlns:a16="http://schemas.microsoft.com/office/drawing/2014/main" id="{2BB58945-69A6-42E9-96FF-DC536AE97366}"/>
              </a:ext>
            </a:extLst>
          </p:cNvPr>
          <p:cNvSpPr/>
          <p:nvPr/>
        </p:nvSpPr>
        <p:spPr>
          <a:xfrm>
            <a:off x="185573" y="1108652"/>
            <a:ext cx="11775768" cy="5316850"/>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19</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单机架构</a:t>
            </a:r>
            <a:r>
              <a:rPr kumimoji="1" lang="en-US" altLang="zh-CN" dirty="0">
                <a:latin typeface="微软雅黑" panose="020B0503020204020204" pitchFamily="34" charset="-122"/>
                <a:ea typeface="微软雅黑" panose="020B0503020204020204" pitchFamily="34" charset="-122"/>
              </a:rPr>
              <a:t>—</a:t>
            </a:r>
            <a:r>
              <a:rPr kumimoji="1" lang="en-US" altLang="zh-CN" dirty="0" err="1">
                <a:latin typeface="微软雅黑" panose="020B0503020204020204" pitchFamily="34" charset="-122"/>
                <a:ea typeface="微软雅黑" panose="020B0503020204020204" pitchFamily="34" charset="-122"/>
              </a:rPr>
              <a:t>openGauss</a:t>
            </a:r>
            <a:endParaRPr kumimoji="1"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550901" y="1207893"/>
            <a:ext cx="9044074" cy="51385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目录</a:t>
            </a:r>
          </a:p>
        </p:txBody>
      </p:sp>
      <p:sp>
        <p:nvSpPr>
          <p:cNvPr id="2" name="页脚占位符 1"/>
          <p:cNvSpPr>
            <a:spLocks noGrp="1"/>
          </p:cNvSpPr>
          <p:nvPr>
            <p:ph type="ftr" sz="quarter" idx="11"/>
          </p:nvPr>
        </p:nvSpPr>
        <p:spPr/>
        <p:txBody>
          <a:bodyPr/>
          <a:lstStyle/>
          <a:p>
            <a:r>
              <a:rPr kumimoji="1" lang="zh-CN" altLang="en-US">
                <a:latin typeface="微软雅黑" panose="020B0503020204020204" pitchFamily="34" charset="-122"/>
                <a:ea typeface="微软雅黑" panose="020B0503020204020204" pitchFamily="34" charset="-122"/>
              </a:rPr>
              <a:t>数据库系统—GaussDB</a:t>
            </a:r>
            <a:endParaRPr kumimoji="1"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4B0D34C0-35A8-654C-9FBA-7B4E017BD630}" type="slidenum">
              <a:rPr lang="en-US" altLang="zh-CN" smtClean="0">
                <a:latin typeface="微软雅黑" panose="020B0503020204020204" pitchFamily="34" charset="-122"/>
                <a:ea typeface="微软雅黑" panose="020B0503020204020204" pitchFamily="34" charset="-122"/>
              </a:rPr>
              <a:t>2</a:t>
            </a:fld>
            <a:endParaRPr kumimoji="1" lang="zh-CN" altLang="en-US">
              <a:latin typeface="微软雅黑" panose="020B0503020204020204" pitchFamily="34" charset="-122"/>
              <a:ea typeface="微软雅黑" panose="020B0503020204020204" pitchFamily="34" charset="-122"/>
            </a:endParaRPr>
          </a:p>
        </p:txBody>
      </p:sp>
      <p:sp>
        <p:nvSpPr>
          <p:cNvPr id="8" name="Shape18">
            <a:extLst>
              <a:ext uri="{FF2B5EF4-FFF2-40B4-BE49-F238E27FC236}">
                <a16:creationId xmlns:a16="http://schemas.microsoft.com/office/drawing/2014/main" id="{CA02947C-86FA-43A0-AEA7-1533075A3978}"/>
              </a:ext>
            </a:extLst>
          </p:cNvPr>
          <p:cNvSpPr/>
          <p:nvPr/>
        </p:nvSpPr>
        <p:spPr>
          <a:xfrm>
            <a:off x="2786128" y="1114026"/>
            <a:ext cx="6203493" cy="5061143"/>
          </a:xfrm>
          <a:prstGeom prst="roundRect">
            <a:avLst>
              <a:gd name="adj" fmla="val 1139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9" name="内容占位符 2"/>
          <p:cNvSpPr>
            <a:spLocks noGrp="1"/>
          </p:cNvSpPr>
          <p:nvPr>
            <p:ph idx="1"/>
          </p:nvPr>
        </p:nvSpPr>
        <p:spPr>
          <a:xfrm>
            <a:off x="3526439" y="1008099"/>
            <a:ext cx="4981117" cy="2808926"/>
          </a:xfrm>
        </p:spPr>
        <p:txBody>
          <a:bodyPr/>
          <a:lstStyle/>
          <a:p>
            <a:pPr marL="457200" indent="-457200">
              <a:lnSpc>
                <a:spcPct val="150000"/>
              </a:lnSpc>
              <a:buFont typeface="+mj-ea"/>
              <a:buAutoNum type="circleNumDbPlain"/>
            </a:pPr>
            <a:r>
              <a:rPr lang="en-US" altLang="zh-CN" sz="2400" b="1" dirty="0" err="1">
                <a:solidFill>
                  <a:srgbClr val="7030A0"/>
                </a:solidFill>
                <a:latin typeface="微软雅黑" panose="020B0503020204020204" pitchFamily="34" charset="-122"/>
                <a:ea typeface="微软雅黑" panose="020B0503020204020204" pitchFamily="34" charset="-122"/>
              </a:rPr>
              <a:t>GaussDB</a:t>
            </a:r>
            <a:r>
              <a:rPr lang="zh-CN" altLang="en-US" sz="2400" b="1" dirty="0">
                <a:solidFill>
                  <a:srgbClr val="7030A0"/>
                </a:solidFill>
                <a:latin typeface="微软雅黑" panose="020B0503020204020204" pitchFamily="34" charset="-122"/>
                <a:ea typeface="微软雅黑" panose="020B0503020204020204" pitchFamily="34" charset="-122"/>
              </a:rPr>
              <a:t>总体架构</a:t>
            </a:r>
            <a:endParaRPr lang="en-US" altLang="zh-CN" sz="2400" b="1" dirty="0">
              <a:solidFill>
                <a:srgbClr val="7030A0"/>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dirty="0" err="1">
                <a:latin typeface="微软雅黑" panose="020B0503020204020204" pitchFamily="34" charset="-122"/>
                <a:ea typeface="微软雅黑" panose="020B0503020204020204" pitchFamily="34" charset="-122"/>
              </a:rPr>
              <a:t>GaussDB</a:t>
            </a:r>
            <a:r>
              <a:rPr lang="zh-CN" altLang="en-US" sz="2400" b="1" dirty="0">
                <a:latin typeface="微软雅黑" panose="020B0503020204020204" pitchFamily="34" charset="-122"/>
                <a:ea typeface="微软雅黑" panose="020B0503020204020204" pitchFamily="34" charset="-122"/>
              </a:rPr>
              <a:t>查询处理</a:t>
            </a:r>
            <a:endParaRPr lang="en-US" altLang="zh-CN" sz="2400" b="1"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dirty="0" err="1">
                <a:latin typeface="微软雅黑" panose="020B0503020204020204" pitchFamily="34" charset="-122"/>
                <a:ea typeface="微软雅黑" panose="020B0503020204020204" pitchFamily="34" charset="-122"/>
              </a:rPr>
              <a:t>GaussDB</a:t>
            </a:r>
            <a:r>
              <a:rPr lang="zh-CN" altLang="en-US" sz="2400" b="1" dirty="0">
                <a:latin typeface="微软雅黑" panose="020B0503020204020204" pitchFamily="34" charset="-122"/>
                <a:ea typeface="微软雅黑" panose="020B0503020204020204" pitchFamily="34" charset="-122"/>
              </a:rPr>
              <a:t>存储</a:t>
            </a:r>
            <a:endParaRPr lang="en-US" altLang="zh-CN" sz="2400" b="1"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dirty="0" err="1">
                <a:latin typeface="微软雅黑" panose="020B0503020204020204" pitchFamily="34" charset="-122"/>
                <a:ea typeface="微软雅黑" panose="020B0503020204020204" pitchFamily="34" charset="-122"/>
              </a:rPr>
              <a:t>GaussDB</a:t>
            </a:r>
            <a:r>
              <a:rPr lang="zh-CN" altLang="en-US" sz="2400" b="1" dirty="0">
                <a:latin typeface="微软雅黑" panose="020B0503020204020204" pitchFamily="34" charset="-122"/>
                <a:ea typeface="微软雅黑" panose="020B0503020204020204" pitchFamily="34" charset="-122"/>
              </a:rPr>
              <a:t>分布式</a:t>
            </a:r>
            <a:endParaRPr lang="en-US" altLang="zh-CN" sz="2400" b="1"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dirty="0" err="1">
                <a:latin typeface="微软雅黑" panose="020B0503020204020204" pitchFamily="34" charset="-122"/>
                <a:ea typeface="微软雅黑" panose="020B0503020204020204" pitchFamily="34" charset="-122"/>
              </a:rPr>
              <a:t>GaussDB</a:t>
            </a:r>
            <a:r>
              <a:rPr lang="zh-CN" altLang="en-US" sz="2400" b="1" dirty="0">
                <a:latin typeface="微软雅黑" panose="020B0503020204020204" pitchFamily="34" charset="-122"/>
                <a:ea typeface="微软雅黑" panose="020B0503020204020204" pitchFamily="34" charset="-122"/>
              </a:rPr>
              <a:t>云原生</a:t>
            </a:r>
            <a:endParaRPr lang="en-US" altLang="zh-CN" sz="2400" b="1"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dirty="0" err="1">
                <a:latin typeface="微软雅黑" panose="020B0503020204020204" pitchFamily="34" charset="-122"/>
                <a:ea typeface="微软雅黑" panose="020B0503020204020204" pitchFamily="34" charset="-122"/>
              </a:rPr>
              <a:t>GaussDB</a:t>
            </a:r>
            <a:r>
              <a:rPr lang="zh-CN" altLang="en-US" sz="2400" b="1" dirty="0">
                <a:latin typeface="微软雅黑" panose="020B0503020204020204" pitchFamily="34" charset="-122"/>
                <a:ea typeface="微软雅黑" panose="020B0503020204020204" pitchFamily="34" charset="-122"/>
              </a:rPr>
              <a:t>高可用</a:t>
            </a:r>
            <a:endParaRPr lang="en-US" altLang="zh-CN" sz="2400" b="1"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dirty="0">
                <a:latin typeface="微软雅黑" panose="020B0503020204020204" pitchFamily="34" charset="-122"/>
                <a:ea typeface="微软雅黑" panose="020B0503020204020204" pitchFamily="34" charset="-122"/>
              </a:rPr>
              <a:t>GaussDB</a:t>
            </a:r>
            <a:r>
              <a:rPr lang="zh-CN" altLang="en-US" sz="2400" b="1" dirty="0">
                <a:latin typeface="微软雅黑" panose="020B0503020204020204" pitchFamily="34" charset="-122"/>
                <a:ea typeface="微软雅黑" panose="020B0503020204020204" pitchFamily="34" charset="-122"/>
              </a:rPr>
              <a:t>安全</a:t>
            </a:r>
            <a:endParaRPr lang="en-US" altLang="zh-CN" sz="2400" b="1"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dirty="0">
                <a:latin typeface="微软雅黑" panose="020B0503020204020204" pitchFamily="34" charset="-122"/>
                <a:ea typeface="微软雅黑" panose="020B0503020204020204" pitchFamily="34" charset="-122"/>
              </a:rPr>
              <a:t>GaussDB</a:t>
            </a:r>
            <a:r>
              <a:rPr lang="zh-CN" altLang="en-US" sz="2400" b="1" dirty="0">
                <a:latin typeface="微软雅黑" panose="020B0503020204020204" pitchFamily="34" charset="-122"/>
                <a:ea typeface="微软雅黑" panose="020B0503020204020204" pitchFamily="34" charset="-122"/>
              </a:rPr>
              <a:t>智能</a:t>
            </a:r>
            <a:endParaRPr lang="en-US" altLang="zh-CN"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9">
            <a:extLst>
              <a:ext uri="{FF2B5EF4-FFF2-40B4-BE49-F238E27FC236}">
                <a16:creationId xmlns:a16="http://schemas.microsoft.com/office/drawing/2014/main" id="{003226AC-6541-4649-B6AC-1E73BD4D9C4F}"/>
              </a:ext>
            </a:extLst>
          </p:cNvPr>
          <p:cNvSpPr/>
          <p:nvPr/>
        </p:nvSpPr>
        <p:spPr>
          <a:xfrm>
            <a:off x="605857" y="1175265"/>
            <a:ext cx="11394041" cy="522222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20</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单机架构</a:t>
            </a:r>
            <a:r>
              <a:rPr kumimoji="1" lang="en-US" altLang="zh-CN" dirty="0">
                <a:latin typeface="微软雅黑" panose="020B0503020204020204" pitchFamily="34" charset="-122"/>
                <a:ea typeface="微软雅黑" panose="020B0503020204020204" pitchFamily="34" charset="-122"/>
              </a:rPr>
              <a:t>—</a:t>
            </a:r>
            <a:r>
              <a:rPr kumimoji="1" lang="en-US" altLang="zh-CN" dirty="0" err="1">
                <a:latin typeface="微软雅黑" panose="020B0503020204020204" pitchFamily="34" charset="-122"/>
                <a:ea typeface="微软雅黑" panose="020B0503020204020204" pitchFamily="34" charset="-122"/>
              </a:rPr>
              <a:t>openGauss</a:t>
            </a:r>
            <a:endParaRPr kumimoji="1" lang="zh-CN" altLang="en-US" dirty="0">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696900" y="1175266"/>
            <a:ext cx="10874188" cy="5222221"/>
          </a:xfrm>
        </p:spPr>
        <p:txBody>
          <a:bodyPr/>
          <a:lstStyle/>
          <a:p>
            <a:pPr>
              <a:buFont typeface="Wingdings" pitchFamily="2" charset="2"/>
              <a:buChar char="l"/>
            </a:pPr>
            <a:r>
              <a:rPr lang="en-US" altLang="zh-CN" sz="2400" dirty="0">
                <a:latin typeface="微软雅黑" panose="020B0503020204020204" pitchFamily="34" charset="-122"/>
                <a:ea typeface="微软雅黑" panose="020B0503020204020204" pitchFamily="34" charset="-122"/>
              </a:rPr>
              <a:t>SQL</a:t>
            </a:r>
            <a:r>
              <a:rPr lang="zh-CN" altLang="en-US" sz="2400" dirty="0">
                <a:latin typeface="微软雅黑" panose="020B0503020204020204" pitchFamily="34" charset="-122"/>
                <a:ea typeface="微软雅黑" panose="020B0503020204020204" pitchFamily="34" charset="-122"/>
              </a:rPr>
              <a:t>引擎</a:t>
            </a:r>
            <a:endParaRPr lang="en-US" altLang="zh-CN" sz="2400" dirty="0">
              <a:latin typeface="微软雅黑" panose="020B0503020204020204" pitchFamily="34" charset="-122"/>
              <a:ea typeface="微软雅黑" panose="020B0503020204020204" pitchFamily="34" charset="-122"/>
            </a:endParaRPr>
          </a:p>
          <a:p>
            <a:pPr lvl="1">
              <a:buFont typeface="Wingdings" pitchFamily="2" charset="2"/>
              <a:buChar char="l"/>
            </a:pPr>
            <a:r>
              <a:rPr lang="zh-CN" altLang="en-US" sz="2000" dirty="0">
                <a:latin typeface="微软雅黑" panose="020B0503020204020204" pitchFamily="34" charset="-122"/>
                <a:ea typeface="微软雅黑" panose="020B0503020204020204" pitchFamily="34" charset="-122"/>
              </a:rPr>
              <a:t>支持查询重写、统计信息、基数估计、代价估计、物理计划选择等功能</a:t>
            </a:r>
            <a:endParaRPr lang="en-US" altLang="zh-CN" sz="2000" dirty="0">
              <a:latin typeface="微软雅黑" panose="020B0503020204020204" pitchFamily="34" charset="-122"/>
              <a:ea typeface="微软雅黑" panose="020B0503020204020204" pitchFamily="34" charset="-122"/>
            </a:endParaRPr>
          </a:p>
          <a:p>
            <a:pPr>
              <a:buFont typeface="Wingdings" pitchFamily="2" charset="2"/>
              <a:buChar char="l"/>
            </a:pPr>
            <a:r>
              <a:rPr lang="zh-CN" altLang="en-US" sz="2400" dirty="0">
                <a:latin typeface="微软雅黑" panose="020B0503020204020204" pitchFamily="34" charset="-122"/>
                <a:ea typeface="微软雅黑" panose="020B0503020204020204" pitchFamily="34" charset="-122"/>
              </a:rPr>
              <a:t>执行引擎</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buFont typeface="Wingdings"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支持近数计算、</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LLVM</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、并发处理、并行执行、向量化执行等功能</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buFont typeface="Wingdings"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存储引擎</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buFont typeface="Wingdings"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段页式管理方式，支持追加更新行存、就地更新行存、列存、内存引擎等</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buFont typeface="Wingdings"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高可用容灾</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buFont typeface="Wingdings"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支持故障自感知、故障自恢复、多副本存储、主备高可用部署等</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buFont typeface="Wingdings"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高智能</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buFont typeface="Wingdings"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基于</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AI</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的自监控、自诊断、自优化：智能基数估计和计划生成；库内</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AI</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；智能调优和运维</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buFont typeface="Wingdings"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安全</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buFont typeface="Wingdings" pitchFamily="2" charset="2"/>
              <a:buChar char="l"/>
            </a:pPr>
            <a:r>
              <a:rPr lang="zh-CN" altLang="en-US" sz="2000" dirty="0">
                <a:latin typeface="微软雅黑" panose="020B0503020204020204" pitchFamily="34" charset="-122"/>
                <a:ea typeface="微软雅黑" panose="020B0503020204020204" pitchFamily="34" charset="-122"/>
              </a:rPr>
              <a:t>支持认证、权限控制、异常检测、审计等传统数据库安全能力</a:t>
            </a:r>
            <a:endParaRPr lang="en-US" altLang="zh-CN" sz="2000" dirty="0">
              <a:latin typeface="微软雅黑" panose="020B0503020204020204" pitchFamily="34" charset="-122"/>
              <a:ea typeface="微软雅黑" panose="020B0503020204020204" pitchFamily="34" charset="-122"/>
            </a:endParaRPr>
          </a:p>
          <a:p>
            <a:pPr lvl="1">
              <a:buFont typeface="Wingdings" pitchFamily="2" charset="2"/>
              <a:buChar char="l"/>
            </a:pPr>
            <a:r>
              <a:rPr lang="zh-CN" altLang="en-US" sz="2000" dirty="0">
                <a:latin typeface="微软雅黑" panose="020B0503020204020204" pitchFamily="34" charset="-122"/>
                <a:ea typeface="微软雅黑" panose="020B0503020204020204" pitchFamily="34" charset="-122"/>
              </a:rPr>
              <a:t>支持全密态、防篡改、隐私保护等新型安全能力</a:t>
            </a:r>
            <a:endParaRPr lang="en-US" altLang="zh-CN" sz="2000" dirty="0">
              <a:latin typeface="微软雅黑" panose="020B0503020204020204" pitchFamily="34" charset="-122"/>
              <a:ea typeface="微软雅黑" panose="020B0503020204020204" pitchFamily="34" charset="-122"/>
            </a:endParaRPr>
          </a:p>
          <a:p>
            <a:pPr lvl="1">
              <a:buFont typeface="Wingdings" pitchFamily="2" charset="2"/>
              <a:buChar char="l"/>
            </a:pPr>
            <a:endParaRPr lang="en-US" altLang="zh-CN" sz="2400"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658905" y="1254780"/>
            <a:ext cx="11125985" cy="5036690"/>
          </a:xfrm>
          <a:prstGeom prst="roundRect">
            <a:avLst>
              <a:gd name="adj" fmla="val 1139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21</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查询优化</a:t>
            </a:r>
          </a:p>
        </p:txBody>
      </p:sp>
      <p:sp>
        <p:nvSpPr>
          <p:cNvPr id="6" name="内容占位符 2"/>
          <p:cNvSpPr>
            <a:spLocks noGrp="1"/>
          </p:cNvSpPr>
          <p:nvPr>
            <p:ph idx="1"/>
          </p:nvPr>
        </p:nvSpPr>
        <p:spPr>
          <a:xfrm>
            <a:off x="710061" y="1309637"/>
            <a:ext cx="11074829" cy="4455768"/>
          </a:xfrm>
        </p:spPr>
        <p:txBody>
          <a:bodyPr/>
          <a:lstStyle/>
          <a:p>
            <a:pPr>
              <a:lnSpc>
                <a:spcPct val="15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rPr>
              <a:t>基于规则的查询优化</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RBO</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itchFamily="2" charset="2"/>
              <a:buChar char="l"/>
            </a:pPr>
            <a:r>
              <a:rPr lang="zh-CN" altLang="en-US" sz="2000" dirty="0">
                <a:latin typeface="微软雅黑" panose="020B0503020204020204" pitchFamily="34" charset="-122"/>
                <a:ea typeface="微软雅黑" panose="020B0503020204020204" pitchFamily="34" charset="-122"/>
              </a:rPr>
              <a:t>根据预定义的启发式规则对</a:t>
            </a:r>
            <a:r>
              <a:rPr lang="en-US" altLang="zh-CN" sz="2000" dirty="0">
                <a:latin typeface="微软雅黑" panose="020B0503020204020204" pitchFamily="34" charset="-122"/>
                <a:ea typeface="微软雅黑" panose="020B0503020204020204" pitchFamily="34" charset="-122"/>
              </a:rPr>
              <a:t>SQL</a:t>
            </a:r>
            <a:r>
              <a:rPr lang="zh-CN" altLang="en-US" sz="2000" dirty="0">
                <a:latin typeface="微软雅黑" panose="020B0503020204020204" pitchFamily="34" charset="-122"/>
                <a:ea typeface="微软雅黑" panose="020B0503020204020204" pitchFamily="34" charset="-122"/>
              </a:rPr>
              <a:t>语句进行优化</a:t>
            </a:r>
            <a:endParaRPr lang="en-US" altLang="zh-CN" sz="2000" dirty="0">
              <a:latin typeface="微软雅黑" panose="020B0503020204020204" pitchFamily="34" charset="-122"/>
              <a:ea typeface="微软雅黑" panose="020B0503020204020204" pitchFamily="34" charset="-122"/>
            </a:endParaRPr>
          </a:p>
          <a:p>
            <a:pPr>
              <a:lnSpc>
                <a:spcPct val="15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基于代价的查询优化（</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CBO</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利用统计信息，通过基础和代价估计对</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SQL</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语句对应的候选物理计划进行代价估算，并从候选计划中选择代价最低的物理计划作为最终的执行计划</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基于人工智能的查询优化（</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ABO</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itchFamily="2" charset="2"/>
              <a:buChar char="l"/>
            </a:pPr>
            <a:r>
              <a:rPr lang="zh-CN" altLang="en-US" sz="2000" dirty="0">
                <a:latin typeface="微软雅黑" panose="020B0503020204020204" pitchFamily="34" charset="-122"/>
                <a:ea typeface="微软雅黑" panose="020B0503020204020204" pitchFamily="34" charset="-122"/>
              </a:rPr>
              <a:t>收集执行计划的特征统计信息，借助人工智能模型估计基数和代价，并选择高效的执行计划</a:t>
            </a:r>
            <a:endParaRPr lang="en-US" altLang="zh-CN" sz="1600" dirty="0">
              <a:latin typeface="微软雅黑" panose="020B0503020204020204" pitchFamily="34" charset="-122"/>
              <a:ea typeface="微软雅黑" panose="020B0503020204020204" pitchFamily="34" charset="-122"/>
            </a:endParaRPr>
          </a:p>
          <a:p>
            <a:pPr lvl="1">
              <a:lnSpc>
                <a:spcPct val="150000"/>
              </a:lnSpc>
              <a:buFont typeface="Wingdings" pitchFamily="2" charset="2"/>
              <a:buChar char="l"/>
            </a:pPr>
            <a:r>
              <a:rPr lang="zh-CN" altLang="en-US" sz="2000" dirty="0">
                <a:latin typeface="微软雅黑" panose="020B0503020204020204" pitchFamily="34" charset="-122"/>
                <a:ea typeface="微软雅黑" panose="020B0503020204020204" pitchFamily="34" charset="-122"/>
              </a:rPr>
              <a:t>智能基数估计和代价估计</a:t>
            </a:r>
            <a:endParaRPr lang="en-US" altLang="zh-CN" sz="2000" dirty="0">
              <a:latin typeface="微软雅黑" panose="020B0503020204020204" pitchFamily="34" charset="-122"/>
              <a:ea typeface="微软雅黑" panose="020B0503020204020204" pitchFamily="34" charset="-122"/>
            </a:endParaRPr>
          </a:p>
          <a:p>
            <a:pPr lvl="1">
              <a:lnSpc>
                <a:spcPct val="150000"/>
              </a:lnSpc>
              <a:buFont typeface="Wingdings" pitchFamily="2" charset="2"/>
              <a:buChar char="l"/>
            </a:pPr>
            <a:r>
              <a:rPr lang="zh-CN" altLang="en-US" sz="2000" dirty="0">
                <a:latin typeface="微软雅黑" panose="020B0503020204020204" pitchFamily="34" charset="-122"/>
                <a:ea typeface="微软雅黑" panose="020B0503020204020204" pitchFamily="34" charset="-122"/>
              </a:rPr>
              <a:t>智能计划选择和生成</a:t>
            </a:r>
            <a:endParaRPr lang="en-US" altLang="zh-CN"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3CCE6BB-8CF9-F6FB-8E5C-C1F6BDF28ABB}"/>
              </a:ext>
            </a:extLst>
          </p:cNvPr>
          <p:cNvSpPr>
            <a:spLocks noGrp="1"/>
          </p:cNvSpPr>
          <p:nvPr>
            <p:ph type="sldNum" sz="quarter" idx="10"/>
          </p:nvPr>
        </p:nvSpPr>
        <p:spPr/>
        <p:txBody>
          <a:bodyPr/>
          <a:lstStyle/>
          <a:p>
            <a:fld id="{87BBDC00-B9E2-4EFD-9306-2934E87247C6}" type="slidenum">
              <a:rPr lang="zh-CN" altLang="en-US" smtClean="0"/>
              <a:t>22</a:t>
            </a:fld>
            <a:endParaRPr lang="zh-CN" altLang="en-US"/>
          </a:p>
        </p:txBody>
      </p:sp>
      <p:sp>
        <p:nvSpPr>
          <p:cNvPr id="3" name="标题 2">
            <a:extLst>
              <a:ext uri="{FF2B5EF4-FFF2-40B4-BE49-F238E27FC236}">
                <a16:creationId xmlns:a16="http://schemas.microsoft.com/office/drawing/2014/main" id="{D5E4B7CE-6013-8BA1-9862-D2BC5C840B94}"/>
              </a:ext>
            </a:extLst>
          </p:cNvPr>
          <p:cNvSpPr>
            <a:spLocks noGrp="1"/>
          </p:cNvSpPr>
          <p:nvPr>
            <p:ph type="title"/>
          </p:nvPr>
        </p:nvSpPr>
        <p:spPr/>
        <p:txBody>
          <a:bodyPr/>
          <a:lstStyle/>
          <a:p>
            <a:r>
              <a:rPr kumimoji="1" lang="en-US" altLang="zh-CN" dirty="0" err="1">
                <a:latin typeface="Microsoft YaHei" panose="020B0503020204020204" pitchFamily="34" charset="-122"/>
                <a:ea typeface="Microsoft YaHei" panose="020B0503020204020204" pitchFamily="34" charset="-122"/>
              </a:rPr>
              <a:t>GaussDB</a:t>
            </a:r>
            <a:r>
              <a:rPr kumimoji="1" lang="zh-CN" altLang="en-US" dirty="0">
                <a:latin typeface="Microsoft YaHei" panose="020B0503020204020204" pitchFamily="34" charset="-122"/>
                <a:ea typeface="Microsoft YaHei" panose="020B0503020204020204" pitchFamily="34" charset="-122"/>
              </a:rPr>
              <a:t>查询重写</a:t>
            </a:r>
            <a:endParaRPr kumimoji="1" lang="zh-CN" altLang="en-US" dirty="0"/>
          </a:p>
        </p:txBody>
      </p:sp>
      <p:sp>
        <p:nvSpPr>
          <p:cNvPr id="5" name="页脚占位符 4">
            <a:extLst>
              <a:ext uri="{FF2B5EF4-FFF2-40B4-BE49-F238E27FC236}">
                <a16:creationId xmlns:a16="http://schemas.microsoft.com/office/drawing/2014/main" id="{3464C24D-DBB1-8B9C-8B62-52CE9BD1DB62}"/>
              </a:ext>
            </a:extLst>
          </p:cNvPr>
          <p:cNvSpPr>
            <a:spLocks noGrp="1"/>
          </p:cNvSpPr>
          <p:nvPr>
            <p:ph type="ftr" sz="quarter" idx="3"/>
          </p:nvPr>
        </p:nvSpPr>
        <p:spPr/>
        <p:txBody>
          <a:bodyPr/>
          <a:lstStyle/>
          <a:p>
            <a:pPr>
              <a:defRPr/>
            </a:pPr>
            <a:r>
              <a:rPr lang="zh-CN" altLang="en-US"/>
              <a:t>数据库系统—GaussDB</a:t>
            </a:r>
            <a:endParaRPr lang="en-US" altLang="zh-CN" sz="1200" dirty="0"/>
          </a:p>
        </p:txBody>
      </p:sp>
      <p:grpSp>
        <p:nvGrpSpPr>
          <p:cNvPr id="32" name="组合 31">
            <a:extLst>
              <a:ext uri="{FF2B5EF4-FFF2-40B4-BE49-F238E27FC236}">
                <a16:creationId xmlns:a16="http://schemas.microsoft.com/office/drawing/2014/main" id="{1E34A6F3-A7DB-F0BF-335A-A02DF8FACF3D}"/>
              </a:ext>
            </a:extLst>
          </p:cNvPr>
          <p:cNvGrpSpPr/>
          <p:nvPr/>
        </p:nvGrpSpPr>
        <p:grpSpPr>
          <a:xfrm>
            <a:off x="182880" y="1338335"/>
            <a:ext cx="11898630" cy="4847049"/>
            <a:chOff x="1332772" y="1662562"/>
            <a:chExt cx="8518538" cy="4278973"/>
          </a:xfrm>
          <a:solidFill>
            <a:srgbClr val="0070C0"/>
          </a:solidFill>
        </p:grpSpPr>
        <p:sp>
          <p:nvSpPr>
            <p:cNvPr id="33" name="矩形 32">
              <a:extLst>
                <a:ext uri="{FF2B5EF4-FFF2-40B4-BE49-F238E27FC236}">
                  <a16:creationId xmlns:a16="http://schemas.microsoft.com/office/drawing/2014/main" id="{0E46DA15-D2E0-0314-69EF-1E9D27968588}"/>
                </a:ext>
              </a:extLst>
            </p:cNvPr>
            <p:cNvSpPr/>
            <p:nvPr/>
          </p:nvSpPr>
          <p:spPr>
            <a:xfrm>
              <a:off x="3136003" y="1662562"/>
              <a:ext cx="2061768" cy="825520"/>
            </a:xfrm>
            <a:prstGeom prst="rect">
              <a:avLst/>
            </a:prstGeom>
            <a:grpFill/>
            <a:ln w="12700" cap="flat" cmpd="sng" algn="ctr">
              <a:solidFill>
                <a:srgbClr val="5B9BD5">
                  <a:shade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err="1">
                  <a:ln>
                    <a:noFill/>
                  </a:ln>
                  <a:solidFill>
                    <a:prstClr val="white"/>
                  </a:solidFill>
                  <a:effectLst/>
                  <a:uLnTx/>
                  <a:uFillTx/>
                  <a:latin typeface="Microsoft YaHei" panose="020B0503020204020204" pitchFamily="34" charset="-122"/>
                  <a:ea typeface="Microsoft YaHei" panose="020B0503020204020204" pitchFamily="34" charset="-122"/>
                </a:rPr>
                <a:t>preprocess_const_params</a:t>
              </a:r>
              <a:endPar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常数替换等式</a:t>
              </a:r>
            </a:p>
          </p:txBody>
        </p:sp>
        <p:cxnSp>
          <p:nvCxnSpPr>
            <p:cNvPr id="34" name="直接箭头连接符 8">
              <a:extLst>
                <a:ext uri="{FF2B5EF4-FFF2-40B4-BE49-F238E27FC236}">
                  <a16:creationId xmlns:a16="http://schemas.microsoft.com/office/drawing/2014/main" id="{F50DFADB-D1CB-7189-56E6-D389EB133FE6}"/>
                </a:ext>
              </a:extLst>
            </p:cNvPr>
            <p:cNvCxnSpPr>
              <a:stCxn id="35" idx="3"/>
              <a:endCxn id="33" idx="1"/>
            </p:cNvCxnSpPr>
            <p:nvPr/>
          </p:nvCxnSpPr>
          <p:spPr>
            <a:xfrm>
              <a:off x="2749024" y="2075322"/>
              <a:ext cx="386979" cy="0"/>
            </a:xfrm>
            <a:prstGeom prst="straightConnector1">
              <a:avLst/>
            </a:prstGeom>
            <a:grpFill/>
            <a:ln w="6350" cap="flat" cmpd="sng" algn="ctr">
              <a:solidFill>
                <a:schemeClr val="tx1"/>
              </a:solidFill>
              <a:prstDash val="solid"/>
              <a:miter lim="800000"/>
              <a:tailEnd type="triangle"/>
            </a:ln>
            <a:effectLst/>
          </p:spPr>
        </p:cxnSp>
        <p:sp>
          <p:nvSpPr>
            <p:cNvPr id="35" name="矩形 34">
              <a:extLst>
                <a:ext uri="{FF2B5EF4-FFF2-40B4-BE49-F238E27FC236}">
                  <a16:creationId xmlns:a16="http://schemas.microsoft.com/office/drawing/2014/main" id="{38C728E6-987C-6C24-4461-2D9D450B4B1B}"/>
                </a:ext>
              </a:extLst>
            </p:cNvPr>
            <p:cNvSpPr/>
            <p:nvPr/>
          </p:nvSpPr>
          <p:spPr>
            <a:xfrm>
              <a:off x="1332772" y="1662562"/>
              <a:ext cx="1416252" cy="825520"/>
            </a:xfrm>
            <a:prstGeom prst="rect">
              <a:avLst/>
            </a:prstGeom>
            <a:grpFill/>
            <a:ln w="12700" cap="flat" cmpd="sng" algn="ctr">
              <a:solidFill>
                <a:srgbClr val="5B9BD5">
                  <a:shade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err="1">
                  <a:ln>
                    <a:noFill/>
                  </a:ln>
                  <a:solidFill>
                    <a:prstClr val="white"/>
                  </a:solidFill>
                  <a:effectLst/>
                  <a:uLnTx/>
                  <a:uFillTx/>
                  <a:latin typeface="Microsoft YaHei" panose="020B0503020204020204" pitchFamily="34" charset="-122"/>
                  <a:ea typeface="Microsoft YaHei" panose="020B0503020204020204" pitchFamily="34" charset="-122"/>
                </a:rPr>
                <a:t>subquery</a:t>
              </a:r>
              <a:r>
                <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-planner</a:t>
              </a:r>
              <a:endParaRPr kumimoji="0" lang="zh-CN" alt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36" name="矩形 35">
              <a:extLst>
                <a:ext uri="{FF2B5EF4-FFF2-40B4-BE49-F238E27FC236}">
                  <a16:creationId xmlns:a16="http://schemas.microsoft.com/office/drawing/2014/main" id="{2C5F5E7A-A539-0442-D6C5-039CB68F5155}"/>
                </a:ext>
              </a:extLst>
            </p:cNvPr>
            <p:cNvSpPr/>
            <p:nvPr/>
          </p:nvSpPr>
          <p:spPr>
            <a:xfrm>
              <a:off x="5599640" y="1662562"/>
              <a:ext cx="2026823" cy="825520"/>
            </a:xfrm>
            <a:prstGeom prst="rect">
              <a:avLst/>
            </a:prstGeom>
            <a:grpFill/>
            <a:ln w="12700" cap="flat" cmpd="sng" algn="ctr">
              <a:solidFill>
                <a:srgbClr val="5B9BD5">
                  <a:shade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err="1">
                  <a:ln>
                    <a:noFill/>
                  </a:ln>
                  <a:solidFill>
                    <a:prstClr val="white"/>
                  </a:solidFill>
                  <a:effectLst/>
                  <a:uLnTx/>
                  <a:uFillTx/>
                  <a:latin typeface="Microsoft YaHei" panose="020B0503020204020204" pitchFamily="34" charset="-122"/>
                  <a:ea typeface="Microsoft YaHei" panose="020B0503020204020204" pitchFamily="34" charset="-122"/>
                </a:rPr>
                <a:t>pull_up_sublinks</a:t>
              </a:r>
              <a:endPar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提升子链接</a:t>
              </a:r>
            </a:p>
          </p:txBody>
        </p:sp>
        <p:cxnSp>
          <p:nvCxnSpPr>
            <p:cNvPr id="37" name="直接箭头连接符 14">
              <a:extLst>
                <a:ext uri="{FF2B5EF4-FFF2-40B4-BE49-F238E27FC236}">
                  <a16:creationId xmlns:a16="http://schemas.microsoft.com/office/drawing/2014/main" id="{31D9BEA4-A488-BD3F-F33D-A21F3AE2AF54}"/>
                </a:ext>
              </a:extLst>
            </p:cNvPr>
            <p:cNvCxnSpPr>
              <a:stCxn id="33" idx="3"/>
              <a:endCxn id="36" idx="1"/>
            </p:cNvCxnSpPr>
            <p:nvPr/>
          </p:nvCxnSpPr>
          <p:spPr>
            <a:xfrm>
              <a:off x="5197771" y="2075322"/>
              <a:ext cx="401869" cy="0"/>
            </a:xfrm>
            <a:prstGeom prst="straightConnector1">
              <a:avLst/>
            </a:prstGeom>
            <a:grpFill/>
            <a:ln w="6350" cap="flat" cmpd="sng" algn="ctr">
              <a:solidFill>
                <a:schemeClr val="tx1"/>
              </a:solidFill>
              <a:prstDash val="solid"/>
              <a:miter lim="800000"/>
              <a:tailEnd type="triangle"/>
            </a:ln>
            <a:effectLst/>
          </p:spPr>
        </p:cxnSp>
        <p:sp>
          <p:nvSpPr>
            <p:cNvPr id="38" name="矩形 37">
              <a:extLst>
                <a:ext uri="{FF2B5EF4-FFF2-40B4-BE49-F238E27FC236}">
                  <a16:creationId xmlns:a16="http://schemas.microsoft.com/office/drawing/2014/main" id="{13E1E84B-D547-F6F3-2408-AE30C6AE34C6}"/>
                </a:ext>
              </a:extLst>
            </p:cNvPr>
            <p:cNvSpPr/>
            <p:nvPr/>
          </p:nvSpPr>
          <p:spPr>
            <a:xfrm>
              <a:off x="8120953" y="1662562"/>
              <a:ext cx="1730356" cy="825520"/>
            </a:xfrm>
            <a:prstGeom prst="rect">
              <a:avLst/>
            </a:prstGeom>
            <a:grpFill/>
            <a:ln w="12700" cap="flat" cmpd="sng" algn="ctr">
              <a:solidFill>
                <a:srgbClr val="5B9BD5">
                  <a:shade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err="1">
                  <a:ln>
                    <a:noFill/>
                  </a:ln>
                  <a:solidFill>
                    <a:prstClr val="white"/>
                  </a:solidFill>
                  <a:effectLst/>
                  <a:uLnTx/>
                  <a:uFillTx/>
                  <a:latin typeface="Microsoft YaHei" panose="020B0503020204020204" pitchFamily="34" charset="-122"/>
                  <a:ea typeface="Microsoft YaHei" panose="020B0503020204020204" pitchFamily="34" charset="-122"/>
                </a:rPr>
                <a:t>reduce_orderby</a:t>
              </a:r>
              <a:endPar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减少</a:t>
              </a:r>
              <a:r>
                <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order by</a:t>
              </a:r>
              <a:endParaRPr kumimoji="0" lang="zh-CN" alt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cxnSp>
          <p:nvCxnSpPr>
            <p:cNvPr id="39" name="直接箭头连接符 17">
              <a:extLst>
                <a:ext uri="{FF2B5EF4-FFF2-40B4-BE49-F238E27FC236}">
                  <a16:creationId xmlns:a16="http://schemas.microsoft.com/office/drawing/2014/main" id="{4CB21232-09A9-73CD-0EB8-7A2AAC0B4E3E}"/>
                </a:ext>
              </a:extLst>
            </p:cNvPr>
            <p:cNvCxnSpPr>
              <a:cxnSpLocks/>
              <a:stCxn id="36" idx="3"/>
              <a:endCxn id="38" idx="1"/>
            </p:cNvCxnSpPr>
            <p:nvPr/>
          </p:nvCxnSpPr>
          <p:spPr>
            <a:xfrm>
              <a:off x="7626463" y="2075322"/>
              <a:ext cx="494490" cy="0"/>
            </a:xfrm>
            <a:prstGeom prst="straightConnector1">
              <a:avLst/>
            </a:prstGeom>
            <a:grpFill/>
            <a:ln w="6350" cap="flat" cmpd="sng" algn="ctr">
              <a:solidFill>
                <a:schemeClr val="tx1"/>
              </a:solidFill>
              <a:prstDash val="solid"/>
              <a:miter lim="800000"/>
              <a:tailEnd type="triangle"/>
            </a:ln>
            <a:effectLst/>
          </p:spPr>
        </p:cxnSp>
        <p:sp>
          <p:nvSpPr>
            <p:cNvPr id="40" name="矩形 39">
              <a:extLst>
                <a:ext uri="{FF2B5EF4-FFF2-40B4-BE49-F238E27FC236}">
                  <a16:creationId xmlns:a16="http://schemas.microsoft.com/office/drawing/2014/main" id="{A651EEEF-616F-136E-0332-33D86224B8C5}"/>
                </a:ext>
              </a:extLst>
            </p:cNvPr>
            <p:cNvSpPr/>
            <p:nvPr/>
          </p:nvSpPr>
          <p:spPr>
            <a:xfrm>
              <a:off x="8120952" y="2996356"/>
              <a:ext cx="1730357" cy="804049"/>
            </a:xfrm>
            <a:prstGeom prst="rect">
              <a:avLst/>
            </a:prstGeom>
            <a:grpFill/>
            <a:ln w="12700" cap="flat" cmpd="sng" algn="ctr">
              <a:solidFill>
                <a:srgbClr val="5B9BD5">
                  <a:shade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err="1">
                  <a:ln>
                    <a:noFill/>
                  </a:ln>
                  <a:solidFill>
                    <a:prstClr val="white"/>
                  </a:solidFill>
                  <a:effectLst/>
                  <a:uLnTx/>
                  <a:uFillTx/>
                  <a:latin typeface="Microsoft YaHei" panose="020B0503020204020204" pitchFamily="34" charset="-122"/>
                  <a:ea typeface="Microsoft YaHei" panose="020B0503020204020204" pitchFamily="34" charset="-122"/>
                </a:rPr>
                <a:t>removeNotNullTest</a:t>
              </a:r>
              <a:endPar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删除</a:t>
              </a:r>
              <a:r>
                <a:rPr kumimoji="0" lang="en-US" altLang="zh-CN" sz="1600" b="0" i="0" u="none" strike="noStrike" kern="0" cap="none" spc="0" normalizeH="0" baseline="0" noProof="0" dirty="0" err="1">
                  <a:ln>
                    <a:noFill/>
                  </a:ln>
                  <a:solidFill>
                    <a:prstClr val="white"/>
                  </a:solidFill>
                  <a:effectLst/>
                  <a:uLnTx/>
                  <a:uFillTx/>
                  <a:latin typeface="Microsoft YaHei" panose="020B0503020204020204" pitchFamily="34" charset="-122"/>
                  <a:ea typeface="Microsoft YaHei" panose="020B0503020204020204" pitchFamily="34" charset="-122"/>
                </a:rPr>
                <a:t>NotNullTest</a:t>
              </a:r>
              <a:endParaRPr kumimoji="0" lang="zh-CN" alt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cxnSp>
          <p:nvCxnSpPr>
            <p:cNvPr id="41" name="直接箭头连接符 21">
              <a:extLst>
                <a:ext uri="{FF2B5EF4-FFF2-40B4-BE49-F238E27FC236}">
                  <a16:creationId xmlns:a16="http://schemas.microsoft.com/office/drawing/2014/main" id="{51EB4991-7E79-CB28-F2A7-41EDE697C6CA}"/>
                </a:ext>
              </a:extLst>
            </p:cNvPr>
            <p:cNvCxnSpPr>
              <a:cxnSpLocks/>
              <a:stCxn id="38" idx="2"/>
              <a:endCxn id="40" idx="0"/>
            </p:cNvCxnSpPr>
            <p:nvPr/>
          </p:nvCxnSpPr>
          <p:spPr>
            <a:xfrm>
              <a:off x="8986131" y="2488082"/>
              <a:ext cx="0" cy="508274"/>
            </a:xfrm>
            <a:prstGeom prst="straightConnector1">
              <a:avLst/>
            </a:prstGeom>
            <a:grpFill/>
            <a:ln w="6350" cap="flat" cmpd="sng" algn="ctr">
              <a:solidFill>
                <a:schemeClr val="tx1"/>
              </a:solidFill>
              <a:prstDash val="solid"/>
              <a:miter lim="800000"/>
              <a:tailEnd type="triangle"/>
            </a:ln>
            <a:effectLst/>
          </p:spPr>
        </p:cxnSp>
        <p:sp>
          <p:nvSpPr>
            <p:cNvPr id="42" name="矩形 41">
              <a:extLst>
                <a:ext uri="{FF2B5EF4-FFF2-40B4-BE49-F238E27FC236}">
                  <a16:creationId xmlns:a16="http://schemas.microsoft.com/office/drawing/2014/main" id="{EFF0B36A-8401-2D87-DBDC-E39BE3187606}"/>
                </a:ext>
              </a:extLst>
            </p:cNvPr>
            <p:cNvSpPr/>
            <p:nvPr/>
          </p:nvSpPr>
          <p:spPr>
            <a:xfrm>
              <a:off x="5599640" y="2996356"/>
              <a:ext cx="2026823" cy="804049"/>
            </a:xfrm>
            <a:prstGeom prst="rect">
              <a:avLst/>
            </a:prstGeom>
            <a:grpFill/>
            <a:ln w="12700" cap="flat" cmpd="sng" algn="ctr">
              <a:solidFill>
                <a:srgbClr val="5B9BD5">
                  <a:shade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err="1">
                  <a:ln>
                    <a:noFill/>
                  </a:ln>
                  <a:solidFill>
                    <a:prstClr val="white"/>
                  </a:solidFill>
                  <a:effectLst/>
                  <a:uLnTx/>
                  <a:uFillTx/>
                  <a:latin typeface="Microsoft YaHei" panose="020B0503020204020204" pitchFamily="34" charset="-122"/>
                  <a:ea typeface="Microsoft YaHei" panose="020B0503020204020204" pitchFamily="34" charset="-122"/>
                </a:rPr>
                <a:t>lazyagg_main</a:t>
              </a:r>
              <a:endPar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Lazy </a:t>
              </a:r>
              <a:r>
                <a:rPr kumimoji="0" lang="en-US" altLang="zh-CN" sz="1600" b="0" i="0" u="none" strike="noStrike" kern="0" cap="none" spc="0" normalizeH="0" baseline="0" noProof="0" dirty="0" err="1">
                  <a:ln>
                    <a:noFill/>
                  </a:ln>
                  <a:solidFill>
                    <a:prstClr val="white"/>
                  </a:solidFill>
                  <a:effectLst/>
                  <a:uLnTx/>
                  <a:uFillTx/>
                  <a:latin typeface="Microsoft YaHei" panose="020B0503020204020204" pitchFamily="34" charset="-122"/>
                  <a:ea typeface="Microsoft YaHei" panose="020B0503020204020204" pitchFamily="34" charset="-122"/>
                </a:rPr>
                <a:t>agg</a:t>
              </a:r>
              <a:r>
                <a:rPr kumimoji="0" lang="zh-CN" alt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重写</a:t>
              </a:r>
            </a:p>
          </p:txBody>
        </p:sp>
        <p:cxnSp>
          <p:nvCxnSpPr>
            <p:cNvPr id="43" name="直接箭头连接符 24">
              <a:extLst>
                <a:ext uri="{FF2B5EF4-FFF2-40B4-BE49-F238E27FC236}">
                  <a16:creationId xmlns:a16="http://schemas.microsoft.com/office/drawing/2014/main" id="{32857A51-FCB7-E68E-2C92-C538AC0D53D1}"/>
                </a:ext>
              </a:extLst>
            </p:cNvPr>
            <p:cNvCxnSpPr>
              <a:stCxn id="40" idx="1"/>
              <a:endCxn id="42" idx="3"/>
            </p:cNvCxnSpPr>
            <p:nvPr/>
          </p:nvCxnSpPr>
          <p:spPr>
            <a:xfrm flipH="1">
              <a:off x="7626463" y="3398380"/>
              <a:ext cx="494489" cy="0"/>
            </a:xfrm>
            <a:prstGeom prst="straightConnector1">
              <a:avLst/>
            </a:prstGeom>
            <a:grpFill/>
            <a:ln w="6350" cap="flat" cmpd="sng" algn="ctr">
              <a:solidFill>
                <a:schemeClr val="tx1"/>
              </a:solidFill>
              <a:prstDash val="solid"/>
              <a:miter lim="800000"/>
              <a:tailEnd type="triangle"/>
            </a:ln>
            <a:effectLst/>
          </p:spPr>
        </p:cxnSp>
        <p:sp>
          <p:nvSpPr>
            <p:cNvPr id="44" name="矩形 43">
              <a:extLst>
                <a:ext uri="{FF2B5EF4-FFF2-40B4-BE49-F238E27FC236}">
                  <a16:creationId xmlns:a16="http://schemas.microsoft.com/office/drawing/2014/main" id="{9E7CADF4-637A-014F-621A-B17FC21D7482}"/>
                </a:ext>
              </a:extLst>
            </p:cNvPr>
            <p:cNvSpPr/>
            <p:nvPr/>
          </p:nvSpPr>
          <p:spPr>
            <a:xfrm>
              <a:off x="3136003" y="2996356"/>
              <a:ext cx="2061767" cy="786174"/>
            </a:xfrm>
            <a:prstGeom prst="rect">
              <a:avLst/>
            </a:prstGeom>
            <a:grpFill/>
            <a:ln w="12700" cap="flat" cmpd="sng" algn="ctr">
              <a:solidFill>
                <a:srgbClr val="5B9BD5">
                  <a:shade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err="1">
                  <a:ln>
                    <a:noFill/>
                  </a:ln>
                  <a:solidFill>
                    <a:prstClr val="white"/>
                  </a:solidFill>
                  <a:effectLst/>
                  <a:uLnTx/>
                  <a:uFillTx/>
                  <a:latin typeface="Microsoft YaHei" panose="020B0503020204020204" pitchFamily="34" charset="-122"/>
                  <a:ea typeface="Microsoft YaHei" panose="020B0503020204020204" pitchFamily="34" charset="-122"/>
                </a:rPr>
                <a:t>pull_up_subqueries</a:t>
              </a:r>
              <a:endPar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提升子查询</a:t>
              </a:r>
            </a:p>
          </p:txBody>
        </p:sp>
        <p:cxnSp>
          <p:nvCxnSpPr>
            <p:cNvPr id="45" name="直接箭头连接符 26">
              <a:extLst>
                <a:ext uri="{FF2B5EF4-FFF2-40B4-BE49-F238E27FC236}">
                  <a16:creationId xmlns:a16="http://schemas.microsoft.com/office/drawing/2014/main" id="{7E63282E-D396-18BB-B0FD-4050DAD44E52}"/>
                </a:ext>
              </a:extLst>
            </p:cNvPr>
            <p:cNvCxnSpPr>
              <a:stCxn id="42" idx="1"/>
              <a:endCxn id="44" idx="3"/>
            </p:cNvCxnSpPr>
            <p:nvPr/>
          </p:nvCxnSpPr>
          <p:spPr>
            <a:xfrm flipH="1" flipV="1">
              <a:off x="5197771" y="3389443"/>
              <a:ext cx="401869" cy="8937"/>
            </a:xfrm>
            <a:prstGeom prst="straightConnector1">
              <a:avLst/>
            </a:prstGeom>
            <a:grpFill/>
            <a:ln w="6350" cap="flat" cmpd="sng" algn="ctr">
              <a:solidFill>
                <a:schemeClr val="tx1"/>
              </a:solidFill>
              <a:prstDash val="solid"/>
              <a:miter lim="800000"/>
              <a:tailEnd type="triangle"/>
            </a:ln>
            <a:effectLst/>
          </p:spPr>
        </p:cxnSp>
        <p:sp>
          <p:nvSpPr>
            <p:cNvPr id="46" name="矩形 45">
              <a:extLst>
                <a:ext uri="{FF2B5EF4-FFF2-40B4-BE49-F238E27FC236}">
                  <a16:creationId xmlns:a16="http://schemas.microsoft.com/office/drawing/2014/main" id="{8C333E6E-75FB-05C7-77E9-6B1E807E6047}"/>
                </a:ext>
              </a:extLst>
            </p:cNvPr>
            <p:cNvSpPr/>
            <p:nvPr/>
          </p:nvSpPr>
          <p:spPr>
            <a:xfrm>
              <a:off x="3136003" y="4138459"/>
              <a:ext cx="2061768" cy="715818"/>
            </a:xfrm>
            <a:prstGeom prst="rect">
              <a:avLst/>
            </a:prstGeom>
            <a:grpFill/>
            <a:ln w="12700" cap="flat" cmpd="sng" algn="ctr">
              <a:solidFill>
                <a:srgbClr val="5B9BD5">
                  <a:shade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err="1">
                  <a:ln>
                    <a:noFill/>
                  </a:ln>
                  <a:solidFill>
                    <a:prstClr val="white"/>
                  </a:solidFill>
                  <a:effectLst/>
                  <a:uLnTx/>
                  <a:uFillTx/>
                  <a:latin typeface="Microsoft YaHei" panose="020B0503020204020204" pitchFamily="34" charset="-122"/>
                  <a:ea typeface="Microsoft YaHei" panose="020B0503020204020204" pitchFamily="34" charset="-122"/>
                </a:rPr>
                <a:t>flatten_simple_union_all</a:t>
              </a:r>
              <a:endPar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UNIONALL</a:t>
              </a:r>
              <a:r>
                <a:rPr kumimoji="0" lang="zh-CN" alt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优化</a:t>
              </a:r>
              <a:r>
                <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 </a:t>
              </a:r>
              <a:endParaRPr kumimoji="0" lang="zh-CN" alt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cxnSp>
          <p:nvCxnSpPr>
            <p:cNvPr id="47" name="直接箭头连接符 30">
              <a:extLst>
                <a:ext uri="{FF2B5EF4-FFF2-40B4-BE49-F238E27FC236}">
                  <a16:creationId xmlns:a16="http://schemas.microsoft.com/office/drawing/2014/main" id="{BAD89EAA-8292-9522-87E3-0409956FF7B7}"/>
                </a:ext>
              </a:extLst>
            </p:cNvPr>
            <p:cNvCxnSpPr>
              <a:stCxn id="44" idx="2"/>
              <a:endCxn id="46" idx="0"/>
            </p:cNvCxnSpPr>
            <p:nvPr/>
          </p:nvCxnSpPr>
          <p:spPr>
            <a:xfrm>
              <a:off x="4166887" y="3782529"/>
              <a:ext cx="0" cy="355930"/>
            </a:xfrm>
            <a:prstGeom prst="straightConnector1">
              <a:avLst/>
            </a:prstGeom>
            <a:grpFill/>
            <a:ln w="6350" cap="flat" cmpd="sng" algn="ctr">
              <a:solidFill>
                <a:schemeClr val="tx1"/>
              </a:solidFill>
              <a:prstDash val="solid"/>
              <a:miter lim="800000"/>
              <a:tailEnd type="triangle"/>
            </a:ln>
            <a:effectLst/>
          </p:spPr>
        </p:cxnSp>
        <p:sp>
          <p:nvSpPr>
            <p:cNvPr id="48" name="矩形 47">
              <a:extLst>
                <a:ext uri="{FF2B5EF4-FFF2-40B4-BE49-F238E27FC236}">
                  <a16:creationId xmlns:a16="http://schemas.microsoft.com/office/drawing/2014/main" id="{917569FC-FD81-0B99-4D51-DB2EE7478B4A}"/>
                </a:ext>
              </a:extLst>
            </p:cNvPr>
            <p:cNvSpPr/>
            <p:nvPr/>
          </p:nvSpPr>
          <p:spPr>
            <a:xfrm>
              <a:off x="5599641" y="4138459"/>
              <a:ext cx="2026823" cy="715818"/>
            </a:xfrm>
            <a:prstGeom prst="rect">
              <a:avLst/>
            </a:prstGeom>
            <a:grpFill/>
            <a:ln w="12700" cap="flat" cmpd="sng" algn="ctr">
              <a:solidFill>
                <a:srgbClr val="5B9BD5">
                  <a:shade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err="1">
                  <a:ln>
                    <a:noFill/>
                  </a:ln>
                  <a:solidFill>
                    <a:prstClr val="white"/>
                  </a:solidFill>
                  <a:effectLst/>
                  <a:uLnTx/>
                  <a:uFillTx/>
                  <a:latin typeface="Microsoft YaHei" panose="020B0503020204020204" pitchFamily="34" charset="-122"/>
                  <a:ea typeface="Microsoft YaHei" panose="020B0503020204020204" pitchFamily="34" charset="-122"/>
                </a:rPr>
                <a:t>expand_inherited_tables</a:t>
              </a:r>
              <a:endPar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展开继承表</a:t>
              </a:r>
            </a:p>
          </p:txBody>
        </p:sp>
        <p:sp>
          <p:nvSpPr>
            <p:cNvPr id="49" name="矩形 48">
              <a:extLst>
                <a:ext uri="{FF2B5EF4-FFF2-40B4-BE49-F238E27FC236}">
                  <a16:creationId xmlns:a16="http://schemas.microsoft.com/office/drawing/2014/main" id="{287021E7-97CF-83D9-9230-01CE6CF5548E}"/>
                </a:ext>
              </a:extLst>
            </p:cNvPr>
            <p:cNvSpPr/>
            <p:nvPr/>
          </p:nvSpPr>
          <p:spPr>
            <a:xfrm>
              <a:off x="8120952" y="4138459"/>
              <a:ext cx="1730357" cy="715818"/>
            </a:xfrm>
            <a:prstGeom prst="rect">
              <a:avLst/>
            </a:prstGeom>
            <a:grpFill/>
            <a:ln w="12700" cap="flat" cmpd="sng" algn="ctr">
              <a:solidFill>
                <a:srgbClr val="5B9BD5">
                  <a:shade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err="1">
                  <a:ln>
                    <a:noFill/>
                  </a:ln>
                  <a:solidFill>
                    <a:prstClr val="white"/>
                  </a:solidFill>
                  <a:effectLst/>
                  <a:uLnTx/>
                  <a:uFillTx/>
                  <a:latin typeface="Microsoft YaHei" panose="020B0503020204020204" pitchFamily="34" charset="-122"/>
                  <a:ea typeface="Microsoft YaHei" panose="020B0503020204020204" pitchFamily="34" charset="-122"/>
                </a:rPr>
                <a:t>preprocess_expression</a:t>
              </a:r>
              <a:endPar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预处理表达式</a:t>
              </a:r>
              <a:endPar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cxnSp>
          <p:nvCxnSpPr>
            <p:cNvPr id="50" name="直接箭头连接符 36">
              <a:extLst>
                <a:ext uri="{FF2B5EF4-FFF2-40B4-BE49-F238E27FC236}">
                  <a16:creationId xmlns:a16="http://schemas.microsoft.com/office/drawing/2014/main" id="{0975EF71-9535-8A09-A0F6-35B64F19F04C}"/>
                </a:ext>
              </a:extLst>
            </p:cNvPr>
            <p:cNvCxnSpPr>
              <a:stCxn id="46" idx="3"/>
              <a:endCxn id="48" idx="1"/>
            </p:cNvCxnSpPr>
            <p:nvPr/>
          </p:nvCxnSpPr>
          <p:spPr>
            <a:xfrm>
              <a:off x="5197771" y="4496368"/>
              <a:ext cx="401870" cy="0"/>
            </a:xfrm>
            <a:prstGeom prst="straightConnector1">
              <a:avLst/>
            </a:prstGeom>
            <a:grpFill/>
            <a:ln w="6350" cap="flat" cmpd="sng" algn="ctr">
              <a:solidFill>
                <a:schemeClr val="tx1"/>
              </a:solidFill>
              <a:prstDash val="solid"/>
              <a:miter lim="800000"/>
              <a:tailEnd type="triangle"/>
            </a:ln>
            <a:effectLst/>
          </p:spPr>
        </p:cxnSp>
        <p:cxnSp>
          <p:nvCxnSpPr>
            <p:cNvPr id="51" name="直接箭头连接符 38">
              <a:extLst>
                <a:ext uri="{FF2B5EF4-FFF2-40B4-BE49-F238E27FC236}">
                  <a16:creationId xmlns:a16="http://schemas.microsoft.com/office/drawing/2014/main" id="{B1539E2B-7BF7-A175-5835-68153C28AE0A}"/>
                </a:ext>
              </a:extLst>
            </p:cNvPr>
            <p:cNvCxnSpPr>
              <a:stCxn id="48" idx="3"/>
              <a:endCxn id="49" idx="1"/>
            </p:cNvCxnSpPr>
            <p:nvPr/>
          </p:nvCxnSpPr>
          <p:spPr>
            <a:xfrm>
              <a:off x="7626464" y="4496368"/>
              <a:ext cx="494488" cy="0"/>
            </a:xfrm>
            <a:prstGeom prst="straightConnector1">
              <a:avLst/>
            </a:prstGeom>
            <a:grpFill/>
            <a:ln w="6350" cap="flat" cmpd="sng" algn="ctr">
              <a:solidFill>
                <a:schemeClr val="tx1"/>
              </a:solidFill>
              <a:prstDash val="solid"/>
              <a:miter lim="800000"/>
              <a:tailEnd type="triangle"/>
            </a:ln>
            <a:effectLst/>
          </p:spPr>
        </p:cxnSp>
        <p:sp>
          <p:nvSpPr>
            <p:cNvPr id="52" name="矩形 51">
              <a:extLst>
                <a:ext uri="{FF2B5EF4-FFF2-40B4-BE49-F238E27FC236}">
                  <a16:creationId xmlns:a16="http://schemas.microsoft.com/office/drawing/2014/main" id="{5DE545C5-B02C-950F-2193-C1F26F212960}"/>
                </a:ext>
              </a:extLst>
            </p:cNvPr>
            <p:cNvSpPr/>
            <p:nvPr/>
          </p:nvSpPr>
          <p:spPr>
            <a:xfrm>
              <a:off x="8120954" y="5183790"/>
              <a:ext cx="1730356" cy="749203"/>
            </a:xfrm>
            <a:prstGeom prst="rect">
              <a:avLst/>
            </a:prstGeom>
            <a:grpFill/>
            <a:ln w="12700" cap="flat" cmpd="sng" algn="ctr">
              <a:solidFill>
                <a:srgbClr val="5B9BD5">
                  <a:shade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处理</a:t>
              </a:r>
              <a:r>
                <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HAVING</a:t>
              </a:r>
              <a:r>
                <a:rPr kumimoji="0" lang="zh-CN" alt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子句</a:t>
              </a:r>
            </a:p>
          </p:txBody>
        </p:sp>
        <p:cxnSp>
          <p:nvCxnSpPr>
            <p:cNvPr id="53" name="直接箭头连接符 41">
              <a:extLst>
                <a:ext uri="{FF2B5EF4-FFF2-40B4-BE49-F238E27FC236}">
                  <a16:creationId xmlns:a16="http://schemas.microsoft.com/office/drawing/2014/main" id="{7D9EB649-F927-CC97-8E7E-513AE81474E3}"/>
                </a:ext>
              </a:extLst>
            </p:cNvPr>
            <p:cNvCxnSpPr>
              <a:stCxn id="49" idx="2"/>
              <a:endCxn id="52" idx="0"/>
            </p:cNvCxnSpPr>
            <p:nvPr/>
          </p:nvCxnSpPr>
          <p:spPr>
            <a:xfrm>
              <a:off x="8986131" y="4854277"/>
              <a:ext cx="1" cy="329513"/>
            </a:xfrm>
            <a:prstGeom prst="straightConnector1">
              <a:avLst/>
            </a:prstGeom>
            <a:grpFill/>
            <a:ln w="6350" cap="flat" cmpd="sng" algn="ctr">
              <a:solidFill>
                <a:schemeClr val="tx1"/>
              </a:solidFill>
              <a:prstDash val="solid"/>
              <a:miter lim="800000"/>
              <a:tailEnd type="triangle"/>
            </a:ln>
            <a:effectLst/>
          </p:spPr>
        </p:cxnSp>
        <p:sp>
          <p:nvSpPr>
            <p:cNvPr id="54" name="矩形 53">
              <a:extLst>
                <a:ext uri="{FF2B5EF4-FFF2-40B4-BE49-F238E27FC236}">
                  <a16:creationId xmlns:a16="http://schemas.microsoft.com/office/drawing/2014/main" id="{41F65B32-D931-1E1B-3C2F-7E283E94FA2E}"/>
                </a:ext>
              </a:extLst>
            </p:cNvPr>
            <p:cNvSpPr/>
            <p:nvPr/>
          </p:nvSpPr>
          <p:spPr>
            <a:xfrm>
              <a:off x="5599642" y="5183790"/>
              <a:ext cx="2026822" cy="757745"/>
            </a:xfrm>
            <a:prstGeom prst="rect">
              <a:avLst/>
            </a:prstGeom>
            <a:grpFill/>
            <a:ln w="12700" cap="flat" cmpd="sng" algn="ctr">
              <a:solidFill>
                <a:srgbClr val="5B9BD5">
                  <a:shade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err="1">
                  <a:ln>
                    <a:noFill/>
                  </a:ln>
                  <a:solidFill>
                    <a:prstClr val="white"/>
                  </a:solidFill>
                  <a:effectLst/>
                  <a:uLnTx/>
                  <a:uFillTx/>
                  <a:latin typeface="Microsoft YaHei" panose="020B0503020204020204" pitchFamily="34" charset="-122"/>
                  <a:ea typeface="Microsoft YaHei" panose="020B0503020204020204" pitchFamily="34" charset="-122"/>
                </a:rPr>
                <a:t>reduce_outer_joins</a:t>
              </a:r>
              <a:endPar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外连接消除</a:t>
              </a:r>
            </a:p>
          </p:txBody>
        </p:sp>
        <p:sp>
          <p:nvSpPr>
            <p:cNvPr id="55" name="矩形 54">
              <a:extLst>
                <a:ext uri="{FF2B5EF4-FFF2-40B4-BE49-F238E27FC236}">
                  <a16:creationId xmlns:a16="http://schemas.microsoft.com/office/drawing/2014/main" id="{38483C2E-9A8B-C4CF-6234-C067A72C8A60}"/>
                </a:ext>
              </a:extLst>
            </p:cNvPr>
            <p:cNvSpPr/>
            <p:nvPr/>
          </p:nvSpPr>
          <p:spPr>
            <a:xfrm>
              <a:off x="3136003" y="5183790"/>
              <a:ext cx="2061767" cy="757745"/>
            </a:xfrm>
            <a:prstGeom prst="rect">
              <a:avLst/>
            </a:prstGeom>
            <a:grpFill/>
            <a:ln w="12700" cap="flat" cmpd="sng" algn="ctr">
              <a:solidFill>
                <a:srgbClr val="5B9BD5">
                  <a:shade val="50000"/>
                </a:srgbClr>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err="1">
                  <a:ln>
                    <a:noFill/>
                  </a:ln>
                  <a:solidFill>
                    <a:prstClr val="white"/>
                  </a:solidFill>
                  <a:effectLst/>
                  <a:uLnTx/>
                  <a:uFillTx/>
                  <a:latin typeface="Microsoft YaHei" panose="020B0503020204020204" pitchFamily="34" charset="-122"/>
                  <a:ea typeface="Microsoft YaHei" panose="020B0503020204020204" pitchFamily="34" charset="-122"/>
                </a:rPr>
                <a:t>reduce_inequality_fulljoins</a:t>
              </a:r>
              <a:endPar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a:p>
              <a:pPr marL="0" marR="0" lvl="0" indent="0" algn="ctr" defTabSz="914478"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全连接</a:t>
              </a:r>
              <a:r>
                <a:rPr kumimoji="0" lang="en-US" altLang="zh-CN" sz="1600" b="0" i="0" u="none" strike="noStrike" kern="0" cap="none" spc="0" normalizeH="0" baseline="0" noProof="0" dirty="0" err="1">
                  <a:ln>
                    <a:noFill/>
                  </a:ln>
                  <a:solidFill>
                    <a:prstClr val="white"/>
                  </a:solidFill>
                  <a:effectLst/>
                  <a:uLnTx/>
                  <a:uFillTx/>
                  <a:latin typeface="Microsoft YaHei" panose="020B0503020204020204" pitchFamily="34" charset="-122"/>
                  <a:ea typeface="Microsoft YaHei" panose="020B0503020204020204" pitchFamily="34" charset="-122"/>
                </a:rPr>
                <a:t>fulljoin</a:t>
              </a:r>
              <a:r>
                <a:rPr kumimoji="0" lang="zh-CN" alt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重写</a:t>
              </a:r>
            </a:p>
          </p:txBody>
        </p:sp>
        <p:cxnSp>
          <p:nvCxnSpPr>
            <p:cNvPr id="56" name="直接箭头连接符 45">
              <a:extLst>
                <a:ext uri="{FF2B5EF4-FFF2-40B4-BE49-F238E27FC236}">
                  <a16:creationId xmlns:a16="http://schemas.microsoft.com/office/drawing/2014/main" id="{89F64324-0DDF-657C-2A01-BE0FE40102FC}"/>
                </a:ext>
              </a:extLst>
            </p:cNvPr>
            <p:cNvCxnSpPr>
              <a:stCxn id="52" idx="1"/>
              <a:endCxn id="54" idx="3"/>
            </p:cNvCxnSpPr>
            <p:nvPr/>
          </p:nvCxnSpPr>
          <p:spPr>
            <a:xfrm flipH="1">
              <a:off x="7626464" y="5558392"/>
              <a:ext cx="494490" cy="4271"/>
            </a:xfrm>
            <a:prstGeom prst="straightConnector1">
              <a:avLst/>
            </a:prstGeom>
            <a:grpFill/>
            <a:ln w="6350" cap="flat" cmpd="sng" algn="ctr">
              <a:solidFill>
                <a:schemeClr val="tx1"/>
              </a:solidFill>
              <a:prstDash val="solid"/>
              <a:miter lim="800000"/>
              <a:tailEnd type="triangle"/>
            </a:ln>
            <a:effectLst/>
          </p:spPr>
        </p:cxnSp>
        <p:cxnSp>
          <p:nvCxnSpPr>
            <p:cNvPr id="57" name="直接箭头连接符 47">
              <a:extLst>
                <a:ext uri="{FF2B5EF4-FFF2-40B4-BE49-F238E27FC236}">
                  <a16:creationId xmlns:a16="http://schemas.microsoft.com/office/drawing/2014/main" id="{A7194E67-F1A4-637C-CA82-B3C29037C30D}"/>
                </a:ext>
              </a:extLst>
            </p:cNvPr>
            <p:cNvCxnSpPr>
              <a:stCxn id="54" idx="1"/>
              <a:endCxn id="55" idx="3"/>
            </p:cNvCxnSpPr>
            <p:nvPr/>
          </p:nvCxnSpPr>
          <p:spPr>
            <a:xfrm flipH="1">
              <a:off x="5197771" y="5562663"/>
              <a:ext cx="401871" cy="0"/>
            </a:xfrm>
            <a:prstGeom prst="straightConnector1">
              <a:avLst/>
            </a:prstGeom>
            <a:grpFill/>
            <a:ln w="6350" cap="flat" cmpd="sng" algn="ctr">
              <a:solidFill>
                <a:schemeClr val="tx1"/>
              </a:solidFill>
              <a:prstDash val="solid"/>
              <a:miter lim="800000"/>
              <a:tailEnd type="triangle"/>
            </a:ln>
            <a:effectLst/>
          </p:spPr>
        </p:cxnSp>
      </p:grpSp>
      <p:sp>
        <p:nvSpPr>
          <p:cNvPr id="4" name="文本框 3">
            <a:extLst>
              <a:ext uri="{FF2B5EF4-FFF2-40B4-BE49-F238E27FC236}">
                <a16:creationId xmlns:a16="http://schemas.microsoft.com/office/drawing/2014/main" id="{A9570AD7-8107-FC6E-CA13-D7A7EDB3732C}"/>
              </a:ext>
            </a:extLst>
          </p:cNvPr>
          <p:cNvSpPr txBox="1"/>
          <p:nvPr/>
        </p:nvSpPr>
        <p:spPr>
          <a:xfrm>
            <a:off x="6778070" y="2273451"/>
            <a:ext cx="1477108" cy="380227"/>
          </a:xfrm>
          <a:prstGeom prst="rect">
            <a:avLst/>
          </a:prstGeom>
          <a:noFill/>
        </p:spPr>
        <p:txBody>
          <a:bodyPr wrap="square" rtlCol="0">
            <a:spAutoFit/>
          </a:bodyPr>
          <a:lstStyle/>
          <a:p>
            <a:r>
              <a:rPr kumimoji="1" lang="zh-CN" altLang="en-US" dirty="0">
                <a:latin typeface="Microsoft YaHei" panose="020B0503020204020204" pitchFamily="34" charset="-122"/>
                <a:ea typeface="Microsoft YaHei" panose="020B0503020204020204" pitchFamily="34" charset="-122"/>
              </a:rPr>
              <a:t>例如 </a:t>
            </a:r>
            <a:r>
              <a:rPr kumimoji="1" lang="en-US" altLang="zh-CN" dirty="0">
                <a:latin typeface="Microsoft YaHei" panose="020B0503020204020204" pitchFamily="34" charset="-122"/>
                <a:ea typeface="Microsoft YaHei" panose="020B0503020204020204" pitchFamily="34" charset="-122"/>
              </a:rPr>
              <a:t>&gt;</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any</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60047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8796ABD-E823-95CF-BC0B-B234C8A9F4AE}"/>
              </a:ext>
            </a:extLst>
          </p:cNvPr>
          <p:cNvSpPr>
            <a:spLocks noGrp="1"/>
          </p:cNvSpPr>
          <p:nvPr>
            <p:ph type="sldNum" sz="quarter" idx="10"/>
          </p:nvPr>
        </p:nvSpPr>
        <p:spPr/>
        <p:txBody>
          <a:bodyPr/>
          <a:lstStyle/>
          <a:p>
            <a:fld id="{87BBDC00-B9E2-4EFD-9306-2934E87247C6}" type="slidenum">
              <a:rPr lang="zh-CN" altLang="en-US" smtClean="0"/>
              <a:t>23</a:t>
            </a:fld>
            <a:endParaRPr lang="zh-CN" altLang="en-US"/>
          </a:p>
        </p:txBody>
      </p:sp>
      <p:sp>
        <p:nvSpPr>
          <p:cNvPr id="3" name="标题 2">
            <a:extLst>
              <a:ext uri="{FF2B5EF4-FFF2-40B4-BE49-F238E27FC236}">
                <a16:creationId xmlns:a16="http://schemas.microsoft.com/office/drawing/2014/main" id="{DFA3A43B-F0CE-CF5F-8EB2-487D787B9570}"/>
              </a:ext>
            </a:extLst>
          </p:cNvPr>
          <p:cNvSpPr>
            <a:spLocks noGrp="1"/>
          </p:cNvSpPr>
          <p:nvPr>
            <p:ph type="title"/>
          </p:nvPr>
        </p:nvSpPr>
        <p:spPr/>
        <p:txBody>
          <a:bodyPr/>
          <a:lstStyle/>
          <a:p>
            <a:r>
              <a:rPr kumimoji="1" lang="en-US" altLang="zh-CN" dirty="0" err="1">
                <a:latin typeface="Microsoft YaHei" panose="020B0503020204020204" pitchFamily="34" charset="-122"/>
                <a:ea typeface="Microsoft YaHei" panose="020B0503020204020204" pitchFamily="34" charset="-122"/>
              </a:rPr>
              <a:t>GaussDB</a:t>
            </a:r>
            <a:r>
              <a:rPr kumimoji="1" lang="zh-CN" altLang="en-US" dirty="0">
                <a:latin typeface="Microsoft YaHei" panose="020B0503020204020204" pitchFamily="34" charset="-122"/>
                <a:ea typeface="Microsoft YaHei" panose="020B0503020204020204" pitchFamily="34" charset="-122"/>
              </a:rPr>
              <a:t>查询重写</a:t>
            </a:r>
          </a:p>
        </p:txBody>
      </p:sp>
      <p:sp>
        <p:nvSpPr>
          <p:cNvPr id="5" name="页脚占位符 4">
            <a:extLst>
              <a:ext uri="{FF2B5EF4-FFF2-40B4-BE49-F238E27FC236}">
                <a16:creationId xmlns:a16="http://schemas.microsoft.com/office/drawing/2014/main" id="{828DD185-7F51-3A5D-D030-4DC821B02500}"/>
              </a:ext>
            </a:extLst>
          </p:cNvPr>
          <p:cNvSpPr>
            <a:spLocks noGrp="1"/>
          </p:cNvSpPr>
          <p:nvPr>
            <p:ph type="ftr" sz="quarter" idx="3"/>
          </p:nvPr>
        </p:nvSpPr>
        <p:spPr/>
        <p:txBody>
          <a:bodyPr/>
          <a:lstStyle/>
          <a:p>
            <a:pPr>
              <a:defRPr/>
            </a:pPr>
            <a:r>
              <a:rPr lang="zh-CN" altLang="en-US"/>
              <a:t>数据库系统—GaussDB</a:t>
            </a:r>
            <a:endParaRPr lang="en-US" altLang="zh-CN" sz="1200" dirty="0"/>
          </a:p>
        </p:txBody>
      </p:sp>
      <p:pic>
        <p:nvPicPr>
          <p:cNvPr id="6" name="图片 5">
            <a:extLst>
              <a:ext uri="{FF2B5EF4-FFF2-40B4-BE49-F238E27FC236}">
                <a16:creationId xmlns:a16="http://schemas.microsoft.com/office/drawing/2014/main" id="{F3A1DFE8-8C40-4F4A-8ED9-EDC718316B02}"/>
              </a:ext>
            </a:extLst>
          </p:cNvPr>
          <p:cNvPicPr>
            <a:picLocks noChangeAspect="1"/>
          </p:cNvPicPr>
          <p:nvPr/>
        </p:nvPicPr>
        <p:blipFill>
          <a:blip r:embed="rId2"/>
          <a:stretch>
            <a:fillRect/>
          </a:stretch>
        </p:blipFill>
        <p:spPr>
          <a:xfrm>
            <a:off x="1109432" y="922512"/>
            <a:ext cx="9562031" cy="5447359"/>
          </a:xfrm>
          <a:prstGeom prst="rect">
            <a:avLst/>
          </a:prstGeom>
          <a:ln w="12700">
            <a:solidFill>
              <a:schemeClr val="bg1">
                <a:lumMod val="85000"/>
              </a:schemeClr>
            </a:solidFill>
          </a:ln>
        </p:spPr>
      </p:pic>
    </p:spTree>
    <p:extLst>
      <p:ext uri="{BB962C8B-B14F-4D97-AF65-F5344CB8AC3E}">
        <p14:creationId xmlns:p14="http://schemas.microsoft.com/office/powerpoint/2010/main" val="558775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590551" y="1050324"/>
            <a:ext cx="10874188" cy="5466822"/>
          </a:xfrm>
          <a:prstGeom prst="roundRect">
            <a:avLst>
              <a:gd name="adj" fmla="val 1139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24</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代价估计</a:t>
            </a:r>
          </a:p>
        </p:txBody>
      </p:sp>
      <p:sp>
        <p:nvSpPr>
          <p:cNvPr id="6" name="内容占位符 2"/>
          <p:cNvSpPr>
            <a:spLocks noGrp="1"/>
          </p:cNvSpPr>
          <p:nvPr>
            <p:ph idx="1"/>
          </p:nvPr>
        </p:nvSpPr>
        <p:spPr>
          <a:xfrm>
            <a:off x="822632" y="1050324"/>
            <a:ext cx="10874188" cy="3528992"/>
          </a:xfrm>
        </p:spPr>
        <p:txBody>
          <a:bodyPr/>
          <a:lstStyle/>
          <a:p>
            <a:pPr>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总代价</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=IO</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代价</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+CPU</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代价</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通信代价</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处理页面产生</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IO</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代价</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处理元组（表达式计算）产生</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CPU</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代价</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分布式数据库在不同节点传输数据产生通信代价</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marL="316230" lvl="1" indent="-31623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统计信息</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统计信息描述了用户表中数据的分布特征为后续行数估算、代价估算提供数据基础。</a:t>
            </a:r>
          </a:p>
          <a:p>
            <a:pPr lvl="1">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Table-Level</a:t>
            </a:r>
            <a:r>
              <a:rPr lang="zh-CN" altLang="en-US" sz="2000" dirty="0">
                <a:latin typeface="微软雅黑" panose="020B0503020204020204" pitchFamily="34" charset="-122"/>
                <a:ea typeface="微软雅黑" panose="020B0503020204020204" pitchFamily="34" charset="-122"/>
              </a:rPr>
              <a:t>表级别统计信息：</a:t>
            </a:r>
            <a:r>
              <a:rPr lang="en-US" altLang="zh-CN" sz="2000" dirty="0">
                <a:latin typeface="微软雅黑" panose="020B0503020204020204" pitchFamily="34" charset="-122"/>
                <a:ea typeface="微软雅黑" panose="020B0503020204020204" pitchFamily="34" charset="-122"/>
              </a:rPr>
              <a:t>tuples</a:t>
            </a:r>
            <a:r>
              <a:rPr lang="zh-CN" altLang="en-US" sz="2000" dirty="0">
                <a:latin typeface="微软雅黑" panose="020B0503020204020204" pitchFamily="34" charset="-122"/>
                <a:ea typeface="微软雅黑" panose="020B0503020204020204" pitchFamily="34" charset="-122"/>
              </a:rPr>
              <a:t>总元组数、</a:t>
            </a:r>
            <a:r>
              <a:rPr lang="en-US" altLang="zh-CN" sz="2000" dirty="0">
                <a:latin typeface="微软雅黑" panose="020B0503020204020204" pitchFamily="34" charset="-122"/>
                <a:ea typeface="微软雅黑" panose="020B0503020204020204" pitchFamily="34" charset="-122"/>
              </a:rPr>
              <a:t>page</a:t>
            </a:r>
            <a:r>
              <a:rPr lang="zh-CN" altLang="en-US" sz="2000" dirty="0">
                <a:latin typeface="微软雅黑" panose="020B0503020204020204" pitchFamily="34" charset="-122"/>
                <a:ea typeface="微软雅黑" panose="020B0503020204020204" pitchFamily="34" charset="-122"/>
              </a:rPr>
              <a:t>总页面数</a:t>
            </a:r>
            <a:endParaRPr lang="en-US" altLang="zh-CN" sz="20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rPr>
              <a:t>Column-Level</a:t>
            </a:r>
            <a:r>
              <a:rPr lang="zh-CN" altLang="en-US" sz="2000" dirty="0">
                <a:latin typeface="微软雅黑" panose="020B0503020204020204" pitchFamily="34" charset="-122"/>
                <a:ea typeface="微软雅黑" panose="020B0503020204020204" pitchFamily="34" charset="-122"/>
              </a:rPr>
              <a:t>列级别统计信息：</a:t>
            </a:r>
            <a:r>
              <a:rPr lang="en-US" altLang="zh-CN" sz="2000" dirty="0">
                <a:latin typeface="微软雅黑" panose="020B0503020204020204" pitchFamily="34" charset="-122"/>
                <a:ea typeface="微软雅黑" panose="020B0503020204020204" pitchFamily="34" charset="-122"/>
              </a:rPr>
              <a:t>Distinct</a:t>
            </a:r>
            <a:r>
              <a:rPr lang="zh-CN" altLang="en-US" sz="2000" dirty="0">
                <a:latin typeface="微软雅黑" panose="020B0503020204020204" pitchFamily="34" charset="-122"/>
                <a:ea typeface="微软雅黑" panose="020B0503020204020204" pitchFamily="34" charset="-122"/>
              </a:rPr>
              <a:t>值、</a:t>
            </a:r>
            <a:r>
              <a:rPr lang="en-US" altLang="zh-CN" sz="2000" dirty="0" err="1">
                <a:latin typeface="微软雅黑" panose="020B0503020204020204" pitchFamily="34" charset="-122"/>
                <a:ea typeface="微软雅黑" panose="020B0503020204020204" pitchFamily="34" charset="-122"/>
              </a:rPr>
              <a:t>NullRatio</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MCV</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Most Common Value</a:t>
            </a:r>
            <a:r>
              <a:rPr lang="zh-CN" altLang="en-US" sz="2000" dirty="0">
                <a:latin typeface="微软雅黑" panose="020B0503020204020204" pitchFamily="34" charset="-122"/>
                <a:ea typeface="微软雅黑" panose="020B0503020204020204" pitchFamily="34" charset="-122"/>
              </a:rPr>
              <a:t>）、直方图</a:t>
            </a:r>
            <a:endParaRPr lang="en-US" altLang="zh-CN" sz="20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扩展统计信息：</a:t>
            </a:r>
            <a:r>
              <a:rPr lang="en-US" altLang="zh-CN" sz="2000" dirty="0">
                <a:latin typeface="微软雅黑" panose="020B0503020204020204" pitchFamily="34" charset="-122"/>
                <a:ea typeface="微软雅黑" panose="020B0503020204020204" pitchFamily="34" charset="-122"/>
              </a:rPr>
              <a:t>Multi-Column Statistics</a:t>
            </a:r>
            <a:r>
              <a:rPr lang="zh-CN" altLang="en-US" sz="2000" dirty="0">
                <a:latin typeface="微软雅黑" panose="020B0503020204020204" pitchFamily="34" charset="-122"/>
                <a:ea typeface="微软雅黑" panose="020B0503020204020204" pitchFamily="34" charset="-122"/>
              </a:rPr>
              <a:t>多列统计信息、</a:t>
            </a:r>
            <a:r>
              <a:rPr lang="en-US" altLang="zh-CN" sz="2000" dirty="0">
                <a:latin typeface="微软雅黑" panose="020B0503020204020204" pitchFamily="34" charset="-122"/>
                <a:ea typeface="微软雅黑" panose="020B0503020204020204" pitchFamily="34" charset="-122"/>
              </a:rPr>
              <a:t>View-Statistics</a:t>
            </a:r>
            <a:r>
              <a:rPr lang="zh-CN" altLang="en-US" sz="2000" dirty="0">
                <a:latin typeface="微软雅黑" panose="020B0503020204020204" pitchFamily="34" charset="-122"/>
                <a:ea typeface="微软雅黑" panose="020B0503020204020204" pitchFamily="34" charset="-122"/>
              </a:rPr>
              <a:t>视图统计信息</a:t>
            </a:r>
          </a:p>
          <a:p>
            <a:pPr lvl="1">
              <a:lnSpc>
                <a:spcPct val="150000"/>
              </a:lnSpc>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18">
            <a:extLst>
              <a:ext uri="{FF2B5EF4-FFF2-40B4-BE49-F238E27FC236}">
                <a16:creationId xmlns:a16="http://schemas.microsoft.com/office/drawing/2014/main" id="{CA02947C-86FA-43A0-AEA7-1533075A3978}"/>
              </a:ext>
            </a:extLst>
          </p:cNvPr>
          <p:cNvSpPr/>
          <p:nvPr/>
        </p:nvSpPr>
        <p:spPr>
          <a:xfrm>
            <a:off x="658905" y="1198920"/>
            <a:ext cx="10874188" cy="4318259"/>
          </a:xfrm>
          <a:prstGeom prst="roundRect">
            <a:avLst>
              <a:gd name="adj" fmla="val 1139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25</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计划生成</a:t>
            </a:r>
          </a:p>
        </p:txBody>
      </p:sp>
      <p:sp>
        <p:nvSpPr>
          <p:cNvPr id="6" name="内容占位符 2"/>
          <p:cNvSpPr>
            <a:spLocks noGrp="1"/>
          </p:cNvSpPr>
          <p:nvPr>
            <p:ph idx="1"/>
          </p:nvPr>
        </p:nvSpPr>
        <p:spPr>
          <a:xfrm>
            <a:off x="836205" y="1340821"/>
            <a:ext cx="10519587" cy="3955079"/>
          </a:xfrm>
        </p:spPr>
        <p:txBody>
          <a:bodyPr/>
          <a:lstStyle/>
          <a:p>
            <a:pPr>
              <a:lnSpc>
                <a:spcPct val="12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物理计划选择</a:t>
            </a:r>
            <a:endParaRPr lang="en-US" altLang="zh-CN" sz="2400" dirty="0">
              <a:latin typeface="微软雅黑" panose="020B0503020204020204" pitchFamily="34" charset="-122"/>
              <a:ea typeface="微软雅黑" panose="020B0503020204020204" pitchFamily="34" charset="-122"/>
            </a:endParaRPr>
          </a:p>
          <a:p>
            <a:pPr>
              <a:lnSpc>
                <a:spcPct val="12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自底向上模式</a:t>
            </a:r>
            <a:endParaRPr lang="en-US" altLang="zh-CN" sz="2400" dirty="0">
              <a:latin typeface="微软雅黑" panose="020B0503020204020204" pitchFamily="34" charset="-122"/>
              <a:ea typeface="微软雅黑" panose="020B0503020204020204" pitchFamily="34" charset="-122"/>
            </a:endParaRPr>
          </a:p>
          <a:p>
            <a:pPr lvl="1">
              <a:lnSpc>
                <a:spcPct val="120000"/>
              </a:lnSpc>
              <a:buFont typeface="Wingdings" panose="05000000000000000000" pitchFamily="2" charset="2"/>
              <a:buChar char="l"/>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拆解</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逻辑计划，确定每个表的物理扫描算子，和物理连接算子（以及其他算子），从而最终确定完整的物理执行</a:t>
            </a:r>
            <a:endParaRPr lang="en-US" altLang="zh-CN" sz="2000" dirty="0">
              <a:latin typeface="微软雅黑" panose="020B0503020204020204" pitchFamily="34" charset="-122"/>
              <a:ea typeface="微软雅黑" panose="020B0503020204020204" pitchFamily="34" charset="-122"/>
            </a:endParaRPr>
          </a:p>
          <a:p>
            <a:pPr>
              <a:lnSpc>
                <a:spcPct val="12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自顶向下模式</a:t>
            </a:r>
            <a:endParaRPr lang="en-US" altLang="zh-CN" sz="2400" dirty="0">
              <a:latin typeface="微软雅黑" panose="020B0503020204020204" pitchFamily="34" charset="-122"/>
              <a:ea typeface="微软雅黑" panose="020B0503020204020204" pitchFamily="34" charset="-122"/>
            </a:endParaRPr>
          </a:p>
          <a:p>
            <a:pPr lvl="1">
              <a:lnSpc>
                <a:spcPct val="12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通过采用自顶向下的方法遍历逻辑计划，结合动态规划、代价估算和分支界定技术，逐步确定每个逻辑算子对应的物理算子，获得最优的物理计划</a:t>
            </a:r>
            <a:endParaRPr lang="en-US" altLang="zh-CN" sz="2000" dirty="0">
              <a:latin typeface="微软雅黑" panose="020B0503020204020204" pitchFamily="34" charset="-122"/>
              <a:ea typeface="微软雅黑" panose="020B0503020204020204" pitchFamily="34" charset="-122"/>
            </a:endParaRPr>
          </a:p>
          <a:p>
            <a:pPr>
              <a:lnSpc>
                <a:spcPct val="12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随机搜索模式</a:t>
            </a:r>
            <a:endParaRPr lang="en-US" altLang="zh-CN" sz="2400" dirty="0">
              <a:latin typeface="微软雅黑" panose="020B0503020204020204" pitchFamily="34" charset="-122"/>
              <a:ea typeface="微软雅黑" panose="020B0503020204020204" pitchFamily="34" charset="-122"/>
            </a:endParaRPr>
          </a:p>
          <a:p>
            <a:pPr lvl="1">
              <a:lnSpc>
                <a:spcPct val="120000"/>
              </a:lnSpc>
              <a:buFont typeface="Wingdings" panose="05000000000000000000" pitchFamily="2" charset="2"/>
              <a:buChar char="l"/>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表较多的情况下通过随机化的方法对计划进行搜索，获得次优的执行计划</a:t>
            </a:r>
            <a:endParaRPr lang="en-US" altLang="zh-CN" sz="20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1050551" y="5619471"/>
            <a:ext cx="9719327" cy="584775"/>
          </a:xfrm>
          <a:prstGeom prst="rect">
            <a:avLst/>
          </a:prstGeom>
          <a:noFill/>
        </p:spPr>
        <p:txBody>
          <a:bodyPr wrap="none" rtlCol="0">
            <a:spAutoFit/>
          </a:bodyPr>
          <a:lstStyle/>
          <a:p>
            <a:r>
              <a:rPr kumimoji="1" lang="en-US" altLang="zh-CN" sz="3200" dirty="0" err="1">
                <a:latin typeface="微软雅黑" panose="020B0503020204020204" pitchFamily="34" charset="-122"/>
                <a:ea typeface="微软雅黑" panose="020B0503020204020204" pitchFamily="34" charset="-122"/>
              </a:rPr>
              <a:t>GaussDB</a:t>
            </a:r>
            <a:r>
              <a:rPr kumimoji="1" lang="zh-CN" altLang="en-US" sz="3200" dirty="0">
                <a:latin typeface="微软雅黑" panose="020B0503020204020204" pitchFamily="34" charset="-122"/>
                <a:ea typeface="微软雅黑" panose="020B0503020204020204" pitchFamily="34" charset="-122"/>
              </a:rPr>
              <a:t>主要采用自底向上与随机搜索相结合的方式</a:t>
            </a:r>
          </a:p>
        </p:txBody>
      </p:sp>
      <p:sp>
        <p:nvSpPr>
          <p:cNvPr id="8" name="页脚占位符 7"/>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B37792-4B6E-605A-6058-C16A41BB4A79}"/>
              </a:ext>
            </a:extLst>
          </p:cNvPr>
          <p:cNvSpPr>
            <a:spLocks noGrp="1"/>
          </p:cNvSpPr>
          <p:nvPr>
            <p:ph type="sldNum" sz="quarter" idx="10"/>
          </p:nvPr>
        </p:nvSpPr>
        <p:spPr/>
        <p:txBody>
          <a:bodyPr/>
          <a:lstStyle/>
          <a:p>
            <a:fld id="{87BBDC00-B9E2-4EFD-9306-2934E87247C6}" type="slidenum">
              <a:rPr lang="zh-CN" altLang="en-US" smtClean="0"/>
              <a:t>26</a:t>
            </a:fld>
            <a:endParaRPr lang="zh-CN" altLang="en-US"/>
          </a:p>
        </p:txBody>
      </p:sp>
      <p:sp>
        <p:nvSpPr>
          <p:cNvPr id="3" name="标题 2">
            <a:extLst>
              <a:ext uri="{FF2B5EF4-FFF2-40B4-BE49-F238E27FC236}">
                <a16:creationId xmlns:a16="http://schemas.microsoft.com/office/drawing/2014/main" id="{9CC03C1C-47DE-C8B4-E40A-F9FC573E1305}"/>
              </a:ext>
            </a:extLst>
          </p:cNvPr>
          <p:cNvSpPr>
            <a:spLocks noGrp="1"/>
          </p:cNvSpPr>
          <p:nvPr>
            <p:ph type="title"/>
          </p:nvPr>
        </p:nvSpPr>
        <p:spPr/>
        <p:txBody>
          <a:bodyPr/>
          <a:lstStyle/>
          <a:p>
            <a:r>
              <a:rPr kumimoji="1" lang="en-US" altLang="zh-CN" dirty="0" err="1">
                <a:latin typeface="Microsoft YaHei" panose="020B0503020204020204" pitchFamily="34" charset="-122"/>
                <a:ea typeface="Microsoft YaHei" panose="020B0503020204020204" pitchFamily="34" charset="-122"/>
              </a:rPr>
              <a:t>GaussDB</a:t>
            </a:r>
            <a:r>
              <a:rPr lang="zh-CN" altLang="en-US" dirty="0">
                <a:latin typeface="Microsoft YaHei" panose="020B0503020204020204" pitchFamily="34" charset="-122"/>
                <a:ea typeface="Microsoft YaHei" panose="020B0503020204020204" pitchFamily="34" charset="-122"/>
              </a:rPr>
              <a:t>路径搜索</a:t>
            </a:r>
            <a:endParaRPr kumimoji="1" lang="zh-CN" altLang="en-US" dirty="0"/>
          </a:p>
        </p:txBody>
      </p:sp>
      <p:sp>
        <p:nvSpPr>
          <p:cNvPr id="5" name="页脚占位符 4">
            <a:extLst>
              <a:ext uri="{FF2B5EF4-FFF2-40B4-BE49-F238E27FC236}">
                <a16:creationId xmlns:a16="http://schemas.microsoft.com/office/drawing/2014/main" id="{B00D1226-2862-52FC-DF4B-1B379431245F}"/>
              </a:ext>
            </a:extLst>
          </p:cNvPr>
          <p:cNvSpPr>
            <a:spLocks noGrp="1"/>
          </p:cNvSpPr>
          <p:nvPr>
            <p:ph type="ftr" sz="quarter" idx="3"/>
          </p:nvPr>
        </p:nvSpPr>
        <p:spPr/>
        <p:txBody>
          <a:bodyPr/>
          <a:lstStyle/>
          <a:p>
            <a:pPr>
              <a:defRPr/>
            </a:pPr>
            <a:r>
              <a:rPr lang="zh-CN" altLang="en-US"/>
              <a:t>数据库系统—GaussDB</a:t>
            </a:r>
            <a:endParaRPr lang="en-US" altLang="zh-CN" sz="1200" dirty="0"/>
          </a:p>
        </p:txBody>
      </p:sp>
      <p:grpSp>
        <p:nvGrpSpPr>
          <p:cNvPr id="166" name="组合 165">
            <a:extLst>
              <a:ext uri="{FF2B5EF4-FFF2-40B4-BE49-F238E27FC236}">
                <a16:creationId xmlns:a16="http://schemas.microsoft.com/office/drawing/2014/main" id="{CD83550C-0A8C-4D5B-2B05-DBF99A838A9A}"/>
              </a:ext>
            </a:extLst>
          </p:cNvPr>
          <p:cNvGrpSpPr/>
          <p:nvPr/>
        </p:nvGrpSpPr>
        <p:grpSpPr>
          <a:xfrm>
            <a:off x="1050551" y="1256264"/>
            <a:ext cx="10140287" cy="5160223"/>
            <a:chOff x="1555771" y="1221164"/>
            <a:chExt cx="9137431" cy="4826335"/>
          </a:xfrm>
        </p:grpSpPr>
        <p:cxnSp>
          <p:nvCxnSpPr>
            <p:cNvPr id="167" name="直接连接符 137">
              <a:extLst>
                <a:ext uri="{FF2B5EF4-FFF2-40B4-BE49-F238E27FC236}">
                  <a16:creationId xmlns:a16="http://schemas.microsoft.com/office/drawing/2014/main" id="{EB02D90C-7D19-F6E4-E533-C656110E4552}"/>
                </a:ext>
              </a:extLst>
            </p:cNvPr>
            <p:cNvCxnSpPr>
              <a:stCxn id="174" idx="4"/>
              <a:endCxn id="172" idx="0"/>
            </p:cNvCxnSpPr>
            <p:nvPr/>
          </p:nvCxnSpPr>
          <p:spPr>
            <a:xfrm>
              <a:off x="5653132" y="5321879"/>
              <a:ext cx="4988" cy="421846"/>
            </a:xfrm>
            <a:prstGeom prst="line">
              <a:avLst/>
            </a:prstGeom>
            <a:noFill/>
            <a:ln w="6350" cap="flat" cmpd="sng" algn="ctr">
              <a:solidFill>
                <a:srgbClr val="5B9BD5"/>
              </a:solidFill>
              <a:prstDash val="solid"/>
              <a:miter lim="800000"/>
            </a:ln>
            <a:effectLst/>
          </p:spPr>
        </p:cxnSp>
        <p:sp>
          <p:nvSpPr>
            <p:cNvPr id="168" name="矩形 167">
              <a:extLst>
                <a:ext uri="{FF2B5EF4-FFF2-40B4-BE49-F238E27FC236}">
                  <a16:creationId xmlns:a16="http://schemas.microsoft.com/office/drawing/2014/main" id="{EA1EECCE-12E6-8D3B-7B5C-E0FD8C00CFBB}"/>
                </a:ext>
              </a:extLst>
            </p:cNvPr>
            <p:cNvSpPr/>
            <p:nvPr/>
          </p:nvSpPr>
          <p:spPr>
            <a:xfrm>
              <a:off x="2263737" y="3918365"/>
              <a:ext cx="1013815" cy="798237"/>
            </a:xfrm>
            <a:prstGeom prst="rec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alpha val="28000"/>
                  </a:prstClr>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69" name="矩形 168">
              <a:extLst>
                <a:ext uri="{FF2B5EF4-FFF2-40B4-BE49-F238E27FC236}">
                  <a16:creationId xmlns:a16="http://schemas.microsoft.com/office/drawing/2014/main" id="{1119DAD5-22A5-869A-8A7F-04C337A805CA}"/>
                </a:ext>
              </a:extLst>
            </p:cNvPr>
            <p:cNvSpPr/>
            <p:nvPr/>
          </p:nvSpPr>
          <p:spPr>
            <a:xfrm>
              <a:off x="3669867" y="5122196"/>
              <a:ext cx="1084062" cy="628321"/>
            </a:xfrm>
            <a:prstGeom prst="rec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alpha val="28000"/>
                  </a:prstClr>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70" name="矩形 169">
              <a:extLst>
                <a:ext uri="{FF2B5EF4-FFF2-40B4-BE49-F238E27FC236}">
                  <a16:creationId xmlns:a16="http://schemas.microsoft.com/office/drawing/2014/main" id="{AB120F95-45E8-5C90-D209-6C9FCEF635CD}"/>
                </a:ext>
              </a:extLst>
            </p:cNvPr>
            <p:cNvSpPr/>
            <p:nvPr/>
          </p:nvSpPr>
          <p:spPr>
            <a:xfrm>
              <a:off x="6272043" y="5147614"/>
              <a:ext cx="1047017" cy="791039"/>
            </a:xfrm>
            <a:prstGeom prst="rec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alpha val="28000"/>
                  </a:prstClr>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71" name="椭圆 170">
              <a:extLst>
                <a:ext uri="{FF2B5EF4-FFF2-40B4-BE49-F238E27FC236}">
                  <a16:creationId xmlns:a16="http://schemas.microsoft.com/office/drawing/2014/main" id="{1B48EBEF-0304-8770-57C2-725E269C67EB}"/>
                </a:ext>
              </a:extLst>
            </p:cNvPr>
            <p:cNvSpPr/>
            <p:nvPr/>
          </p:nvSpPr>
          <p:spPr>
            <a:xfrm>
              <a:off x="3676044" y="5398826"/>
              <a:ext cx="1077099" cy="213121"/>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Seqscan</a:t>
              </a: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(t1 )</a:t>
              </a:r>
              <a:endParaRPr kumimoji="0" lang="zh-CN" altLang="en-US" sz="1200" b="0" i="0" u="none" strike="noStrike" kern="0" cap="none" spc="0" normalizeH="0" baseline="0" noProof="0" dirty="0">
                <a:ln>
                  <a:noFill/>
                </a:ln>
                <a:solidFill>
                  <a:prstClr val="black">
                    <a:alpha val="28000"/>
                  </a:prstClr>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72" name="椭圆 171">
              <a:extLst>
                <a:ext uri="{FF2B5EF4-FFF2-40B4-BE49-F238E27FC236}">
                  <a16:creationId xmlns:a16="http://schemas.microsoft.com/office/drawing/2014/main" id="{A93521BD-9DAA-AB88-A67A-DA3D70143474}"/>
                </a:ext>
              </a:extLst>
            </p:cNvPr>
            <p:cNvSpPr/>
            <p:nvPr/>
          </p:nvSpPr>
          <p:spPr>
            <a:xfrm>
              <a:off x="5134243" y="5743724"/>
              <a:ext cx="1047755" cy="30377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Seqscan</a:t>
              </a: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(t2)</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73" name="椭圆 172">
              <a:extLst>
                <a:ext uri="{FF2B5EF4-FFF2-40B4-BE49-F238E27FC236}">
                  <a16:creationId xmlns:a16="http://schemas.microsoft.com/office/drawing/2014/main" id="{27E63521-09AC-99C6-3FC8-2D30C93AE264}"/>
                </a:ext>
              </a:extLst>
            </p:cNvPr>
            <p:cNvSpPr/>
            <p:nvPr/>
          </p:nvSpPr>
          <p:spPr>
            <a:xfrm>
              <a:off x="5164972" y="5448912"/>
              <a:ext cx="976320" cy="16900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Sort</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74" name="椭圆 173">
              <a:extLst>
                <a:ext uri="{FF2B5EF4-FFF2-40B4-BE49-F238E27FC236}">
                  <a16:creationId xmlns:a16="http://schemas.microsoft.com/office/drawing/2014/main" id="{8CD05F9C-ADBD-0B3D-3BE0-9D32651F93E4}"/>
                </a:ext>
              </a:extLst>
            </p:cNvPr>
            <p:cNvSpPr/>
            <p:nvPr/>
          </p:nvSpPr>
          <p:spPr>
            <a:xfrm>
              <a:off x="5164972" y="5142245"/>
              <a:ext cx="976320" cy="179634"/>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GroupAgg</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75" name="椭圆 174">
              <a:extLst>
                <a:ext uri="{FF2B5EF4-FFF2-40B4-BE49-F238E27FC236}">
                  <a16:creationId xmlns:a16="http://schemas.microsoft.com/office/drawing/2014/main" id="{895817EC-F58E-F93F-94EA-E3CC7010EB08}"/>
                </a:ext>
              </a:extLst>
            </p:cNvPr>
            <p:cNvSpPr/>
            <p:nvPr/>
          </p:nvSpPr>
          <p:spPr>
            <a:xfrm>
              <a:off x="6290013" y="5661165"/>
              <a:ext cx="1029047" cy="200901"/>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Seqscan</a:t>
              </a: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(t2)</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76" name="椭圆 175">
              <a:extLst>
                <a:ext uri="{FF2B5EF4-FFF2-40B4-BE49-F238E27FC236}">
                  <a16:creationId xmlns:a16="http://schemas.microsoft.com/office/drawing/2014/main" id="{091C5581-4BE3-0406-E920-8ACAF6CEB6FE}"/>
                </a:ext>
              </a:extLst>
            </p:cNvPr>
            <p:cNvSpPr/>
            <p:nvPr/>
          </p:nvSpPr>
          <p:spPr>
            <a:xfrm>
              <a:off x="6290013" y="5341222"/>
              <a:ext cx="1029047" cy="16900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HashAgg</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cxnSp>
          <p:nvCxnSpPr>
            <p:cNvPr id="177" name="直接连接符 15">
              <a:extLst>
                <a:ext uri="{FF2B5EF4-FFF2-40B4-BE49-F238E27FC236}">
                  <a16:creationId xmlns:a16="http://schemas.microsoft.com/office/drawing/2014/main" id="{34E2C140-37BC-D34A-C6AE-43B6C24EC1AB}"/>
                </a:ext>
              </a:extLst>
            </p:cNvPr>
            <p:cNvCxnSpPr/>
            <p:nvPr/>
          </p:nvCxnSpPr>
          <p:spPr>
            <a:xfrm>
              <a:off x="6804535" y="5524043"/>
              <a:ext cx="1" cy="148855"/>
            </a:xfrm>
            <a:prstGeom prst="line">
              <a:avLst/>
            </a:prstGeom>
            <a:noFill/>
            <a:ln w="6350" cap="flat" cmpd="sng" algn="ctr">
              <a:solidFill>
                <a:srgbClr val="5B9BD5"/>
              </a:solidFill>
              <a:prstDash val="solid"/>
              <a:miter lim="800000"/>
            </a:ln>
            <a:effectLst/>
          </p:spPr>
        </p:cxnSp>
        <p:sp>
          <p:nvSpPr>
            <p:cNvPr id="178" name="矩形 177">
              <a:extLst>
                <a:ext uri="{FF2B5EF4-FFF2-40B4-BE49-F238E27FC236}">
                  <a16:creationId xmlns:a16="http://schemas.microsoft.com/office/drawing/2014/main" id="{E71BB392-6A87-4148-F5AC-65D24005D7CC}"/>
                </a:ext>
              </a:extLst>
            </p:cNvPr>
            <p:cNvSpPr/>
            <p:nvPr/>
          </p:nvSpPr>
          <p:spPr>
            <a:xfrm>
              <a:off x="6554669" y="5122986"/>
              <a:ext cx="499731" cy="287077"/>
            </a:xfrm>
            <a:prstGeom prst="rect">
              <a:avLst/>
            </a:prstGeom>
            <a:no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P2</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79" name="矩形 178">
              <a:extLst>
                <a:ext uri="{FF2B5EF4-FFF2-40B4-BE49-F238E27FC236}">
                  <a16:creationId xmlns:a16="http://schemas.microsoft.com/office/drawing/2014/main" id="{238A1557-C9E4-41C1-5DDA-9431C6E64F0B}"/>
                </a:ext>
              </a:extLst>
            </p:cNvPr>
            <p:cNvSpPr/>
            <p:nvPr/>
          </p:nvSpPr>
          <p:spPr>
            <a:xfrm>
              <a:off x="4011797" y="5107364"/>
              <a:ext cx="499731" cy="287077"/>
            </a:xfrm>
            <a:prstGeom prst="rect">
              <a:avLst/>
            </a:prstGeom>
            <a:no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P1</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80" name="矩形 179">
              <a:extLst>
                <a:ext uri="{FF2B5EF4-FFF2-40B4-BE49-F238E27FC236}">
                  <a16:creationId xmlns:a16="http://schemas.microsoft.com/office/drawing/2014/main" id="{6C70837F-AF31-EAA6-9171-1FF738C0936D}"/>
                </a:ext>
              </a:extLst>
            </p:cNvPr>
            <p:cNvSpPr/>
            <p:nvPr/>
          </p:nvSpPr>
          <p:spPr>
            <a:xfrm>
              <a:off x="7531201" y="5134769"/>
              <a:ext cx="1276149" cy="508277"/>
            </a:xfrm>
            <a:prstGeom prst="rec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alpha val="28000"/>
                  </a:prstClr>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81" name="椭圆 180">
              <a:extLst>
                <a:ext uri="{FF2B5EF4-FFF2-40B4-BE49-F238E27FC236}">
                  <a16:creationId xmlns:a16="http://schemas.microsoft.com/office/drawing/2014/main" id="{3DE530FA-3D7A-3831-8A53-E7CD723AD89E}"/>
                </a:ext>
              </a:extLst>
            </p:cNvPr>
            <p:cNvSpPr/>
            <p:nvPr/>
          </p:nvSpPr>
          <p:spPr>
            <a:xfrm>
              <a:off x="7587843" y="5331553"/>
              <a:ext cx="1159585" cy="240871"/>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Seqscan</a:t>
              </a: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(t3)</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82" name="矩形 181">
              <a:extLst>
                <a:ext uri="{FF2B5EF4-FFF2-40B4-BE49-F238E27FC236}">
                  <a16:creationId xmlns:a16="http://schemas.microsoft.com/office/drawing/2014/main" id="{2A6BF612-F4FB-00E7-825E-DDB1D58D8F4C}"/>
                </a:ext>
              </a:extLst>
            </p:cNvPr>
            <p:cNvSpPr/>
            <p:nvPr/>
          </p:nvSpPr>
          <p:spPr>
            <a:xfrm>
              <a:off x="7928488" y="5119938"/>
              <a:ext cx="499731" cy="287077"/>
            </a:xfrm>
            <a:prstGeom prst="rect">
              <a:avLst/>
            </a:prstGeom>
            <a:no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P3</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83" name="矩形 182">
              <a:extLst>
                <a:ext uri="{FF2B5EF4-FFF2-40B4-BE49-F238E27FC236}">
                  <a16:creationId xmlns:a16="http://schemas.microsoft.com/office/drawing/2014/main" id="{259CF40F-9E32-2973-6937-EAD7748BEC74}"/>
                </a:ext>
              </a:extLst>
            </p:cNvPr>
            <p:cNvSpPr/>
            <p:nvPr/>
          </p:nvSpPr>
          <p:spPr>
            <a:xfrm>
              <a:off x="9068853" y="5118290"/>
              <a:ext cx="1029048" cy="464450"/>
            </a:xfrm>
            <a:prstGeom prst="rec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alpha val="28000"/>
                  </a:prstClr>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84" name="椭圆 183">
              <a:extLst>
                <a:ext uri="{FF2B5EF4-FFF2-40B4-BE49-F238E27FC236}">
                  <a16:creationId xmlns:a16="http://schemas.microsoft.com/office/drawing/2014/main" id="{02F5986E-61E4-50D3-B9C9-CB8CDD6EF624}"/>
                </a:ext>
              </a:extLst>
            </p:cNvPr>
            <p:cNvSpPr/>
            <p:nvPr/>
          </p:nvSpPr>
          <p:spPr>
            <a:xfrm>
              <a:off x="9070084" y="5357644"/>
              <a:ext cx="1029047" cy="179634"/>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Seqscan</a:t>
              </a: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85" name="矩形 184">
              <a:extLst>
                <a:ext uri="{FF2B5EF4-FFF2-40B4-BE49-F238E27FC236}">
                  <a16:creationId xmlns:a16="http://schemas.microsoft.com/office/drawing/2014/main" id="{A944B856-7107-52C6-61C1-D2083D2149E3}"/>
                </a:ext>
              </a:extLst>
            </p:cNvPr>
            <p:cNvSpPr/>
            <p:nvPr/>
          </p:nvSpPr>
          <p:spPr>
            <a:xfrm>
              <a:off x="9336667" y="5107003"/>
              <a:ext cx="499731" cy="287077"/>
            </a:xfrm>
            <a:prstGeom prst="rect">
              <a:avLst/>
            </a:prstGeom>
            <a:no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86" name="矩形 185">
              <a:extLst>
                <a:ext uri="{FF2B5EF4-FFF2-40B4-BE49-F238E27FC236}">
                  <a16:creationId xmlns:a16="http://schemas.microsoft.com/office/drawing/2014/main" id="{368BAA74-1DB6-A158-49C6-BAF8BC9D2341}"/>
                </a:ext>
              </a:extLst>
            </p:cNvPr>
            <p:cNvSpPr/>
            <p:nvPr/>
          </p:nvSpPr>
          <p:spPr>
            <a:xfrm>
              <a:off x="3039531" y="4854284"/>
              <a:ext cx="573694" cy="319059"/>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Lv1</a:t>
              </a:r>
              <a:endParaRPr kumimoji="0" lang="zh-CN" altLang="en-US" sz="16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87" name="矩形 186">
              <a:extLst>
                <a:ext uri="{FF2B5EF4-FFF2-40B4-BE49-F238E27FC236}">
                  <a16:creationId xmlns:a16="http://schemas.microsoft.com/office/drawing/2014/main" id="{1E17003A-64BD-D543-8C74-E7EBA326D913}"/>
                </a:ext>
              </a:extLst>
            </p:cNvPr>
            <p:cNvSpPr/>
            <p:nvPr/>
          </p:nvSpPr>
          <p:spPr>
            <a:xfrm>
              <a:off x="4051714" y="4879263"/>
              <a:ext cx="431742" cy="169961"/>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t1</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88" name="矩形 187">
              <a:extLst>
                <a:ext uri="{FF2B5EF4-FFF2-40B4-BE49-F238E27FC236}">
                  <a16:creationId xmlns:a16="http://schemas.microsoft.com/office/drawing/2014/main" id="{9FE98329-1244-AA3F-7981-3D0ABA4045EE}"/>
                </a:ext>
              </a:extLst>
            </p:cNvPr>
            <p:cNvSpPr/>
            <p:nvPr/>
          </p:nvSpPr>
          <p:spPr>
            <a:xfrm>
              <a:off x="5894458" y="4876349"/>
              <a:ext cx="431742" cy="169961"/>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t2</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89" name="矩形 188">
              <a:extLst>
                <a:ext uri="{FF2B5EF4-FFF2-40B4-BE49-F238E27FC236}">
                  <a16:creationId xmlns:a16="http://schemas.microsoft.com/office/drawing/2014/main" id="{F5908EBF-F393-C470-BCC5-F3E0A723823E}"/>
                </a:ext>
              </a:extLst>
            </p:cNvPr>
            <p:cNvSpPr/>
            <p:nvPr/>
          </p:nvSpPr>
          <p:spPr>
            <a:xfrm>
              <a:off x="7937198" y="4880888"/>
              <a:ext cx="431742" cy="169961"/>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t3</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90" name="矩形 189">
              <a:extLst>
                <a:ext uri="{FF2B5EF4-FFF2-40B4-BE49-F238E27FC236}">
                  <a16:creationId xmlns:a16="http://schemas.microsoft.com/office/drawing/2014/main" id="{5674FF41-844B-F0CD-AAE2-FB4FBCE0917C}"/>
                </a:ext>
              </a:extLst>
            </p:cNvPr>
            <p:cNvSpPr/>
            <p:nvPr/>
          </p:nvSpPr>
          <p:spPr>
            <a:xfrm>
              <a:off x="9341206" y="4878162"/>
              <a:ext cx="431742" cy="169961"/>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91" name="圆角矩形 190">
              <a:extLst>
                <a:ext uri="{FF2B5EF4-FFF2-40B4-BE49-F238E27FC236}">
                  <a16:creationId xmlns:a16="http://schemas.microsoft.com/office/drawing/2014/main" id="{DB9109BF-2364-4437-388C-5F05BB36097D}"/>
                </a:ext>
              </a:extLst>
            </p:cNvPr>
            <p:cNvSpPr/>
            <p:nvPr/>
          </p:nvSpPr>
          <p:spPr>
            <a:xfrm>
              <a:off x="3719244" y="4841442"/>
              <a:ext cx="6446316" cy="230437"/>
            </a:xfrm>
            <a:prstGeom prst="roundRect">
              <a:avLst/>
            </a:prstGeom>
            <a:noFill/>
            <a:ln w="15875"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alpha val="28000"/>
                  </a:prstClr>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92" name="椭圆 191">
              <a:extLst>
                <a:ext uri="{FF2B5EF4-FFF2-40B4-BE49-F238E27FC236}">
                  <a16:creationId xmlns:a16="http://schemas.microsoft.com/office/drawing/2014/main" id="{FA1DA1C8-EE4B-49E4-A580-F48C4C9652DE}"/>
                </a:ext>
              </a:extLst>
            </p:cNvPr>
            <p:cNvSpPr/>
            <p:nvPr/>
          </p:nvSpPr>
          <p:spPr>
            <a:xfrm>
              <a:off x="2274918" y="4475053"/>
              <a:ext cx="44725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P1</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93" name="椭圆 192">
              <a:extLst>
                <a:ext uri="{FF2B5EF4-FFF2-40B4-BE49-F238E27FC236}">
                  <a16:creationId xmlns:a16="http://schemas.microsoft.com/office/drawing/2014/main" id="{C33058B1-B82D-5633-6F9F-E556920EB72C}"/>
                </a:ext>
              </a:extLst>
            </p:cNvPr>
            <p:cNvSpPr/>
            <p:nvPr/>
          </p:nvSpPr>
          <p:spPr>
            <a:xfrm>
              <a:off x="2274919" y="4123822"/>
              <a:ext cx="976320" cy="179634"/>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HashJoin</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94" name="椭圆 193">
              <a:extLst>
                <a:ext uri="{FF2B5EF4-FFF2-40B4-BE49-F238E27FC236}">
                  <a16:creationId xmlns:a16="http://schemas.microsoft.com/office/drawing/2014/main" id="{716A01C4-13F8-2293-13C7-A6806005BBDB}"/>
                </a:ext>
              </a:extLst>
            </p:cNvPr>
            <p:cNvSpPr/>
            <p:nvPr/>
          </p:nvSpPr>
          <p:spPr>
            <a:xfrm>
              <a:off x="2771496" y="4475053"/>
              <a:ext cx="47974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P2</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cxnSp>
          <p:nvCxnSpPr>
            <p:cNvPr id="195" name="直接连接符 58">
              <a:extLst>
                <a:ext uri="{FF2B5EF4-FFF2-40B4-BE49-F238E27FC236}">
                  <a16:creationId xmlns:a16="http://schemas.microsoft.com/office/drawing/2014/main" id="{B497F267-0F82-906A-8EC6-8D3B0D1AE3B5}"/>
                </a:ext>
              </a:extLst>
            </p:cNvPr>
            <p:cNvCxnSpPr>
              <a:stCxn id="193" idx="4"/>
              <a:endCxn id="192" idx="0"/>
            </p:cNvCxnSpPr>
            <p:nvPr/>
          </p:nvCxnSpPr>
          <p:spPr>
            <a:xfrm flipH="1">
              <a:off x="2498545" y="4303456"/>
              <a:ext cx="264534" cy="171597"/>
            </a:xfrm>
            <a:prstGeom prst="line">
              <a:avLst/>
            </a:prstGeom>
            <a:noFill/>
            <a:ln w="6350" cap="flat" cmpd="sng" algn="ctr">
              <a:solidFill>
                <a:srgbClr val="5B9BD5"/>
              </a:solidFill>
              <a:prstDash val="solid"/>
              <a:miter lim="800000"/>
            </a:ln>
            <a:effectLst/>
          </p:spPr>
        </p:cxnSp>
        <p:cxnSp>
          <p:nvCxnSpPr>
            <p:cNvPr id="196" name="直接连接符 59">
              <a:extLst>
                <a:ext uri="{FF2B5EF4-FFF2-40B4-BE49-F238E27FC236}">
                  <a16:creationId xmlns:a16="http://schemas.microsoft.com/office/drawing/2014/main" id="{F60BF11E-8C72-4AFF-5B3F-B85E58A0F993}"/>
                </a:ext>
              </a:extLst>
            </p:cNvPr>
            <p:cNvCxnSpPr>
              <a:stCxn id="193" idx="4"/>
              <a:endCxn id="194" idx="0"/>
            </p:cNvCxnSpPr>
            <p:nvPr/>
          </p:nvCxnSpPr>
          <p:spPr>
            <a:xfrm>
              <a:off x="2763079" y="4303456"/>
              <a:ext cx="248289" cy="171597"/>
            </a:xfrm>
            <a:prstGeom prst="line">
              <a:avLst/>
            </a:prstGeom>
            <a:noFill/>
            <a:ln w="6350" cap="flat" cmpd="sng" algn="ctr">
              <a:solidFill>
                <a:srgbClr val="5B9BD5"/>
              </a:solidFill>
              <a:prstDash val="solid"/>
              <a:miter lim="800000"/>
            </a:ln>
            <a:effectLst/>
          </p:spPr>
        </p:cxnSp>
        <p:sp>
          <p:nvSpPr>
            <p:cNvPr id="197" name="矩形 196">
              <a:extLst>
                <a:ext uri="{FF2B5EF4-FFF2-40B4-BE49-F238E27FC236}">
                  <a16:creationId xmlns:a16="http://schemas.microsoft.com/office/drawing/2014/main" id="{716DD452-86D2-A4B0-5E43-C0142E03333E}"/>
                </a:ext>
              </a:extLst>
            </p:cNvPr>
            <p:cNvSpPr/>
            <p:nvPr/>
          </p:nvSpPr>
          <p:spPr>
            <a:xfrm>
              <a:off x="2572334" y="3874554"/>
              <a:ext cx="499731" cy="287077"/>
            </a:xfrm>
            <a:prstGeom prst="rect">
              <a:avLst/>
            </a:prstGeom>
            <a:no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P12</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98" name="矩形 197">
              <a:extLst>
                <a:ext uri="{FF2B5EF4-FFF2-40B4-BE49-F238E27FC236}">
                  <a16:creationId xmlns:a16="http://schemas.microsoft.com/office/drawing/2014/main" id="{4CCAD4FC-43EF-2B33-8D4B-D006942EF7BE}"/>
                </a:ext>
              </a:extLst>
            </p:cNvPr>
            <p:cNvSpPr/>
            <p:nvPr/>
          </p:nvSpPr>
          <p:spPr>
            <a:xfrm>
              <a:off x="4796292" y="3941736"/>
              <a:ext cx="1013815" cy="798237"/>
            </a:xfrm>
            <a:prstGeom prst="rec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alpha val="28000"/>
                  </a:prstClr>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199" name="椭圆 198">
              <a:extLst>
                <a:ext uri="{FF2B5EF4-FFF2-40B4-BE49-F238E27FC236}">
                  <a16:creationId xmlns:a16="http://schemas.microsoft.com/office/drawing/2014/main" id="{AE2A0554-B116-739C-0864-1838DC24EE5E}"/>
                </a:ext>
              </a:extLst>
            </p:cNvPr>
            <p:cNvSpPr/>
            <p:nvPr/>
          </p:nvSpPr>
          <p:spPr>
            <a:xfrm>
              <a:off x="4807473" y="4498424"/>
              <a:ext cx="44725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P1</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00" name="椭圆 199">
              <a:extLst>
                <a:ext uri="{FF2B5EF4-FFF2-40B4-BE49-F238E27FC236}">
                  <a16:creationId xmlns:a16="http://schemas.microsoft.com/office/drawing/2014/main" id="{16A43DEB-DE27-1EEC-E8EB-30602AC17C93}"/>
                </a:ext>
              </a:extLst>
            </p:cNvPr>
            <p:cNvSpPr/>
            <p:nvPr/>
          </p:nvSpPr>
          <p:spPr>
            <a:xfrm>
              <a:off x="4822455" y="4147193"/>
              <a:ext cx="976320" cy="179634"/>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HashJoin</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01" name="椭圆 200">
              <a:extLst>
                <a:ext uri="{FF2B5EF4-FFF2-40B4-BE49-F238E27FC236}">
                  <a16:creationId xmlns:a16="http://schemas.microsoft.com/office/drawing/2014/main" id="{281DDBF0-05B5-29A5-7DD4-3B9828F45FE7}"/>
                </a:ext>
              </a:extLst>
            </p:cNvPr>
            <p:cNvSpPr/>
            <p:nvPr/>
          </p:nvSpPr>
          <p:spPr>
            <a:xfrm>
              <a:off x="5304051" y="4498424"/>
              <a:ext cx="47974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cxnSp>
          <p:nvCxnSpPr>
            <p:cNvPr id="202" name="直接连接符 84">
              <a:extLst>
                <a:ext uri="{FF2B5EF4-FFF2-40B4-BE49-F238E27FC236}">
                  <a16:creationId xmlns:a16="http://schemas.microsoft.com/office/drawing/2014/main" id="{CA305009-5365-1048-9357-993EB4FAB245}"/>
                </a:ext>
              </a:extLst>
            </p:cNvPr>
            <p:cNvCxnSpPr>
              <a:stCxn id="200" idx="4"/>
              <a:endCxn id="199" idx="0"/>
            </p:cNvCxnSpPr>
            <p:nvPr/>
          </p:nvCxnSpPr>
          <p:spPr>
            <a:xfrm flipH="1">
              <a:off x="5031099" y="4326827"/>
              <a:ext cx="279516" cy="171597"/>
            </a:xfrm>
            <a:prstGeom prst="line">
              <a:avLst/>
            </a:prstGeom>
            <a:noFill/>
            <a:ln w="6350" cap="flat" cmpd="sng" algn="ctr">
              <a:solidFill>
                <a:srgbClr val="5B9BD5"/>
              </a:solidFill>
              <a:prstDash val="solid"/>
              <a:miter lim="800000"/>
            </a:ln>
            <a:effectLst/>
          </p:spPr>
        </p:cxnSp>
        <p:cxnSp>
          <p:nvCxnSpPr>
            <p:cNvPr id="203" name="直接连接符 85">
              <a:extLst>
                <a:ext uri="{FF2B5EF4-FFF2-40B4-BE49-F238E27FC236}">
                  <a16:creationId xmlns:a16="http://schemas.microsoft.com/office/drawing/2014/main" id="{207DBFC5-5148-0BB0-4F65-DB94F46F615B}"/>
                </a:ext>
              </a:extLst>
            </p:cNvPr>
            <p:cNvCxnSpPr>
              <a:stCxn id="200" idx="4"/>
              <a:endCxn id="201" idx="0"/>
            </p:cNvCxnSpPr>
            <p:nvPr/>
          </p:nvCxnSpPr>
          <p:spPr>
            <a:xfrm>
              <a:off x="5310615" y="4326827"/>
              <a:ext cx="233307" cy="171597"/>
            </a:xfrm>
            <a:prstGeom prst="line">
              <a:avLst/>
            </a:prstGeom>
            <a:noFill/>
            <a:ln w="6350" cap="flat" cmpd="sng" algn="ctr">
              <a:solidFill>
                <a:srgbClr val="5B9BD5"/>
              </a:solidFill>
              <a:prstDash val="solid"/>
              <a:miter lim="800000"/>
            </a:ln>
            <a:effectLst/>
          </p:spPr>
        </p:cxnSp>
        <p:sp>
          <p:nvSpPr>
            <p:cNvPr id="204" name="矩形 203">
              <a:extLst>
                <a:ext uri="{FF2B5EF4-FFF2-40B4-BE49-F238E27FC236}">
                  <a16:creationId xmlns:a16="http://schemas.microsoft.com/office/drawing/2014/main" id="{06E360E9-0699-F57E-43C0-C400836F676C}"/>
                </a:ext>
              </a:extLst>
            </p:cNvPr>
            <p:cNvSpPr/>
            <p:nvPr/>
          </p:nvSpPr>
          <p:spPr>
            <a:xfrm>
              <a:off x="5104889" y="3897925"/>
              <a:ext cx="499731" cy="287077"/>
            </a:xfrm>
            <a:prstGeom prst="rect">
              <a:avLst/>
            </a:prstGeom>
            <a:no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P14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05" name="矩形 204">
              <a:extLst>
                <a:ext uri="{FF2B5EF4-FFF2-40B4-BE49-F238E27FC236}">
                  <a16:creationId xmlns:a16="http://schemas.microsoft.com/office/drawing/2014/main" id="{C493431E-3AFA-BD43-3258-F684ACF6771A}"/>
                </a:ext>
              </a:extLst>
            </p:cNvPr>
            <p:cNvSpPr/>
            <p:nvPr/>
          </p:nvSpPr>
          <p:spPr>
            <a:xfrm>
              <a:off x="6212727" y="3966583"/>
              <a:ext cx="1013815" cy="798237"/>
            </a:xfrm>
            <a:prstGeom prst="rec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alpha val="28000"/>
                  </a:prstClr>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06" name="椭圆 205">
              <a:extLst>
                <a:ext uri="{FF2B5EF4-FFF2-40B4-BE49-F238E27FC236}">
                  <a16:creationId xmlns:a16="http://schemas.microsoft.com/office/drawing/2014/main" id="{6AC86680-DB9D-2199-A615-1271A2980F2E}"/>
                </a:ext>
              </a:extLst>
            </p:cNvPr>
            <p:cNvSpPr/>
            <p:nvPr/>
          </p:nvSpPr>
          <p:spPr>
            <a:xfrm>
              <a:off x="6223908" y="4523271"/>
              <a:ext cx="44725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P2</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07" name="椭圆 206">
              <a:extLst>
                <a:ext uri="{FF2B5EF4-FFF2-40B4-BE49-F238E27FC236}">
                  <a16:creationId xmlns:a16="http://schemas.microsoft.com/office/drawing/2014/main" id="{9D162BA1-3842-A2D3-DA60-DFB0DB47DE73}"/>
                </a:ext>
              </a:extLst>
            </p:cNvPr>
            <p:cNvSpPr/>
            <p:nvPr/>
          </p:nvSpPr>
          <p:spPr>
            <a:xfrm>
              <a:off x="6238890" y="4172040"/>
              <a:ext cx="976320" cy="179634"/>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HashJoin</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08" name="椭圆 207">
              <a:extLst>
                <a:ext uri="{FF2B5EF4-FFF2-40B4-BE49-F238E27FC236}">
                  <a16:creationId xmlns:a16="http://schemas.microsoft.com/office/drawing/2014/main" id="{DD193398-E3F3-C032-847D-BB971C286911}"/>
                </a:ext>
              </a:extLst>
            </p:cNvPr>
            <p:cNvSpPr/>
            <p:nvPr/>
          </p:nvSpPr>
          <p:spPr>
            <a:xfrm>
              <a:off x="6720486" y="4523271"/>
              <a:ext cx="47974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P3</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cxnSp>
          <p:nvCxnSpPr>
            <p:cNvPr id="209" name="直接连接符 91">
              <a:extLst>
                <a:ext uri="{FF2B5EF4-FFF2-40B4-BE49-F238E27FC236}">
                  <a16:creationId xmlns:a16="http://schemas.microsoft.com/office/drawing/2014/main" id="{543D392B-881C-C83A-4C50-0BE99D136B26}"/>
                </a:ext>
              </a:extLst>
            </p:cNvPr>
            <p:cNvCxnSpPr>
              <a:stCxn id="207" idx="4"/>
              <a:endCxn id="206" idx="0"/>
            </p:cNvCxnSpPr>
            <p:nvPr/>
          </p:nvCxnSpPr>
          <p:spPr>
            <a:xfrm flipH="1">
              <a:off x="6447535" y="4351674"/>
              <a:ext cx="279515" cy="171597"/>
            </a:xfrm>
            <a:prstGeom prst="line">
              <a:avLst/>
            </a:prstGeom>
            <a:noFill/>
            <a:ln w="6350" cap="flat" cmpd="sng" algn="ctr">
              <a:solidFill>
                <a:srgbClr val="5B9BD5"/>
              </a:solidFill>
              <a:prstDash val="solid"/>
              <a:miter lim="800000"/>
            </a:ln>
            <a:effectLst/>
          </p:spPr>
        </p:cxnSp>
        <p:cxnSp>
          <p:nvCxnSpPr>
            <p:cNvPr id="210" name="直接连接符 92">
              <a:extLst>
                <a:ext uri="{FF2B5EF4-FFF2-40B4-BE49-F238E27FC236}">
                  <a16:creationId xmlns:a16="http://schemas.microsoft.com/office/drawing/2014/main" id="{0E4A88EA-9B8E-304E-5AE2-AC679978D5F9}"/>
                </a:ext>
              </a:extLst>
            </p:cNvPr>
            <p:cNvCxnSpPr>
              <a:stCxn id="207" idx="4"/>
              <a:endCxn id="208" idx="0"/>
            </p:cNvCxnSpPr>
            <p:nvPr/>
          </p:nvCxnSpPr>
          <p:spPr>
            <a:xfrm>
              <a:off x="6727050" y="4351674"/>
              <a:ext cx="233307" cy="171597"/>
            </a:xfrm>
            <a:prstGeom prst="line">
              <a:avLst/>
            </a:prstGeom>
            <a:noFill/>
            <a:ln w="6350" cap="flat" cmpd="sng" algn="ctr">
              <a:solidFill>
                <a:srgbClr val="5B9BD5"/>
              </a:solidFill>
              <a:prstDash val="solid"/>
              <a:miter lim="800000"/>
            </a:ln>
            <a:effectLst/>
          </p:spPr>
        </p:cxnSp>
        <p:sp>
          <p:nvSpPr>
            <p:cNvPr id="211" name="矩形 210">
              <a:extLst>
                <a:ext uri="{FF2B5EF4-FFF2-40B4-BE49-F238E27FC236}">
                  <a16:creationId xmlns:a16="http://schemas.microsoft.com/office/drawing/2014/main" id="{0764B4D7-D31C-E590-FFB0-E812EB8DCF4C}"/>
                </a:ext>
              </a:extLst>
            </p:cNvPr>
            <p:cNvSpPr/>
            <p:nvPr/>
          </p:nvSpPr>
          <p:spPr>
            <a:xfrm>
              <a:off x="6521324" y="3922772"/>
              <a:ext cx="499731" cy="287077"/>
            </a:xfrm>
            <a:prstGeom prst="rect">
              <a:avLst/>
            </a:prstGeom>
            <a:no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P23</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12" name="椭圆 211">
              <a:extLst>
                <a:ext uri="{FF2B5EF4-FFF2-40B4-BE49-F238E27FC236}">
                  <a16:creationId xmlns:a16="http://schemas.microsoft.com/office/drawing/2014/main" id="{6706DED1-A7EB-5E08-B0BF-146EF8568F0B}"/>
                </a:ext>
              </a:extLst>
            </p:cNvPr>
            <p:cNvSpPr/>
            <p:nvPr/>
          </p:nvSpPr>
          <p:spPr>
            <a:xfrm>
              <a:off x="7531200" y="4502178"/>
              <a:ext cx="44725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P2</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13" name="椭圆 212">
              <a:extLst>
                <a:ext uri="{FF2B5EF4-FFF2-40B4-BE49-F238E27FC236}">
                  <a16:creationId xmlns:a16="http://schemas.microsoft.com/office/drawing/2014/main" id="{B45BE502-7553-B26E-E566-5F09F04E7BA0}"/>
                </a:ext>
              </a:extLst>
            </p:cNvPr>
            <p:cNvSpPr/>
            <p:nvPr/>
          </p:nvSpPr>
          <p:spPr>
            <a:xfrm>
              <a:off x="7531201" y="4150947"/>
              <a:ext cx="976320" cy="179634"/>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HashJoin</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14" name="椭圆 213">
              <a:extLst>
                <a:ext uri="{FF2B5EF4-FFF2-40B4-BE49-F238E27FC236}">
                  <a16:creationId xmlns:a16="http://schemas.microsoft.com/office/drawing/2014/main" id="{61C89776-B7CF-0DCA-99D5-A6B8F2EE5805}"/>
                </a:ext>
              </a:extLst>
            </p:cNvPr>
            <p:cNvSpPr/>
            <p:nvPr/>
          </p:nvSpPr>
          <p:spPr>
            <a:xfrm>
              <a:off x="8027778" y="4502178"/>
              <a:ext cx="47974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cxnSp>
          <p:nvCxnSpPr>
            <p:cNvPr id="215" name="直接连接符 98">
              <a:extLst>
                <a:ext uri="{FF2B5EF4-FFF2-40B4-BE49-F238E27FC236}">
                  <a16:creationId xmlns:a16="http://schemas.microsoft.com/office/drawing/2014/main" id="{4FBC7620-DE78-D9DB-92BE-347ACBCEAC82}"/>
                </a:ext>
              </a:extLst>
            </p:cNvPr>
            <p:cNvCxnSpPr>
              <a:stCxn id="213" idx="4"/>
              <a:endCxn id="212" idx="0"/>
            </p:cNvCxnSpPr>
            <p:nvPr/>
          </p:nvCxnSpPr>
          <p:spPr>
            <a:xfrm flipH="1">
              <a:off x="7754827" y="4330581"/>
              <a:ext cx="264534" cy="171597"/>
            </a:xfrm>
            <a:prstGeom prst="line">
              <a:avLst/>
            </a:prstGeom>
            <a:noFill/>
            <a:ln w="6350" cap="flat" cmpd="sng" algn="ctr">
              <a:solidFill>
                <a:srgbClr val="5B9BD5"/>
              </a:solidFill>
              <a:prstDash val="solid"/>
              <a:miter lim="800000"/>
            </a:ln>
            <a:effectLst/>
          </p:spPr>
        </p:cxnSp>
        <p:cxnSp>
          <p:nvCxnSpPr>
            <p:cNvPr id="216" name="直接连接符 99">
              <a:extLst>
                <a:ext uri="{FF2B5EF4-FFF2-40B4-BE49-F238E27FC236}">
                  <a16:creationId xmlns:a16="http://schemas.microsoft.com/office/drawing/2014/main" id="{A547964F-64F1-312A-0526-13EA0A1E2A00}"/>
                </a:ext>
              </a:extLst>
            </p:cNvPr>
            <p:cNvCxnSpPr>
              <a:stCxn id="213" idx="4"/>
              <a:endCxn id="214" idx="0"/>
            </p:cNvCxnSpPr>
            <p:nvPr/>
          </p:nvCxnSpPr>
          <p:spPr>
            <a:xfrm>
              <a:off x="8019361" y="4330581"/>
              <a:ext cx="248289" cy="171597"/>
            </a:xfrm>
            <a:prstGeom prst="line">
              <a:avLst/>
            </a:prstGeom>
            <a:noFill/>
            <a:ln w="6350" cap="flat" cmpd="sng" algn="ctr">
              <a:solidFill>
                <a:srgbClr val="5B9BD5"/>
              </a:solidFill>
              <a:prstDash val="solid"/>
              <a:miter lim="800000"/>
            </a:ln>
            <a:effectLst/>
          </p:spPr>
        </p:cxnSp>
        <p:sp>
          <p:nvSpPr>
            <p:cNvPr id="217" name="矩形 216">
              <a:extLst>
                <a:ext uri="{FF2B5EF4-FFF2-40B4-BE49-F238E27FC236}">
                  <a16:creationId xmlns:a16="http://schemas.microsoft.com/office/drawing/2014/main" id="{A695FB16-EDE9-91A7-CD16-DD47E6B88D03}"/>
                </a:ext>
              </a:extLst>
            </p:cNvPr>
            <p:cNvSpPr/>
            <p:nvPr/>
          </p:nvSpPr>
          <p:spPr>
            <a:xfrm>
              <a:off x="7828616" y="3901679"/>
              <a:ext cx="499731" cy="287077"/>
            </a:xfrm>
            <a:prstGeom prst="rect">
              <a:avLst/>
            </a:prstGeom>
            <a:no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P24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18" name="矩形 217">
              <a:extLst>
                <a:ext uri="{FF2B5EF4-FFF2-40B4-BE49-F238E27FC236}">
                  <a16:creationId xmlns:a16="http://schemas.microsoft.com/office/drawing/2014/main" id="{84AD7183-FD64-30F6-86ED-9F43D2DC7A8B}"/>
                </a:ext>
              </a:extLst>
            </p:cNvPr>
            <p:cNvSpPr/>
            <p:nvPr/>
          </p:nvSpPr>
          <p:spPr>
            <a:xfrm>
              <a:off x="2571996" y="3644429"/>
              <a:ext cx="568694" cy="162980"/>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t1,t2</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19" name="矩形 218">
              <a:extLst>
                <a:ext uri="{FF2B5EF4-FFF2-40B4-BE49-F238E27FC236}">
                  <a16:creationId xmlns:a16="http://schemas.microsoft.com/office/drawing/2014/main" id="{ECA61D2E-AF10-0E4F-A750-4F4DEDAF2A16}"/>
                </a:ext>
              </a:extLst>
            </p:cNvPr>
            <p:cNvSpPr/>
            <p:nvPr/>
          </p:nvSpPr>
          <p:spPr>
            <a:xfrm>
              <a:off x="5045761" y="3632392"/>
              <a:ext cx="565134" cy="171362"/>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t1,t4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20" name="矩形 219">
              <a:extLst>
                <a:ext uri="{FF2B5EF4-FFF2-40B4-BE49-F238E27FC236}">
                  <a16:creationId xmlns:a16="http://schemas.microsoft.com/office/drawing/2014/main" id="{F60ADF56-47A5-AEBC-C817-4DA6B8167A15}"/>
                </a:ext>
              </a:extLst>
            </p:cNvPr>
            <p:cNvSpPr/>
            <p:nvPr/>
          </p:nvSpPr>
          <p:spPr>
            <a:xfrm>
              <a:off x="7792119" y="3624205"/>
              <a:ext cx="589132" cy="174072"/>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t2,t4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21" name="矩形 220">
              <a:extLst>
                <a:ext uri="{FF2B5EF4-FFF2-40B4-BE49-F238E27FC236}">
                  <a16:creationId xmlns:a16="http://schemas.microsoft.com/office/drawing/2014/main" id="{36DCE97C-3EE1-767F-2916-0EEDD684F517}"/>
                </a:ext>
              </a:extLst>
            </p:cNvPr>
            <p:cNvSpPr/>
            <p:nvPr/>
          </p:nvSpPr>
          <p:spPr>
            <a:xfrm>
              <a:off x="9337899" y="3634442"/>
              <a:ext cx="625036" cy="170821"/>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t3,t4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22" name="圆角矩形 221">
              <a:extLst>
                <a:ext uri="{FF2B5EF4-FFF2-40B4-BE49-F238E27FC236}">
                  <a16:creationId xmlns:a16="http://schemas.microsoft.com/office/drawing/2014/main" id="{66A4B21A-AE38-6F54-32D5-A81F65811327}"/>
                </a:ext>
              </a:extLst>
            </p:cNvPr>
            <p:cNvSpPr/>
            <p:nvPr/>
          </p:nvSpPr>
          <p:spPr>
            <a:xfrm>
              <a:off x="2195213" y="3597057"/>
              <a:ext cx="8003609" cy="240633"/>
            </a:xfrm>
            <a:prstGeom prst="roundRect">
              <a:avLst/>
            </a:prstGeom>
            <a:noFill/>
            <a:ln w="15875"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alpha val="28000"/>
                  </a:prstClr>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23" name="矩形 222">
              <a:extLst>
                <a:ext uri="{FF2B5EF4-FFF2-40B4-BE49-F238E27FC236}">
                  <a16:creationId xmlns:a16="http://schemas.microsoft.com/office/drawing/2014/main" id="{0DE491F9-34A7-37BE-ACB8-39BDC5C12DE3}"/>
                </a:ext>
              </a:extLst>
            </p:cNvPr>
            <p:cNvSpPr/>
            <p:nvPr/>
          </p:nvSpPr>
          <p:spPr>
            <a:xfrm>
              <a:off x="9070084" y="3927059"/>
              <a:ext cx="1013815" cy="798237"/>
            </a:xfrm>
            <a:prstGeom prst="rec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alpha val="28000"/>
                  </a:prstClr>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24" name="椭圆 223">
              <a:extLst>
                <a:ext uri="{FF2B5EF4-FFF2-40B4-BE49-F238E27FC236}">
                  <a16:creationId xmlns:a16="http://schemas.microsoft.com/office/drawing/2014/main" id="{E9A2F06A-AA95-B251-466D-120DE2B610CF}"/>
                </a:ext>
              </a:extLst>
            </p:cNvPr>
            <p:cNvSpPr/>
            <p:nvPr/>
          </p:nvSpPr>
          <p:spPr>
            <a:xfrm>
              <a:off x="9094618" y="4491756"/>
              <a:ext cx="44725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P3</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25" name="椭圆 224">
              <a:extLst>
                <a:ext uri="{FF2B5EF4-FFF2-40B4-BE49-F238E27FC236}">
                  <a16:creationId xmlns:a16="http://schemas.microsoft.com/office/drawing/2014/main" id="{8900C0D9-13E4-11D0-5EB4-4436229C2D74}"/>
                </a:ext>
              </a:extLst>
            </p:cNvPr>
            <p:cNvSpPr/>
            <p:nvPr/>
          </p:nvSpPr>
          <p:spPr>
            <a:xfrm>
              <a:off x="9094619" y="4140525"/>
              <a:ext cx="976320" cy="179634"/>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HashJoin</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26" name="椭圆 225">
              <a:extLst>
                <a:ext uri="{FF2B5EF4-FFF2-40B4-BE49-F238E27FC236}">
                  <a16:creationId xmlns:a16="http://schemas.microsoft.com/office/drawing/2014/main" id="{1B7805B9-EC02-6A59-57E4-691CABC3A421}"/>
                </a:ext>
              </a:extLst>
            </p:cNvPr>
            <p:cNvSpPr/>
            <p:nvPr/>
          </p:nvSpPr>
          <p:spPr>
            <a:xfrm>
              <a:off x="9591196" y="4491756"/>
              <a:ext cx="47974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cxnSp>
          <p:nvCxnSpPr>
            <p:cNvPr id="227" name="直接连接符 121">
              <a:extLst>
                <a:ext uri="{FF2B5EF4-FFF2-40B4-BE49-F238E27FC236}">
                  <a16:creationId xmlns:a16="http://schemas.microsoft.com/office/drawing/2014/main" id="{788A6C7A-5BA3-1114-5AA5-344105BC8658}"/>
                </a:ext>
              </a:extLst>
            </p:cNvPr>
            <p:cNvCxnSpPr>
              <a:stCxn id="225" idx="4"/>
              <a:endCxn id="224" idx="0"/>
            </p:cNvCxnSpPr>
            <p:nvPr/>
          </p:nvCxnSpPr>
          <p:spPr>
            <a:xfrm flipH="1">
              <a:off x="9318245" y="4320159"/>
              <a:ext cx="264534" cy="171597"/>
            </a:xfrm>
            <a:prstGeom prst="line">
              <a:avLst/>
            </a:prstGeom>
            <a:noFill/>
            <a:ln w="6350" cap="flat" cmpd="sng" algn="ctr">
              <a:solidFill>
                <a:srgbClr val="5B9BD5"/>
              </a:solidFill>
              <a:prstDash val="solid"/>
              <a:miter lim="800000"/>
            </a:ln>
            <a:effectLst/>
          </p:spPr>
        </p:cxnSp>
        <p:cxnSp>
          <p:nvCxnSpPr>
            <p:cNvPr id="228" name="直接连接符 122">
              <a:extLst>
                <a:ext uri="{FF2B5EF4-FFF2-40B4-BE49-F238E27FC236}">
                  <a16:creationId xmlns:a16="http://schemas.microsoft.com/office/drawing/2014/main" id="{070C9AE9-CF35-1B35-3F3C-978D7589A1D6}"/>
                </a:ext>
              </a:extLst>
            </p:cNvPr>
            <p:cNvCxnSpPr>
              <a:stCxn id="225" idx="4"/>
              <a:endCxn id="226" idx="0"/>
            </p:cNvCxnSpPr>
            <p:nvPr/>
          </p:nvCxnSpPr>
          <p:spPr>
            <a:xfrm>
              <a:off x="9582779" y="4320159"/>
              <a:ext cx="248289" cy="171597"/>
            </a:xfrm>
            <a:prstGeom prst="line">
              <a:avLst/>
            </a:prstGeom>
            <a:noFill/>
            <a:ln w="6350" cap="flat" cmpd="sng" algn="ctr">
              <a:solidFill>
                <a:srgbClr val="5B9BD5"/>
              </a:solidFill>
              <a:prstDash val="solid"/>
              <a:miter lim="800000"/>
            </a:ln>
            <a:effectLst/>
          </p:spPr>
        </p:cxnSp>
        <p:sp>
          <p:nvSpPr>
            <p:cNvPr id="229" name="矩形 228">
              <a:extLst>
                <a:ext uri="{FF2B5EF4-FFF2-40B4-BE49-F238E27FC236}">
                  <a16:creationId xmlns:a16="http://schemas.microsoft.com/office/drawing/2014/main" id="{C7C953B6-CF98-5DDC-EC66-B5C299D141E4}"/>
                </a:ext>
              </a:extLst>
            </p:cNvPr>
            <p:cNvSpPr/>
            <p:nvPr/>
          </p:nvSpPr>
          <p:spPr>
            <a:xfrm>
              <a:off x="9304944" y="3891257"/>
              <a:ext cx="499731" cy="287077"/>
            </a:xfrm>
            <a:prstGeom prst="rect">
              <a:avLst/>
            </a:prstGeom>
            <a:no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P34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30" name="矩形 229">
              <a:extLst>
                <a:ext uri="{FF2B5EF4-FFF2-40B4-BE49-F238E27FC236}">
                  <a16:creationId xmlns:a16="http://schemas.microsoft.com/office/drawing/2014/main" id="{53037B74-A371-0A5C-E831-A4A0D4EB7E71}"/>
                </a:ext>
              </a:extLst>
            </p:cNvPr>
            <p:cNvSpPr/>
            <p:nvPr/>
          </p:nvSpPr>
          <p:spPr>
            <a:xfrm>
              <a:off x="3744427" y="3642834"/>
              <a:ext cx="568694" cy="162980"/>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t1,t3</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31" name="矩形 230">
              <a:extLst>
                <a:ext uri="{FF2B5EF4-FFF2-40B4-BE49-F238E27FC236}">
                  <a16:creationId xmlns:a16="http://schemas.microsoft.com/office/drawing/2014/main" id="{FB2FE1A5-5A60-7523-7FF6-0082D887ADE0}"/>
                </a:ext>
              </a:extLst>
            </p:cNvPr>
            <p:cNvSpPr/>
            <p:nvPr/>
          </p:nvSpPr>
          <p:spPr>
            <a:xfrm>
              <a:off x="6505265" y="3636583"/>
              <a:ext cx="568694" cy="162980"/>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t2,t3</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32" name="椭圆 231">
              <a:extLst>
                <a:ext uri="{FF2B5EF4-FFF2-40B4-BE49-F238E27FC236}">
                  <a16:creationId xmlns:a16="http://schemas.microsoft.com/office/drawing/2014/main" id="{28C9FC23-1589-6CB1-CF3C-3160BEDA35EE}"/>
                </a:ext>
              </a:extLst>
            </p:cNvPr>
            <p:cNvSpPr/>
            <p:nvPr/>
          </p:nvSpPr>
          <p:spPr>
            <a:xfrm>
              <a:off x="3496243" y="4498424"/>
              <a:ext cx="44725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P1</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33" name="椭圆 232">
              <a:extLst>
                <a:ext uri="{FF2B5EF4-FFF2-40B4-BE49-F238E27FC236}">
                  <a16:creationId xmlns:a16="http://schemas.microsoft.com/office/drawing/2014/main" id="{7A12A1D1-B461-0CBA-CA2A-64750B856F44}"/>
                </a:ext>
              </a:extLst>
            </p:cNvPr>
            <p:cNvSpPr/>
            <p:nvPr/>
          </p:nvSpPr>
          <p:spPr>
            <a:xfrm>
              <a:off x="3496244" y="4147193"/>
              <a:ext cx="976320" cy="179634"/>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MergeJoin</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34" name="椭圆 233">
              <a:extLst>
                <a:ext uri="{FF2B5EF4-FFF2-40B4-BE49-F238E27FC236}">
                  <a16:creationId xmlns:a16="http://schemas.microsoft.com/office/drawing/2014/main" id="{57A00754-A097-B18D-E9D3-E1277ED4A207}"/>
                </a:ext>
              </a:extLst>
            </p:cNvPr>
            <p:cNvSpPr/>
            <p:nvPr/>
          </p:nvSpPr>
          <p:spPr>
            <a:xfrm>
              <a:off x="3992821" y="4498424"/>
              <a:ext cx="47974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P3</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cxnSp>
          <p:nvCxnSpPr>
            <p:cNvPr id="235" name="直接连接符 131">
              <a:extLst>
                <a:ext uri="{FF2B5EF4-FFF2-40B4-BE49-F238E27FC236}">
                  <a16:creationId xmlns:a16="http://schemas.microsoft.com/office/drawing/2014/main" id="{29A7E8B4-B47F-2BBD-2398-D99DD9070D2B}"/>
                </a:ext>
              </a:extLst>
            </p:cNvPr>
            <p:cNvCxnSpPr>
              <a:stCxn id="233" idx="4"/>
              <a:endCxn id="232" idx="0"/>
            </p:cNvCxnSpPr>
            <p:nvPr/>
          </p:nvCxnSpPr>
          <p:spPr>
            <a:xfrm flipH="1">
              <a:off x="3719870" y="4326827"/>
              <a:ext cx="264534" cy="171597"/>
            </a:xfrm>
            <a:prstGeom prst="line">
              <a:avLst/>
            </a:prstGeom>
            <a:noFill/>
            <a:ln w="6350" cap="flat" cmpd="sng" algn="ctr">
              <a:solidFill>
                <a:srgbClr val="5B9BD5"/>
              </a:solidFill>
              <a:prstDash val="solid"/>
              <a:miter lim="800000"/>
            </a:ln>
            <a:effectLst/>
          </p:spPr>
        </p:cxnSp>
        <p:cxnSp>
          <p:nvCxnSpPr>
            <p:cNvPr id="236" name="直接连接符 132">
              <a:extLst>
                <a:ext uri="{FF2B5EF4-FFF2-40B4-BE49-F238E27FC236}">
                  <a16:creationId xmlns:a16="http://schemas.microsoft.com/office/drawing/2014/main" id="{1222F9C4-C508-B7CB-B3C5-350EEB22C679}"/>
                </a:ext>
              </a:extLst>
            </p:cNvPr>
            <p:cNvCxnSpPr>
              <a:stCxn id="233" idx="4"/>
              <a:endCxn id="234" idx="0"/>
            </p:cNvCxnSpPr>
            <p:nvPr/>
          </p:nvCxnSpPr>
          <p:spPr>
            <a:xfrm>
              <a:off x="3984404" y="4326827"/>
              <a:ext cx="248289" cy="171597"/>
            </a:xfrm>
            <a:prstGeom prst="line">
              <a:avLst/>
            </a:prstGeom>
            <a:noFill/>
            <a:ln w="6350" cap="flat" cmpd="sng" algn="ctr">
              <a:solidFill>
                <a:srgbClr val="5B9BD5"/>
              </a:solidFill>
              <a:prstDash val="solid"/>
              <a:miter lim="800000"/>
            </a:ln>
            <a:effectLst/>
          </p:spPr>
        </p:cxnSp>
        <p:sp>
          <p:nvSpPr>
            <p:cNvPr id="237" name="矩形 236">
              <a:extLst>
                <a:ext uri="{FF2B5EF4-FFF2-40B4-BE49-F238E27FC236}">
                  <a16:creationId xmlns:a16="http://schemas.microsoft.com/office/drawing/2014/main" id="{A05660A9-D25C-300D-8E6F-FF0DC29754BE}"/>
                </a:ext>
              </a:extLst>
            </p:cNvPr>
            <p:cNvSpPr/>
            <p:nvPr/>
          </p:nvSpPr>
          <p:spPr>
            <a:xfrm>
              <a:off x="3793659" y="3897925"/>
              <a:ext cx="499731" cy="287077"/>
            </a:xfrm>
            <a:prstGeom prst="rect">
              <a:avLst/>
            </a:prstGeom>
            <a:no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P13</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38" name="文本框 237">
              <a:extLst>
                <a:ext uri="{FF2B5EF4-FFF2-40B4-BE49-F238E27FC236}">
                  <a16:creationId xmlns:a16="http://schemas.microsoft.com/office/drawing/2014/main" id="{18D07FE5-E9B9-A504-7117-BDD28BF67B28}"/>
                </a:ext>
              </a:extLst>
            </p:cNvPr>
            <p:cNvSpPr txBox="1"/>
            <p:nvPr/>
          </p:nvSpPr>
          <p:spPr>
            <a:xfrm>
              <a:off x="4094567" y="3531422"/>
              <a:ext cx="308597" cy="259076"/>
            </a:xfrm>
            <a:prstGeom prst="rect">
              <a:avLst/>
            </a:prstGeom>
            <a:noFill/>
          </p:spPr>
          <p:txBody>
            <a:bodyPr wrap="square" rtlCol="0">
              <a:spAutoFit/>
            </a:bodyPr>
            <a:lstStyle/>
            <a:p>
              <a:pPr marL="0" marR="0" lvl="0" indent="0"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239" name="文本框 238">
              <a:extLst>
                <a:ext uri="{FF2B5EF4-FFF2-40B4-BE49-F238E27FC236}">
                  <a16:creationId xmlns:a16="http://schemas.microsoft.com/office/drawing/2014/main" id="{9F0BBDA7-6E7C-4F61-5886-7B29BCBF5685}"/>
                </a:ext>
              </a:extLst>
            </p:cNvPr>
            <p:cNvSpPr txBox="1"/>
            <p:nvPr/>
          </p:nvSpPr>
          <p:spPr>
            <a:xfrm>
              <a:off x="9712931" y="3508982"/>
              <a:ext cx="308597" cy="259076"/>
            </a:xfrm>
            <a:prstGeom prst="rect">
              <a:avLst/>
            </a:prstGeom>
            <a:noFill/>
          </p:spPr>
          <p:txBody>
            <a:bodyPr wrap="square" rtlCol="0">
              <a:spAutoFit/>
            </a:bodyPr>
            <a:lstStyle/>
            <a:p>
              <a:pPr marL="0" marR="0" lvl="0" indent="0" defTabSz="914478"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C00000"/>
                  </a:solidFill>
                  <a:effectLst/>
                  <a:uLnTx/>
                  <a:uFillTx/>
                  <a:latin typeface="Huawei Sans" panose="020C0503030203020204" pitchFamily="34" charset="0"/>
                  <a:ea typeface="方正兰亭黑简体" panose="02000000000000000000" pitchFamily="2" charset="-122"/>
                  <a:sym typeface="Huawei Sans" panose="020C0503030203020204" pitchFamily="34" charset="0"/>
                </a:rPr>
                <a:t></a:t>
              </a:r>
            </a:p>
          </p:txBody>
        </p:sp>
        <p:sp>
          <p:nvSpPr>
            <p:cNvPr id="240" name="矩形 239">
              <a:extLst>
                <a:ext uri="{FF2B5EF4-FFF2-40B4-BE49-F238E27FC236}">
                  <a16:creationId xmlns:a16="http://schemas.microsoft.com/office/drawing/2014/main" id="{E0887DF3-F7FF-D144-7CA8-489628EAD772}"/>
                </a:ext>
              </a:extLst>
            </p:cNvPr>
            <p:cNvSpPr/>
            <p:nvPr/>
          </p:nvSpPr>
          <p:spPr>
            <a:xfrm>
              <a:off x="2263737" y="2669961"/>
              <a:ext cx="1013815" cy="798237"/>
            </a:xfrm>
            <a:prstGeom prst="rec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alpha val="28000"/>
                  </a:prstClr>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41" name="椭圆 240">
              <a:extLst>
                <a:ext uri="{FF2B5EF4-FFF2-40B4-BE49-F238E27FC236}">
                  <a16:creationId xmlns:a16="http://schemas.microsoft.com/office/drawing/2014/main" id="{9CF6F234-0837-017A-77BA-3B7BA364AEBE}"/>
                </a:ext>
              </a:extLst>
            </p:cNvPr>
            <p:cNvSpPr/>
            <p:nvPr/>
          </p:nvSpPr>
          <p:spPr>
            <a:xfrm>
              <a:off x="2274918" y="3226649"/>
              <a:ext cx="44725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P12</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42" name="椭圆 241">
              <a:extLst>
                <a:ext uri="{FF2B5EF4-FFF2-40B4-BE49-F238E27FC236}">
                  <a16:creationId xmlns:a16="http://schemas.microsoft.com/office/drawing/2014/main" id="{5561B976-F83A-3FC8-665E-5513E7C1A609}"/>
                </a:ext>
              </a:extLst>
            </p:cNvPr>
            <p:cNvSpPr/>
            <p:nvPr/>
          </p:nvSpPr>
          <p:spPr>
            <a:xfrm>
              <a:off x="2274919" y="2875418"/>
              <a:ext cx="976320" cy="179634"/>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HashJoin</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43" name="椭圆 242">
              <a:extLst>
                <a:ext uri="{FF2B5EF4-FFF2-40B4-BE49-F238E27FC236}">
                  <a16:creationId xmlns:a16="http://schemas.microsoft.com/office/drawing/2014/main" id="{4074BD26-A509-5F15-5F47-3A90C4319809}"/>
                </a:ext>
              </a:extLst>
            </p:cNvPr>
            <p:cNvSpPr/>
            <p:nvPr/>
          </p:nvSpPr>
          <p:spPr>
            <a:xfrm>
              <a:off x="2771496" y="3226649"/>
              <a:ext cx="47974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P3</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cxnSp>
          <p:nvCxnSpPr>
            <p:cNvPr id="244" name="直接连接符 142">
              <a:extLst>
                <a:ext uri="{FF2B5EF4-FFF2-40B4-BE49-F238E27FC236}">
                  <a16:creationId xmlns:a16="http://schemas.microsoft.com/office/drawing/2014/main" id="{35C947BD-4AF6-890B-1025-A5CC4A139410}"/>
                </a:ext>
              </a:extLst>
            </p:cNvPr>
            <p:cNvCxnSpPr>
              <a:stCxn id="242" idx="4"/>
              <a:endCxn id="241" idx="0"/>
            </p:cNvCxnSpPr>
            <p:nvPr/>
          </p:nvCxnSpPr>
          <p:spPr>
            <a:xfrm flipH="1">
              <a:off x="2498545" y="3055052"/>
              <a:ext cx="264534" cy="171597"/>
            </a:xfrm>
            <a:prstGeom prst="line">
              <a:avLst/>
            </a:prstGeom>
            <a:noFill/>
            <a:ln w="6350" cap="flat" cmpd="sng" algn="ctr">
              <a:solidFill>
                <a:srgbClr val="5B9BD5"/>
              </a:solidFill>
              <a:prstDash val="solid"/>
              <a:miter lim="800000"/>
            </a:ln>
            <a:effectLst/>
          </p:spPr>
        </p:cxnSp>
        <p:cxnSp>
          <p:nvCxnSpPr>
            <p:cNvPr id="245" name="直接连接符 143">
              <a:extLst>
                <a:ext uri="{FF2B5EF4-FFF2-40B4-BE49-F238E27FC236}">
                  <a16:creationId xmlns:a16="http://schemas.microsoft.com/office/drawing/2014/main" id="{490C4834-48A6-C927-5E6E-7856D429BF98}"/>
                </a:ext>
              </a:extLst>
            </p:cNvPr>
            <p:cNvCxnSpPr>
              <a:stCxn id="242" idx="4"/>
              <a:endCxn id="243" idx="0"/>
            </p:cNvCxnSpPr>
            <p:nvPr/>
          </p:nvCxnSpPr>
          <p:spPr>
            <a:xfrm>
              <a:off x="2763079" y="3055052"/>
              <a:ext cx="248289" cy="171597"/>
            </a:xfrm>
            <a:prstGeom prst="line">
              <a:avLst/>
            </a:prstGeom>
            <a:noFill/>
            <a:ln w="6350" cap="flat" cmpd="sng" algn="ctr">
              <a:solidFill>
                <a:srgbClr val="5B9BD5"/>
              </a:solidFill>
              <a:prstDash val="solid"/>
              <a:miter lim="800000"/>
            </a:ln>
            <a:effectLst/>
          </p:spPr>
        </p:cxnSp>
        <p:sp>
          <p:nvSpPr>
            <p:cNvPr id="246" name="矩形 245">
              <a:extLst>
                <a:ext uri="{FF2B5EF4-FFF2-40B4-BE49-F238E27FC236}">
                  <a16:creationId xmlns:a16="http://schemas.microsoft.com/office/drawing/2014/main" id="{B4E1DC44-64E7-6617-DEA4-51965CE68CD5}"/>
                </a:ext>
              </a:extLst>
            </p:cNvPr>
            <p:cNvSpPr/>
            <p:nvPr/>
          </p:nvSpPr>
          <p:spPr>
            <a:xfrm>
              <a:off x="2359195" y="2650654"/>
              <a:ext cx="678965" cy="274546"/>
            </a:xfrm>
            <a:prstGeom prst="rect">
              <a:avLst/>
            </a:prstGeom>
            <a:no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P123</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47" name="矩形 246">
              <a:extLst>
                <a:ext uri="{FF2B5EF4-FFF2-40B4-BE49-F238E27FC236}">
                  <a16:creationId xmlns:a16="http://schemas.microsoft.com/office/drawing/2014/main" id="{1C885261-6CBB-5F9E-7FF2-2E86E69858A1}"/>
                </a:ext>
              </a:extLst>
            </p:cNvPr>
            <p:cNvSpPr/>
            <p:nvPr/>
          </p:nvSpPr>
          <p:spPr>
            <a:xfrm>
              <a:off x="4561512" y="2692232"/>
              <a:ext cx="1013815" cy="798237"/>
            </a:xfrm>
            <a:prstGeom prst="rec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alpha val="28000"/>
                  </a:prstClr>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48" name="椭圆 247">
              <a:extLst>
                <a:ext uri="{FF2B5EF4-FFF2-40B4-BE49-F238E27FC236}">
                  <a16:creationId xmlns:a16="http://schemas.microsoft.com/office/drawing/2014/main" id="{F9E2320D-9743-E70B-0043-EE99F9A7D8CD}"/>
                </a:ext>
              </a:extLst>
            </p:cNvPr>
            <p:cNvSpPr/>
            <p:nvPr/>
          </p:nvSpPr>
          <p:spPr>
            <a:xfrm>
              <a:off x="4572693" y="3248920"/>
              <a:ext cx="44725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P12</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49" name="椭圆 248">
              <a:extLst>
                <a:ext uri="{FF2B5EF4-FFF2-40B4-BE49-F238E27FC236}">
                  <a16:creationId xmlns:a16="http://schemas.microsoft.com/office/drawing/2014/main" id="{B9E54BC5-2470-A07A-8C0A-3D8E3DC6AD7F}"/>
                </a:ext>
              </a:extLst>
            </p:cNvPr>
            <p:cNvSpPr/>
            <p:nvPr/>
          </p:nvSpPr>
          <p:spPr>
            <a:xfrm>
              <a:off x="4572694" y="2897689"/>
              <a:ext cx="976320" cy="179634"/>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HashJoin</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50" name="椭圆 249">
              <a:extLst>
                <a:ext uri="{FF2B5EF4-FFF2-40B4-BE49-F238E27FC236}">
                  <a16:creationId xmlns:a16="http://schemas.microsoft.com/office/drawing/2014/main" id="{7CA3FC7F-505E-530B-284E-1E04A6381DEF}"/>
                </a:ext>
              </a:extLst>
            </p:cNvPr>
            <p:cNvSpPr/>
            <p:nvPr/>
          </p:nvSpPr>
          <p:spPr>
            <a:xfrm>
              <a:off x="5069271" y="3248920"/>
              <a:ext cx="47974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cxnSp>
          <p:nvCxnSpPr>
            <p:cNvPr id="251" name="直接连接符 149">
              <a:extLst>
                <a:ext uri="{FF2B5EF4-FFF2-40B4-BE49-F238E27FC236}">
                  <a16:creationId xmlns:a16="http://schemas.microsoft.com/office/drawing/2014/main" id="{F58E3138-B7B3-B7AA-CC10-CBC7E0C5AA59}"/>
                </a:ext>
              </a:extLst>
            </p:cNvPr>
            <p:cNvCxnSpPr>
              <a:stCxn id="249" idx="4"/>
              <a:endCxn id="248" idx="0"/>
            </p:cNvCxnSpPr>
            <p:nvPr/>
          </p:nvCxnSpPr>
          <p:spPr>
            <a:xfrm flipH="1">
              <a:off x="4796320" y="3077323"/>
              <a:ext cx="264534" cy="171597"/>
            </a:xfrm>
            <a:prstGeom prst="line">
              <a:avLst/>
            </a:prstGeom>
            <a:noFill/>
            <a:ln w="6350" cap="flat" cmpd="sng" algn="ctr">
              <a:solidFill>
                <a:srgbClr val="5B9BD5"/>
              </a:solidFill>
              <a:prstDash val="solid"/>
              <a:miter lim="800000"/>
            </a:ln>
            <a:effectLst/>
          </p:spPr>
        </p:cxnSp>
        <p:cxnSp>
          <p:nvCxnSpPr>
            <p:cNvPr id="252" name="直接连接符 150">
              <a:extLst>
                <a:ext uri="{FF2B5EF4-FFF2-40B4-BE49-F238E27FC236}">
                  <a16:creationId xmlns:a16="http://schemas.microsoft.com/office/drawing/2014/main" id="{CB9C48DE-449D-8932-526B-F1B0019B51B8}"/>
                </a:ext>
              </a:extLst>
            </p:cNvPr>
            <p:cNvCxnSpPr>
              <a:stCxn id="249" idx="4"/>
              <a:endCxn id="250" idx="0"/>
            </p:cNvCxnSpPr>
            <p:nvPr/>
          </p:nvCxnSpPr>
          <p:spPr>
            <a:xfrm>
              <a:off x="5060854" y="3077323"/>
              <a:ext cx="248289" cy="171597"/>
            </a:xfrm>
            <a:prstGeom prst="line">
              <a:avLst/>
            </a:prstGeom>
            <a:noFill/>
            <a:ln w="6350" cap="flat" cmpd="sng" algn="ctr">
              <a:solidFill>
                <a:srgbClr val="5B9BD5"/>
              </a:solidFill>
              <a:prstDash val="solid"/>
              <a:miter lim="800000"/>
            </a:ln>
            <a:effectLst/>
          </p:spPr>
        </p:cxnSp>
        <p:sp>
          <p:nvSpPr>
            <p:cNvPr id="253" name="矩形 252">
              <a:extLst>
                <a:ext uri="{FF2B5EF4-FFF2-40B4-BE49-F238E27FC236}">
                  <a16:creationId xmlns:a16="http://schemas.microsoft.com/office/drawing/2014/main" id="{B8F9FDA2-90D4-D4A2-14F6-AEDA0F534973}"/>
                </a:ext>
              </a:extLst>
            </p:cNvPr>
            <p:cNvSpPr/>
            <p:nvPr/>
          </p:nvSpPr>
          <p:spPr>
            <a:xfrm>
              <a:off x="4433869" y="2658296"/>
              <a:ext cx="805032" cy="263839"/>
            </a:xfrm>
            <a:prstGeom prst="rect">
              <a:avLst/>
            </a:prstGeom>
            <a:no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P124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54" name="矩形 253">
              <a:extLst>
                <a:ext uri="{FF2B5EF4-FFF2-40B4-BE49-F238E27FC236}">
                  <a16:creationId xmlns:a16="http://schemas.microsoft.com/office/drawing/2014/main" id="{6F247701-60E5-F1D4-33B5-4C693042D2A8}"/>
                </a:ext>
              </a:extLst>
            </p:cNvPr>
            <p:cNvSpPr/>
            <p:nvPr/>
          </p:nvSpPr>
          <p:spPr>
            <a:xfrm>
              <a:off x="6838396" y="2720906"/>
              <a:ext cx="1013815" cy="798237"/>
            </a:xfrm>
            <a:prstGeom prst="rec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alpha val="28000"/>
                  </a:prstClr>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55" name="椭圆 254">
              <a:extLst>
                <a:ext uri="{FF2B5EF4-FFF2-40B4-BE49-F238E27FC236}">
                  <a16:creationId xmlns:a16="http://schemas.microsoft.com/office/drawing/2014/main" id="{399F58B5-39D0-A07C-0891-53E20C64CC18}"/>
                </a:ext>
              </a:extLst>
            </p:cNvPr>
            <p:cNvSpPr/>
            <p:nvPr/>
          </p:nvSpPr>
          <p:spPr>
            <a:xfrm>
              <a:off x="6849577" y="3277594"/>
              <a:ext cx="44725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P14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56" name="椭圆 255">
              <a:extLst>
                <a:ext uri="{FF2B5EF4-FFF2-40B4-BE49-F238E27FC236}">
                  <a16:creationId xmlns:a16="http://schemas.microsoft.com/office/drawing/2014/main" id="{175E6E3C-9042-F395-F321-95B361CA78CB}"/>
                </a:ext>
              </a:extLst>
            </p:cNvPr>
            <p:cNvSpPr/>
            <p:nvPr/>
          </p:nvSpPr>
          <p:spPr>
            <a:xfrm>
              <a:off x="6849578" y="2926363"/>
              <a:ext cx="976320" cy="179634"/>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HashJoin</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57" name="椭圆 256">
              <a:extLst>
                <a:ext uri="{FF2B5EF4-FFF2-40B4-BE49-F238E27FC236}">
                  <a16:creationId xmlns:a16="http://schemas.microsoft.com/office/drawing/2014/main" id="{D27EE1CA-890E-72ED-99A4-03CA0784D323}"/>
                </a:ext>
              </a:extLst>
            </p:cNvPr>
            <p:cNvSpPr/>
            <p:nvPr/>
          </p:nvSpPr>
          <p:spPr>
            <a:xfrm>
              <a:off x="7346155" y="3277594"/>
              <a:ext cx="47974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P3</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cxnSp>
          <p:nvCxnSpPr>
            <p:cNvPr id="258" name="直接连接符 156">
              <a:extLst>
                <a:ext uri="{FF2B5EF4-FFF2-40B4-BE49-F238E27FC236}">
                  <a16:creationId xmlns:a16="http://schemas.microsoft.com/office/drawing/2014/main" id="{00B6C15C-41BD-C345-3978-D9A281579378}"/>
                </a:ext>
              </a:extLst>
            </p:cNvPr>
            <p:cNvCxnSpPr>
              <a:stCxn id="256" idx="4"/>
              <a:endCxn id="255" idx="0"/>
            </p:cNvCxnSpPr>
            <p:nvPr/>
          </p:nvCxnSpPr>
          <p:spPr>
            <a:xfrm flipH="1">
              <a:off x="7073204" y="3105997"/>
              <a:ext cx="264534" cy="171597"/>
            </a:xfrm>
            <a:prstGeom prst="line">
              <a:avLst/>
            </a:prstGeom>
            <a:noFill/>
            <a:ln w="6350" cap="flat" cmpd="sng" algn="ctr">
              <a:solidFill>
                <a:srgbClr val="5B9BD5"/>
              </a:solidFill>
              <a:prstDash val="solid"/>
              <a:miter lim="800000"/>
            </a:ln>
            <a:effectLst/>
          </p:spPr>
        </p:cxnSp>
        <p:cxnSp>
          <p:nvCxnSpPr>
            <p:cNvPr id="259" name="直接连接符 157">
              <a:extLst>
                <a:ext uri="{FF2B5EF4-FFF2-40B4-BE49-F238E27FC236}">
                  <a16:creationId xmlns:a16="http://schemas.microsoft.com/office/drawing/2014/main" id="{1DB9B94A-DA07-7F82-83B7-8033762D35EB}"/>
                </a:ext>
              </a:extLst>
            </p:cNvPr>
            <p:cNvCxnSpPr>
              <a:stCxn id="256" idx="4"/>
              <a:endCxn id="257" idx="0"/>
            </p:cNvCxnSpPr>
            <p:nvPr/>
          </p:nvCxnSpPr>
          <p:spPr>
            <a:xfrm>
              <a:off x="7337738" y="3105997"/>
              <a:ext cx="248289" cy="171597"/>
            </a:xfrm>
            <a:prstGeom prst="line">
              <a:avLst/>
            </a:prstGeom>
            <a:noFill/>
            <a:ln w="6350" cap="flat" cmpd="sng" algn="ctr">
              <a:solidFill>
                <a:srgbClr val="5B9BD5"/>
              </a:solidFill>
              <a:prstDash val="solid"/>
              <a:miter lim="800000"/>
            </a:ln>
            <a:effectLst/>
          </p:spPr>
        </p:cxnSp>
        <p:sp>
          <p:nvSpPr>
            <p:cNvPr id="260" name="矩形 259">
              <a:extLst>
                <a:ext uri="{FF2B5EF4-FFF2-40B4-BE49-F238E27FC236}">
                  <a16:creationId xmlns:a16="http://schemas.microsoft.com/office/drawing/2014/main" id="{34BB4077-D9C5-48EA-3021-011BE55DB580}"/>
                </a:ext>
              </a:extLst>
            </p:cNvPr>
            <p:cNvSpPr/>
            <p:nvPr/>
          </p:nvSpPr>
          <p:spPr>
            <a:xfrm>
              <a:off x="6874976" y="2662371"/>
              <a:ext cx="771749" cy="301802"/>
            </a:xfrm>
            <a:prstGeom prst="rect">
              <a:avLst/>
            </a:prstGeom>
            <a:no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P134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61" name="椭圆 260">
              <a:extLst>
                <a:ext uri="{FF2B5EF4-FFF2-40B4-BE49-F238E27FC236}">
                  <a16:creationId xmlns:a16="http://schemas.microsoft.com/office/drawing/2014/main" id="{650E11A3-BFC8-A25F-753A-773881685949}"/>
                </a:ext>
              </a:extLst>
            </p:cNvPr>
            <p:cNvSpPr/>
            <p:nvPr/>
          </p:nvSpPr>
          <p:spPr>
            <a:xfrm>
              <a:off x="8108907" y="3281570"/>
              <a:ext cx="44725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P3</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62" name="椭圆 261">
              <a:extLst>
                <a:ext uri="{FF2B5EF4-FFF2-40B4-BE49-F238E27FC236}">
                  <a16:creationId xmlns:a16="http://schemas.microsoft.com/office/drawing/2014/main" id="{F67B6190-6981-BE39-F14E-D57BC14344E6}"/>
                </a:ext>
              </a:extLst>
            </p:cNvPr>
            <p:cNvSpPr/>
            <p:nvPr/>
          </p:nvSpPr>
          <p:spPr>
            <a:xfrm>
              <a:off x="8108908" y="2930339"/>
              <a:ext cx="976320" cy="179634"/>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HashJoin</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63" name="椭圆 262">
              <a:extLst>
                <a:ext uri="{FF2B5EF4-FFF2-40B4-BE49-F238E27FC236}">
                  <a16:creationId xmlns:a16="http://schemas.microsoft.com/office/drawing/2014/main" id="{4A19CF88-88F0-179E-7C38-A7C55858E16B}"/>
                </a:ext>
              </a:extLst>
            </p:cNvPr>
            <p:cNvSpPr/>
            <p:nvPr/>
          </p:nvSpPr>
          <p:spPr>
            <a:xfrm>
              <a:off x="8605485" y="3281570"/>
              <a:ext cx="47974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P24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cxnSp>
          <p:nvCxnSpPr>
            <p:cNvPr id="264" name="直接连接符 163">
              <a:extLst>
                <a:ext uri="{FF2B5EF4-FFF2-40B4-BE49-F238E27FC236}">
                  <a16:creationId xmlns:a16="http://schemas.microsoft.com/office/drawing/2014/main" id="{884391D5-1507-F0AB-5D16-180FB37AE31F}"/>
                </a:ext>
              </a:extLst>
            </p:cNvPr>
            <p:cNvCxnSpPr>
              <a:stCxn id="262" idx="4"/>
              <a:endCxn id="261" idx="0"/>
            </p:cNvCxnSpPr>
            <p:nvPr/>
          </p:nvCxnSpPr>
          <p:spPr>
            <a:xfrm flipH="1">
              <a:off x="8332534" y="3109973"/>
              <a:ext cx="264534" cy="171597"/>
            </a:xfrm>
            <a:prstGeom prst="line">
              <a:avLst/>
            </a:prstGeom>
            <a:noFill/>
            <a:ln w="6350" cap="flat" cmpd="sng" algn="ctr">
              <a:solidFill>
                <a:srgbClr val="5B9BD5"/>
              </a:solidFill>
              <a:prstDash val="solid"/>
              <a:miter lim="800000"/>
            </a:ln>
            <a:effectLst/>
          </p:spPr>
        </p:cxnSp>
        <p:cxnSp>
          <p:nvCxnSpPr>
            <p:cNvPr id="265" name="直接连接符 164">
              <a:extLst>
                <a:ext uri="{FF2B5EF4-FFF2-40B4-BE49-F238E27FC236}">
                  <a16:creationId xmlns:a16="http://schemas.microsoft.com/office/drawing/2014/main" id="{7BD8B16A-1874-8F1D-73F0-4991FA91A37B}"/>
                </a:ext>
              </a:extLst>
            </p:cNvPr>
            <p:cNvCxnSpPr>
              <a:stCxn id="262" idx="4"/>
              <a:endCxn id="263" idx="0"/>
            </p:cNvCxnSpPr>
            <p:nvPr/>
          </p:nvCxnSpPr>
          <p:spPr>
            <a:xfrm>
              <a:off x="8597068" y="3109973"/>
              <a:ext cx="248289" cy="171597"/>
            </a:xfrm>
            <a:prstGeom prst="line">
              <a:avLst/>
            </a:prstGeom>
            <a:noFill/>
            <a:ln w="6350" cap="flat" cmpd="sng" algn="ctr">
              <a:solidFill>
                <a:srgbClr val="5B9BD5"/>
              </a:solidFill>
              <a:prstDash val="solid"/>
              <a:miter lim="800000"/>
            </a:ln>
            <a:effectLst/>
          </p:spPr>
        </p:cxnSp>
        <p:sp>
          <p:nvSpPr>
            <p:cNvPr id="266" name="矩形 265">
              <a:extLst>
                <a:ext uri="{FF2B5EF4-FFF2-40B4-BE49-F238E27FC236}">
                  <a16:creationId xmlns:a16="http://schemas.microsoft.com/office/drawing/2014/main" id="{CA65BD77-4859-FAF2-5484-1045066CB12C}"/>
                </a:ext>
              </a:extLst>
            </p:cNvPr>
            <p:cNvSpPr/>
            <p:nvPr/>
          </p:nvSpPr>
          <p:spPr>
            <a:xfrm>
              <a:off x="2938788" y="2394507"/>
              <a:ext cx="824313" cy="19372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t1,t2,t3</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67" name="矩形 266">
              <a:extLst>
                <a:ext uri="{FF2B5EF4-FFF2-40B4-BE49-F238E27FC236}">
                  <a16:creationId xmlns:a16="http://schemas.microsoft.com/office/drawing/2014/main" id="{2F167A73-2F75-7DFF-E7A0-31397D84E738}"/>
                </a:ext>
              </a:extLst>
            </p:cNvPr>
            <p:cNvSpPr/>
            <p:nvPr/>
          </p:nvSpPr>
          <p:spPr>
            <a:xfrm>
              <a:off x="4959051" y="2409273"/>
              <a:ext cx="811635" cy="173572"/>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t1,t2,t4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68" name="矩形 267">
              <a:extLst>
                <a:ext uri="{FF2B5EF4-FFF2-40B4-BE49-F238E27FC236}">
                  <a16:creationId xmlns:a16="http://schemas.microsoft.com/office/drawing/2014/main" id="{E85360DB-677A-C16E-D8A8-CE3AB3FA6AA7}"/>
                </a:ext>
              </a:extLst>
            </p:cNvPr>
            <p:cNvSpPr/>
            <p:nvPr/>
          </p:nvSpPr>
          <p:spPr>
            <a:xfrm>
              <a:off x="8543053" y="2405968"/>
              <a:ext cx="806626" cy="166232"/>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t2,t3,t4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69" name="圆角矩形 268">
              <a:extLst>
                <a:ext uri="{FF2B5EF4-FFF2-40B4-BE49-F238E27FC236}">
                  <a16:creationId xmlns:a16="http://schemas.microsoft.com/office/drawing/2014/main" id="{0FE55559-A649-DC59-DF8D-97ABAFD9854F}"/>
                </a:ext>
              </a:extLst>
            </p:cNvPr>
            <p:cNvSpPr/>
            <p:nvPr/>
          </p:nvSpPr>
          <p:spPr>
            <a:xfrm>
              <a:off x="2182106" y="2374639"/>
              <a:ext cx="8003609" cy="240633"/>
            </a:xfrm>
            <a:prstGeom prst="roundRect">
              <a:avLst/>
            </a:prstGeom>
            <a:noFill/>
            <a:ln w="15875"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alpha val="28000"/>
                  </a:prstClr>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70" name="矩形 269">
              <a:extLst>
                <a:ext uri="{FF2B5EF4-FFF2-40B4-BE49-F238E27FC236}">
                  <a16:creationId xmlns:a16="http://schemas.microsoft.com/office/drawing/2014/main" id="{2B6539DE-377A-CB10-2C0D-68BBFAA825CE}"/>
                </a:ext>
              </a:extLst>
            </p:cNvPr>
            <p:cNvSpPr/>
            <p:nvPr/>
          </p:nvSpPr>
          <p:spPr>
            <a:xfrm>
              <a:off x="9199064" y="2715305"/>
              <a:ext cx="1013815" cy="798237"/>
            </a:xfrm>
            <a:prstGeom prst="rec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alpha val="28000"/>
                  </a:prstClr>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71" name="椭圆 270">
              <a:extLst>
                <a:ext uri="{FF2B5EF4-FFF2-40B4-BE49-F238E27FC236}">
                  <a16:creationId xmlns:a16="http://schemas.microsoft.com/office/drawing/2014/main" id="{3A0FFE3D-FDA4-E947-46B0-CD128AB7C99F}"/>
                </a:ext>
              </a:extLst>
            </p:cNvPr>
            <p:cNvSpPr/>
            <p:nvPr/>
          </p:nvSpPr>
          <p:spPr>
            <a:xfrm>
              <a:off x="9209394" y="3279372"/>
              <a:ext cx="44725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P23</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72" name="椭圆 271">
              <a:extLst>
                <a:ext uri="{FF2B5EF4-FFF2-40B4-BE49-F238E27FC236}">
                  <a16:creationId xmlns:a16="http://schemas.microsoft.com/office/drawing/2014/main" id="{02941B8F-9258-8246-0806-A09D225BB69D}"/>
                </a:ext>
              </a:extLst>
            </p:cNvPr>
            <p:cNvSpPr/>
            <p:nvPr/>
          </p:nvSpPr>
          <p:spPr>
            <a:xfrm>
              <a:off x="9209395" y="2928141"/>
              <a:ext cx="976320" cy="179634"/>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HashJoin</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73" name="椭圆 272">
              <a:extLst>
                <a:ext uri="{FF2B5EF4-FFF2-40B4-BE49-F238E27FC236}">
                  <a16:creationId xmlns:a16="http://schemas.microsoft.com/office/drawing/2014/main" id="{12FB1887-46CB-0F1A-4C11-8BDA7C1E2BFC}"/>
                </a:ext>
              </a:extLst>
            </p:cNvPr>
            <p:cNvSpPr/>
            <p:nvPr/>
          </p:nvSpPr>
          <p:spPr>
            <a:xfrm>
              <a:off x="9705972" y="3279372"/>
              <a:ext cx="47974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cxnSp>
          <p:nvCxnSpPr>
            <p:cNvPr id="274" name="直接连接符 176">
              <a:extLst>
                <a:ext uri="{FF2B5EF4-FFF2-40B4-BE49-F238E27FC236}">
                  <a16:creationId xmlns:a16="http://schemas.microsoft.com/office/drawing/2014/main" id="{EB3BA511-08BD-2FAE-6AE5-EDB17683B15A}"/>
                </a:ext>
              </a:extLst>
            </p:cNvPr>
            <p:cNvCxnSpPr>
              <a:stCxn id="272" idx="4"/>
              <a:endCxn id="271" idx="0"/>
            </p:cNvCxnSpPr>
            <p:nvPr/>
          </p:nvCxnSpPr>
          <p:spPr>
            <a:xfrm flipH="1">
              <a:off x="9433021" y="3107775"/>
              <a:ext cx="264534" cy="171597"/>
            </a:xfrm>
            <a:prstGeom prst="line">
              <a:avLst/>
            </a:prstGeom>
            <a:noFill/>
            <a:ln w="6350" cap="flat" cmpd="sng" algn="ctr">
              <a:solidFill>
                <a:srgbClr val="5B9BD5"/>
              </a:solidFill>
              <a:prstDash val="solid"/>
              <a:miter lim="800000"/>
            </a:ln>
            <a:effectLst/>
          </p:spPr>
        </p:cxnSp>
        <p:cxnSp>
          <p:nvCxnSpPr>
            <p:cNvPr id="275" name="直接连接符 177">
              <a:extLst>
                <a:ext uri="{FF2B5EF4-FFF2-40B4-BE49-F238E27FC236}">
                  <a16:creationId xmlns:a16="http://schemas.microsoft.com/office/drawing/2014/main" id="{C247F0D9-BC06-CF31-1D3E-BB07B89DA9EC}"/>
                </a:ext>
              </a:extLst>
            </p:cNvPr>
            <p:cNvCxnSpPr>
              <a:stCxn id="272" idx="4"/>
              <a:endCxn id="273" idx="0"/>
            </p:cNvCxnSpPr>
            <p:nvPr/>
          </p:nvCxnSpPr>
          <p:spPr>
            <a:xfrm>
              <a:off x="9697555" y="3107775"/>
              <a:ext cx="248289" cy="171597"/>
            </a:xfrm>
            <a:prstGeom prst="line">
              <a:avLst/>
            </a:prstGeom>
            <a:noFill/>
            <a:ln w="6350" cap="flat" cmpd="sng" algn="ctr">
              <a:solidFill>
                <a:srgbClr val="5B9BD5"/>
              </a:solidFill>
              <a:prstDash val="solid"/>
              <a:miter lim="800000"/>
            </a:ln>
            <a:effectLst/>
          </p:spPr>
        </p:cxnSp>
        <p:sp>
          <p:nvSpPr>
            <p:cNvPr id="276" name="矩形 275">
              <a:extLst>
                <a:ext uri="{FF2B5EF4-FFF2-40B4-BE49-F238E27FC236}">
                  <a16:creationId xmlns:a16="http://schemas.microsoft.com/office/drawing/2014/main" id="{C1178F8A-AEE1-03A1-B848-6F2A1559EF60}"/>
                </a:ext>
              </a:extLst>
            </p:cNvPr>
            <p:cNvSpPr/>
            <p:nvPr/>
          </p:nvSpPr>
          <p:spPr>
            <a:xfrm>
              <a:off x="9199064" y="2714059"/>
              <a:ext cx="861020" cy="224935"/>
            </a:xfrm>
            <a:prstGeom prst="rect">
              <a:avLst/>
            </a:prstGeom>
            <a:no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P234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77" name="矩形 276">
              <a:extLst>
                <a:ext uri="{FF2B5EF4-FFF2-40B4-BE49-F238E27FC236}">
                  <a16:creationId xmlns:a16="http://schemas.microsoft.com/office/drawing/2014/main" id="{5B4A0C90-E619-4D04-2A5E-EFA80DD2142A}"/>
                </a:ext>
              </a:extLst>
            </p:cNvPr>
            <p:cNvSpPr/>
            <p:nvPr/>
          </p:nvSpPr>
          <p:spPr>
            <a:xfrm>
              <a:off x="6891292" y="2404103"/>
              <a:ext cx="854378" cy="17838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t1,t3,t4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78" name="椭圆 277">
              <a:extLst>
                <a:ext uri="{FF2B5EF4-FFF2-40B4-BE49-F238E27FC236}">
                  <a16:creationId xmlns:a16="http://schemas.microsoft.com/office/drawing/2014/main" id="{58EA9635-6D35-9059-8732-3268D3C2A1D1}"/>
                </a:ext>
              </a:extLst>
            </p:cNvPr>
            <p:cNvSpPr/>
            <p:nvPr/>
          </p:nvSpPr>
          <p:spPr>
            <a:xfrm>
              <a:off x="3424430" y="3242539"/>
              <a:ext cx="44725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P1</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79" name="椭圆 278">
              <a:extLst>
                <a:ext uri="{FF2B5EF4-FFF2-40B4-BE49-F238E27FC236}">
                  <a16:creationId xmlns:a16="http://schemas.microsoft.com/office/drawing/2014/main" id="{8ACF1ED5-EB24-131A-4128-76EFEE0ED669}"/>
                </a:ext>
              </a:extLst>
            </p:cNvPr>
            <p:cNvSpPr/>
            <p:nvPr/>
          </p:nvSpPr>
          <p:spPr>
            <a:xfrm>
              <a:off x="3424431" y="2891308"/>
              <a:ext cx="976320" cy="179634"/>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MergeJoin</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80" name="椭圆 279">
              <a:extLst>
                <a:ext uri="{FF2B5EF4-FFF2-40B4-BE49-F238E27FC236}">
                  <a16:creationId xmlns:a16="http://schemas.microsoft.com/office/drawing/2014/main" id="{269611E5-0886-C43E-1C8B-39A120FADFB3}"/>
                </a:ext>
              </a:extLst>
            </p:cNvPr>
            <p:cNvSpPr/>
            <p:nvPr/>
          </p:nvSpPr>
          <p:spPr>
            <a:xfrm>
              <a:off x="3921008" y="3242539"/>
              <a:ext cx="47974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P23</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cxnSp>
          <p:nvCxnSpPr>
            <p:cNvPr id="281" name="直接连接符 185">
              <a:extLst>
                <a:ext uri="{FF2B5EF4-FFF2-40B4-BE49-F238E27FC236}">
                  <a16:creationId xmlns:a16="http://schemas.microsoft.com/office/drawing/2014/main" id="{E297469F-D3DF-9E7B-8201-396AF536CC17}"/>
                </a:ext>
              </a:extLst>
            </p:cNvPr>
            <p:cNvCxnSpPr>
              <a:stCxn id="279" idx="4"/>
              <a:endCxn id="278" idx="0"/>
            </p:cNvCxnSpPr>
            <p:nvPr/>
          </p:nvCxnSpPr>
          <p:spPr>
            <a:xfrm flipH="1">
              <a:off x="3648057" y="3070942"/>
              <a:ext cx="264534" cy="171597"/>
            </a:xfrm>
            <a:prstGeom prst="line">
              <a:avLst/>
            </a:prstGeom>
            <a:noFill/>
            <a:ln w="6350" cap="flat" cmpd="sng" algn="ctr">
              <a:solidFill>
                <a:srgbClr val="5B9BD5"/>
              </a:solidFill>
              <a:prstDash val="solid"/>
              <a:miter lim="800000"/>
            </a:ln>
            <a:effectLst/>
          </p:spPr>
        </p:cxnSp>
        <p:cxnSp>
          <p:nvCxnSpPr>
            <p:cNvPr id="282" name="直接连接符 186">
              <a:extLst>
                <a:ext uri="{FF2B5EF4-FFF2-40B4-BE49-F238E27FC236}">
                  <a16:creationId xmlns:a16="http://schemas.microsoft.com/office/drawing/2014/main" id="{EBC83C1E-89C2-77C6-E5B2-C01AF7567ADB}"/>
                </a:ext>
              </a:extLst>
            </p:cNvPr>
            <p:cNvCxnSpPr>
              <a:stCxn id="279" idx="4"/>
              <a:endCxn id="280" idx="0"/>
            </p:cNvCxnSpPr>
            <p:nvPr/>
          </p:nvCxnSpPr>
          <p:spPr>
            <a:xfrm>
              <a:off x="3912591" y="3070942"/>
              <a:ext cx="248289" cy="171597"/>
            </a:xfrm>
            <a:prstGeom prst="line">
              <a:avLst/>
            </a:prstGeom>
            <a:noFill/>
            <a:ln w="6350" cap="flat" cmpd="sng" algn="ctr">
              <a:solidFill>
                <a:srgbClr val="5B9BD5"/>
              </a:solidFill>
              <a:prstDash val="solid"/>
              <a:miter lim="800000"/>
            </a:ln>
            <a:effectLst/>
          </p:spPr>
        </p:cxnSp>
        <p:sp>
          <p:nvSpPr>
            <p:cNvPr id="283" name="矩形 282">
              <a:extLst>
                <a:ext uri="{FF2B5EF4-FFF2-40B4-BE49-F238E27FC236}">
                  <a16:creationId xmlns:a16="http://schemas.microsoft.com/office/drawing/2014/main" id="{7708A403-7297-E6F9-A88B-03815E0F6EBA}"/>
                </a:ext>
              </a:extLst>
            </p:cNvPr>
            <p:cNvSpPr/>
            <p:nvPr/>
          </p:nvSpPr>
          <p:spPr>
            <a:xfrm>
              <a:off x="10092316" y="4474487"/>
              <a:ext cx="499731" cy="287077"/>
            </a:xfrm>
            <a:prstGeom prst="rect">
              <a:avLst/>
            </a:prstGeom>
            <a:no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84" name="矩形 283">
              <a:extLst>
                <a:ext uri="{FF2B5EF4-FFF2-40B4-BE49-F238E27FC236}">
                  <a16:creationId xmlns:a16="http://schemas.microsoft.com/office/drawing/2014/main" id="{33740807-2043-D136-9E81-28F4BFB2A6CE}"/>
                </a:ext>
              </a:extLst>
            </p:cNvPr>
            <p:cNvSpPr/>
            <p:nvPr/>
          </p:nvSpPr>
          <p:spPr>
            <a:xfrm>
              <a:off x="10193471" y="3267541"/>
              <a:ext cx="499731" cy="287077"/>
            </a:xfrm>
            <a:prstGeom prst="rect">
              <a:avLst/>
            </a:prstGeom>
            <a:no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85" name="椭圆 284">
              <a:extLst>
                <a:ext uri="{FF2B5EF4-FFF2-40B4-BE49-F238E27FC236}">
                  <a16:creationId xmlns:a16="http://schemas.microsoft.com/office/drawing/2014/main" id="{0A4D5F4C-6919-E3E5-0FEB-F74BAD318105}"/>
                </a:ext>
              </a:extLst>
            </p:cNvPr>
            <p:cNvSpPr/>
            <p:nvPr/>
          </p:nvSpPr>
          <p:spPr>
            <a:xfrm>
              <a:off x="5622981" y="3260199"/>
              <a:ext cx="44725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P2</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86" name="椭圆 285">
              <a:extLst>
                <a:ext uri="{FF2B5EF4-FFF2-40B4-BE49-F238E27FC236}">
                  <a16:creationId xmlns:a16="http://schemas.microsoft.com/office/drawing/2014/main" id="{2E1460D7-8685-2CC3-3213-2757207199D1}"/>
                </a:ext>
              </a:extLst>
            </p:cNvPr>
            <p:cNvSpPr/>
            <p:nvPr/>
          </p:nvSpPr>
          <p:spPr>
            <a:xfrm>
              <a:off x="5622982" y="2908968"/>
              <a:ext cx="976320" cy="179634"/>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HashJoin</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87" name="椭圆 286">
              <a:extLst>
                <a:ext uri="{FF2B5EF4-FFF2-40B4-BE49-F238E27FC236}">
                  <a16:creationId xmlns:a16="http://schemas.microsoft.com/office/drawing/2014/main" id="{05B2710D-5039-B646-F666-A6F42443D049}"/>
                </a:ext>
              </a:extLst>
            </p:cNvPr>
            <p:cNvSpPr/>
            <p:nvPr/>
          </p:nvSpPr>
          <p:spPr>
            <a:xfrm>
              <a:off x="6119559" y="3260199"/>
              <a:ext cx="47974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P14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cxnSp>
          <p:nvCxnSpPr>
            <p:cNvPr id="288" name="直接连接符 199">
              <a:extLst>
                <a:ext uri="{FF2B5EF4-FFF2-40B4-BE49-F238E27FC236}">
                  <a16:creationId xmlns:a16="http://schemas.microsoft.com/office/drawing/2014/main" id="{46EC3347-31F8-1A8B-5CB9-ABE1BFF20CAB}"/>
                </a:ext>
              </a:extLst>
            </p:cNvPr>
            <p:cNvCxnSpPr>
              <a:stCxn id="286" idx="4"/>
              <a:endCxn id="285" idx="0"/>
            </p:cNvCxnSpPr>
            <p:nvPr/>
          </p:nvCxnSpPr>
          <p:spPr>
            <a:xfrm flipH="1">
              <a:off x="5846608" y="3088602"/>
              <a:ext cx="264534" cy="171597"/>
            </a:xfrm>
            <a:prstGeom prst="line">
              <a:avLst/>
            </a:prstGeom>
            <a:noFill/>
            <a:ln w="6350" cap="flat" cmpd="sng" algn="ctr">
              <a:solidFill>
                <a:srgbClr val="5B9BD5"/>
              </a:solidFill>
              <a:prstDash val="solid"/>
              <a:miter lim="800000"/>
            </a:ln>
            <a:effectLst/>
          </p:spPr>
        </p:cxnSp>
        <p:cxnSp>
          <p:nvCxnSpPr>
            <p:cNvPr id="289" name="直接连接符 200">
              <a:extLst>
                <a:ext uri="{FF2B5EF4-FFF2-40B4-BE49-F238E27FC236}">
                  <a16:creationId xmlns:a16="http://schemas.microsoft.com/office/drawing/2014/main" id="{94B419D4-FC7B-FEAC-143A-64AE94C7866B}"/>
                </a:ext>
              </a:extLst>
            </p:cNvPr>
            <p:cNvCxnSpPr>
              <a:stCxn id="286" idx="4"/>
              <a:endCxn id="287" idx="0"/>
            </p:cNvCxnSpPr>
            <p:nvPr/>
          </p:nvCxnSpPr>
          <p:spPr>
            <a:xfrm>
              <a:off x="6111142" y="3088602"/>
              <a:ext cx="248289" cy="171597"/>
            </a:xfrm>
            <a:prstGeom prst="line">
              <a:avLst/>
            </a:prstGeom>
            <a:noFill/>
            <a:ln w="6350" cap="flat" cmpd="sng" algn="ctr">
              <a:solidFill>
                <a:srgbClr val="5B9BD5"/>
              </a:solidFill>
              <a:prstDash val="solid"/>
              <a:miter lim="800000"/>
            </a:ln>
            <a:effectLst/>
          </p:spPr>
        </p:cxnSp>
        <p:sp>
          <p:nvSpPr>
            <p:cNvPr id="290" name="矩形 289">
              <a:extLst>
                <a:ext uri="{FF2B5EF4-FFF2-40B4-BE49-F238E27FC236}">
                  <a16:creationId xmlns:a16="http://schemas.microsoft.com/office/drawing/2014/main" id="{571A241F-BE67-018A-6EC3-83213A3C4FC4}"/>
                </a:ext>
              </a:extLst>
            </p:cNvPr>
            <p:cNvSpPr/>
            <p:nvPr/>
          </p:nvSpPr>
          <p:spPr>
            <a:xfrm>
              <a:off x="3159511" y="1524006"/>
              <a:ext cx="1127148" cy="798237"/>
            </a:xfrm>
            <a:prstGeom prst="rec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prstClr val="white">
                    <a:alpha val="28000"/>
                  </a:prstClr>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91" name="椭圆 290">
              <a:extLst>
                <a:ext uri="{FF2B5EF4-FFF2-40B4-BE49-F238E27FC236}">
                  <a16:creationId xmlns:a16="http://schemas.microsoft.com/office/drawing/2014/main" id="{ED339E62-47AF-BC54-A875-0A4A97B7BD2C}"/>
                </a:ext>
              </a:extLst>
            </p:cNvPr>
            <p:cNvSpPr/>
            <p:nvPr/>
          </p:nvSpPr>
          <p:spPr>
            <a:xfrm>
              <a:off x="3251239" y="2103144"/>
              <a:ext cx="480038" cy="18908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P123</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92" name="椭圆 291">
              <a:extLst>
                <a:ext uri="{FF2B5EF4-FFF2-40B4-BE49-F238E27FC236}">
                  <a16:creationId xmlns:a16="http://schemas.microsoft.com/office/drawing/2014/main" id="{A3CC1AA1-0494-27D0-40C3-0797802EB153}"/>
                </a:ext>
              </a:extLst>
            </p:cNvPr>
            <p:cNvSpPr/>
            <p:nvPr/>
          </p:nvSpPr>
          <p:spPr>
            <a:xfrm>
              <a:off x="3284025" y="1729463"/>
              <a:ext cx="976320" cy="179634"/>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HashJoin</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93" name="椭圆 292">
              <a:extLst>
                <a:ext uri="{FF2B5EF4-FFF2-40B4-BE49-F238E27FC236}">
                  <a16:creationId xmlns:a16="http://schemas.microsoft.com/office/drawing/2014/main" id="{966A3947-0A0E-382F-876B-5984195B1AF6}"/>
                </a:ext>
              </a:extLst>
            </p:cNvPr>
            <p:cNvSpPr/>
            <p:nvPr/>
          </p:nvSpPr>
          <p:spPr>
            <a:xfrm>
              <a:off x="3780602" y="2080694"/>
              <a:ext cx="47974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cxnSp>
          <p:nvCxnSpPr>
            <p:cNvPr id="294" name="直接连接符 312">
              <a:extLst>
                <a:ext uri="{FF2B5EF4-FFF2-40B4-BE49-F238E27FC236}">
                  <a16:creationId xmlns:a16="http://schemas.microsoft.com/office/drawing/2014/main" id="{B847DE3B-0C16-8513-8771-484CFEC7FE03}"/>
                </a:ext>
              </a:extLst>
            </p:cNvPr>
            <p:cNvCxnSpPr>
              <a:stCxn id="292" idx="4"/>
              <a:endCxn id="291" idx="0"/>
            </p:cNvCxnSpPr>
            <p:nvPr/>
          </p:nvCxnSpPr>
          <p:spPr>
            <a:xfrm flipH="1">
              <a:off x="3491258" y="1909097"/>
              <a:ext cx="280927" cy="194048"/>
            </a:xfrm>
            <a:prstGeom prst="line">
              <a:avLst/>
            </a:prstGeom>
            <a:noFill/>
            <a:ln w="6350" cap="flat" cmpd="sng" algn="ctr">
              <a:solidFill>
                <a:srgbClr val="5B9BD5"/>
              </a:solidFill>
              <a:prstDash val="solid"/>
              <a:miter lim="800000"/>
            </a:ln>
            <a:effectLst/>
          </p:spPr>
        </p:cxnSp>
        <p:cxnSp>
          <p:nvCxnSpPr>
            <p:cNvPr id="295" name="直接连接符 313">
              <a:extLst>
                <a:ext uri="{FF2B5EF4-FFF2-40B4-BE49-F238E27FC236}">
                  <a16:creationId xmlns:a16="http://schemas.microsoft.com/office/drawing/2014/main" id="{81982AF9-70C6-8378-538B-464551503A42}"/>
                </a:ext>
              </a:extLst>
            </p:cNvPr>
            <p:cNvCxnSpPr>
              <a:stCxn id="292" idx="4"/>
              <a:endCxn id="293" idx="0"/>
            </p:cNvCxnSpPr>
            <p:nvPr/>
          </p:nvCxnSpPr>
          <p:spPr>
            <a:xfrm>
              <a:off x="3772185" y="1909097"/>
              <a:ext cx="248289" cy="171597"/>
            </a:xfrm>
            <a:prstGeom prst="line">
              <a:avLst/>
            </a:prstGeom>
            <a:noFill/>
            <a:ln w="6350" cap="flat" cmpd="sng" algn="ctr">
              <a:solidFill>
                <a:srgbClr val="5B9BD5"/>
              </a:solidFill>
              <a:prstDash val="solid"/>
              <a:miter lim="800000"/>
            </a:ln>
            <a:effectLst/>
          </p:spPr>
        </p:cxnSp>
        <p:sp>
          <p:nvSpPr>
            <p:cNvPr id="296" name="矩形 295">
              <a:extLst>
                <a:ext uri="{FF2B5EF4-FFF2-40B4-BE49-F238E27FC236}">
                  <a16:creationId xmlns:a16="http://schemas.microsoft.com/office/drawing/2014/main" id="{316730BB-6EAB-03AE-77B0-6713932B42B6}"/>
                </a:ext>
              </a:extLst>
            </p:cNvPr>
            <p:cNvSpPr/>
            <p:nvPr/>
          </p:nvSpPr>
          <p:spPr>
            <a:xfrm>
              <a:off x="3397602" y="1429220"/>
              <a:ext cx="726304" cy="390898"/>
            </a:xfrm>
            <a:prstGeom prst="rect">
              <a:avLst/>
            </a:prstGeom>
            <a:no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P1234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97" name="圆角矩形 296">
              <a:extLst>
                <a:ext uri="{FF2B5EF4-FFF2-40B4-BE49-F238E27FC236}">
                  <a16:creationId xmlns:a16="http://schemas.microsoft.com/office/drawing/2014/main" id="{64540EA5-FEF8-2D39-4DE2-B0E801FC5C67}"/>
                </a:ext>
              </a:extLst>
            </p:cNvPr>
            <p:cNvSpPr/>
            <p:nvPr/>
          </p:nvSpPr>
          <p:spPr>
            <a:xfrm>
              <a:off x="3159511" y="1221164"/>
              <a:ext cx="4768822" cy="240633"/>
            </a:xfrm>
            <a:prstGeom prst="roundRect">
              <a:avLst/>
            </a:prstGeom>
            <a:noFill/>
            <a:ln w="15875"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alpha val="28000"/>
                  </a:prstClr>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98" name="椭圆 297">
              <a:extLst>
                <a:ext uri="{FF2B5EF4-FFF2-40B4-BE49-F238E27FC236}">
                  <a16:creationId xmlns:a16="http://schemas.microsoft.com/office/drawing/2014/main" id="{9E5F3EDC-F853-C5F6-092E-C02A9A2EABB9}"/>
                </a:ext>
              </a:extLst>
            </p:cNvPr>
            <p:cNvSpPr/>
            <p:nvPr/>
          </p:nvSpPr>
          <p:spPr>
            <a:xfrm>
              <a:off x="6838395" y="2091613"/>
              <a:ext cx="44725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P23</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299" name="椭圆 298">
              <a:extLst>
                <a:ext uri="{FF2B5EF4-FFF2-40B4-BE49-F238E27FC236}">
                  <a16:creationId xmlns:a16="http://schemas.microsoft.com/office/drawing/2014/main" id="{706B568A-5F6E-21D9-D2B1-7C65A4BF6150}"/>
                </a:ext>
              </a:extLst>
            </p:cNvPr>
            <p:cNvSpPr/>
            <p:nvPr/>
          </p:nvSpPr>
          <p:spPr>
            <a:xfrm>
              <a:off x="6838396" y="1740382"/>
              <a:ext cx="976320" cy="179634"/>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HashJoin</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300" name="椭圆 299">
              <a:extLst>
                <a:ext uri="{FF2B5EF4-FFF2-40B4-BE49-F238E27FC236}">
                  <a16:creationId xmlns:a16="http://schemas.microsoft.com/office/drawing/2014/main" id="{21C7EAB4-2843-0FDA-32B4-147346AF32AF}"/>
                </a:ext>
              </a:extLst>
            </p:cNvPr>
            <p:cNvSpPr/>
            <p:nvPr/>
          </p:nvSpPr>
          <p:spPr>
            <a:xfrm>
              <a:off x="7334973" y="2091613"/>
              <a:ext cx="47974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P14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cxnSp>
          <p:nvCxnSpPr>
            <p:cNvPr id="301" name="直接连接符 344">
              <a:extLst>
                <a:ext uri="{FF2B5EF4-FFF2-40B4-BE49-F238E27FC236}">
                  <a16:creationId xmlns:a16="http://schemas.microsoft.com/office/drawing/2014/main" id="{F8860AA4-7352-5F30-82EC-874FD4984CA8}"/>
                </a:ext>
              </a:extLst>
            </p:cNvPr>
            <p:cNvCxnSpPr>
              <a:stCxn id="299" idx="4"/>
              <a:endCxn id="298" idx="0"/>
            </p:cNvCxnSpPr>
            <p:nvPr/>
          </p:nvCxnSpPr>
          <p:spPr>
            <a:xfrm flipH="1">
              <a:off x="7062022" y="1920016"/>
              <a:ext cx="264534" cy="171597"/>
            </a:xfrm>
            <a:prstGeom prst="line">
              <a:avLst/>
            </a:prstGeom>
            <a:noFill/>
            <a:ln w="6350" cap="flat" cmpd="sng" algn="ctr">
              <a:solidFill>
                <a:srgbClr val="5B9BD5"/>
              </a:solidFill>
              <a:prstDash val="solid"/>
              <a:miter lim="800000"/>
            </a:ln>
            <a:effectLst/>
          </p:spPr>
        </p:cxnSp>
        <p:cxnSp>
          <p:nvCxnSpPr>
            <p:cNvPr id="302" name="直接连接符 345">
              <a:extLst>
                <a:ext uri="{FF2B5EF4-FFF2-40B4-BE49-F238E27FC236}">
                  <a16:creationId xmlns:a16="http://schemas.microsoft.com/office/drawing/2014/main" id="{9BC744E9-C690-187C-A510-072EB0107986}"/>
                </a:ext>
              </a:extLst>
            </p:cNvPr>
            <p:cNvCxnSpPr>
              <a:stCxn id="299" idx="4"/>
              <a:endCxn id="300" idx="0"/>
            </p:cNvCxnSpPr>
            <p:nvPr/>
          </p:nvCxnSpPr>
          <p:spPr>
            <a:xfrm>
              <a:off x="7326556" y="1920016"/>
              <a:ext cx="248289" cy="171597"/>
            </a:xfrm>
            <a:prstGeom prst="line">
              <a:avLst/>
            </a:prstGeom>
            <a:noFill/>
            <a:ln w="6350" cap="flat" cmpd="sng" algn="ctr">
              <a:solidFill>
                <a:srgbClr val="5B9BD5"/>
              </a:solidFill>
              <a:prstDash val="solid"/>
              <a:miter lim="800000"/>
            </a:ln>
            <a:effectLst/>
          </p:spPr>
        </p:cxnSp>
        <p:sp>
          <p:nvSpPr>
            <p:cNvPr id="303" name="矩形 302">
              <a:extLst>
                <a:ext uri="{FF2B5EF4-FFF2-40B4-BE49-F238E27FC236}">
                  <a16:creationId xmlns:a16="http://schemas.microsoft.com/office/drawing/2014/main" id="{89FAE38C-FFAB-7B63-E9D6-A75A72D9034D}"/>
                </a:ext>
              </a:extLst>
            </p:cNvPr>
            <p:cNvSpPr/>
            <p:nvPr/>
          </p:nvSpPr>
          <p:spPr>
            <a:xfrm>
              <a:off x="5268964" y="1249192"/>
              <a:ext cx="1159994" cy="18002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t1,t2,t3,t4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304" name="椭圆 303">
              <a:extLst>
                <a:ext uri="{FF2B5EF4-FFF2-40B4-BE49-F238E27FC236}">
                  <a16:creationId xmlns:a16="http://schemas.microsoft.com/office/drawing/2014/main" id="{3A45D729-9302-48FC-2DE2-68C3189446BE}"/>
                </a:ext>
              </a:extLst>
            </p:cNvPr>
            <p:cNvSpPr/>
            <p:nvPr/>
          </p:nvSpPr>
          <p:spPr>
            <a:xfrm>
              <a:off x="4433536" y="2096584"/>
              <a:ext cx="44725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P1</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305" name="椭圆 304">
              <a:extLst>
                <a:ext uri="{FF2B5EF4-FFF2-40B4-BE49-F238E27FC236}">
                  <a16:creationId xmlns:a16="http://schemas.microsoft.com/office/drawing/2014/main" id="{A3681D34-65A1-0B40-3A49-5955B6DE0D59}"/>
                </a:ext>
              </a:extLst>
            </p:cNvPr>
            <p:cNvSpPr/>
            <p:nvPr/>
          </p:nvSpPr>
          <p:spPr>
            <a:xfrm>
              <a:off x="4433537" y="1745353"/>
              <a:ext cx="976320" cy="179634"/>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MergeJoin</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306" name="椭圆 305">
              <a:extLst>
                <a:ext uri="{FF2B5EF4-FFF2-40B4-BE49-F238E27FC236}">
                  <a16:creationId xmlns:a16="http://schemas.microsoft.com/office/drawing/2014/main" id="{88816F73-4A62-E522-3CE6-9F9A1AF7E49B}"/>
                </a:ext>
              </a:extLst>
            </p:cNvPr>
            <p:cNvSpPr/>
            <p:nvPr/>
          </p:nvSpPr>
          <p:spPr>
            <a:xfrm>
              <a:off x="4930114" y="2096584"/>
              <a:ext cx="47974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P234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cxnSp>
          <p:nvCxnSpPr>
            <p:cNvPr id="307" name="直接连接符 351">
              <a:extLst>
                <a:ext uri="{FF2B5EF4-FFF2-40B4-BE49-F238E27FC236}">
                  <a16:creationId xmlns:a16="http://schemas.microsoft.com/office/drawing/2014/main" id="{324251B9-7D87-1484-8769-AA27484FF382}"/>
                </a:ext>
              </a:extLst>
            </p:cNvPr>
            <p:cNvCxnSpPr>
              <a:stCxn id="305" idx="4"/>
              <a:endCxn id="304" idx="0"/>
            </p:cNvCxnSpPr>
            <p:nvPr/>
          </p:nvCxnSpPr>
          <p:spPr>
            <a:xfrm flipH="1">
              <a:off x="4657163" y="1924987"/>
              <a:ext cx="264534" cy="171597"/>
            </a:xfrm>
            <a:prstGeom prst="line">
              <a:avLst/>
            </a:prstGeom>
            <a:noFill/>
            <a:ln w="6350" cap="flat" cmpd="sng" algn="ctr">
              <a:solidFill>
                <a:srgbClr val="5B9BD5"/>
              </a:solidFill>
              <a:prstDash val="solid"/>
              <a:miter lim="800000"/>
            </a:ln>
            <a:effectLst/>
          </p:spPr>
        </p:cxnSp>
        <p:cxnSp>
          <p:nvCxnSpPr>
            <p:cNvPr id="308" name="直接连接符 352">
              <a:extLst>
                <a:ext uri="{FF2B5EF4-FFF2-40B4-BE49-F238E27FC236}">
                  <a16:creationId xmlns:a16="http://schemas.microsoft.com/office/drawing/2014/main" id="{368F9000-656C-92E0-6F53-64300BFC2E83}"/>
                </a:ext>
              </a:extLst>
            </p:cNvPr>
            <p:cNvCxnSpPr>
              <a:stCxn id="305" idx="4"/>
              <a:endCxn id="306" idx="0"/>
            </p:cNvCxnSpPr>
            <p:nvPr/>
          </p:nvCxnSpPr>
          <p:spPr>
            <a:xfrm>
              <a:off x="4921697" y="1924987"/>
              <a:ext cx="248289" cy="171597"/>
            </a:xfrm>
            <a:prstGeom prst="line">
              <a:avLst/>
            </a:prstGeom>
            <a:noFill/>
            <a:ln w="6350" cap="flat" cmpd="sng" algn="ctr">
              <a:solidFill>
                <a:srgbClr val="5B9BD5"/>
              </a:solidFill>
              <a:prstDash val="solid"/>
              <a:miter lim="800000"/>
            </a:ln>
            <a:effectLst/>
          </p:spPr>
        </p:cxnSp>
        <p:sp>
          <p:nvSpPr>
            <p:cNvPr id="309" name="椭圆 308">
              <a:extLst>
                <a:ext uri="{FF2B5EF4-FFF2-40B4-BE49-F238E27FC236}">
                  <a16:creationId xmlns:a16="http://schemas.microsoft.com/office/drawing/2014/main" id="{CB58F3A7-7DE4-5FD8-05E6-B69F96ED9414}"/>
                </a:ext>
              </a:extLst>
            </p:cNvPr>
            <p:cNvSpPr/>
            <p:nvPr/>
          </p:nvSpPr>
          <p:spPr>
            <a:xfrm>
              <a:off x="5558629" y="2105444"/>
              <a:ext cx="44725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P2</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310" name="椭圆 309">
              <a:extLst>
                <a:ext uri="{FF2B5EF4-FFF2-40B4-BE49-F238E27FC236}">
                  <a16:creationId xmlns:a16="http://schemas.microsoft.com/office/drawing/2014/main" id="{07509BA5-0A35-9617-18BF-9D60B6A2AAC8}"/>
                </a:ext>
              </a:extLst>
            </p:cNvPr>
            <p:cNvSpPr/>
            <p:nvPr/>
          </p:nvSpPr>
          <p:spPr>
            <a:xfrm>
              <a:off x="5558630" y="1754213"/>
              <a:ext cx="976320" cy="179634"/>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HashJoin</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311" name="椭圆 310">
              <a:extLst>
                <a:ext uri="{FF2B5EF4-FFF2-40B4-BE49-F238E27FC236}">
                  <a16:creationId xmlns:a16="http://schemas.microsoft.com/office/drawing/2014/main" id="{FB6AF363-3140-C4B4-C756-67283A929D13}"/>
                </a:ext>
              </a:extLst>
            </p:cNvPr>
            <p:cNvSpPr/>
            <p:nvPr/>
          </p:nvSpPr>
          <p:spPr>
            <a:xfrm>
              <a:off x="6055207" y="2105444"/>
              <a:ext cx="479743" cy="211535"/>
            </a:xfrm>
            <a:prstGeom prst="ellipse">
              <a:avLst/>
            </a:prstGeom>
            <a:solidFill>
              <a:srgbClr val="5B9BD5">
                <a:lumMod val="40000"/>
                <a:lumOff val="60000"/>
              </a:srgbClr>
            </a:solidFill>
            <a:ln w="12700" cap="flat" cmpd="sng" algn="ctr">
              <a:solidFill>
                <a:sysClr val="windowText" lastClr="000000"/>
              </a:solidFill>
              <a:prstDash val="solid"/>
              <a:miter lim="800000"/>
            </a:ln>
            <a:effectLst/>
          </p:spPr>
          <p:txBody>
            <a:bodyPr lIns="3600" tIns="3600" rIns="3600" bIns="3600"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P134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cxnSp>
          <p:nvCxnSpPr>
            <p:cNvPr id="312" name="直接连接符 358">
              <a:extLst>
                <a:ext uri="{FF2B5EF4-FFF2-40B4-BE49-F238E27FC236}">
                  <a16:creationId xmlns:a16="http://schemas.microsoft.com/office/drawing/2014/main" id="{CEEC90EF-2597-5662-034F-DCD7EA8B25B4}"/>
                </a:ext>
              </a:extLst>
            </p:cNvPr>
            <p:cNvCxnSpPr>
              <a:stCxn id="310" idx="4"/>
              <a:endCxn id="309" idx="0"/>
            </p:cNvCxnSpPr>
            <p:nvPr/>
          </p:nvCxnSpPr>
          <p:spPr>
            <a:xfrm flipH="1">
              <a:off x="5782256" y="1933847"/>
              <a:ext cx="264534" cy="171597"/>
            </a:xfrm>
            <a:prstGeom prst="line">
              <a:avLst/>
            </a:prstGeom>
            <a:noFill/>
            <a:ln w="6350" cap="flat" cmpd="sng" algn="ctr">
              <a:solidFill>
                <a:srgbClr val="5B9BD5"/>
              </a:solidFill>
              <a:prstDash val="solid"/>
              <a:miter lim="800000"/>
            </a:ln>
            <a:effectLst/>
          </p:spPr>
        </p:cxnSp>
        <p:cxnSp>
          <p:nvCxnSpPr>
            <p:cNvPr id="313" name="直接连接符 359">
              <a:extLst>
                <a:ext uri="{FF2B5EF4-FFF2-40B4-BE49-F238E27FC236}">
                  <a16:creationId xmlns:a16="http://schemas.microsoft.com/office/drawing/2014/main" id="{4C5EC9BD-EA3C-D1AE-BBD5-989BAC75CC80}"/>
                </a:ext>
              </a:extLst>
            </p:cNvPr>
            <p:cNvCxnSpPr>
              <a:stCxn id="310" idx="4"/>
              <a:endCxn id="311" idx="0"/>
            </p:cNvCxnSpPr>
            <p:nvPr/>
          </p:nvCxnSpPr>
          <p:spPr>
            <a:xfrm>
              <a:off x="6046790" y="1933847"/>
              <a:ext cx="248289" cy="171597"/>
            </a:xfrm>
            <a:prstGeom prst="line">
              <a:avLst/>
            </a:prstGeom>
            <a:noFill/>
            <a:ln w="6350" cap="flat" cmpd="sng" algn="ctr">
              <a:solidFill>
                <a:srgbClr val="5B9BD5"/>
              </a:solidFill>
              <a:prstDash val="solid"/>
              <a:miter lim="800000"/>
            </a:ln>
            <a:effectLst/>
          </p:spPr>
        </p:cxnSp>
        <p:sp>
          <p:nvSpPr>
            <p:cNvPr id="314" name="矩形 313">
              <a:extLst>
                <a:ext uri="{FF2B5EF4-FFF2-40B4-BE49-F238E27FC236}">
                  <a16:creationId xmlns:a16="http://schemas.microsoft.com/office/drawing/2014/main" id="{F7854047-976A-3F13-902A-F6555DFA8CC4}"/>
                </a:ext>
              </a:extLst>
            </p:cNvPr>
            <p:cNvSpPr/>
            <p:nvPr/>
          </p:nvSpPr>
          <p:spPr>
            <a:xfrm>
              <a:off x="9094618" y="1268345"/>
              <a:ext cx="338403" cy="17893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t1</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315" name="矩形 314">
              <a:extLst>
                <a:ext uri="{FF2B5EF4-FFF2-40B4-BE49-F238E27FC236}">
                  <a16:creationId xmlns:a16="http://schemas.microsoft.com/office/drawing/2014/main" id="{3F80BB1E-F900-FF56-415C-0A9F0542961A}"/>
                </a:ext>
              </a:extLst>
            </p:cNvPr>
            <p:cNvSpPr/>
            <p:nvPr/>
          </p:nvSpPr>
          <p:spPr>
            <a:xfrm>
              <a:off x="9745496" y="1271477"/>
              <a:ext cx="338403" cy="17893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t2</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316" name="矩形 315">
              <a:extLst>
                <a:ext uri="{FF2B5EF4-FFF2-40B4-BE49-F238E27FC236}">
                  <a16:creationId xmlns:a16="http://schemas.microsoft.com/office/drawing/2014/main" id="{903E0AB6-0FCC-912D-37C3-6FDC25E37F25}"/>
                </a:ext>
              </a:extLst>
            </p:cNvPr>
            <p:cNvSpPr/>
            <p:nvPr/>
          </p:nvSpPr>
          <p:spPr>
            <a:xfrm>
              <a:off x="9108515" y="1664746"/>
              <a:ext cx="338403" cy="17893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t3</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317" name="矩形 316">
              <a:extLst>
                <a:ext uri="{FF2B5EF4-FFF2-40B4-BE49-F238E27FC236}">
                  <a16:creationId xmlns:a16="http://schemas.microsoft.com/office/drawing/2014/main" id="{21BB1002-B31C-910F-6030-E560AA2CFDC6}"/>
                </a:ext>
              </a:extLst>
            </p:cNvPr>
            <p:cNvSpPr/>
            <p:nvPr/>
          </p:nvSpPr>
          <p:spPr>
            <a:xfrm>
              <a:off x="9735832" y="1674577"/>
              <a:ext cx="338403" cy="17893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t4</a:t>
              </a:r>
              <a:endPar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cxnSp>
          <p:nvCxnSpPr>
            <p:cNvPr id="318" name="直接连接符 366">
              <a:extLst>
                <a:ext uri="{FF2B5EF4-FFF2-40B4-BE49-F238E27FC236}">
                  <a16:creationId xmlns:a16="http://schemas.microsoft.com/office/drawing/2014/main" id="{3EFA62C7-F6A9-50D1-3515-B3678E6957F0}"/>
                </a:ext>
              </a:extLst>
            </p:cNvPr>
            <p:cNvCxnSpPr>
              <a:stCxn id="314" idx="3"/>
              <a:endCxn id="315" idx="1"/>
            </p:cNvCxnSpPr>
            <p:nvPr/>
          </p:nvCxnSpPr>
          <p:spPr>
            <a:xfrm>
              <a:off x="9433021" y="1357812"/>
              <a:ext cx="312475" cy="3132"/>
            </a:xfrm>
            <a:prstGeom prst="line">
              <a:avLst/>
            </a:prstGeom>
            <a:noFill/>
            <a:ln w="6350" cap="flat" cmpd="sng" algn="ctr">
              <a:solidFill>
                <a:srgbClr val="5B9BD5"/>
              </a:solidFill>
              <a:prstDash val="solid"/>
              <a:miter lim="800000"/>
            </a:ln>
            <a:effectLst/>
          </p:spPr>
        </p:cxnSp>
        <p:cxnSp>
          <p:nvCxnSpPr>
            <p:cNvPr id="319" name="直接连接符 368">
              <a:extLst>
                <a:ext uri="{FF2B5EF4-FFF2-40B4-BE49-F238E27FC236}">
                  <a16:creationId xmlns:a16="http://schemas.microsoft.com/office/drawing/2014/main" id="{B02CB173-B17C-37A3-C289-74FEDE8D444A}"/>
                </a:ext>
              </a:extLst>
            </p:cNvPr>
            <p:cNvCxnSpPr/>
            <p:nvPr/>
          </p:nvCxnSpPr>
          <p:spPr>
            <a:xfrm>
              <a:off x="9433021" y="1409964"/>
              <a:ext cx="302811" cy="275358"/>
            </a:xfrm>
            <a:prstGeom prst="line">
              <a:avLst/>
            </a:prstGeom>
            <a:noFill/>
            <a:ln w="6350" cap="flat" cmpd="sng" algn="ctr">
              <a:solidFill>
                <a:srgbClr val="5B9BD5"/>
              </a:solidFill>
              <a:prstDash val="solid"/>
              <a:miter lim="800000"/>
            </a:ln>
            <a:effectLst/>
          </p:spPr>
        </p:cxnSp>
        <p:cxnSp>
          <p:nvCxnSpPr>
            <p:cNvPr id="320" name="直接连接符 371">
              <a:extLst>
                <a:ext uri="{FF2B5EF4-FFF2-40B4-BE49-F238E27FC236}">
                  <a16:creationId xmlns:a16="http://schemas.microsoft.com/office/drawing/2014/main" id="{36D2665F-3A93-7492-BAA9-B8360895AB84}"/>
                </a:ext>
              </a:extLst>
            </p:cNvPr>
            <p:cNvCxnSpPr/>
            <p:nvPr/>
          </p:nvCxnSpPr>
          <p:spPr>
            <a:xfrm flipV="1">
              <a:off x="9449792" y="1456116"/>
              <a:ext cx="322723" cy="228805"/>
            </a:xfrm>
            <a:prstGeom prst="line">
              <a:avLst/>
            </a:prstGeom>
            <a:noFill/>
            <a:ln w="6350" cap="flat" cmpd="sng" algn="ctr">
              <a:solidFill>
                <a:srgbClr val="5B9BD5"/>
              </a:solidFill>
              <a:prstDash val="solid"/>
              <a:miter lim="800000"/>
            </a:ln>
            <a:effectLst/>
          </p:spPr>
        </p:cxnSp>
        <p:cxnSp>
          <p:nvCxnSpPr>
            <p:cNvPr id="321" name="直接连接符 376">
              <a:extLst>
                <a:ext uri="{FF2B5EF4-FFF2-40B4-BE49-F238E27FC236}">
                  <a16:creationId xmlns:a16="http://schemas.microsoft.com/office/drawing/2014/main" id="{2CB3278E-1D54-8DBE-22C2-8B1CA16C92E1}"/>
                </a:ext>
              </a:extLst>
            </p:cNvPr>
            <p:cNvCxnSpPr>
              <a:stCxn id="315" idx="2"/>
            </p:cNvCxnSpPr>
            <p:nvPr/>
          </p:nvCxnSpPr>
          <p:spPr>
            <a:xfrm flipH="1">
              <a:off x="9905034" y="1450411"/>
              <a:ext cx="9664" cy="224166"/>
            </a:xfrm>
            <a:prstGeom prst="line">
              <a:avLst/>
            </a:prstGeom>
            <a:noFill/>
            <a:ln w="6350" cap="flat" cmpd="sng" algn="ctr">
              <a:solidFill>
                <a:srgbClr val="5B9BD5"/>
              </a:solidFill>
              <a:prstDash val="solid"/>
              <a:miter lim="800000"/>
            </a:ln>
            <a:effectLst/>
          </p:spPr>
        </p:cxnSp>
        <p:sp>
          <p:nvSpPr>
            <p:cNvPr id="322" name="矩形 321">
              <a:extLst>
                <a:ext uri="{FF2B5EF4-FFF2-40B4-BE49-F238E27FC236}">
                  <a16:creationId xmlns:a16="http://schemas.microsoft.com/office/drawing/2014/main" id="{C9ECB2F4-A9B0-24D4-835F-3CB1F4CB22AD}"/>
                </a:ext>
              </a:extLst>
            </p:cNvPr>
            <p:cNvSpPr/>
            <p:nvPr/>
          </p:nvSpPr>
          <p:spPr>
            <a:xfrm>
              <a:off x="8962345" y="1904095"/>
              <a:ext cx="1250534" cy="201349"/>
            </a:xfrm>
            <a:prstGeom prst="rect">
              <a:avLst/>
            </a:prstGeom>
            <a:no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4</a:t>
              </a:r>
              <a:r>
                <a:rPr kumimoji="0" lang="zh-CN" altLang="en-US" sz="12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个表连接条件</a:t>
              </a:r>
            </a:p>
          </p:txBody>
        </p:sp>
        <p:sp>
          <p:nvSpPr>
            <p:cNvPr id="323" name="矩形 322">
              <a:extLst>
                <a:ext uri="{FF2B5EF4-FFF2-40B4-BE49-F238E27FC236}">
                  <a16:creationId xmlns:a16="http://schemas.microsoft.com/office/drawing/2014/main" id="{7472A60D-D9AF-5D38-C161-5533006F840D}"/>
                </a:ext>
              </a:extLst>
            </p:cNvPr>
            <p:cNvSpPr/>
            <p:nvPr/>
          </p:nvSpPr>
          <p:spPr>
            <a:xfrm>
              <a:off x="1555771" y="3605852"/>
              <a:ext cx="573694" cy="319059"/>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Lv2</a:t>
              </a:r>
              <a:endParaRPr kumimoji="0" lang="zh-CN" altLang="en-US" sz="16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324" name="矩形 323">
              <a:extLst>
                <a:ext uri="{FF2B5EF4-FFF2-40B4-BE49-F238E27FC236}">
                  <a16:creationId xmlns:a16="http://schemas.microsoft.com/office/drawing/2014/main" id="{7D5F0759-A7D1-71A3-F5D4-6D24491B3D50}"/>
                </a:ext>
              </a:extLst>
            </p:cNvPr>
            <p:cNvSpPr/>
            <p:nvPr/>
          </p:nvSpPr>
          <p:spPr>
            <a:xfrm>
              <a:off x="1555771" y="2444335"/>
              <a:ext cx="573694" cy="319059"/>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Lv3</a:t>
              </a:r>
              <a:endParaRPr kumimoji="0" lang="zh-CN" altLang="en-US" sz="16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sp>
          <p:nvSpPr>
            <p:cNvPr id="325" name="矩形 324">
              <a:extLst>
                <a:ext uri="{FF2B5EF4-FFF2-40B4-BE49-F238E27FC236}">
                  <a16:creationId xmlns:a16="http://schemas.microsoft.com/office/drawing/2014/main" id="{26C319F4-4363-AB64-BE3A-AF6B030B14A7}"/>
                </a:ext>
              </a:extLst>
            </p:cNvPr>
            <p:cNvSpPr/>
            <p:nvPr/>
          </p:nvSpPr>
          <p:spPr>
            <a:xfrm>
              <a:off x="2520462" y="1255783"/>
              <a:ext cx="573694" cy="319059"/>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78"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rPr>
                <a:t>Lv4</a:t>
              </a:r>
              <a:endParaRPr kumimoji="0" lang="zh-CN" altLang="en-US" sz="1600" b="0" i="0" u="none" strike="noStrike" kern="0" cap="none" spc="0" normalizeH="0" baseline="0" noProof="0" dirty="0">
                <a:ln>
                  <a:noFill/>
                </a:ln>
                <a:solidFill>
                  <a:prstClr val="black"/>
                </a:solidFill>
                <a:effectLst/>
                <a:uLnTx/>
                <a:uFillTx/>
                <a:latin typeface="Huawei Sans" panose="020C0503030203020204" pitchFamily="34" charset="0"/>
                <a:ea typeface="方正兰亭黑简体" panose="02000000000000000000" pitchFamily="2" charset="-122"/>
                <a:cs typeface="+mn-cs"/>
                <a:sym typeface="Huawei Sans" panose="020C0503030203020204" pitchFamily="34" charset="0"/>
              </a:endParaRPr>
            </a:p>
          </p:txBody>
        </p:sp>
      </p:grpSp>
    </p:spTree>
    <p:extLst>
      <p:ext uri="{BB962C8B-B14F-4D97-AF65-F5344CB8AC3E}">
        <p14:creationId xmlns:p14="http://schemas.microsoft.com/office/powerpoint/2010/main" val="1900019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569324" y="1095913"/>
            <a:ext cx="11053352" cy="5206033"/>
          </a:xfrm>
          <a:prstGeom prst="roundRect">
            <a:avLst>
              <a:gd name="adj" fmla="val 1139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27</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查询</a:t>
            </a:r>
            <a:r>
              <a:rPr lang="zh-CN" altLang="en-US" dirty="0">
                <a:latin typeface="微软雅黑" panose="020B0503020204020204" pitchFamily="34" charset="-122"/>
                <a:ea typeface="微软雅黑" panose="020B0503020204020204" pitchFamily="34" charset="-122"/>
              </a:rPr>
              <a:t>执行</a:t>
            </a:r>
            <a:endParaRPr kumimoji="1" lang="zh-CN" altLang="en-US" dirty="0">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748488" y="1207650"/>
            <a:ext cx="10874188" cy="5094296"/>
          </a:xfrm>
        </p:spPr>
        <p:txBody>
          <a:bodyPr/>
          <a:lstStyle/>
          <a:p>
            <a:pP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火山模型</a:t>
            </a:r>
            <a:endParaRPr lang="en-US" altLang="zh-CN" sz="24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并行执行</a:t>
            </a:r>
            <a:endParaRPr lang="en-US" altLang="zh-CN" sz="24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并行计划生成</a:t>
            </a:r>
            <a:endParaRPr lang="en-US" altLang="zh-CN" sz="2400"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生成每一层路径时，都增加一个并行路径，最终根据代价选择最优路径。</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并行计划框架</a:t>
            </a:r>
            <a:endParaRPr lang="en-US" altLang="zh-CN" sz="2400"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处理不同节点和不同线程间数据分配</a:t>
            </a:r>
            <a:endParaRPr lang="en-US" altLang="zh-CN"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对于扫描算子，增加一条并行的路径，计算并行的启动代价、数据分配代价以及算子执行代价，与串行的路径一起进行后续的路径选择</a:t>
            </a:r>
            <a:endParaRPr lang="en-US" altLang="zh-CN" dirty="0">
              <a:latin typeface="微软雅黑" panose="020B0503020204020204" pitchFamily="34" charset="-122"/>
              <a:ea typeface="微软雅黑" panose="020B0503020204020204" pitchFamily="34" charset="-122"/>
            </a:endParaRPr>
          </a:p>
          <a:p>
            <a:pPr marL="316230" lvl="2" indent="-31623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向量化执行</a:t>
            </a:r>
            <a:endParaRPr lang="en-US" altLang="zh-CN" dirty="0">
              <a:latin typeface="微软雅黑" panose="020B0503020204020204" pitchFamily="34" charset="-122"/>
              <a:ea typeface="微软雅黑" panose="020B0503020204020204" pitchFamily="34" charset="-122"/>
            </a:endParaRPr>
          </a:p>
          <a:p>
            <a:pPr marL="316230" lvl="2" indent="-31623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编译执行</a:t>
            </a:r>
            <a:endParaRPr lang="en-US" altLang="zh-CN" dirty="0">
              <a:latin typeface="微软雅黑" panose="020B0503020204020204" pitchFamily="34" charset="-122"/>
              <a:ea typeface="微软雅黑" panose="020B0503020204020204" pitchFamily="34" charset="-122"/>
            </a:endParaRPr>
          </a:p>
          <a:p>
            <a:pPr marL="737870" lvl="3" indent="-316230">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lvl="2">
              <a:buFont typeface="Wingdings" panose="05000000000000000000" pitchFamily="2" charset="2"/>
              <a:buChar char="l"/>
            </a:pPr>
            <a:endParaRPr lang="en-US" altLang="zh-CN" dirty="0">
              <a:latin typeface="微软雅黑" panose="020B0503020204020204" pitchFamily="34" charset="-122"/>
              <a:ea typeface="微软雅黑" panose="020B0503020204020204" pitchFamily="34" charset="-122"/>
            </a:endParaRPr>
          </a:p>
        </p:txBody>
      </p:sp>
      <p:sp>
        <p:nvSpPr>
          <p:cNvPr id="8" name="页脚占位符 7"/>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6">
            <a:extLst>
              <a:ext uri="{FF2B5EF4-FFF2-40B4-BE49-F238E27FC236}">
                <a16:creationId xmlns:a16="http://schemas.microsoft.com/office/drawing/2014/main" id="{82D12675-44BA-4A12-95E2-53CE42E365F2}"/>
              </a:ext>
            </a:extLst>
          </p:cNvPr>
          <p:cNvSpPr/>
          <p:nvPr/>
        </p:nvSpPr>
        <p:spPr>
          <a:xfrm>
            <a:off x="675455" y="3631511"/>
            <a:ext cx="10857638" cy="300741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12" name="Shape6">
            <a:extLst>
              <a:ext uri="{FF2B5EF4-FFF2-40B4-BE49-F238E27FC236}">
                <a16:creationId xmlns:a16="http://schemas.microsoft.com/office/drawing/2014/main" id="{2BB58945-69A6-42E9-96FF-DC536AE97366}"/>
              </a:ext>
            </a:extLst>
          </p:cNvPr>
          <p:cNvSpPr/>
          <p:nvPr/>
        </p:nvSpPr>
        <p:spPr>
          <a:xfrm>
            <a:off x="771526" y="3707344"/>
            <a:ext cx="10658474" cy="2841092"/>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10" name="Shape18">
            <a:extLst>
              <a:ext uri="{FF2B5EF4-FFF2-40B4-BE49-F238E27FC236}">
                <a16:creationId xmlns:a16="http://schemas.microsoft.com/office/drawing/2014/main" id="{CA02947C-86FA-43A0-AEA7-1533075A3978}"/>
              </a:ext>
            </a:extLst>
          </p:cNvPr>
          <p:cNvSpPr/>
          <p:nvPr/>
        </p:nvSpPr>
        <p:spPr>
          <a:xfrm>
            <a:off x="658905" y="819345"/>
            <a:ext cx="10874188" cy="2628705"/>
          </a:xfrm>
          <a:prstGeom prst="roundRect">
            <a:avLst>
              <a:gd name="adj" fmla="val 1139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28</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编译执行</a:t>
            </a:r>
          </a:p>
        </p:txBody>
      </p:sp>
      <p:sp>
        <p:nvSpPr>
          <p:cNvPr id="5" name="页脚占位符 4"/>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sp>
        <p:nvSpPr>
          <p:cNvPr id="8" name="内容占位符 2"/>
          <p:cNvSpPr txBox="1"/>
          <p:nvPr/>
        </p:nvSpPr>
        <p:spPr bwMode="auto">
          <a:xfrm>
            <a:off x="923551" y="896465"/>
            <a:ext cx="10520537" cy="8997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16230" indent="-316230" algn="l" rtl="0" eaLnBrk="1" fontAlgn="base" hangingPunct="1">
              <a:spcBef>
                <a:spcPct val="20000"/>
              </a:spcBef>
              <a:spcAft>
                <a:spcPct val="0"/>
              </a:spcAft>
              <a:buFont typeface="Wingdings" panose="05000000000000000000" pitchFamily="2" charset="2"/>
              <a:buChar char="p"/>
              <a:defRPr kumimoji="1" sz="3200" b="0">
                <a:solidFill>
                  <a:schemeClr val="tx1"/>
                </a:solidFill>
                <a:effectLst/>
                <a:latin typeface="SimHei" panose="02010609060101010101" pitchFamily="49" charset="-122"/>
                <a:ea typeface="SimHei" panose="02010609060101010101" pitchFamily="49" charset="-122"/>
                <a:cs typeface="Arial" panose="020B0604020202020204"/>
              </a:defRPr>
            </a:lvl1pPr>
            <a:lvl2pPr marL="685800" indent="-263525"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panose="020B0604020202020204"/>
              </a:defRPr>
            </a:lvl2pPr>
            <a:lvl3pPr marL="1055370" indent="-210820"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panose="020B0604020202020204"/>
              </a:defRPr>
            </a:lvl3pPr>
            <a:lvl4pPr marL="147701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28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092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6pPr>
            <a:lvl7pPr marL="274320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7pPr>
            <a:lvl8pPr marL="316547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8pPr>
            <a:lvl9pPr marL="358711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9pPr>
          </a:lstStyle>
          <a:p>
            <a:pPr>
              <a:buFont typeface="Wingdings" panose="05000000000000000000" pitchFamily="2" charset="2"/>
              <a:buChar char="Ø"/>
            </a:pPr>
            <a:r>
              <a:rPr lang="zh-CN" altLang="en-US" sz="2400" kern="0" dirty="0">
                <a:latin typeface="微软雅黑" panose="020B0503020204020204" pitchFamily="34" charset="-122"/>
                <a:ea typeface="微软雅黑" panose="020B0503020204020204" pitchFamily="34" charset="-122"/>
              </a:rPr>
              <a:t>为了进一步提升执行速度，</a:t>
            </a:r>
            <a:r>
              <a:rPr lang="en-US" altLang="zh-CN" sz="2400" kern="0" dirty="0" err="1">
                <a:latin typeface="微软雅黑" panose="020B0503020204020204" pitchFamily="34" charset="-122"/>
                <a:ea typeface="微软雅黑" panose="020B0503020204020204" pitchFamily="34" charset="-122"/>
              </a:rPr>
              <a:t>GaussDB</a:t>
            </a:r>
            <a:r>
              <a:rPr lang="zh-CN" altLang="en-US" sz="2400" kern="0" dirty="0">
                <a:latin typeface="微软雅黑" panose="020B0503020204020204" pitchFamily="34" charset="-122"/>
                <a:ea typeface="微软雅黑" panose="020B0503020204020204" pitchFamily="34" charset="-122"/>
              </a:rPr>
              <a:t>执行引擎采用</a:t>
            </a:r>
            <a:r>
              <a:rPr lang="en-US" altLang="zh-CN" sz="2400" kern="0" dirty="0">
                <a:latin typeface="微软雅黑" panose="020B0503020204020204" pitchFamily="34" charset="-122"/>
                <a:ea typeface="微软雅黑" panose="020B0503020204020204" pitchFamily="34" charset="-122"/>
              </a:rPr>
              <a:t>LLVM</a:t>
            </a:r>
            <a:r>
              <a:rPr lang="zh-CN" altLang="en-US" sz="2400" kern="0" dirty="0">
                <a:latin typeface="微软雅黑" panose="020B0503020204020204" pitchFamily="34" charset="-122"/>
                <a:ea typeface="微软雅黑" panose="020B0503020204020204" pitchFamily="34" charset="-122"/>
              </a:rPr>
              <a:t>、向量化引擎等多种技术，充分结合硬件技术高效执行</a:t>
            </a:r>
            <a:endParaRPr lang="en-US" altLang="zh-CN" sz="2400" kern="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1767900" y="3741287"/>
            <a:ext cx="8672747" cy="2753336"/>
          </a:xfrm>
          <a:prstGeom prst="rect">
            <a:avLst/>
          </a:prstGeom>
        </p:spPr>
      </p:pic>
      <p:sp>
        <p:nvSpPr>
          <p:cNvPr id="9" name="内容占位符 2"/>
          <p:cNvSpPr>
            <a:spLocks noGrp="1"/>
          </p:cNvSpPr>
          <p:nvPr>
            <p:ph idx="1"/>
          </p:nvPr>
        </p:nvSpPr>
        <p:spPr>
          <a:xfrm>
            <a:off x="923551" y="1796195"/>
            <a:ext cx="10874188" cy="1727688"/>
          </a:xfrm>
        </p:spPr>
        <p:txBody>
          <a:bodyPr/>
          <a:lstStyle/>
          <a:p>
            <a:pP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编译执行技术</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cs typeface="Arial" panose="020B0604020202020204" pitchFamily="34" charset="0"/>
              </a:rPr>
              <a:t>LLVM Lib</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库，提供代码生成所需的功能接口 </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cs typeface="Arial" panose="020B0604020202020204" pitchFamily="34" charset="0"/>
              </a:rPr>
              <a:t>LLVM API</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层，封装部分</a:t>
            </a:r>
            <a:r>
              <a:rPr lang="en" altLang="zh-CN" sz="2000" dirty="0">
                <a:latin typeface="微软雅黑" panose="020B0503020204020204" pitchFamily="34" charset="-122"/>
                <a:ea typeface="微软雅黑" panose="020B0503020204020204" pitchFamily="34" charset="-122"/>
                <a:cs typeface="Arial" panose="020B0604020202020204" pitchFamily="34" charset="0"/>
              </a:rPr>
              <a:t>LLVM Lib</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库函数实现优化功能，供</a:t>
            </a:r>
            <a:r>
              <a:rPr lang="en" altLang="zh-CN" sz="2000" dirty="0">
                <a:latin typeface="微软雅黑" panose="020B0503020204020204" pitchFamily="34" charset="-122"/>
                <a:ea typeface="微软雅黑" panose="020B0503020204020204" pitchFamily="34" charset="-122"/>
                <a:cs typeface="Arial" panose="020B0604020202020204" pitchFamily="34" charset="0"/>
              </a:rPr>
              <a:t>LLVM</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实现层调用 </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cs typeface="Arial" panose="020B0604020202020204" pitchFamily="34" charset="0"/>
              </a:rPr>
              <a:t>LLVM</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实现层，优化</a:t>
            </a:r>
            <a:r>
              <a:rPr lang="en" altLang="zh-CN" sz="2000" dirty="0">
                <a:latin typeface="微软雅黑" panose="020B0503020204020204" pitchFamily="34" charset="-122"/>
                <a:ea typeface="微软雅黑" panose="020B0503020204020204" pitchFamily="34" charset="-122"/>
                <a:cs typeface="Arial" panose="020B0604020202020204" pitchFamily="34" charset="0"/>
              </a:rPr>
              <a:t>LLVM</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 </a:t>
            </a:r>
            <a:r>
              <a:rPr lang="en" altLang="zh-CN" sz="2000" dirty="0">
                <a:latin typeface="微软雅黑" panose="020B0503020204020204" pitchFamily="34" charset="-122"/>
                <a:ea typeface="微软雅黑" panose="020B0503020204020204" pitchFamily="34" charset="-122"/>
                <a:cs typeface="Arial" panose="020B0604020202020204" pitchFamily="34" charset="0"/>
              </a:rPr>
              <a:t>IR</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函数，实现与原有执行器中的相同更高效的功能</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6">
            <a:extLst>
              <a:ext uri="{FF2B5EF4-FFF2-40B4-BE49-F238E27FC236}">
                <a16:creationId xmlns:a16="http://schemas.microsoft.com/office/drawing/2014/main" id="{82D12675-44BA-4A12-95E2-53CE42E365F2}"/>
              </a:ext>
            </a:extLst>
          </p:cNvPr>
          <p:cNvSpPr/>
          <p:nvPr/>
        </p:nvSpPr>
        <p:spPr>
          <a:xfrm>
            <a:off x="675455" y="3357595"/>
            <a:ext cx="10857638" cy="3271805"/>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10" name="Shape6">
            <a:extLst>
              <a:ext uri="{FF2B5EF4-FFF2-40B4-BE49-F238E27FC236}">
                <a16:creationId xmlns:a16="http://schemas.microsoft.com/office/drawing/2014/main" id="{2BB58945-69A6-42E9-96FF-DC536AE97366}"/>
              </a:ext>
            </a:extLst>
          </p:cNvPr>
          <p:cNvSpPr/>
          <p:nvPr/>
        </p:nvSpPr>
        <p:spPr>
          <a:xfrm>
            <a:off x="771526" y="3448050"/>
            <a:ext cx="10658474" cy="3090861"/>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7" name="Shape18">
            <a:extLst>
              <a:ext uri="{FF2B5EF4-FFF2-40B4-BE49-F238E27FC236}">
                <a16:creationId xmlns:a16="http://schemas.microsoft.com/office/drawing/2014/main" id="{CA02947C-86FA-43A0-AEA7-1533075A3978}"/>
              </a:ext>
            </a:extLst>
          </p:cNvPr>
          <p:cNvSpPr/>
          <p:nvPr/>
        </p:nvSpPr>
        <p:spPr>
          <a:xfrm>
            <a:off x="658905" y="819346"/>
            <a:ext cx="10874188" cy="2371530"/>
          </a:xfrm>
          <a:prstGeom prst="roundRect">
            <a:avLst>
              <a:gd name="adj" fmla="val 1139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29</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向量化执行</a:t>
            </a:r>
          </a:p>
        </p:txBody>
      </p:sp>
      <p:sp>
        <p:nvSpPr>
          <p:cNvPr id="5" name="页脚占位符 4"/>
          <p:cNvSpPr>
            <a:spLocks noGrp="1"/>
          </p:cNvSpPr>
          <p:nvPr>
            <p:ph type="ftr" sz="quarter" idx="3"/>
          </p:nvPr>
        </p:nvSpPr>
        <p:spPr>
          <a:xfrm>
            <a:off x="4090567" y="6538912"/>
            <a:ext cx="3852862" cy="309563"/>
          </a:xfrm>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sp>
        <p:nvSpPr>
          <p:cNvPr id="9" name="内容占位符 2"/>
          <p:cNvSpPr>
            <a:spLocks noGrp="1"/>
          </p:cNvSpPr>
          <p:nvPr>
            <p:ph idx="1"/>
          </p:nvPr>
        </p:nvSpPr>
        <p:spPr>
          <a:xfrm>
            <a:off x="771526" y="866969"/>
            <a:ext cx="10687049" cy="2271551"/>
          </a:xfrm>
        </p:spPr>
        <p:txBody>
          <a:bodyPr/>
          <a:lstStyle/>
          <a:p>
            <a:pPr>
              <a:lnSpc>
                <a:spcPct val="12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向量化执行技术</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2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一次处理一批元组，大大减小了遍历执行节点的开销</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2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一次一批元组的数据处理方式为某些表达式计算的</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SIMD</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（单指令多数据）化提供了机会，进而带来性能的提升</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2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一次一批元组的处理方式天然对接列存，很方便在底层扫描节点批量装填向量化列数据</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3"/>
          <a:stretch>
            <a:fillRect/>
          </a:stretch>
        </p:blipFill>
        <p:spPr>
          <a:xfrm>
            <a:off x="1797721" y="3603013"/>
            <a:ext cx="8596556" cy="278093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6">
            <a:extLst>
              <a:ext uri="{FF2B5EF4-FFF2-40B4-BE49-F238E27FC236}">
                <a16:creationId xmlns:a16="http://schemas.microsoft.com/office/drawing/2014/main" id="{82D12675-44BA-4A12-95E2-53CE42E365F2}"/>
              </a:ext>
            </a:extLst>
          </p:cNvPr>
          <p:cNvSpPr/>
          <p:nvPr/>
        </p:nvSpPr>
        <p:spPr>
          <a:xfrm>
            <a:off x="81659" y="1012080"/>
            <a:ext cx="11996039" cy="5505066"/>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10" name="Shape6">
            <a:extLst>
              <a:ext uri="{FF2B5EF4-FFF2-40B4-BE49-F238E27FC236}">
                <a16:creationId xmlns:a16="http://schemas.microsoft.com/office/drawing/2014/main" id="{2BB58945-69A6-42E9-96FF-DC536AE97366}"/>
              </a:ext>
            </a:extLst>
          </p:cNvPr>
          <p:cNvSpPr/>
          <p:nvPr/>
        </p:nvSpPr>
        <p:spPr>
          <a:xfrm>
            <a:off x="185573" y="1108652"/>
            <a:ext cx="11775768" cy="5316850"/>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3</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技术架构</a:t>
            </a:r>
            <a:endParaRPr kumimoji="1"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38" name="组合 37">
            <a:extLst>
              <a:ext uri="{FF2B5EF4-FFF2-40B4-BE49-F238E27FC236}">
                <a16:creationId xmlns:a16="http://schemas.microsoft.com/office/drawing/2014/main" id="{7E4A8EF7-9306-8C6B-1214-B20AECEC5E1A}"/>
              </a:ext>
            </a:extLst>
          </p:cNvPr>
          <p:cNvGrpSpPr/>
          <p:nvPr/>
        </p:nvGrpSpPr>
        <p:grpSpPr>
          <a:xfrm>
            <a:off x="967701" y="1566883"/>
            <a:ext cx="10450576" cy="4568194"/>
            <a:chOff x="783766" y="1884203"/>
            <a:chExt cx="4031857" cy="2606524"/>
          </a:xfrm>
        </p:grpSpPr>
        <p:cxnSp>
          <p:nvCxnSpPr>
            <p:cNvPr id="7" name="直接箭头连接符 24">
              <a:extLst>
                <a:ext uri="{FF2B5EF4-FFF2-40B4-BE49-F238E27FC236}">
                  <a16:creationId xmlns:a16="http://schemas.microsoft.com/office/drawing/2014/main" id="{47FC3A1F-7B2C-0CCF-E735-73AEF94AC79A}"/>
                </a:ext>
              </a:extLst>
            </p:cNvPr>
            <p:cNvCxnSpPr>
              <a:cxnSpLocks/>
            </p:cNvCxnSpPr>
            <p:nvPr/>
          </p:nvCxnSpPr>
          <p:spPr>
            <a:xfrm>
              <a:off x="1272147" y="2622773"/>
              <a:ext cx="0" cy="250664"/>
            </a:xfrm>
            <a:prstGeom prst="straightConnector1">
              <a:avLst/>
            </a:prstGeom>
            <a:noFill/>
            <a:ln w="19050" cap="flat" cmpd="sng" algn="ctr">
              <a:solidFill>
                <a:sysClr val="windowText" lastClr="000000"/>
              </a:solidFill>
              <a:prstDash val="solid"/>
              <a:miter lim="800000"/>
              <a:headEnd type="none" w="med" len="med"/>
              <a:tailEnd type="none" w="med" len="med"/>
            </a:ln>
            <a:effectLst>
              <a:outerShdw blurRad="50800" dist="38100" dir="2700000" algn="tl" rotWithShape="0">
                <a:prstClr val="black">
                  <a:alpha val="40000"/>
                </a:prstClr>
              </a:outerShdw>
            </a:effectLst>
          </p:spPr>
        </p:cxnSp>
        <p:cxnSp>
          <p:nvCxnSpPr>
            <p:cNvPr id="8" name="直接箭头连接符 25">
              <a:extLst>
                <a:ext uri="{FF2B5EF4-FFF2-40B4-BE49-F238E27FC236}">
                  <a16:creationId xmlns:a16="http://schemas.microsoft.com/office/drawing/2014/main" id="{46C76CFE-8126-7FCD-E0CA-DD13584D0975}"/>
                </a:ext>
              </a:extLst>
            </p:cNvPr>
            <p:cNvCxnSpPr>
              <a:cxnSpLocks/>
            </p:cNvCxnSpPr>
            <p:nvPr/>
          </p:nvCxnSpPr>
          <p:spPr>
            <a:xfrm>
              <a:off x="2320335" y="2625386"/>
              <a:ext cx="0" cy="250664"/>
            </a:xfrm>
            <a:prstGeom prst="straightConnector1">
              <a:avLst/>
            </a:prstGeom>
            <a:noFill/>
            <a:ln w="19050" cap="flat" cmpd="sng" algn="ctr">
              <a:solidFill>
                <a:sysClr val="windowText" lastClr="000000"/>
              </a:solidFill>
              <a:prstDash val="solid"/>
              <a:miter lim="800000"/>
              <a:headEnd type="none" w="med" len="med"/>
              <a:tailEnd type="none" w="med" len="med"/>
            </a:ln>
            <a:effectLst>
              <a:outerShdw blurRad="50800" dist="38100" dir="2700000" algn="tl" rotWithShape="0">
                <a:prstClr val="black">
                  <a:alpha val="40000"/>
                </a:prstClr>
              </a:outerShdw>
            </a:effectLst>
          </p:spPr>
        </p:cxnSp>
        <p:cxnSp>
          <p:nvCxnSpPr>
            <p:cNvPr id="11" name="直接箭头连接符 26">
              <a:extLst>
                <a:ext uri="{FF2B5EF4-FFF2-40B4-BE49-F238E27FC236}">
                  <a16:creationId xmlns:a16="http://schemas.microsoft.com/office/drawing/2014/main" id="{BB7A8A5A-C161-A5BA-6C2E-5B164AF5DEBD}"/>
                </a:ext>
              </a:extLst>
            </p:cNvPr>
            <p:cNvCxnSpPr>
              <a:cxnSpLocks/>
            </p:cNvCxnSpPr>
            <p:nvPr/>
          </p:nvCxnSpPr>
          <p:spPr>
            <a:xfrm>
              <a:off x="3625245" y="2624320"/>
              <a:ext cx="0" cy="250664"/>
            </a:xfrm>
            <a:prstGeom prst="straightConnector1">
              <a:avLst/>
            </a:prstGeom>
            <a:noFill/>
            <a:ln w="19050" cap="flat" cmpd="sng" algn="ctr">
              <a:solidFill>
                <a:sysClr val="windowText" lastClr="000000"/>
              </a:solidFill>
              <a:prstDash val="solid"/>
              <a:miter lim="800000"/>
              <a:headEnd type="none" w="med" len="med"/>
              <a:tailEnd type="none" w="med" len="med"/>
            </a:ln>
            <a:effectLst>
              <a:outerShdw blurRad="50800" dist="38100" dir="2700000" algn="tl" rotWithShape="0">
                <a:prstClr val="black">
                  <a:alpha val="40000"/>
                </a:prstClr>
              </a:outerShdw>
            </a:effectLst>
          </p:spPr>
        </p:cxnSp>
        <p:cxnSp>
          <p:nvCxnSpPr>
            <p:cNvPr id="12" name="直接箭头连接符 27">
              <a:extLst>
                <a:ext uri="{FF2B5EF4-FFF2-40B4-BE49-F238E27FC236}">
                  <a16:creationId xmlns:a16="http://schemas.microsoft.com/office/drawing/2014/main" id="{07699444-4B58-BB17-D8D9-B17173F1DEB3}"/>
                </a:ext>
              </a:extLst>
            </p:cNvPr>
            <p:cNvCxnSpPr>
              <a:cxnSpLocks/>
            </p:cNvCxnSpPr>
            <p:nvPr/>
          </p:nvCxnSpPr>
          <p:spPr>
            <a:xfrm flipH="1">
              <a:off x="1272147" y="2625386"/>
              <a:ext cx="2353100" cy="0"/>
            </a:xfrm>
            <a:prstGeom prst="straightConnector1">
              <a:avLst/>
            </a:prstGeom>
            <a:noFill/>
            <a:ln w="28575" cap="flat" cmpd="sng" algn="ctr">
              <a:solidFill>
                <a:sysClr val="windowText" lastClr="000000"/>
              </a:solidFill>
              <a:prstDash val="solid"/>
              <a:miter lim="800000"/>
              <a:headEnd type="none" w="med" len="med"/>
              <a:tailEnd type="none" w="med" len="med"/>
            </a:ln>
            <a:effectLst>
              <a:outerShdw blurRad="50800" dist="38100" dir="2700000" algn="tl" rotWithShape="0">
                <a:prstClr val="black">
                  <a:alpha val="40000"/>
                </a:prstClr>
              </a:outerShdw>
            </a:effectLst>
          </p:spPr>
        </p:cxnSp>
        <p:cxnSp>
          <p:nvCxnSpPr>
            <p:cNvPr id="13" name="直接箭头连接符 28">
              <a:extLst>
                <a:ext uri="{FF2B5EF4-FFF2-40B4-BE49-F238E27FC236}">
                  <a16:creationId xmlns:a16="http://schemas.microsoft.com/office/drawing/2014/main" id="{38EF88EE-9EDB-89FD-6341-F942A160F073}"/>
                </a:ext>
              </a:extLst>
            </p:cNvPr>
            <p:cNvCxnSpPr>
              <a:cxnSpLocks/>
            </p:cNvCxnSpPr>
            <p:nvPr/>
          </p:nvCxnSpPr>
          <p:spPr>
            <a:xfrm>
              <a:off x="1745003" y="2445223"/>
              <a:ext cx="0" cy="180029"/>
            </a:xfrm>
            <a:prstGeom prst="straightConnector1">
              <a:avLst/>
            </a:prstGeom>
            <a:noFill/>
            <a:ln w="19050" cap="flat" cmpd="sng" algn="ctr">
              <a:solidFill>
                <a:sysClr val="windowText" lastClr="000000"/>
              </a:solidFill>
              <a:prstDash val="solid"/>
              <a:miter lim="800000"/>
              <a:headEnd type="none" w="med" len="med"/>
              <a:tailEnd type="none" w="med" len="med"/>
            </a:ln>
            <a:effectLst>
              <a:outerShdw blurRad="50800" dist="38100" dir="2700000" algn="tl" rotWithShape="0">
                <a:prstClr val="black">
                  <a:alpha val="40000"/>
                </a:prstClr>
              </a:outerShdw>
            </a:effectLst>
          </p:spPr>
        </p:cxnSp>
        <p:sp>
          <p:nvSpPr>
            <p:cNvPr id="14" name="矩形 13">
              <a:extLst>
                <a:ext uri="{FF2B5EF4-FFF2-40B4-BE49-F238E27FC236}">
                  <a16:creationId xmlns:a16="http://schemas.microsoft.com/office/drawing/2014/main" id="{5E4156D1-A0E2-4E72-EBF9-746827036D25}"/>
                </a:ext>
              </a:extLst>
            </p:cNvPr>
            <p:cNvSpPr/>
            <p:nvPr/>
          </p:nvSpPr>
          <p:spPr>
            <a:xfrm>
              <a:off x="783766" y="1884204"/>
              <a:ext cx="1440388" cy="560520"/>
            </a:xfrm>
            <a:prstGeom prst="rect">
              <a:avLst/>
            </a:prstGeom>
            <a:solidFill>
              <a:srgbClr val="CCCCFF"/>
            </a:solidFill>
            <a:ln w="12700" cap="flat" cmpd="sng" algn="ctr">
              <a:solidFill>
                <a:srgbClr val="FFFFFF">
                  <a:lumMod val="50000"/>
                </a:srgbClr>
              </a:solidFill>
              <a:prstDash val="solid"/>
            </a:ln>
            <a:effectLst>
              <a:outerShdw blurRad="50800" dist="38100" dir="2700000" algn="tl" rotWithShape="0">
                <a:prstClr val="black">
                  <a:alpha val="40000"/>
                </a:prstClr>
              </a:outerShdw>
            </a:effectLst>
          </p:spPr>
          <p:txBody>
            <a:bodyPr rtlCol="0" anchor="ctr"/>
            <a:lstStyle/>
            <a:p>
              <a:pPr algn="ctr" defTabSz="914218">
                <a:defRPr/>
              </a:pPr>
              <a:r>
                <a:rPr lang="zh-CN" altLang="en-US" sz="2000" b="1" kern="0" dirty="0">
                  <a:solidFill>
                    <a:prstClr val="black"/>
                  </a:solidFill>
                  <a:latin typeface="微软雅黑" panose="020B0503020204020204" pitchFamily="34" charset="-122"/>
                  <a:ea typeface="微软雅黑" panose="020B0503020204020204" pitchFamily="34" charset="-122"/>
                  <a:cs typeface="Arial" pitchFamily="34" charset="0"/>
                </a:rPr>
                <a:t>分布式优化器</a:t>
              </a:r>
            </a:p>
          </p:txBody>
        </p:sp>
        <p:sp>
          <p:nvSpPr>
            <p:cNvPr id="15" name="矩形 14">
              <a:extLst>
                <a:ext uri="{FF2B5EF4-FFF2-40B4-BE49-F238E27FC236}">
                  <a16:creationId xmlns:a16="http://schemas.microsoft.com/office/drawing/2014/main" id="{2DE9B99A-E8D4-C1AB-2A47-264B79A0438A}"/>
                </a:ext>
              </a:extLst>
            </p:cNvPr>
            <p:cNvSpPr/>
            <p:nvPr/>
          </p:nvSpPr>
          <p:spPr>
            <a:xfrm>
              <a:off x="4271862" y="1884203"/>
              <a:ext cx="543761" cy="2544659"/>
            </a:xfrm>
            <a:prstGeom prst="rect">
              <a:avLst/>
            </a:prstGeom>
            <a:solidFill>
              <a:srgbClr val="FFC000">
                <a:lumMod val="20000"/>
                <a:lumOff val="80000"/>
              </a:srgbClr>
            </a:solidFill>
            <a:ln w="12700" cap="flat" cmpd="sng" algn="ctr">
              <a:solidFill>
                <a:srgbClr val="FFFFFF">
                  <a:lumMod val="50000"/>
                </a:srgb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218"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pitchFamily="34" charset="0"/>
                </a:rPr>
                <a:t>高</a:t>
              </a:r>
              <a:endParaRPr kumimoji="0" lang="en-US"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pitchFamily="34" charset="0"/>
              </a:endParaRPr>
            </a:p>
            <a:p>
              <a:pPr marL="0" marR="0" lvl="0" indent="0" algn="ctr" defTabSz="914218"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pitchFamily="34" charset="0"/>
                </a:rPr>
                <a:t>可</a:t>
              </a:r>
              <a:endParaRPr kumimoji="0" lang="en-US"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pitchFamily="34" charset="0"/>
              </a:endParaRPr>
            </a:p>
            <a:p>
              <a:pPr marL="0" marR="0" lvl="0" indent="0" algn="ctr" defTabSz="914218"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pitchFamily="34" charset="0"/>
                </a:rPr>
                <a:t>用</a:t>
              </a:r>
              <a:endParaRPr kumimoji="0" lang="en-US"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pitchFamily="34" charset="0"/>
              </a:endParaRPr>
            </a:p>
            <a:p>
              <a:pPr marL="0" marR="0" lvl="0" indent="0" algn="ctr" defTabSz="914218"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pitchFamily="34" charset="0"/>
                </a:rPr>
                <a:t>容</a:t>
              </a:r>
              <a:endParaRPr kumimoji="0" lang="en-US" altLang="zh-CN"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pitchFamily="34" charset="0"/>
              </a:endParaRPr>
            </a:p>
            <a:p>
              <a:pPr marL="0" marR="0" lvl="0" indent="0" algn="ctr" defTabSz="914218"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Arial" pitchFamily="34" charset="0"/>
                </a:rPr>
                <a:t>灾</a:t>
              </a:r>
            </a:p>
          </p:txBody>
        </p:sp>
        <p:sp>
          <p:nvSpPr>
            <p:cNvPr id="17" name="流程图: 过程 35">
              <a:extLst>
                <a:ext uri="{FF2B5EF4-FFF2-40B4-BE49-F238E27FC236}">
                  <a16:creationId xmlns:a16="http://schemas.microsoft.com/office/drawing/2014/main" id="{41D5ABF9-DD35-EAB8-6AB1-23AE6169978E}"/>
                </a:ext>
              </a:extLst>
            </p:cNvPr>
            <p:cNvSpPr/>
            <p:nvPr/>
          </p:nvSpPr>
          <p:spPr bwMode="auto">
            <a:xfrm>
              <a:off x="783766" y="2874225"/>
              <a:ext cx="788801" cy="541483"/>
            </a:xfrm>
            <a:prstGeom prst="flowChartProcess">
              <a:avLst/>
            </a:prstGeom>
            <a:solidFill>
              <a:srgbClr val="5B9BD5">
                <a:lumMod val="20000"/>
                <a:lumOff val="80000"/>
              </a:srgbClr>
            </a:solidFill>
            <a:ln w="12700" cap="flat" cmpd="sng" algn="ctr">
              <a:solidFill>
                <a:srgbClr val="FFFFFF">
                  <a:lumMod val="50000"/>
                </a:srgb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218"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计算</a:t>
              </a:r>
              <a:br>
                <a:rPr kumimoji="0" lang="en-US" altLang="zh-CN"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br>
              <a:r>
                <a:rPr kumimoji="0" lang="zh-CN" altLang="en-US"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节点</a:t>
              </a:r>
              <a:endParaRPr kumimoji="0" lang="en-US" altLang="zh-CN"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18" name="流程图: 过程 36">
              <a:extLst>
                <a:ext uri="{FF2B5EF4-FFF2-40B4-BE49-F238E27FC236}">
                  <a16:creationId xmlns:a16="http://schemas.microsoft.com/office/drawing/2014/main" id="{3C280BAF-9ADA-C474-0C65-706174929292}"/>
                </a:ext>
              </a:extLst>
            </p:cNvPr>
            <p:cNvSpPr/>
            <p:nvPr/>
          </p:nvSpPr>
          <p:spPr bwMode="auto">
            <a:xfrm>
              <a:off x="1912985" y="2868727"/>
              <a:ext cx="742936" cy="541483"/>
            </a:xfrm>
            <a:prstGeom prst="flowChartProcess">
              <a:avLst/>
            </a:prstGeom>
            <a:solidFill>
              <a:srgbClr val="5B9BD5">
                <a:lumMod val="20000"/>
                <a:lumOff val="80000"/>
              </a:srgbClr>
            </a:solidFill>
            <a:ln w="12700" cap="flat" cmpd="sng" algn="ctr">
              <a:solidFill>
                <a:srgbClr val="FFFFFF">
                  <a:lumMod val="50000"/>
                </a:srgb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218"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计算</a:t>
              </a:r>
              <a:br>
                <a:rPr kumimoji="0" lang="en-US" altLang="zh-CN"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br>
              <a:r>
                <a:rPr kumimoji="0" lang="zh-CN" altLang="en-US"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节点</a:t>
              </a:r>
              <a:endParaRPr kumimoji="0" lang="en-US" altLang="zh-CN"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19" name="流程图: 过程 37">
              <a:extLst>
                <a:ext uri="{FF2B5EF4-FFF2-40B4-BE49-F238E27FC236}">
                  <a16:creationId xmlns:a16="http://schemas.microsoft.com/office/drawing/2014/main" id="{13A0211D-C63A-9C99-6EF0-6AAA12A2D02B}"/>
                </a:ext>
              </a:extLst>
            </p:cNvPr>
            <p:cNvSpPr/>
            <p:nvPr/>
          </p:nvSpPr>
          <p:spPr bwMode="auto">
            <a:xfrm>
              <a:off x="3514673" y="2861378"/>
              <a:ext cx="666677" cy="541483"/>
            </a:xfrm>
            <a:prstGeom prst="flowChartProcess">
              <a:avLst/>
            </a:prstGeom>
            <a:solidFill>
              <a:srgbClr val="5B9BD5">
                <a:lumMod val="20000"/>
                <a:lumOff val="80000"/>
              </a:srgbClr>
            </a:solidFill>
            <a:ln w="12700" cap="flat" cmpd="sng" algn="ctr">
              <a:solidFill>
                <a:srgbClr val="FFFFFF">
                  <a:lumMod val="50000"/>
                </a:srgb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218"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计算</a:t>
              </a:r>
              <a:br>
                <a:rPr kumimoji="0" lang="en-US" altLang="zh-CN"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br>
              <a:r>
                <a:rPr kumimoji="0" lang="zh-CN" altLang="en-US"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节点</a:t>
              </a:r>
              <a:endParaRPr kumimoji="0" lang="en-US" altLang="zh-CN"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20" name="文本框 19">
              <a:extLst>
                <a:ext uri="{FF2B5EF4-FFF2-40B4-BE49-F238E27FC236}">
                  <a16:creationId xmlns:a16="http://schemas.microsoft.com/office/drawing/2014/main" id="{43506AFA-479A-DE4A-4FFF-906B2339AA68}"/>
                </a:ext>
              </a:extLst>
            </p:cNvPr>
            <p:cNvSpPr txBox="1"/>
            <p:nvPr/>
          </p:nvSpPr>
          <p:spPr>
            <a:xfrm>
              <a:off x="2847560" y="2903045"/>
              <a:ext cx="357790" cy="255145"/>
            </a:xfrm>
            <a:prstGeom prst="rect">
              <a:avLst/>
            </a:prstGeom>
            <a:noFill/>
            <a:effectLst>
              <a:outerShdw blurRad="50800" dist="38100" dir="2700000" algn="tl" rotWithShape="0">
                <a:prstClr val="black">
                  <a:alpha val="40000"/>
                </a:prstClr>
              </a:outerShdw>
            </a:effectLst>
          </p:spPr>
          <p:txBody>
            <a:bodyPr wrap="square" rtlCol="0">
              <a:spAutoFit/>
            </a:bodyPr>
            <a:lstStyle/>
            <a:p>
              <a:pPr>
                <a:defRPr/>
              </a:pPr>
              <a:r>
                <a:rPr lang="en-US" altLang="zh-CN" sz="2000" b="1" kern="0" dirty="0">
                  <a:solidFill>
                    <a:prstClr val="black"/>
                  </a:solidFill>
                  <a:latin typeface="微软雅黑" panose="020B0503020204020204" pitchFamily="34" charset="-122"/>
                  <a:ea typeface="微软雅黑" panose="020B0503020204020204" pitchFamily="34" charset="-122"/>
                </a:rPr>
                <a:t>…</a:t>
              </a:r>
              <a:endParaRPr lang="zh-CN" altLang="en-US" sz="2000" b="1" kern="0" dirty="0">
                <a:solidFill>
                  <a:prstClr val="black"/>
                </a:solidFill>
                <a:latin typeface="微软雅黑" panose="020B0503020204020204" pitchFamily="34" charset="-122"/>
                <a:ea typeface="微软雅黑" panose="020B0503020204020204" pitchFamily="34" charset="-122"/>
              </a:endParaRPr>
            </a:p>
          </p:txBody>
        </p:sp>
        <p:sp>
          <p:nvSpPr>
            <p:cNvPr id="21" name="流程图: 过程 26">
              <a:extLst>
                <a:ext uri="{FF2B5EF4-FFF2-40B4-BE49-F238E27FC236}">
                  <a16:creationId xmlns:a16="http://schemas.microsoft.com/office/drawing/2014/main" id="{62C20DA1-ABD3-FD94-1C37-51C84649106A}"/>
                </a:ext>
              </a:extLst>
            </p:cNvPr>
            <p:cNvSpPr/>
            <p:nvPr/>
          </p:nvSpPr>
          <p:spPr bwMode="auto">
            <a:xfrm>
              <a:off x="783766" y="3507602"/>
              <a:ext cx="1710559" cy="334913"/>
            </a:xfrm>
            <a:prstGeom prst="flowChartProcess">
              <a:avLst/>
            </a:prstGeom>
            <a:solidFill>
              <a:srgbClr val="CCFFFF"/>
            </a:solidFill>
            <a:ln w="12700" cap="flat" cmpd="sng" algn="ctr">
              <a:solidFill>
                <a:srgbClr val="FFFFFF">
                  <a:lumMod val="50000"/>
                </a:srgbClr>
              </a:solidFill>
              <a:prstDash val="solid"/>
            </a:ln>
            <a:effectLst>
              <a:outerShdw blurRad="50800" dist="38100" dir="2700000" algn="tl" rotWithShape="0">
                <a:prstClr val="black">
                  <a:alpha val="40000"/>
                </a:prstClr>
              </a:outerShdw>
            </a:effectLst>
          </p:spPr>
          <p:txBody>
            <a:bodyPr rtlCol="0" anchor="ctr"/>
            <a:lstStyle/>
            <a:p>
              <a:pPr algn="ctr" defTabSz="914218">
                <a:defRPr/>
              </a:pPr>
              <a:r>
                <a:rPr lang="zh-CN" altLang="en-US" sz="2000" b="1" kern="0" dirty="0">
                  <a:solidFill>
                    <a:prstClr val="black"/>
                  </a:solidFill>
                  <a:latin typeface="微软雅黑" panose="020B0503020204020204" pitchFamily="34" charset="-122"/>
                  <a:ea typeface="微软雅黑" panose="020B0503020204020204" pitchFamily="34" charset="-122"/>
                  <a:cs typeface="Arial" pitchFamily="34" charset="0"/>
                </a:rPr>
                <a:t>多方位安全引擎</a:t>
              </a:r>
              <a:endParaRPr lang="en-US" altLang="zh-CN" sz="2000" b="1" kern="0" dirty="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22" name="流程图: 过程 26">
              <a:extLst>
                <a:ext uri="{FF2B5EF4-FFF2-40B4-BE49-F238E27FC236}">
                  <a16:creationId xmlns:a16="http://schemas.microsoft.com/office/drawing/2014/main" id="{FBA5B6B7-ED10-4703-E521-EFCB5F9FB078}"/>
                </a:ext>
              </a:extLst>
            </p:cNvPr>
            <p:cNvSpPr/>
            <p:nvPr/>
          </p:nvSpPr>
          <p:spPr bwMode="auto">
            <a:xfrm>
              <a:off x="2573796" y="3509589"/>
              <a:ext cx="1623973" cy="332927"/>
            </a:xfrm>
            <a:prstGeom prst="flowChartProcess">
              <a:avLst/>
            </a:prstGeom>
            <a:solidFill>
              <a:srgbClr val="CCFF99"/>
            </a:solidFill>
            <a:ln w="12700" cap="flat" cmpd="sng" algn="ctr">
              <a:solidFill>
                <a:srgbClr val="FFFFFF">
                  <a:lumMod val="50000"/>
                </a:srgbClr>
              </a:solidFill>
              <a:prstDash val="solid"/>
            </a:ln>
            <a:effectLst>
              <a:outerShdw blurRad="50800" dist="38100" dir="2700000" algn="tl" rotWithShape="0">
                <a:prstClr val="black">
                  <a:alpha val="40000"/>
                </a:prstClr>
              </a:outerShdw>
            </a:effectLst>
          </p:spPr>
          <p:txBody>
            <a:bodyPr rtlCol="0" anchor="ctr"/>
            <a:lstStyle/>
            <a:p>
              <a:pPr algn="ctr" defTabSz="914218">
                <a:defRPr/>
              </a:pPr>
              <a:r>
                <a:rPr lang="zh-CN" altLang="en-US" sz="2000" b="1" kern="0" dirty="0">
                  <a:solidFill>
                    <a:prstClr val="black"/>
                  </a:solidFill>
                  <a:latin typeface="微软雅黑" panose="020B0503020204020204" pitchFamily="34" charset="-122"/>
                  <a:ea typeface="微软雅黑" panose="020B0503020204020204" pitchFamily="34" charset="-122"/>
                  <a:cs typeface="Arial" pitchFamily="34" charset="0"/>
                </a:rPr>
                <a:t>智能优化引擎</a:t>
              </a:r>
              <a:endParaRPr lang="en-US" altLang="zh-CN" sz="2000" b="1" kern="0" dirty="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23" name="流程图: 磁盘 20">
              <a:extLst>
                <a:ext uri="{FF2B5EF4-FFF2-40B4-BE49-F238E27FC236}">
                  <a16:creationId xmlns:a16="http://schemas.microsoft.com/office/drawing/2014/main" id="{6732D23E-6E19-9D2B-6036-D3B20A92D4A2}"/>
                </a:ext>
              </a:extLst>
            </p:cNvPr>
            <p:cNvSpPr/>
            <p:nvPr/>
          </p:nvSpPr>
          <p:spPr bwMode="auto">
            <a:xfrm>
              <a:off x="783767" y="3949243"/>
              <a:ext cx="3417560" cy="541484"/>
            </a:xfrm>
            <a:prstGeom prst="flowChartMagneticDisk">
              <a:avLst/>
            </a:prstGeom>
            <a:solidFill>
              <a:srgbClr val="ED7D31">
                <a:lumMod val="20000"/>
                <a:lumOff val="80000"/>
              </a:srgbClr>
            </a:solidFill>
            <a:ln w="12700" cap="flat" cmpd="sng" algn="ctr">
              <a:solidFill>
                <a:sysClr val="windowText" lastClr="000000"/>
              </a:solidFill>
              <a:prstDash val="solid"/>
            </a:ln>
            <a:effectLst>
              <a:outerShdw blurRad="50800" dist="38100" dir="2700000" algn="tl" rotWithShape="0">
                <a:prstClr val="black">
                  <a:alpha val="40000"/>
                </a:prstClr>
              </a:outerShdw>
            </a:effectLst>
          </p:spPr>
          <p:txBody>
            <a:bodyPr rtlCol="0" anchor="ctr"/>
            <a:lstStyle/>
            <a:p>
              <a:pPr marL="0" marR="0" lvl="0" indent="0" algn="ctr" defTabSz="914218"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分布式共享存储</a:t>
              </a:r>
              <a:endParaRPr kumimoji="0" lang="en-US"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endParaRPr>
            </a:p>
          </p:txBody>
        </p:sp>
        <p:cxnSp>
          <p:nvCxnSpPr>
            <p:cNvPr id="24" name="直接箭头连接符 74">
              <a:extLst>
                <a:ext uri="{FF2B5EF4-FFF2-40B4-BE49-F238E27FC236}">
                  <a16:creationId xmlns:a16="http://schemas.microsoft.com/office/drawing/2014/main" id="{AA1129BC-1EFE-0C9C-BDE5-3A112CDBE971}"/>
                </a:ext>
              </a:extLst>
            </p:cNvPr>
            <p:cNvCxnSpPr>
              <a:cxnSpLocks/>
            </p:cNvCxnSpPr>
            <p:nvPr/>
          </p:nvCxnSpPr>
          <p:spPr>
            <a:xfrm>
              <a:off x="3193990" y="2435346"/>
              <a:ext cx="0" cy="180029"/>
            </a:xfrm>
            <a:prstGeom prst="straightConnector1">
              <a:avLst/>
            </a:prstGeom>
            <a:noFill/>
            <a:ln w="19050" cap="flat" cmpd="sng" algn="ctr">
              <a:solidFill>
                <a:sysClr val="windowText" lastClr="000000"/>
              </a:solidFill>
              <a:prstDash val="solid"/>
              <a:miter lim="800000"/>
              <a:headEnd type="none" w="med" len="med"/>
              <a:tailEnd type="none" w="med" len="med"/>
            </a:ln>
            <a:effectLst>
              <a:outerShdw blurRad="50800" dist="38100" dir="2700000" algn="tl" rotWithShape="0">
                <a:prstClr val="black">
                  <a:alpha val="40000"/>
                </a:prstClr>
              </a:outerShdw>
            </a:effectLst>
          </p:spPr>
        </p:cxnSp>
        <p:sp>
          <p:nvSpPr>
            <p:cNvPr id="6" name="矩形 5">
              <a:extLst>
                <a:ext uri="{FF2B5EF4-FFF2-40B4-BE49-F238E27FC236}">
                  <a16:creationId xmlns:a16="http://schemas.microsoft.com/office/drawing/2014/main" id="{84E709DA-D6AD-0C77-75ED-ED3CA8151915}"/>
                </a:ext>
              </a:extLst>
            </p:cNvPr>
            <p:cNvSpPr/>
            <p:nvPr/>
          </p:nvSpPr>
          <p:spPr>
            <a:xfrm>
              <a:off x="2320335" y="1886242"/>
              <a:ext cx="1877435" cy="558482"/>
            </a:xfrm>
            <a:prstGeom prst="rect">
              <a:avLst/>
            </a:prstGeom>
            <a:solidFill>
              <a:srgbClr val="70AD47">
                <a:lumMod val="20000"/>
                <a:lumOff val="80000"/>
              </a:srgbClr>
            </a:solidFill>
            <a:ln w="12700" cap="flat" cmpd="sng" algn="ctr">
              <a:solidFill>
                <a:srgbClr val="FFFFFF">
                  <a:lumMod val="50000"/>
                </a:srgb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218"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rPr>
                <a:t>分布式事务管理器</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2B116B-BC6A-74AB-9B83-EFF1F14B07E1}"/>
              </a:ext>
            </a:extLst>
          </p:cNvPr>
          <p:cNvSpPr>
            <a:spLocks noGrp="1"/>
          </p:cNvSpPr>
          <p:nvPr>
            <p:ph type="sldNum" sz="quarter" idx="10"/>
          </p:nvPr>
        </p:nvSpPr>
        <p:spPr/>
        <p:txBody>
          <a:bodyPr/>
          <a:lstStyle/>
          <a:p>
            <a:fld id="{87BBDC00-B9E2-4EFD-9306-2934E87247C6}" type="slidenum">
              <a:rPr lang="zh-CN" altLang="en-US" smtClean="0"/>
              <a:t>30</a:t>
            </a:fld>
            <a:endParaRPr lang="zh-CN" altLang="en-US"/>
          </a:p>
        </p:txBody>
      </p:sp>
      <p:sp>
        <p:nvSpPr>
          <p:cNvPr id="3" name="标题 2">
            <a:extLst>
              <a:ext uri="{FF2B5EF4-FFF2-40B4-BE49-F238E27FC236}">
                <a16:creationId xmlns:a16="http://schemas.microsoft.com/office/drawing/2014/main" id="{0FF2273F-EF47-A9A9-C570-23E45B9CCA44}"/>
              </a:ext>
            </a:extLst>
          </p:cNvPr>
          <p:cNvSpPr>
            <a:spLocks noGrp="1"/>
          </p:cNvSpPr>
          <p:nvPr>
            <p:ph type="title"/>
          </p:nvPr>
        </p:nvSpPr>
        <p:spPr/>
        <p:txBody>
          <a:bodyPr/>
          <a:lstStyle/>
          <a:p>
            <a:r>
              <a:rPr kumimoji="1" lang="en-US" altLang="zh-CN" sz="4400" dirty="0" err="1">
                <a:latin typeface="Microsoft YaHei" panose="020B0503020204020204" pitchFamily="34" charset="-122"/>
                <a:ea typeface="Microsoft YaHei" panose="020B0503020204020204" pitchFamily="34" charset="-122"/>
              </a:rPr>
              <a:t>GaussDB</a:t>
            </a:r>
            <a:r>
              <a:rPr kumimoji="1" lang="zh-CN" altLang="en-US" sz="4400" dirty="0">
                <a:latin typeface="Microsoft YaHei" panose="020B0503020204020204" pitchFamily="34" charset="-122"/>
                <a:ea typeface="Microsoft YaHei" panose="020B0503020204020204" pitchFamily="34" charset="-122"/>
              </a:rPr>
              <a:t>大并发：</a:t>
            </a:r>
            <a:r>
              <a:rPr lang="zh-CN" altLang="en-US" sz="4400" dirty="0">
                <a:latin typeface="Microsoft YaHei" panose="020B0503020204020204" pitchFamily="34" charset="-122"/>
                <a:ea typeface="Microsoft YaHei" panose="020B0503020204020204" pitchFamily="34" charset="-122"/>
              </a:rPr>
              <a:t>全局共享数据结构</a:t>
            </a:r>
            <a:endParaRPr kumimoji="1" lang="zh-CN" altLang="en-US" sz="4400" dirty="0">
              <a:latin typeface="Microsoft YaHei" panose="020B0503020204020204" pitchFamily="34" charset="-122"/>
              <a:ea typeface="Microsoft YaHei" panose="020B0503020204020204" pitchFamily="34" charset="-122"/>
            </a:endParaRPr>
          </a:p>
        </p:txBody>
      </p:sp>
      <p:sp>
        <p:nvSpPr>
          <p:cNvPr id="5" name="页脚占位符 4">
            <a:extLst>
              <a:ext uri="{FF2B5EF4-FFF2-40B4-BE49-F238E27FC236}">
                <a16:creationId xmlns:a16="http://schemas.microsoft.com/office/drawing/2014/main" id="{0CB4883A-2D0D-165F-0A19-C02F12070FC6}"/>
              </a:ext>
            </a:extLst>
          </p:cNvPr>
          <p:cNvSpPr>
            <a:spLocks noGrp="1"/>
          </p:cNvSpPr>
          <p:nvPr>
            <p:ph type="ftr" sz="quarter" idx="3"/>
          </p:nvPr>
        </p:nvSpPr>
        <p:spPr/>
        <p:txBody>
          <a:bodyPr/>
          <a:lstStyle/>
          <a:p>
            <a:pPr>
              <a:defRPr/>
            </a:pPr>
            <a:r>
              <a:rPr lang="zh-CN" altLang="en-US"/>
              <a:t>数据库系统—GaussDB</a:t>
            </a:r>
            <a:endParaRPr lang="en-US" altLang="zh-CN" sz="1200" dirty="0"/>
          </a:p>
        </p:txBody>
      </p:sp>
      <p:grpSp>
        <p:nvGrpSpPr>
          <p:cNvPr id="272" name="组合 271">
            <a:extLst>
              <a:ext uri="{FF2B5EF4-FFF2-40B4-BE49-F238E27FC236}">
                <a16:creationId xmlns:a16="http://schemas.microsoft.com/office/drawing/2014/main" id="{8A17D72A-FE37-A6DE-09E9-17AD95452772}"/>
              </a:ext>
            </a:extLst>
          </p:cNvPr>
          <p:cNvGrpSpPr/>
          <p:nvPr/>
        </p:nvGrpSpPr>
        <p:grpSpPr>
          <a:xfrm>
            <a:off x="431099" y="835277"/>
            <a:ext cx="11289846" cy="5629051"/>
            <a:chOff x="431099" y="835277"/>
            <a:chExt cx="8322059" cy="4076643"/>
          </a:xfrm>
        </p:grpSpPr>
        <p:sp>
          <p:nvSpPr>
            <p:cNvPr id="139" name="矩形: 圆角 4">
              <a:extLst>
                <a:ext uri="{FF2B5EF4-FFF2-40B4-BE49-F238E27FC236}">
                  <a16:creationId xmlns:a16="http://schemas.microsoft.com/office/drawing/2014/main" id="{C930539C-BFBF-D32C-37E7-B81F9C32CC6F}"/>
                </a:ext>
              </a:extLst>
            </p:cNvPr>
            <p:cNvSpPr/>
            <p:nvPr/>
          </p:nvSpPr>
          <p:spPr>
            <a:xfrm>
              <a:off x="431099" y="1195373"/>
              <a:ext cx="3335940" cy="3670539"/>
            </a:xfrm>
            <a:prstGeom prst="roundRect">
              <a:avLst>
                <a:gd name="adj" fmla="val 3125"/>
              </a:avLst>
            </a:prstGeom>
            <a:gradFill>
              <a:gsLst>
                <a:gs pos="0">
                  <a:srgbClr val="D39BFE">
                    <a:alpha val="5000"/>
                  </a:srgbClr>
                </a:gs>
                <a:gs pos="74000">
                  <a:srgbClr val="555FF3">
                    <a:alpha val="10000"/>
                  </a:srgbClr>
                </a:gs>
                <a:gs pos="35000">
                  <a:srgbClr val="8660F1">
                    <a:alpha val="10000"/>
                  </a:srgbClr>
                </a:gs>
                <a:gs pos="100000">
                  <a:srgbClr val="565EF3">
                    <a:alpha val="20000"/>
                  </a:srgbClr>
                </a:gs>
              </a:gsLst>
              <a:lin ang="16200000" scaled="0"/>
            </a:gradFill>
            <a:ln w="9525" cap="flat">
              <a:gradFill>
                <a:gsLst>
                  <a:gs pos="0">
                    <a:srgbClr val="D39BFE">
                      <a:alpha val="0"/>
                    </a:srgbClr>
                  </a:gs>
                  <a:gs pos="74000">
                    <a:srgbClr val="555FF3">
                      <a:alpha val="50000"/>
                    </a:srgbClr>
                  </a:gs>
                  <a:gs pos="35000">
                    <a:srgbClr val="8660F1">
                      <a:alpha val="50000"/>
                    </a:srgbClr>
                  </a:gs>
                  <a:gs pos="100000">
                    <a:srgbClr val="565EF3">
                      <a:alpha val="50000"/>
                    </a:srgbClr>
                  </a:gs>
                </a:gsLst>
                <a:lin ang="16200000" scaled="0"/>
              </a:gradFill>
              <a:prstDash val="solid"/>
              <a:miter lim="800000"/>
            </a:ln>
            <a:effectLst/>
          </p:spPr>
          <p:txBody>
            <a:bodyPr wrap="square" lIns="45719" tIns="45719" rIns="45719" bIns="45719" numCol="1" anchor="ctr">
              <a:noAutofit/>
            </a:bodyPr>
            <a:lstStyle/>
            <a:p>
              <a:pPr algn="ctr" hangingPunct="0"/>
              <a:endParaRPr lang="en-US" altLang="zh-CN" sz="2400" dirty="0">
                <a:latin typeface="Microsoft YaHei" panose="020B0503020204020204" pitchFamily="34" charset="-122"/>
                <a:ea typeface="Microsoft YaHei" panose="020B0503020204020204" pitchFamily="34" charset="-122"/>
              </a:endParaRPr>
            </a:p>
          </p:txBody>
        </p:sp>
        <p:sp>
          <p:nvSpPr>
            <p:cNvPr id="140" name="矩形: 圆角 4">
              <a:extLst>
                <a:ext uri="{FF2B5EF4-FFF2-40B4-BE49-F238E27FC236}">
                  <a16:creationId xmlns:a16="http://schemas.microsoft.com/office/drawing/2014/main" id="{9FDEADAB-A14C-9017-E91D-233BC162A82A}"/>
                </a:ext>
              </a:extLst>
            </p:cNvPr>
            <p:cNvSpPr/>
            <p:nvPr/>
          </p:nvSpPr>
          <p:spPr>
            <a:xfrm>
              <a:off x="4032213" y="1195373"/>
              <a:ext cx="4720945" cy="3670539"/>
            </a:xfrm>
            <a:prstGeom prst="roundRect">
              <a:avLst>
                <a:gd name="adj" fmla="val 3125"/>
              </a:avLst>
            </a:prstGeom>
            <a:gradFill>
              <a:gsLst>
                <a:gs pos="0">
                  <a:srgbClr val="D39BFE">
                    <a:alpha val="5000"/>
                  </a:srgbClr>
                </a:gs>
                <a:gs pos="74000">
                  <a:srgbClr val="555FF3">
                    <a:alpha val="10000"/>
                  </a:srgbClr>
                </a:gs>
                <a:gs pos="35000">
                  <a:srgbClr val="8660F1">
                    <a:alpha val="10000"/>
                  </a:srgbClr>
                </a:gs>
                <a:gs pos="100000">
                  <a:srgbClr val="565EF3">
                    <a:alpha val="20000"/>
                  </a:srgbClr>
                </a:gs>
              </a:gsLst>
              <a:lin ang="16200000" scaled="0"/>
            </a:gradFill>
            <a:ln w="9525" cap="flat">
              <a:gradFill>
                <a:gsLst>
                  <a:gs pos="0">
                    <a:srgbClr val="D39BFE">
                      <a:alpha val="0"/>
                    </a:srgbClr>
                  </a:gs>
                  <a:gs pos="74000">
                    <a:srgbClr val="555FF3">
                      <a:alpha val="50000"/>
                    </a:srgbClr>
                  </a:gs>
                  <a:gs pos="35000">
                    <a:srgbClr val="8660F1">
                      <a:alpha val="50000"/>
                    </a:srgbClr>
                  </a:gs>
                  <a:gs pos="100000">
                    <a:srgbClr val="565EF3">
                      <a:alpha val="50000"/>
                    </a:srgbClr>
                  </a:gs>
                </a:gsLst>
                <a:lin ang="16200000" scaled="0"/>
              </a:gradFill>
              <a:prstDash val="solid"/>
              <a:miter lim="800000"/>
            </a:ln>
            <a:effectLst/>
          </p:spPr>
          <p:txBody>
            <a:bodyPr wrap="square" lIns="45719" tIns="45719" rIns="45719" bIns="45719" numCol="1" anchor="ctr">
              <a:noAutofit/>
            </a:bodyPr>
            <a:lstStyle/>
            <a:p>
              <a:pPr algn="ctr" hangingPunct="0"/>
              <a:endParaRPr lang="en-US" altLang="zh-CN" sz="2400" dirty="0">
                <a:latin typeface="Microsoft YaHei" panose="020B0503020204020204" pitchFamily="34" charset="-122"/>
                <a:ea typeface="Microsoft YaHei" panose="020B0503020204020204" pitchFamily="34" charset="-122"/>
              </a:endParaRPr>
            </a:p>
          </p:txBody>
        </p:sp>
        <p:sp>
          <p:nvSpPr>
            <p:cNvPr id="141" name="圆角矩形 3">
              <a:extLst>
                <a:ext uri="{FF2B5EF4-FFF2-40B4-BE49-F238E27FC236}">
                  <a16:creationId xmlns:a16="http://schemas.microsoft.com/office/drawing/2014/main" id="{BED5434D-401B-F7CE-8D5F-45659A459802}"/>
                </a:ext>
              </a:extLst>
            </p:cNvPr>
            <p:cNvSpPr/>
            <p:nvPr/>
          </p:nvSpPr>
          <p:spPr>
            <a:xfrm>
              <a:off x="521183" y="1835005"/>
              <a:ext cx="264879" cy="1101428"/>
            </a:xfrm>
            <a:prstGeom prst="roundRect">
              <a:avLst>
                <a:gd name="adj" fmla="val 9849"/>
              </a:avLst>
            </a:prstGeom>
            <a:gradFill>
              <a:gsLst>
                <a:gs pos="0">
                  <a:srgbClr val="8660F1"/>
                </a:gs>
                <a:gs pos="32000">
                  <a:srgbClr val="8164EA"/>
                </a:gs>
                <a:gs pos="67000">
                  <a:srgbClr val="565EF3"/>
                </a:gs>
                <a:gs pos="99000">
                  <a:srgbClr val="4A75F5"/>
                </a:gs>
              </a:gsLst>
              <a:lin ang="5400000" scaled="0"/>
            </a:gra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r>
                <a:rPr lang="en-US" altLang="zh-CN" dirty="0">
                  <a:solidFill>
                    <a:schemeClr val="bg1"/>
                  </a:solidFill>
                  <a:latin typeface="Microsoft YaHei" panose="020B0503020204020204" pitchFamily="34" charset="-122"/>
                  <a:ea typeface="Microsoft YaHei" panose="020B0503020204020204" pitchFamily="34" charset="-122"/>
                  <a:sym typeface="Huawei Sans"/>
                </a:rPr>
                <a:t>G</a:t>
              </a:r>
            </a:p>
            <a:p>
              <a:pPr algn="ctr" hangingPunct="0"/>
              <a:r>
                <a:rPr lang="en-US" altLang="zh-CN" dirty="0">
                  <a:solidFill>
                    <a:schemeClr val="bg1"/>
                  </a:solidFill>
                  <a:latin typeface="Microsoft YaHei" panose="020B0503020204020204" pitchFamily="34" charset="-122"/>
                  <a:ea typeface="Microsoft YaHei" panose="020B0503020204020204" pitchFamily="34" charset="-122"/>
                  <a:sym typeface="Huawei Sans"/>
                </a:rPr>
                <a:t>S</a:t>
              </a:r>
            </a:p>
            <a:p>
              <a:pPr algn="ctr" hangingPunct="0"/>
              <a:r>
                <a:rPr lang="en-US" altLang="zh-CN" dirty="0">
                  <a:solidFill>
                    <a:schemeClr val="bg1"/>
                  </a:solidFill>
                  <a:latin typeface="Microsoft YaHei" panose="020B0503020204020204" pitchFamily="34" charset="-122"/>
                  <a:ea typeface="Microsoft YaHei" panose="020B0503020204020204" pitchFamily="34" charset="-122"/>
                  <a:sym typeface="Huawei Sans"/>
                </a:rPr>
                <a:t>C</a:t>
              </a:r>
              <a:endParaRPr lang="zh-CN" altLang="en-US" dirty="0">
                <a:solidFill>
                  <a:schemeClr val="bg1"/>
                </a:solidFill>
                <a:latin typeface="Microsoft YaHei" panose="020B0503020204020204" pitchFamily="34" charset="-122"/>
                <a:ea typeface="Microsoft YaHei" panose="020B0503020204020204" pitchFamily="34" charset="-122"/>
                <a:sym typeface="Huawei Sans"/>
              </a:endParaRPr>
            </a:p>
          </p:txBody>
        </p:sp>
        <p:sp>
          <p:nvSpPr>
            <p:cNvPr id="142" name="圆角矩形 4">
              <a:extLst>
                <a:ext uri="{FF2B5EF4-FFF2-40B4-BE49-F238E27FC236}">
                  <a16:creationId xmlns:a16="http://schemas.microsoft.com/office/drawing/2014/main" id="{2116E57C-B842-D188-65C2-5DF14FD68971}"/>
                </a:ext>
              </a:extLst>
            </p:cNvPr>
            <p:cNvSpPr/>
            <p:nvPr/>
          </p:nvSpPr>
          <p:spPr>
            <a:xfrm>
              <a:off x="529068" y="3422458"/>
              <a:ext cx="249110" cy="1317621"/>
            </a:xfrm>
            <a:prstGeom prst="roundRect">
              <a:avLst>
                <a:gd name="adj" fmla="val 5159"/>
              </a:avLst>
            </a:prstGeom>
            <a:gradFill>
              <a:gsLst>
                <a:gs pos="0">
                  <a:srgbClr val="8660F1"/>
                </a:gs>
                <a:gs pos="32000">
                  <a:srgbClr val="8164EA"/>
                </a:gs>
                <a:gs pos="67000">
                  <a:srgbClr val="565EF3"/>
                </a:gs>
                <a:gs pos="99000">
                  <a:srgbClr val="4A75F5"/>
                </a:gs>
              </a:gsLst>
              <a:lin ang="5400000" scaled="0"/>
            </a:gra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r>
                <a:rPr lang="en-US" altLang="zh-CN">
                  <a:solidFill>
                    <a:schemeClr val="bg1"/>
                  </a:solidFill>
                  <a:latin typeface="Microsoft YaHei" panose="020B0503020204020204" pitchFamily="34" charset="-122"/>
                  <a:ea typeface="Microsoft YaHei" panose="020B0503020204020204" pitchFamily="34" charset="-122"/>
                  <a:sym typeface="Huawei Sans"/>
                </a:rPr>
                <a:t>LSC</a:t>
              </a:r>
              <a:endParaRPr lang="zh-CN" altLang="en-US" dirty="0">
                <a:solidFill>
                  <a:schemeClr val="bg1"/>
                </a:solidFill>
                <a:latin typeface="Microsoft YaHei" panose="020B0503020204020204" pitchFamily="34" charset="-122"/>
                <a:ea typeface="Microsoft YaHei" panose="020B0503020204020204" pitchFamily="34" charset="-122"/>
                <a:sym typeface="Huawei Sans"/>
              </a:endParaRPr>
            </a:p>
          </p:txBody>
        </p:sp>
        <p:sp>
          <p:nvSpPr>
            <p:cNvPr id="143" name="圆角矩形 5">
              <a:extLst>
                <a:ext uri="{FF2B5EF4-FFF2-40B4-BE49-F238E27FC236}">
                  <a16:creationId xmlns:a16="http://schemas.microsoft.com/office/drawing/2014/main" id="{E359A31E-AA73-1FB5-A473-8289D48F2E36}"/>
                </a:ext>
              </a:extLst>
            </p:cNvPr>
            <p:cNvSpPr/>
            <p:nvPr/>
          </p:nvSpPr>
          <p:spPr>
            <a:xfrm>
              <a:off x="852361" y="1840593"/>
              <a:ext cx="2448000" cy="1101428"/>
            </a:xfrm>
            <a:prstGeom prst="roundRect">
              <a:avLst>
                <a:gd name="adj" fmla="val 5338"/>
              </a:avLst>
            </a:prstGeom>
            <a:gradFill>
              <a:gsLst>
                <a:gs pos="0">
                  <a:srgbClr val="D39BFE">
                    <a:alpha val="5000"/>
                  </a:srgbClr>
                </a:gs>
                <a:gs pos="74000">
                  <a:srgbClr val="555FF3">
                    <a:alpha val="10000"/>
                  </a:srgbClr>
                </a:gs>
                <a:gs pos="35000">
                  <a:srgbClr val="8660F1">
                    <a:alpha val="10000"/>
                  </a:srgbClr>
                </a:gs>
                <a:gs pos="100000">
                  <a:srgbClr val="565EF3">
                    <a:alpha val="10000"/>
                  </a:srgbClr>
                </a:gs>
              </a:gsLst>
              <a:lin ang="16200000" scaled="0"/>
            </a:gradFill>
            <a:ln w="9525" cap="flat">
              <a:noFill/>
              <a:prstDash val="solid"/>
              <a:miter lim="800000"/>
            </a:ln>
            <a:effectLst/>
          </p:spPr>
          <p:txBody>
            <a:bodyPr wrap="square" lIns="45719" tIns="45719" rIns="45719" bIns="45719" numCol="1" anchor="ctr">
              <a:noAutofit/>
            </a:bodyPr>
            <a:lstStyle/>
            <a:p>
              <a:pPr algn="ctr" hangingPunct="0"/>
              <a:endParaRPr lang="zh-CN" altLang="en-US" sz="2400">
                <a:latin typeface="Microsoft YaHei" panose="020B0503020204020204" pitchFamily="34" charset="-122"/>
                <a:ea typeface="Microsoft YaHei" panose="020B0503020204020204" pitchFamily="34" charset="-122"/>
                <a:sym typeface="Huawei Sans"/>
              </a:endParaRPr>
            </a:p>
          </p:txBody>
        </p:sp>
        <p:sp>
          <p:nvSpPr>
            <p:cNvPr id="144" name="矩形 143">
              <a:extLst>
                <a:ext uri="{FF2B5EF4-FFF2-40B4-BE49-F238E27FC236}">
                  <a16:creationId xmlns:a16="http://schemas.microsoft.com/office/drawing/2014/main" id="{971FE2D9-F640-33D4-8C2D-74BCF161254F}"/>
                </a:ext>
              </a:extLst>
            </p:cNvPr>
            <p:cNvSpPr/>
            <p:nvPr/>
          </p:nvSpPr>
          <p:spPr>
            <a:xfrm>
              <a:off x="924335" y="2096083"/>
              <a:ext cx="531733" cy="299344"/>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endParaRPr lang="zh-CN" altLang="en-US" sz="2400" dirty="0">
                <a:latin typeface="Microsoft YaHei" panose="020B0503020204020204" pitchFamily="34" charset="-122"/>
                <a:ea typeface="Microsoft YaHei" panose="020B0503020204020204" pitchFamily="34" charset="-122"/>
                <a:sym typeface="Huawei Sans"/>
              </a:endParaRPr>
            </a:p>
          </p:txBody>
        </p:sp>
        <p:sp>
          <p:nvSpPr>
            <p:cNvPr id="145" name="矩形 144">
              <a:extLst>
                <a:ext uri="{FF2B5EF4-FFF2-40B4-BE49-F238E27FC236}">
                  <a16:creationId xmlns:a16="http://schemas.microsoft.com/office/drawing/2014/main" id="{EC4CCACC-4F3B-A2BA-5A8C-56835CD7372A}"/>
                </a:ext>
              </a:extLst>
            </p:cNvPr>
            <p:cNvSpPr/>
            <p:nvPr/>
          </p:nvSpPr>
          <p:spPr>
            <a:xfrm>
              <a:off x="924335" y="2534748"/>
              <a:ext cx="531733" cy="299344"/>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endParaRPr lang="zh-CN" altLang="en-US" sz="2400" dirty="0">
                <a:latin typeface="Microsoft YaHei" panose="020B0503020204020204" pitchFamily="34" charset="-122"/>
                <a:ea typeface="Microsoft YaHei" panose="020B0503020204020204" pitchFamily="34" charset="-122"/>
                <a:sym typeface="Huawei Sans"/>
              </a:endParaRPr>
            </a:p>
          </p:txBody>
        </p:sp>
        <p:sp>
          <p:nvSpPr>
            <p:cNvPr id="146" name="矩形 145">
              <a:extLst>
                <a:ext uri="{FF2B5EF4-FFF2-40B4-BE49-F238E27FC236}">
                  <a16:creationId xmlns:a16="http://schemas.microsoft.com/office/drawing/2014/main" id="{B1474C0B-F399-894A-88CA-F1BEF6270AB4}"/>
                </a:ext>
              </a:extLst>
            </p:cNvPr>
            <p:cNvSpPr/>
            <p:nvPr/>
          </p:nvSpPr>
          <p:spPr>
            <a:xfrm>
              <a:off x="1579234" y="2096083"/>
              <a:ext cx="531733" cy="299344"/>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endParaRPr lang="zh-CN" altLang="en-US" sz="2400" dirty="0">
                <a:latin typeface="Microsoft YaHei" panose="020B0503020204020204" pitchFamily="34" charset="-122"/>
                <a:ea typeface="Microsoft YaHei" panose="020B0503020204020204" pitchFamily="34" charset="-122"/>
                <a:sym typeface="Huawei Sans"/>
              </a:endParaRPr>
            </a:p>
          </p:txBody>
        </p:sp>
        <p:sp>
          <p:nvSpPr>
            <p:cNvPr id="147" name="矩形 146">
              <a:extLst>
                <a:ext uri="{FF2B5EF4-FFF2-40B4-BE49-F238E27FC236}">
                  <a16:creationId xmlns:a16="http://schemas.microsoft.com/office/drawing/2014/main" id="{35E30676-7043-B6DC-7643-0BAA46B81B99}"/>
                </a:ext>
              </a:extLst>
            </p:cNvPr>
            <p:cNvSpPr/>
            <p:nvPr/>
          </p:nvSpPr>
          <p:spPr>
            <a:xfrm>
              <a:off x="2141550" y="2096083"/>
              <a:ext cx="531733" cy="299344"/>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endParaRPr lang="zh-CN" altLang="en-US" sz="2400" dirty="0">
                <a:latin typeface="Microsoft YaHei" panose="020B0503020204020204" pitchFamily="34" charset="-122"/>
                <a:ea typeface="Microsoft YaHei" panose="020B0503020204020204" pitchFamily="34" charset="-122"/>
                <a:sym typeface="Huawei Sans"/>
              </a:endParaRPr>
            </a:p>
          </p:txBody>
        </p:sp>
        <p:sp>
          <p:nvSpPr>
            <p:cNvPr id="148" name="矩形 147">
              <a:extLst>
                <a:ext uri="{FF2B5EF4-FFF2-40B4-BE49-F238E27FC236}">
                  <a16:creationId xmlns:a16="http://schemas.microsoft.com/office/drawing/2014/main" id="{89020288-B4A5-7991-CD65-1BEE1AE7B0B3}"/>
                </a:ext>
              </a:extLst>
            </p:cNvPr>
            <p:cNvSpPr/>
            <p:nvPr/>
          </p:nvSpPr>
          <p:spPr>
            <a:xfrm>
              <a:off x="2714987" y="2096083"/>
              <a:ext cx="531733" cy="299344"/>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endParaRPr lang="zh-CN" altLang="en-US" sz="2400" dirty="0">
                <a:latin typeface="Microsoft YaHei" panose="020B0503020204020204" pitchFamily="34" charset="-122"/>
                <a:ea typeface="Microsoft YaHei" panose="020B0503020204020204" pitchFamily="34" charset="-122"/>
                <a:sym typeface="Huawei Sans"/>
              </a:endParaRPr>
            </a:p>
          </p:txBody>
        </p:sp>
        <p:sp>
          <p:nvSpPr>
            <p:cNvPr id="149" name="圆角矩形 11">
              <a:extLst>
                <a:ext uri="{FF2B5EF4-FFF2-40B4-BE49-F238E27FC236}">
                  <a16:creationId xmlns:a16="http://schemas.microsoft.com/office/drawing/2014/main" id="{3EFD54BB-4809-34FB-6376-F652FB2C3968}"/>
                </a:ext>
              </a:extLst>
            </p:cNvPr>
            <p:cNvSpPr/>
            <p:nvPr/>
          </p:nvSpPr>
          <p:spPr>
            <a:xfrm>
              <a:off x="852361" y="3422458"/>
              <a:ext cx="2452484" cy="1317621"/>
            </a:xfrm>
            <a:prstGeom prst="roundRect">
              <a:avLst>
                <a:gd name="adj" fmla="val 3812"/>
              </a:avLst>
            </a:prstGeom>
            <a:gradFill>
              <a:gsLst>
                <a:gs pos="0">
                  <a:srgbClr val="D39BFE">
                    <a:alpha val="5000"/>
                  </a:srgbClr>
                </a:gs>
                <a:gs pos="74000">
                  <a:srgbClr val="555FF3">
                    <a:alpha val="10000"/>
                  </a:srgbClr>
                </a:gs>
                <a:gs pos="35000">
                  <a:srgbClr val="8660F1">
                    <a:alpha val="10000"/>
                  </a:srgbClr>
                </a:gs>
                <a:gs pos="100000">
                  <a:srgbClr val="565EF3">
                    <a:alpha val="10000"/>
                  </a:srgbClr>
                </a:gs>
              </a:gsLst>
              <a:lin ang="16200000" scaled="0"/>
            </a:gradFill>
            <a:ln w="9525" cap="flat">
              <a:noFill/>
              <a:prstDash val="solid"/>
              <a:miter lim="800000"/>
            </a:ln>
            <a:effectLst/>
          </p:spPr>
          <p:txBody>
            <a:bodyPr wrap="square" lIns="45719" tIns="45719" rIns="45719" bIns="45719" numCol="1" anchor="ctr">
              <a:noAutofit/>
            </a:bodyPr>
            <a:lstStyle/>
            <a:p>
              <a:pPr algn="ctr" hangingPunct="0"/>
              <a:endParaRPr lang="zh-CN" altLang="en-US" sz="2400">
                <a:latin typeface="Microsoft YaHei" panose="020B0503020204020204" pitchFamily="34" charset="-122"/>
                <a:ea typeface="Microsoft YaHei" panose="020B0503020204020204" pitchFamily="34" charset="-122"/>
                <a:sym typeface="Huawei Sans"/>
              </a:endParaRPr>
            </a:p>
          </p:txBody>
        </p:sp>
        <p:sp>
          <p:nvSpPr>
            <p:cNvPr id="150" name="矩形 149">
              <a:extLst>
                <a:ext uri="{FF2B5EF4-FFF2-40B4-BE49-F238E27FC236}">
                  <a16:creationId xmlns:a16="http://schemas.microsoft.com/office/drawing/2014/main" id="{325275F4-7365-FA07-A929-7013E3BE030F}"/>
                </a:ext>
              </a:extLst>
            </p:cNvPr>
            <p:cNvSpPr/>
            <p:nvPr/>
          </p:nvSpPr>
          <p:spPr>
            <a:xfrm>
              <a:off x="924335" y="3552941"/>
              <a:ext cx="531733" cy="299344"/>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endParaRPr lang="zh-CN" altLang="en-US" sz="2400" dirty="0">
                <a:latin typeface="Microsoft YaHei" panose="020B0503020204020204" pitchFamily="34" charset="-122"/>
                <a:ea typeface="Microsoft YaHei" panose="020B0503020204020204" pitchFamily="34" charset="-122"/>
                <a:sym typeface="Huawei Sans"/>
              </a:endParaRPr>
            </a:p>
          </p:txBody>
        </p:sp>
        <p:sp>
          <p:nvSpPr>
            <p:cNvPr id="151" name="矩形 150">
              <a:extLst>
                <a:ext uri="{FF2B5EF4-FFF2-40B4-BE49-F238E27FC236}">
                  <a16:creationId xmlns:a16="http://schemas.microsoft.com/office/drawing/2014/main" id="{B4EFEAF6-FB58-6E4D-5885-D3C269D5F889}"/>
                </a:ext>
              </a:extLst>
            </p:cNvPr>
            <p:cNvSpPr/>
            <p:nvPr/>
          </p:nvSpPr>
          <p:spPr>
            <a:xfrm>
              <a:off x="924335" y="3991721"/>
              <a:ext cx="531733" cy="299344"/>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endParaRPr lang="zh-CN" altLang="en-US" sz="2400" dirty="0">
                <a:latin typeface="Microsoft YaHei" panose="020B0503020204020204" pitchFamily="34" charset="-122"/>
                <a:ea typeface="Microsoft YaHei" panose="020B0503020204020204" pitchFamily="34" charset="-122"/>
                <a:sym typeface="Huawei Sans"/>
              </a:endParaRPr>
            </a:p>
          </p:txBody>
        </p:sp>
        <p:sp>
          <p:nvSpPr>
            <p:cNvPr id="152" name="矩形 151">
              <a:extLst>
                <a:ext uri="{FF2B5EF4-FFF2-40B4-BE49-F238E27FC236}">
                  <a16:creationId xmlns:a16="http://schemas.microsoft.com/office/drawing/2014/main" id="{8434A20B-3A0E-E037-2A24-735BA75758BF}"/>
                </a:ext>
              </a:extLst>
            </p:cNvPr>
            <p:cNvSpPr/>
            <p:nvPr/>
          </p:nvSpPr>
          <p:spPr>
            <a:xfrm>
              <a:off x="1579234" y="3991721"/>
              <a:ext cx="531733" cy="299344"/>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endParaRPr lang="zh-CN" altLang="en-US" sz="2400" dirty="0">
                <a:latin typeface="Microsoft YaHei" panose="020B0503020204020204" pitchFamily="34" charset="-122"/>
                <a:ea typeface="Microsoft YaHei" panose="020B0503020204020204" pitchFamily="34" charset="-122"/>
                <a:sym typeface="Huawei Sans"/>
              </a:endParaRPr>
            </a:p>
          </p:txBody>
        </p:sp>
        <p:sp>
          <p:nvSpPr>
            <p:cNvPr id="153" name="矩形 152">
              <a:extLst>
                <a:ext uri="{FF2B5EF4-FFF2-40B4-BE49-F238E27FC236}">
                  <a16:creationId xmlns:a16="http://schemas.microsoft.com/office/drawing/2014/main" id="{5FF3FD06-2B7B-A6A4-BD27-E152316B145F}"/>
                </a:ext>
              </a:extLst>
            </p:cNvPr>
            <p:cNvSpPr/>
            <p:nvPr/>
          </p:nvSpPr>
          <p:spPr>
            <a:xfrm>
              <a:off x="2141550" y="3991721"/>
              <a:ext cx="531733" cy="299344"/>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endParaRPr lang="zh-CN" altLang="en-US" sz="2400" dirty="0">
                <a:latin typeface="Microsoft YaHei" panose="020B0503020204020204" pitchFamily="34" charset="-122"/>
                <a:ea typeface="Microsoft YaHei" panose="020B0503020204020204" pitchFamily="34" charset="-122"/>
                <a:sym typeface="Huawei Sans"/>
              </a:endParaRPr>
            </a:p>
          </p:txBody>
        </p:sp>
        <p:sp>
          <p:nvSpPr>
            <p:cNvPr id="154" name="矩形 153">
              <a:extLst>
                <a:ext uri="{FF2B5EF4-FFF2-40B4-BE49-F238E27FC236}">
                  <a16:creationId xmlns:a16="http://schemas.microsoft.com/office/drawing/2014/main" id="{F71F98CD-A82A-73A8-88D1-BCD9CD00BF2D}"/>
                </a:ext>
              </a:extLst>
            </p:cNvPr>
            <p:cNvSpPr/>
            <p:nvPr/>
          </p:nvSpPr>
          <p:spPr>
            <a:xfrm>
              <a:off x="2714987" y="3991720"/>
              <a:ext cx="531733" cy="299344"/>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endParaRPr lang="zh-CN" altLang="en-US" sz="2400" dirty="0">
                <a:latin typeface="Microsoft YaHei" panose="020B0503020204020204" pitchFamily="34" charset="-122"/>
                <a:ea typeface="Microsoft YaHei" panose="020B0503020204020204" pitchFamily="34" charset="-122"/>
                <a:sym typeface="Huawei Sans"/>
              </a:endParaRPr>
            </a:p>
          </p:txBody>
        </p:sp>
        <p:sp>
          <p:nvSpPr>
            <p:cNvPr id="155" name="圆角矩形 17">
              <a:extLst>
                <a:ext uri="{FF2B5EF4-FFF2-40B4-BE49-F238E27FC236}">
                  <a16:creationId xmlns:a16="http://schemas.microsoft.com/office/drawing/2014/main" id="{DE9329C1-5F4A-B397-A6CF-E0D16DA0443C}"/>
                </a:ext>
              </a:extLst>
            </p:cNvPr>
            <p:cNvSpPr/>
            <p:nvPr/>
          </p:nvSpPr>
          <p:spPr>
            <a:xfrm>
              <a:off x="924335" y="4389060"/>
              <a:ext cx="531733" cy="260966"/>
            </a:xfrm>
            <a:prstGeom prst="round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endParaRPr lang="zh-CN" altLang="en-US" sz="2400" dirty="0">
                <a:latin typeface="Microsoft YaHei" panose="020B0503020204020204" pitchFamily="34" charset="-122"/>
                <a:ea typeface="Microsoft YaHei" panose="020B0503020204020204" pitchFamily="34" charset="-122"/>
                <a:sym typeface="Huawei Sans"/>
              </a:endParaRPr>
            </a:p>
          </p:txBody>
        </p:sp>
        <p:sp>
          <p:nvSpPr>
            <p:cNvPr id="156" name="圆角矩形 18">
              <a:extLst>
                <a:ext uri="{FF2B5EF4-FFF2-40B4-BE49-F238E27FC236}">
                  <a16:creationId xmlns:a16="http://schemas.microsoft.com/office/drawing/2014/main" id="{14E52FF8-29B0-C831-B04C-E7A76A7BB9A2}"/>
                </a:ext>
              </a:extLst>
            </p:cNvPr>
            <p:cNvSpPr/>
            <p:nvPr/>
          </p:nvSpPr>
          <p:spPr>
            <a:xfrm>
              <a:off x="1937866" y="4389060"/>
              <a:ext cx="531733" cy="260966"/>
            </a:xfrm>
            <a:prstGeom prst="round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endParaRPr lang="zh-CN" altLang="en-US" sz="2400" dirty="0">
                <a:latin typeface="Microsoft YaHei" panose="020B0503020204020204" pitchFamily="34" charset="-122"/>
                <a:ea typeface="Microsoft YaHei" panose="020B0503020204020204" pitchFamily="34" charset="-122"/>
                <a:sym typeface="Huawei Sans"/>
              </a:endParaRPr>
            </a:p>
          </p:txBody>
        </p:sp>
        <p:sp>
          <p:nvSpPr>
            <p:cNvPr id="157" name="圆角矩形 19">
              <a:extLst>
                <a:ext uri="{FF2B5EF4-FFF2-40B4-BE49-F238E27FC236}">
                  <a16:creationId xmlns:a16="http://schemas.microsoft.com/office/drawing/2014/main" id="{69B212A5-9FDC-03FA-3B7C-8890AEFA1296}"/>
                </a:ext>
              </a:extLst>
            </p:cNvPr>
            <p:cNvSpPr/>
            <p:nvPr/>
          </p:nvSpPr>
          <p:spPr>
            <a:xfrm>
              <a:off x="2714987" y="4389060"/>
              <a:ext cx="531733" cy="260966"/>
            </a:xfrm>
            <a:prstGeom prst="round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endParaRPr lang="zh-CN" altLang="en-US" sz="800" dirty="0">
                <a:latin typeface="Microsoft YaHei" panose="020B0503020204020204" pitchFamily="34" charset="-122"/>
                <a:ea typeface="Microsoft YaHei" panose="020B0503020204020204" pitchFamily="34" charset="-122"/>
                <a:sym typeface="Huawei Sans"/>
              </a:endParaRPr>
            </a:p>
          </p:txBody>
        </p:sp>
        <p:sp>
          <p:nvSpPr>
            <p:cNvPr id="158" name="文本框 157">
              <a:extLst>
                <a:ext uri="{FF2B5EF4-FFF2-40B4-BE49-F238E27FC236}">
                  <a16:creationId xmlns:a16="http://schemas.microsoft.com/office/drawing/2014/main" id="{3C18F1BD-47C9-99B8-F860-3639C109B26B}"/>
                </a:ext>
              </a:extLst>
            </p:cNvPr>
            <p:cNvSpPr txBox="1"/>
            <p:nvPr/>
          </p:nvSpPr>
          <p:spPr>
            <a:xfrm>
              <a:off x="1190202" y="1859308"/>
              <a:ext cx="1524784" cy="183890"/>
            </a:xfrm>
            <a:prstGeom prst="rect">
              <a:avLst/>
            </a:prstGeom>
            <a:noFill/>
          </p:spPr>
          <p:txBody>
            <a:bodyPr wrap="square" rtlCol="0">
              <a:spAutoFit/>
            </a:bodyPr>
            <a:lstStyle/>
            <a:p>
              <a:pPr algn="ctr" defTabSz="226794"/>
              <a:r>
                <a:rPr lang="en-US" altLang="zh-CN" sz="1050" b="1" spc="100">
                  <a:latin typeface="Microsoft YaHei" panose="020B0503020204020204" pitchFamily="34" charset="-122"/>
                  <a:ea typeface="Microsoft YaHei" panose="020B0503020204020204" pitchFamily="34" charset="-122"/>
                </a:rPr>
                <a:t>GlobalSysDBCache</a:t>
              </a:r>
              <a:endParaRPr lang="zh-CN" altLang="en-US" sz="1050" b="1" spc="100" dirty="0">
                <a:latin typeface="Microsoft YaHei" panose="020B0503020204020204" pitchFamily="34" charset="-122"/>
                <a:ea typeface="Microsoft YaHei" panose="020B0503020204020204" pitchFamily="34" charset="-122"/>
              </a:endParaRPr>
            </a:p>
          </p:txBody>
        </p:sp>
        <p:sp>
          <p:nvSpPr>
            <p:cNvPr id="159" name="文本框 158">
              <a:extLst>
                <a:ext uri="{FF2B5EF4-FFF2-40B4-BE49-F238E27FC236}">
                  <a16:creationId xmlns:a16="http://schemas.microsoft.com/office/drawing/2014/main" id="{AE7B6097-5DE6-BA39-1031-24D1CF76D064}"/>
                </a:ext>
              </a:extLst>
            </p:cNvPr>
            <p:cNvSpPr txBox="1"/>
            <p:nvPr/>
          </p:nvSpPr>
          <p:spPr>
            <a:xfrm>
              <a:off x="1878297" y="3496692"/>
              <a:ext cx="491724" cy="287119"/>
            </a:xfrm>
            <a:prstGeom prst="rect">
              <a:avLst/>
            </a:prstGeom>
            <a:noFill/>
          </p:spPr>
          <p:txBody>
            <a:bodyPr wrap="square" rtlCol="0">
              <a:spAutoFit/>
            </a:bodyPr>
            <a:lstStyle/>
            <a:p>
              <a:pPr algn="ctr" defTabSz="226794">
                <a:lnSpc>
                  <a:spcPct val="150000"/>
                </a:lnSpc>
              </a:pPr>
              <a:r>
                <a:rPr lang="en-US" altLang="zh-CN" sz="700" spc="20">
                  <a:latin typeface="Microsoft YaHei" panose="020B0503020204020204" pitchFamily="34" charset="-122"/>
                  <a:ea typeface="Microsoft YaHei" panose="020B0503020204020204" pitchFamily="34" charset="-122"/>
                </a:rPr>
                <a:t>LocalSysDBCache</a:t>
              </a:r>
              <a:endParaRPr lang="zh-CN" altLang="en-US" sz="700" spc="20" dirty="0">
                <a:latin typeface="Microsoft YaHei" panose="020B0503020204020204" pitchFamily="34" charset="-122"/>
                <a:ea typeface="Microsoft YaHei" panose="020B0503020204020204" pitchFamily="34" charset="-122"/>
              </a:endParaRPr>
            </a:p>
          </p:txBody>
        </p:sp>
        <p:cxnSp>
          <p:nvCxnSpPr>
            <p:cNvPr id="160" name="直接箭头连接符 23">
              <a:extLst>
                <a:ext uri="{FF2B5EF4-FFF2-40B4-BE49-F238E27FC236}">
                  <a16:creationId xmlns:a16="http://schemas.microsoft.com/office/drawing/2014/main" id="{9CFDBC98-BA8B-64D6-FFB3-02277AFD2719}"/>
                </a:ext>
              </a:extLst>
            </p:cNvPr>
            <p:cNvCxnSpPr>
              <a:stCxn id="150" idx="0"/>
              <a:endCxn id="145" idx="2"/>
            </p:cNvCxnSpPr>
            <p:nvPr/>
          </p:nvCxnSpPr>
          <p:spPr>
            <a:xfrm flipV="1">
              <a:off x="1190202" y="2834092"/>
              <a:ext cx="0" cy="718849"/>
            </a:xfrm>
            <a:prstGeom prst="straightConnector1">
              <a:avLst/>
            </a:prstGeom>
            <a:noFill/>
            <a:ln w="9525" cap="flat" cmpd="sng" algn="ctr">
              <a:solidFill>
                <a:srgbClr val="4472C4"/>
              </a:solidFill>
              <a:prstDash val="sysDash"/>
              <a:miter lim="800000"/>
              <a:tailEnd type="triangle"/>
            </a:ln>
            <a:effectLst/>
          </p:spPr>
        </p:cxnSp>
        <p:sp>
          <p:nvSpPr>
            <p:cNvPr id="161" name="文本框 160">
              <a:extLst>
                <a:ext uri="{FF2B5EF4-FFF2-40B4-BE49-F238E27FC236}">
                  <a16:creationId xmlns:a16="http://schemas.microsoft.com/office/drawing/2014/main" id="{7FA92700-48CE-C68D-2380-76B162C7CDAB}"/>
                </a:ext>
              </a:extLst>
            </p:cNvPr>
            <p:cNvSpPr txBox="1"/>
            <p:nvPr/>
          </p:nvSpPr>
          <p:spPr>
            <a:xfrm>
              <a:off x="925814" y="3017722"/>
              <a:ext cx="206422" cy="300910"/>
            </a:xfrm>
            <a:prstGeom prst="rect">
              <a:avLst/>
            </a:prstGeom>
            <a:noFill/>
          </p:spPr>
          <p:txBody>
            <a:bodyPr wrap="square" rtlCol="0">
              <a:spAutoFit/>
            </a:bodyPr>
            <a:lstStyle/>
            <a:p>
              <a:pPr defTabSz="226794"/>
              <a:r>
                <a:rPr lang="zh-CN" altLang="en-US" sz="1050" dirty="0">
                  <a:latin typeface="Microsoft YaHei" panose="020B0503020204020204" pitchFamily="34" charset="-122"/>
                  <a:ea typeface="Microsoft YaHei" panose="020B0503020204020204" pitchFamily="34" charset="-122"/>
                </a:rPr>
                <a:t>引用</a:t>
              </a:r>
            </a:p>
          </p:txBody>
        </p:sp>
        <p:sp>
          <p:nvSpPr>
            <p:cNvPr id="162" name="文本框 161">
              <a:extLst>
                <a:ext uri="{FF2B5EF4-FFF2-40B4-BE49-F238E27FC236}">
                  <a16:creationId xmlns:a16="http://schemas.microsoft.com/office/drawing/2014/main" id="{9F48820C-520F-07C3-6B8F-9504065E348C}"/>
                </a:ext>
              </a:extLst>
            </p:cNvPr>
            <p:cNvSpPr txBox="1"/>
            <p:nvPr/>
          </p:nvSpPr>
          <p:spPr>
            <a:xfrm>
              <a:off x="1595477" y="3017722"/>
              <a:ext cx="206422" cy="300910"/>
            </a:xfrm>
            <a:prstGeom prst="rect">
              <a:avLst/>
            </a:prstGeom>
            <a:noFill/>
          </p:spPr>
          <p:txBody>
            <a:bodyPr wrap="square" rtlCol="0">
              <a:spAutoFit/>
            </a:bodyPr>
            <a:lstStyle/>
            <a:p>
              <a:pPr defTabSz="226794"/>
              <a:r>
                <a:rPr lang="zh-CN" altLang="en-US" sz="1050" dirty="0">
                  <a:latin typeface="Microsoft YaHei" panose="020B0503020204020204" pitchFamily="34" charset="-122"/>
                  <a:ea typeface="Microsoft YaHei" panose="020B0503020204020204" pitchFamily="34" charset="-122"/>
                </a:rPr>
                <a:t>拷贝</a:t>
              </a:r>
            </a:p>
          </p:txBody>
        </p:sp>
        <p:sp>
          <p:nvSpPr>
            <p:cNvPr id="163" name="文本框 162">
              <a:extLst>
                <a:ext uri="{FF2B5EF4-FFF2-40B4-BE49-F238E27FC236}">
                  <a16:creationId xmlns:a16="http://schemas.microsoft.com/office/drawing/2014/main" id="{BDB9D41B-8B76-4635-64E3-33BBE4982B54}"/>
                </a:ext>
              </a:extLst>
            </p:cNvPr>
            <p:cNvSpPr txBox="1"/>
            <p:nvPr/>
          </p:nvSpPr>
          <p:spPr>
            <a:xfrm>
              <a:off x="2140284" y="3017722"/>
              <a:ext cx="206422" cy="300910"/>
            </a:xfrm>
            <a:prstGeom prst="rect">
              <a:avLst/>
            </a:prstGeom>
            <a:noFill/>
          </p:spPr>
          <p:txBody>
            <a:bodyPr wrap="square" rtlCol="0">
              <a:spAutoFit/>
            </a:bodyPr>
            <a:lstStyle/>
            <a:p>
              <a:pPr defTabSz="226794"/>
              <a:r>
                <a:rPr lang="zh-CN" altLang="en-US" sz="1050" dirty="0">
                  <a:latin typeface="Microsoft YaHei" panose="020B0503020204020204" pitchFamily="34" charset="-122"/>
                  <a:ea typeface="Microsoft YaHei" panose="020B0503020204020204" pitchFamily="34" charset="-122"/>
                </a:rPr>
                <a:t>拷贝</a:t>
              </a:r>
            </a:p>
          </p:txBody>
        </p:sp>
        <p:grpSp>
          <p:nvGrpSpPr>
            <p:cNvPr id="164" name="组合 163">
              <a:extLst>
                <a:ext uri="{FF2B5EF4-FFF2-40B4-BE49-F238E27FC236}">
                  <a16:creationId xmlns:a16="http://schemas.microsoft.com/office/drawing/2014/main" id="{B783E1BC-0A8F-FC85-FB93-0DE8003BCD3E}"/>
                </a:ext>
              </a:extLst>
            </p:cNvPr>
            <p:cNvGrpSpPr/>
            <p:nvPr/>
          </p:nvGrpSpPr>
          <p:grpSpPr>
            <a:xfrm>
              <a:off x="1845101" y="2386327"/>
              <a:ext cx="1136968" cy="1605393"/>
              <a:chOff x="1838570" y="2386327"/>
              <a:chExt cx="1136968" cy="1682234"/>
            </a:xfrm>
          </p:grpSpPr>
          <p:cxnSp>
            <p:nvCxnSpPr>
              <p:cNvPr id="165" name="直接箭头连接符 25">
                <a:extLst>
                  <a:ext uri="{FF2B5EF4-FFF2-40B4-BE49-F238E27FC236}">
                    <a16:creationId xmlns:a16="http://schemas.microsoft.com/office/drawing/2014/main" id="{DAC4328C-D4EE-E26E-7C4C-884D458E01A6}"/>
                  </a:ext>
                </a:extLst>
              </p:cNvPr>
              <p:cNvCxnSpPr/>
              <p:nvPr/>
            </p:nvCxnSpPr>
            <p:spPr>
              <a:xfrm flipV="1">
                <a:off x="1838570" y="2395310"/>
                <a:ext cx="0" cy="1673250"/>
              </a:xfrm>
              <a:prstGeom prst="straightConnector1">
                <a:avLst/>
              </a:prstGeom>
              <a:noFill/>
              <a:ln w="9525" cap="flat" cmpd="sng" algn="ctr">
                <a:solidFill>
                  <a:srgbClr val="4472C4"/>
                </a:solidFill>
                <a:prstDash val="sysDash"/>
                <a:miter lim="800000"/>
                <a:tailEnd type="triangle"/>
              </a:ln>
              <a:effectLst/>
            </p:spPr>
          </p:cxnSp>
          <p:cxnSp>
            <p:nvCxnSpPr>
              <p:cNvPr id="166" name="直接箭头连接符 27">
                <a:extLst>
                  <a:ext uri="{FF2B5EF4-FFF2-40B4-BE49-F238E27FC236}">
                    <a16:creationId xmlns:a16="http://schemas.microsoft.com/office/drawing/2014/main" id="{F33CE508-6A11-1AF2-A394-E03938D6B211}"/>
                  </a:ext>
                </a:extLst>
              </p:cNvPr>
              <p:cNvCxnSpPr/>
              <p:nvPr/>
            </p:nvCxnSpPr>
            <p:spPr>
              <a:xfrm flipV="1">
                <a:off x="2400886" y="2386327"/>
                <a:ext cx="0" cy="1673250"/>
              </a:xfrm>
              <a:prstGeom prst="straightConnector1">
                <a:avLst/>
              </a:prstGeom>
              <a:noFill/>
              <a:ln w="9525" cap="flat" cmpd="sng" algn="ctr">
                <a:solidFill>
                  <a:srgbClr val="4472C4"/>
                </a:solidFill>
                <a:prstDash val="sysDash"/>
                <a:miter lim="800000"/>
                <a:tailEnd type="triangle"/>
              </a:ln>
              <a:effectLst/>
            </p:spPr>
          </p:cxnSp>
          <p:cxnSp>
            <p:nvCxnSpPr>
              <p:cNvPr id="167" name="直接箭头连接符 29">
                <a:extLst>
                  <a:ext uri="{FF2B5EF4-FFF2-40B4-BE49-F238E27FC236}">
                    <a16:creationId xmlns:a16="http://schemas.microsoft.com/office/drawing/2014/main" id="{F196C323-45EB-7B68-C083-83C710E07265}"/>
                  </a:ext>
                </a:extLst>
              </p:cNvPr>
              <p:cNvCxnSpPr/>
              <p:nvPr/>
            </p:nvCxnSpPr>
            <p:spPr>
              <a:xfrm flipV="1">
                <a:off x="2973106" y="2395310"/>
                <a:ext cx="2432" cy="1673251"/>
              </a:xfrm>
              <a:prstGeom prst="straightConnector1">
                <a:avLst/>
              </a:prstGeom>
              <a:noFill/>
              <a:ln w="9525" cap="flat" cmpd="sng" algn="ctr">
                <a:solidFill>
                  <a:srgbClr val="4472C4"/>
                </a:solidFill>
                <a:prstDash val="sysDash"/>
                <a:miter lim="800000"/>
                <a:tailEnd type="triangle"/>
              </a:ln>
              <a:effectLst/>
            </p:spPr>
          </p:cxnSp>
        </p:grpSp>
        <p:sp>
          <p:nvSpPr>
            <p:cNvPr id="168" name="文本框 167">
              <a:extLst>
                <a:ext uri="{FF2B5EF4-FFF2-40B4-BE49-F238E27FC236}">
                  <a16:creationId xmlns:a16="http://schemas.microsoft.com/office/drawing/2014/main" id="{E2BB5033-03EA-A6C9-E60D-37BA871CD488}"/>
                </a:ext>
              </a:extLst>
            </p:cNvPr>
            <p:cNvSpPr txBox="1"/>
            <p:nvPr/>
          </p:nvSpPr>
          <p:spPr>
            <a:xfrm>
              <a:off x="2739503" y="3017722"/>
              <a:ext cx="206422" cy="300910"/>
            </a:xfrm>
            <a:prstGeom prst="rect">
              <a:avLst/>
            </a:prstGeom>
            <a:noFill/>
          </p:spPr>
          <p:txBody>
            <a:bodyPr wrap="square" rtlCol="0">
              <a:spAutoFit/>
            </a:bodyPr>
            <a:lstStyle/>
            <a:p>
              <a:pPr defTabSz="226794"/>
              <a:r>
                <a:rPr lang="zh-CN" altLang="en-US" sz="1050" dirty="0">
                  <a:latin typeface="Microsoft YaHei" panose="020B0503020204020204" pitchFamily="34" charset="-122"/>
                  <a:ea typeface="Microsoft YaHei" panose="020B0503020204020204" pitchFamily="34" charset="-122"/>
                </a:rPr>
                <a:t>拷贝</a:t>
              </a:r>
            </a:p>
          </p:txBody>
        </p:sp>
        <p:sp>
          <p:nvSpPr>
            <p:cNvPr id="169" name="文本框 168">
              <a:extLst>
                <a:ext uri="{FF2B5EF4-FFF2-40B4-BE49-F238E27FC236}">
                  <a16:creationId xmlns:a16="http://schemas.microsoft.com/office/drawing/2014/main" id="{98EFEB45-A95B-10E4-A0EC-3E371D9F6278}"/>
                </a:ext>
              </a:extLst>
            </p:cNvPr>
            <p:cNvSpPr txBox="1"/>
            <p:nvPr/>
          </p:nvSpPr>
          <p:spPr>
            <a:xfrm>
              <a:off x="2948941" y="3475271"/>
              <a:ext cx="420759" cy="183890"/>
            </a:xfrm>
            <a:prstGeom prst="rect">
              <a:avLst/>
            </a:prstGeom>
            <a:noFill/>
          </p:spPr>
          <p:txBody>
            <a:bodyPr wrap="square" rtlCol="0">
              <a:spAutoFit/>
            </a:bodyPr>
            <a:lstStyle/>
            <a:p>
              <a:pPr defTabSz="226794"/>
              <a:r>
                <a:rPr lang="en-US" altLang="zh-CN" sz="1050">
                  <a:latin typeface="Microsoft YaHei" panose="020B0503020204020204" pitchFamily="34" charset="-122"/>
                  <a:ea typeface="Microsoft YaHei" panose="020B0503020204020204" pitchFamily="34" charset="-122"/>
                </a:rPr>
                <a:t>LRU</a:t>
              </a:r>
              <a:endParaRPr lang="zh-CN" altLang="en-US" sz="1050" dirty="0">
                <a:latin typeface="Microsoft YaHei" panose="020B0503020204020204" pitchFamily="34" charset="-122"/>
                <a:ea typeface="Microsoft YaHei" panose="020B0503020204020204" pitchFamily="34" charset="-122"/>
              </a:endParaRPr>
            </a:p>
          </p:txBody>
        </p:sp>
        <p:grpSp>
          <p:nvGrpSpPr>
            <p:cNvPr id="170" name="组合 169">
              <a:extLst>
                <a:ext uri="{FF2B5EF4-FFF2-40B4-BE49-F238E27FC236}">
                  <a16:creationId xmlns:a16="http://schemas.microsoft.com/office/drawing/2014/main" id="{2024C37B-5F61-99BC-B532-0329B841C77D}"/>
                </a:ext>
              </a:extLst>
            </p:cNvPr>
            <p:cNvGrpSpPr/>
            <p:nvPr/>
          </p:nvGrpSpPr>
          <p:grpSpPr>
            <a:xfrm>
              <a:off x="3300364" y="2391306"/>
              <a:ext cx="336085" cy="1689963"/>
              <a:chOff x="3382102" y="2321045"/>
              <a:chExt cx="403122" cy="1738904"/>
            </a:xfrm>
          </p:grpSpPr>
          <p:sp>
            <p:nvSpPr>
              <p:cNvPr id="171" name="圆角矩形 35">
                <a:extLst>
                  <a:ext uri="{FF2B5EF4-FFF2-40B4-BE49-F238E27FC236}">
                    <a16:creationId xmlns:a16="http://schemas.microsoft.com/office/drawing/2014/main" id="{66027BBB-2367-FDBD-CDCD-8C6730E59D2B}"/>
                  </a:ext>
                </a:extLst>
              </p:cNvPr>
              <p:cNvSpPr/>
              <p:nvPr/>
            </p:nvSpPr>
            <p:spPr>
              <a:xfrm>
                <a:off x="3453618" y="3019579"/>
                <a:ext cx="331606" cy="268524"/>
              </a:xfrm>
              <a:prstGeom prst="roundRect">
                <a:avLst/>
              </a:prstGeom>
              <a:gradFill>
                <a:gsLst>
                  <a:gs pos="0">
                    <a:srgbClr val="8660F1"/>
                  </a:gs>
                  <a:gs pos="0">
                    <a:srgbClr val="8164EA"/>
                  </a:gs>
                  <a:gs pos="64000">
                    <a:srgbClr val="565EF3"/>
                  </a:gs>
                  <a:gs pos="99000">
                    <a:srgbClr val="4A75F5"/>
                  </a:gs>
                </a:gsLst>
                <a:lin ang="0" scaled="0"/>
              </a:gradFill>
              <a:ln w="25400" cap="flat">
                <a:solidFill>
                  <a:srgbClr val="4E7DFE">
                    <a:alpha val="1786"/>
                  </a:srgbClr>
                </a:solidFill>
                <a:prstDash val="solid"/>
                <a:miter lim="800000"/>
              </a:ln>
              <a:effectLst/>
            </p:spPr>
            <p:txBody>
              <a:bodyPr wrap="square" lIns="45719" tIns="45719" rIns="45719" bIns="45719" numCol="1" anchor="ctr">
                <a:noAutofit/>
              </a:bodyPr>
              <a:lstStyle/>
              <a:p>
                <a:pPr marL="0" marR="0" lvl="0" indent="0" algn="ctr" defTabSz="914400" eaLnBrk="1" fontAlgn="auto" latinLnBrk="0" hangingPunct="0">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sym typeface="Huawei Sans"/>
                </a:endParaRPr>
              </a:p>
            </p:txBody>
          </p:sp>
          <p:cxnSp>
            <p:nvCxnSpPr>
              <p:cNvPr id="172" name="肘形连接符 37">
                <a:extLst>
                  <a:ext uri="{FF2B5EF4-FFF2-40B4-BE49-F238E27FC236}">
                    <a16:creationId xmlns:a16="http://schemas.microsoft.com/office/drawing/2014/main" id="{E4BDE8AD-C246-E3C2-5CF3-14A21856D757}"/>
                  </a:ext>
                </a:extLst>
              </p:cNvPr>
              <p:cNvCxnSpPr>
                <a:cxnSpLocks/>
                <a:stCxn id="171" idx="0"/>
                <a:endCxn id="143" idx="3"/>
              </p:cNvCxnSpPr>
              <p:nvPr/>
            </p:nvCxnSpPr>
            <p:spPr>
              <a:xfrm rot="16200000" flipV="1">
                <a:off x="3151495" y="2551652"/>
                <a:ext cx="698533" cy="237320"/>
              </a:xfrm>
              <a:prstGeom prst="bentConnector2">
                <a:avLst/>
              </a:prstGeom>
              <a:noFill/>
              <a:ln w="6350" cap="flat" cmpd="sng" algn="ctr">
                <a:solidFill>
                  <a:srgbClr val="4472C4"/>
                </a:solidFill>
                <a:prstDash val="solid"/>
                <a:miter lim="800000"/>
                <a:tailEnd type="triangle"/>
              </a:ln>
              <a:effectLst/>
            </p:spPr>
          </p:cxnSp>
          <p:cxnSp>
            <p:nvCxnSpPr>
              <p:cNvPr id="173" name="肘形连接符 40">
                <a:extLst>
                  <a:ext uri="{FF2B5EF4-FFF2-40B4-BE49-F238E27FC236}">
                    <a16:creationId xmlns:a16="http://schemas.microsoft.com/office/drawing/2014/main" id="{FA899598-97CF-4BDA-9B58-E11A25ACF186}"/>
                  </a:ext>
                </a:extLst>
              </p:cNvPr>
              <p:cNvCxnSpPr>
                <a:cxnSpLocks/>
                <a:stCxn id="171" idx="2"/>
                <a:endCxn id="149" idx="3"/>
              </p:cNvCxnSpPr>
              <p:nvPr/>
            </p:nvCxnSpPr>
            <p:spPr>
              <a:xfrm rot="5400000">
                <a:off x="3117527" y="3558054"/>
                <a:ext cx="771846" cy="231943"/>
              </a:xfrm>
              <a:prstGeom prst="bentConnector2">
                <a:avLst/>
              </a:prstGeom>
              <a:noFill/>
              <a:ln w="6350" cap="flat" cmpd="sng" algn="ctr">
                <a:solidFill>
                  <a:srgbClr val="4472C4"/>
                </a:solidFill>
                <a:prstDash val="solid"/>
                <a:miter lim="800000"/>
                <a:tailEnd type="triangle"/>
              </a:ln>
              <a:effectLst/>
            </p:spPr>
          </p:cxnSp>
        </p:grpSp>
        <p:sp>
          <p:nvSpPr>
            <p:cNvPr id="174" name="文本框 173">
              <a:extLst>
                <a:ext uri="{FF2B5EF4-FFF2-40B4-BE49-F238E27FC236}">
                  <a16:creationId xmlns:a16="http://schemas.microsoft.com/office/drawing/2014/main" id="{D79F5E90-DD45-4975-F16C-A9E9CD615ED1}"/>
                </a:ext>
              </a:extLst>
            </p:cNvPr>
            <p:cNvSpPr txBox="1"/>
            <p:nvPr/>
          </p:nvSpPr>
          <p:spPr>
            <a:xfrm>
              <a:off x="3470458" y="2431214"/>
              <a:ext cx="190060" cy="534952"/>
            </a:xfrm>
            <a:prstGeom prst="rect">
              <a:avLst/>
            </a:prstGeom>
            <a:noFill/>
          </p:spPr>
          <p:txBody>
            <a:bodyPr wrap="square" rtlCol="0">
              <a:spAutoFit/>
            </a:bodyPr>
            <a:lstStyle/>
            <a:p>
              <a:pPr defTabSz="226794"/>
              <a:r>
                <a:rPr lang="zh-CN" altLang="en-US" sz="1050" dirty="0">
                  <a:latin typeface="Microsoft YaHei" panose="020B0503020204020204" pitchFamily="34" charset="-122"/>
                  <a:ea typeface="Microsoft YaHei" panose="020B0503020204020204" pitchFamily="34" charset="-122"/>
                </a:rPr>
                <a:t>同步失效</a:t>
              </a:r>
            </a:p>
          </p:txBody>
        </p:sp>
        <p:sp>
          <p:nvSpPr>
            <p:cNvPr id="175" name="文本框 174">
              <a:extLst>
                <a:ext uri="{FF2B5EF4-FFF2-40B4-BE49-F238E27FC236}">
                  <a16:creationId xmlns:a16="http://schemas.microsoft.com/office/drawing/2014/main" id="{0C889982-7197-E909-B3E4-5C634752A5EA}"/>
                </a:ext>
              </a:extLst>
            </p:cNvPr>
            <p:cNvSpPr txBox="1"/>
            <p:nvPr/>
          </p:nvSpPr>
          <p:spPr>
            <a:xfrm>
              <a:off x="3478353" y="3465437"/>
              <a:ext cx="174270" cy="534952"/>
            </a:xfrm>
            <a:prstGeom prst="rect">
              <a:avLst/>
            </a:prstGeom>
            <a:noFill/>
          </p:spPr>
          <p:txBody>
            <a:bodyPr wrap="square" rtlCol="0">
              <a:spAutoFit/>
            </a:bodyPr>
            <a:lstStyle/>
            <a:p>
              <a:pPr defTabSz="226794"/>
              <a:r>
                <a:rPr lang="zh-CN" altLang="en-US" sz="1050" dirty="0">
                  <a:latin typeface="Microsoft YaHei" panose="020B0503020204020204" pitchFamily="34" charset="-122"/>
                  <a:ea typeface="Microsoft YaHei" panose="020B0503020204020204" pitchFamily="34" charset="-122"/>
                </a:rPr>
                <a:t>失效消息</a:t>
              </a:r>
            </a:p>
          </p:txBody>
        </p:sp>
        <p:sp>
          <p:nvSpPr>
            <p:cNvPr id="176" name="文本框 175">
              <a:extLst>
                <a:ext uri="{FF2B5EF4-FFF2-40B4-BE49-F238E27FC236}">
                  <a16:creationId xmlns:a16="http://schemas.microsoft.com/office/drawing/2014/main" id="{66C6545D-DFDE-62FB-873D-2E2F704F17D9}"/>
                </a:ext>
              </a:extLst>
            </p:cNvPr>
            <p:cNvSpPr txBox="1"/>
            <p:nvPr/>
          </p:nvSpPr>
          <p:spPr>
            <a:xfrm>
              <a:off x="2762878" y="1864844"/>
              <a:ext cx="435953" cy="183890"/>
            </a:xfrm>
            <a:prstGeom prst="rect">
              <a:avLst/>
            </a:prstGeom>
            <a:noFill/>
          </p:spPr>
          <p:txBody>
            <a:bodyPr wrap="square" rtlCol="0">
              <a:spAutoFit/>
            </a:bodyPr>
            <a:lstStyle/>
            <a:p>
              <a:pPr algn="ctr" defTabSz="226794"/>
              <a:r>
                <a:rPr lang="en-US" altLang="zh-CN" sz="1050">
                  <a:latin typeface="Microsoft YaHei" panose="020B0503020204020204" pitchFamily="34" charset="-122"/>
                  <a:ea typeface="Microsoft YaHei" panose="020B0503020204020204" pitchFamily="34" charset="-122"/>
                </a:rPr>
                <a:t>LRU</a:t>
              </a:r>
              <a:endParaRPr lang="zh-CN" altLang="en-US" sz="1050" dirty="0">
                <a:latin typeface="Microsoft YaHei" panose="020B0503020204020204" pitchFamily="34" charset="-122"/>
                <a:ea typeface="Microsoft YaHei" panose="020B0503020204020204" pitchFamily="34" charset="-122"/>
              </a:endParaRPr>
            </a:p>
          </p:txBody>
        </p:sp>
        <p:sp>
          <p:nvSpPr>
            <p:cNvPr id="177" name="矩形 176">
              <a:extLst>
                <a:ext uri="{FF2B5EF4-FFF2-40B4-BE49-F238E27FC236}">
                  <a16:creationId xmlns:a16="http://schemas.microsoft.com/office/drawing/2014/main" id="{B0F44417-544F-4BFA-F664-D0D836E86230}"/>
                </a:ext>
              </a:extLst>
            </p:cNvPr>
            <p:cNvSpPr/>
            <p:nvPr/>
          </p:nvSpPr>
          <p:spPr>
            <a:xfrm>
              <a:off x="1729965" y="1295687"/>
              <a:ext cx="677452" cy="226663"/>
            </a:xfrm>
            <a:prstGeom prst="rect">
              <a:avLst/>
            </a:prstGeom>
            <a:gradFill>
              <a:gsLst>
                <a:gs pos="0">
                  <a:srgbClr val="8660F1"/>
                </a:gs>
                <a:gs pos="23000">
                  <a:srgbClr val="8164EA"/>
                </a:gs>
                <a:gs pos="67000">
                  <a:srgbClr val="565EF3"/>
                </a:gs>
                <a:gs pos="99000">
                  <a:srgbClr val="4A75F5"/>
                </a:gs>
              </a:gsLst>
              <a:lin ang="0" scaled="0"/>
            </a:gra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endParaRPr lang="zh-CN" altLang="en-US" sz="1000" dirty="0">
                <a:latin typeface="Microsoft YaHei" panose="020B0503020204020204" pitchFamily="34" charset="-122"/>
                <a:ea typeface="Microsoft YaHei" panose="020B0503020204020204" pitchFamily="34" charset="-122"/>
                <a:sym typeface="Huawei Sans"/>
              </a:endParaRPr>
            </a:p>
          </p:txBody>
        </p:sp>
        <p:cxnSp>
          <p:nvCxnSpPr>
            <p:cNvPr id="178" name="直接箭头连接符 37">
              <a:extLst>
                <a:ext uri="{FF2B5EF4-FFF2-40B4-BE49-F238E27FC236}">
                  <a16:creationId xmlns:a16="http://schemas.microsoft.com/office/drawing/2014/main" id="{B748810F-9618-C0F0-F159-1C2E3F6FF7C6}"/>
                </a:ext>
              </a:extLst>
            </p:cNvPr>
            <p:cNvCxnSpPr>
              <a:cxnSpLocks/>
            </p:cNvCxnSpPr>
            <p:nvPr/>
          </p:nvCxnSpPr>
          <p:spPr>
            <a:xfrm flipV="1">
              <a:off x="2064225" y="1542274"/>
              <a:ext cx="0" cy="292731"/>
            </a:xfrm>
            <a:prstGeom prst="straightConnector1">
              <a:avLst/>
            </a:prstGeom>
            <a:noFill/>
            <a:ln w="9525" cap="flat" cmpd="sng" algn="ctr">
              <a:solidFill>
                <a:srgbClr val="4472C4"/>
              </a:solidFill>
              <a:prstDash val="solid"/>
              <a:miter lim="800000"/>
              <a:tailEnd type="triangle"/>
            </a:ln>
            <a:effectLst/>
          </p:spPr>
        </p:cxnSp>
        <p:sp>
          <p:nvSpPr>
            <p:cNvPr id="179" name="文本框 178">
              <a:extLst>
                <a:ext uri="{FF2B5EF4-FFF2-40B4-BE49-F238E27FC236}">
                  <a16:creationId xmlns:a16="http://schemas.microsoft.com/office/drawing/2014/main" id="{4C908D14-91B0-1E76-CAAC-338EF55C00EA}"/>
                </a:ext>
              </a:extLst>
            </p:cNvPr>
            <p:cNvSpPr txBox="1"/>
            <p:nvPr/>
          </p:nvSpPr>
          <p:spPr>
            <a:xfrm>
              <a:off x="2048986" y="1619568"/>
              <a:ext cx="358431" cy="156028"/>
            </a:xfrm>
            <a:prstGeom prst="rect">
              <a:avLst/>
            </a:prstGeom>
            <a:noFill/>
          </p:spPr>
          <p:txBody>
            <a:bodyPr wrap="square" rtlCol="0">
              <a:spAutoFit/>
            </a:bodyPr>
            <a:lstStyle/>
            <a:p>
              <a:pPr defTabSz="226794"/>
              <a:r>
                <a:rPr lang="en-US" altLang="zh-CN" sz="800">
                  <a:latin typeface="Microsoft YaHei" panose="020B0503020204020204" pitchFamily="34" charset="-122"/>
                  <a:ea typeface="Microsoft YaHei" panose="020B0503020204020204" pitchFamily="34" charset="-122"/>
                </a:rPr>
                <a:t>Scan</a:t>
              </a:r>
              <a:endParaRPr lang="zh-CN" altLang="en-US" sz="800" dirty="0">
                <a:latin typeface="Microsoft YaHei" panose="020B0503020204020204" pitchFamily="34" charset="-122"/>
                <a:ea typeface="Microsoft YaHei" panose="020B0503020204020204" pitchFamily="34" charset="-122"/>
              </a:endParaRPr>
            </a:p>
          </p:txBody>
        </p:sp>
        <p:sp>
          <p:nvSpPr>
            <p:cNvPr id="180" name="矩形 179">
              <a:extLst>
                <a:ext uri="{FF2B5EF4-FFF2-40B4-BE49-F238E27FC236}">
                  <a16:creationId xmlns:a16="http://schemas.microsoft.com/office/drawing/2014/main" id="{92766716-41FB-ED28-CDDB-F52188B81721}"/>
                </a:ext>
              </a:extLst>
            </p:cNvPr>
            <p:cNvSpPr/>
            <p:nvPr/>
          </p:nvSpPr>
          <p:spPr>
            <a:xfrm>
              <a:off x="905828" y="2088405"/>
              <a:ext cx="623997" cy="215466"/>
            </a:xfrm>
            <a:prstGeom prst="rect">
              <a:avLst/>
            </a:prstGeom>
          </p:spPr>
          <p:txBody>
            <a:bodyPr wrap="square">
              <a:spAutoFit/>
            </a:bodyPr>
            <a:lstStyle/>
            <a:p>
              <a:pPr algn="ctr" defTabSz="226794">
                <a:lnSpc>
                  <a:spcPts val="800"/>
                </a:lnSpc>
              </a:pPr>
              <a:r>
                <a:rPr lang="en-US" altLang="zh-CN" sz="800" spc="20">
                  <a:latin typeface="Microsoft YaHei" panose="020B0503020204020204" pitchFamily="34" charset="-122"/>
                  <a:ea typeface="Microsoft YaHei" panose="020B0503020204020204" pitchFamily="34" charset="-122"/>
                </a:rPr>
                <a:t>GlobalSysTabCache</a:t>
              </a:r>
              <a:endParaRPr lang="zh-CN" altLang="en-US" sz="800" spc="20" dirty="0">
                <a:latin typeface="Microsoft YaHei" panose="020B0503020204020204" pitchFamily="34" charset="-122"/>
                <a:ea typeface="Microsoft YaHei" panose="020B0503020204020204" pitchFamily="34" charset="-122"/>
              </a:endParaRPr>
            </a:p>
          </p:txBody>
        </p:sp>
        <p:sp>
          <p:nvSpPr>
            <p:cNvPr id="181" name="矩形 180">
              <a:extLst>
                <a:ext uri="{FF2B5EF4-FFF2-40B4-BE49-F238E27FC236}">
                  <a16:creationId xmlns:a16="http://schemas.microsoft.com/office/drawing/2014/main" id="{B6EE9C87-1BAE-3511-C342-3D91D98FF5B5}"/>
                </a:ext>
              </a:extLst>
            </p:cNvPr>
            <p:cNvSpPr/>
            <p:nvPr/>
          </p:nvSpPr>
          <p:spPr>
            <a:xfrm>
              <a:off x="1757299" y="1309437"/>
              <a:ext cx="677452" cy="222897"/>
            </a:xfrm>
            <a:prstGeom prst="rect">
              <a:avLst/>
            </a:prstGeom>
          </p:spPr>
          <p:txBody>
            <a:bodyPr wrap="square">
              <a:spAutoFit/>
            </a:bodyPr>
            <a:lstStyle/>
            <a:p>
              <a:pPr algn="ctr" defTabSz="226794"/>
              <a:r>
                <a:rPr lang="zh-CN" altLang="en-US" sz="1400" b="1" dirty="0">
                  <a:solidFill>
                    <a:schemeClr val="bg1"/>
                  </a:solidFill>
                  <a:latin typeface="Microsoft YaHei" panose="020B0503020204020204" pitchFamily="34" charset="-122"/>
                  <a:ea typeface="Microsoft YaHei" panose="020B0503020204020204" pitchFamily="34" charset="-122"/>
                </a:rPr>
                <a:t>系统表</a:t>
              </a:r>
            </a:p>
          </p:txBody>
        </p:sp>
        <p:sp>
          <p:nvSpPr>
            <p:cNvPr id="182" name="矩形 181">
              <a:extLst>
                <a:ext uri="{FF2B5EF4-FFF2-40B4-BE49-F238E27FC236}">
                  <a16:creationId xmlns:a16="http://schemas.microsoft.com/office/drawing/2014/main" id="{32DB7095-DBDE-DAF1-84E9-7AA8FF5562E8}"/>
                </a:ext>
              </a:extLst>
            </p:cNvPr>
            <p:cNvSpPr/>
            <p:nvPr/>
          </p:nvSpPr>
          <p:spPr>
            <a:xfrm>
              <a:off x="895581" y="4004025"/>
              <a:ext cx="573436" cy="215466"/>
            </a:xfrm>
            <a:prstGeom prst="rect">
              <a:avLst/>
            </a:prstGeom>
          </p:spPr>
          <p:txBody>
            <a:bodyPr wrap="square">
              <a:spAutoFit/>
            </a:bodyPr>
            <a:lstStyle/>
            <a:p>
              <a:pPr algn="ctr" defTabSz="226794">
                <a:lnSpc>
                  <a:spcPts val="800"/>
                </a:lnSpc>
              </a:pPr>
              <a:r>
                <a:rPr lang="en-US" altLang="zh-CN" sz="800" spc="20">
                  <a:latin typeface="Microsoft YaHei" panose="020B0503020204020204" pitchFamily="34" charset="-122"/>
                  <a:ea typeface="Microsoft YaHei" panose="020B0503020204020204" pitchFamily="34" charset="-122"/>
                </a:rPr>
                <a:t>LocalSysTupCache</a:t>
              </a:r>
              <a:endParaRPr lang="zh-CN" altLang="en-US" sz="800" spc="20" dirty="0">
                <a:latin typeface="Microsoft YaHei" panose="020B0503020204020204" pitchFamily="34" charset="-122"/>
                <a:ea typeface="Microsoft YaHei" panose="020B0503020204020204" pitchFamily="34" charset="-122"/>
              </a:endParaRPr>
            </a:p>
          </p:txBody>
        </p:sp>
        <p:sp>
          <p:nvSpPr>
            <p:cNvPr id="183" name="矩形 182">
              <a:extLst>
                <a:ext uri="{FF2B5EF4-FFF2-40B4-BE49-F238E27FC236}">
                  <a16:creationId xmlns:a16="http://schemas.microsoft.com/office/drawing/2014/main" id="{20616E83-8E8D-D7D5-2CA2-D3BC778434FA}"/>
                </a:ext>
              </a:extLst>
            </p:cNvPr>
            <p:cNvSpPr/>
            <p:nvPr/>
          </p:nvSpPr>
          <p:spPr>
            <a:xfrm>
              <a:off x="923175" y="3567880"/>
              <a:ext cx="553141" cy="215466"/>
            </a:xfrm>
            <a:prstGeom prst="rect">
              <a:avLst/>
            </a:prstGeom>
          </p:spPr>
          <p:txBody>
            <a:bodyPr wrap="square">
              <a:spAutoFit/>
            </a:bodyPr>
            <a:lstStyle/>
            <a:p>
              <a:pPr algn="ctr" defTabSz="226794">
                <a:lnSpc>
                  <a:spcPts val="800"/>
                </a:lnSpc>
              </a:pPr>
              <a:r>
                <a:rPr lang="en-US" altLang="zh-CN" sz="800" spc="20">
                  <a:latin typeface="Microsoft YaHei" panose="020B0503020204020204" pitchFamily="34" charset="-122"/>
                  <a:ea typeface="Microsoft YaHei" panose="020B0503020204020204" pitchFamily="34" charset="-122"/>
                </a:rPr>
                <a:t>LocalSysTabCache</a:t>
              </a:r>
              <a:endParaRPr lang="zh-CN" altLang="en-US" sz="800" spc="20" dirty="0">
                <a:latin typeface="Microsoft YaHei" panose="020B0503020204020204" pitchFamily="34" charset="-122"/>
                <a:ea typeface="Microsoft YaHei" panose="020B0503020204020204" pitchFamily="34" charset="-122"/>
              </a:endParaRPr>
            </a:p>
          </p:txBody>
        </p:sp>
        <p:sp>
          <p:nvSpPr>
            <p:cNvPr id="184" name="矩形 183">
              <a:extLst>
                <a:ext uri="{FF2B5EF4-FFF2-40B4-BE49-F238E27FC236}">
                  <a16:creationId xmlns:a16="http://schemas.microsoft.com/office/drawing/2014/main" id="{AC4F948F-A97F-E967-9710-72FA6BD6E4A4}"/>
                </a:ext>
              </a:extLst>
            </p:cNvPr>
            <p:cNvSpPr/>
            <p:nvPr/>
          </p:nvSpPr>
          <p:spPr>
            <a:xfrm>
              <a:off x="1579234" y="4004025"/>
              <a:ext cx="531733" cy="215466"/>
            </a:xfrm>
            <a:prstGeom prst="rect">
              <a:avLst/>
            </a:prstGeom>
          </p:spPr>
          <p:txBody>
            <a:bodyPr wrap="square">
              <a:spAutoFit/>
            </a:bodyPr>
            <a:lstStyle/>
            <a:p>
              <a:pPr algn="ctr" defTabSz="226794">
                <a:lnSpc>
                  <a:spcPts val="800"/>
                </a:lnSpc>
              </a:pPr>
              <a:r>
                <a:rPr lang="en-US" altLang="zh-CN" sz="800" spc="20">
                  <a:latin typeface="Microsoft YaHei" panose="020B0503020204020204" pitchFamily="34" charset="-122"/>
                  <a:ea typeface="Microsoft YaHei" panose="020B0503020204020204" pitchFamily="34" charset="-122"/>
                </a:rPr>
                <a:t>LocalTabDefCache</a:t>
              </a:r>
              <a:endParaRPr lang="zh-CN" altLang="en-US" sz="800" spc="20" dirty="0">
                <a:latin typeface="Microsoft YaHei" panose="020B0503020204020204" pitchFamily="34" charset="-122"/>
                <a:ea typeface="Microsoft YaHei" panose="020B0503020204020204" pitchFamily="34" charset="-122"/>
              </a:endParaRPr>
            </a:p>
          </p:txBody>
        </p:sp>
        <p:sp>
          <p:nvSpPr>
            <p:cNvPr id="185" name="矩形 184">
              <a:extLst>
                <a:ext uri="{FF2B5EF4-FFF2-40B4-BE49-F238E27FC236}">
                  <a16:creationId xmlns:a16="http://schemas.microsoft.com/office/drawing/2014/main" id="{598CBC43-8705-01CD-5E0F-F3A8C57BBBC4}"/>
                </a:ext>
              </a:extLst>
            </p:cNvPr>
            <p:cNvSpPr/>
            <p:nvPr/>
          </p:nvSpPr>
          <p:spPr>
            <a:xfrm>
              <a:off x="2074830" y="4004025"/>
              <a:ext cx="642571" cy="215466"/>
            </a:xfrm>
            <a:prstGeom prst="rect">
              <a:avLst/>
            </a:prstGeom>
          </p:spPr>
          <p:txBody>
            <a:bodyPr wrap="square">
              <a:spAutoFit/>
            </a:bodyPr>
            <a:lstStyle/>
            <a:p>
              <a:pPr algn="ctr" defTabSz="226794">
                <a:lnSpc>
                  <a:spcPts val="800"/>
                </a:lnSpc>
              </a:pPr>
              <a:r>
                <a:rPr lang="en-US" altLang="zh-CN" sz="800" spc="20">
                  <a:latin typeface="Microsoft YaHei" panose="020B0503020204020204" pitchFamily="34" charset="-122"/>
                  <a:ea typeface="Microsoft YaHei" panose="020B0503020204020204" pitchFamily="34" charset="-122"/>
                </a:rPr>
                <a:t>LocalPartitionDefCache</a:t>
              </a:r>
              <a:endParaRPr lang="zh-CN" altLang="en-US" sz="800" spc="20" dirty="0">
                <a:latin typeface="Microsoft YaHei" panose="020B0503020204020204" pitchFamily="34" charset="-122"/>
                <a:ea typeface="Microsoft YaHei" panose="020B0503020204020204" pitchFamily="34" charset="-122"/>
              </a:endParaRPr>
            </a:p>
          </p:txBody>
        </p:sp>
        <p:sp>
          <p:nvSpPr>
            <p:cNvPr id="186" name="矩形 185">
              <a:extLst>
                <a:ext uri="{FF2B5EF4-FFF2-40B4-BE49-F238E27FC236}">
                  <a16:creationId xmlns:a16="http://schemas.microsoft.com/office/drawing/2014/main" id="{B4ECDD46-BE8C-C546-51D3-08A4AE533B29}"/>
                </a:ext>
              </a:extLst>
            </p:cNvPr>
            <p:cNvSpPr/>
            <p:nvPr/>
          </p:nvSpPr>
          <p:spPr>
            <a:xfrm>
              <a:off x="2717401" y="4052195"/>
              <a:ext cx="559902" cy="141168"/>
            </a:xfrm>
            <a:prstGeom prst="rect">
              <a:avLst/>
            </a:prstGeom>
          </p:spPr>
          <p:txBody>
            <a:bodyPr wrap="square">
              <a:spAutoFit/>
            </a:bodyPr>
            <a:lstStyle/>
            <a:p>
              <a:pPr algn="ctr" defTabSz="226794">
                <a:lnSpc>
                  <a:spcPts val="800"/>
                </a:lnSpc>
              </a:pPr>
              <a:r>
                <a:rPr lang="en-US" altLang="zh-CN" sz="800">
                  <a:latin typeface="Microsoft YaHei" panose="020B0503020204020204" pitchFamily="34" charset="-122"/>
                  <a:ea typeface="Microsoft YaHei" panose="020B0503020204020204" pitchFamily="34" charset="-122"/>
                </a:rPr>
                <a:t>relmap_cxt</a:t>
              </a:r>
              <a:endParaRPr lang="zh-CN" altLang="en-US" sz="800" dirty="0">
                <a:latin typeface="Microsoft YaHei" panose="020B0503020204020204" pitchFamily="34" charset="-122"/>
                <a:ea typeface="Microsoft YaHei" panose="020B0503020204020204" pitchFamily="34" charset="-122"/>
              </a:endParaRPr>
            </a:p>
          </p:txBody>
        </p:sp>
        <p:sp>
          <p:nvSpPr>
            <p:cNvPr id="187" name="矩形 186">
              <a:extLst>
                <a:ext uri="{FF2B5EF4-FFF2-40B4-BE49-F238E27FC236}">
                  <a16:creationId xmlns:a16="http://schemas.microsoft.com/office/drawing/2014/main" id="{4689ED52-809C-B2E6-2CF9-A18E2E82331D}"/>
                </a:ext>
              </a:extLst>
            </p:cNvPr>
            <p:cNvSpPr/>
            <p:nvPr/>
          </p:nvSpPr>
          <p:spPr>
            <a:xfrm>
              <a:off x="908623" y="4433260"/>
              <a:ext cx="563160" cy="141168"/>
            </a:xfrm>
            <a:prstGeom prst="rect">
              <a:avLst/>
            </a:prstGeom>
          </p:spPr>
          <p:txBody>
            <a:bodyPr wrap="none">
              <a:spAutoFit/>
            </a:bodyPr>
            <a:lstStyle/>
            <a:p>
              <a:pPr algn="ctr" defTabSz="226794">
                <a:lnSpc>
                  <a:spcPts val="800"/>
                </a:lnSpc>
              </a:pPr>
              <a:r>
                <a:rPr lang="en-US" altLang="zh-CN" sz="800" spc="20">
                  <a:latin typeface="Microsoft YaHei" panose="020B0503020204020204" pitchFamily="34" charset="-122"/>
                  <a:ea typeface="Microsoft YaHei" panose="020B0503020204020204" pitchFamily="34" charset="-122"/>
                </a:rPr>
                <a:t>SmgrCache</a:t>
              </a:r>
              <a:endParaRPr lang="zh-CN" altLang="en-US" sz="800" spc="20" dirty="0">
                <a:latin typeface="Microsoft YaHei" panose="020B0503020204020204" pitchFamily="34" charset="-122"/>
                <a:ea typeface="Microsoft YaHei" panose="020B0503020204020204" pitchFamily="34" charset="-122"/>
              </a:endParaRPr>
            </a:p>
          </p:txBody>
        </p:sp>
        <p:sp>
          <p:nvSpPr>
            <p:cNvPr id="188" name="矩形 187">
              <a:extLst>
                <a:ext uri="{FF2B5EF4-FFF2-40B4-BE49-F238E27FC236}">
                  <a16:creationId xmlns:a16="http://schemas.microsoft.com/office/drawing/2014/main" id="{CAFB3095-4854-CD19-944D-F0E91B061D21}"/>
                </a:ext>
              </a:extLst>
            </p:cNvPr>
            <p:cNvSpPr/>
            <p:nvPr/>
          </p:nvSpPr>
          <p:spPr>
            <a:xfrm>
              <a:off x="1937867" y="4433260"/>
              <a:ext cx="531733" cy="141168"/>
            </a:xfrm>
            <a:prstGeom prst="rect">
              <a:avLst/>
            </a:prstGeom>
          </p:spPr>
          <p:txBody>
            <a:bodyPr wrap="square">
              <a:spAutoFit/>
            </a:bodyPr>
            <a:lstStyle/>
            <a:p>
              <a:pPr algn="ctr" defTabSz="226794">
                <a:lnSpc>
                  <a:spcPts val="800"/>
                </a:lnSpc>
              </a:pPr>
              <a:r>
                <a:rPr lang="en-US" altLang="zh-CN" sz="800" spc="20">
                  <a:latin typeface="Microsoft YaHei" panose="020B0503020204020204" pitchFamily="34" charset="-122"/>
                  <a:ea typeface="Microsoft YaHei" panose="020B0503020204020204" pitchFamily="34" charset="-122"/>
                </a:rPr>
                <a:t>VfdCache</a:t>
              </a:r>
              <a:endParaRPr lang="zh-CN" altLang="en-US" sz="800" spc="20" dirty="0">
                <a:latin typeface="Microsoft YaHei" panose="020B0503020204020204" pitchFamily="34" charset="-122"/>
                <a:ea typeface="Microsoft YaHei" panose="020B0503020204020204" pitchFamily="34" charset="-122"/>
              </a:endParaRPr>
            </a:p>
          </p:txBody>
        </p:sp>
        <p:sp>
          <p:nvSpPr>
            <p:cNvPr id="189" name="矩形 188">
              <a:extLst>
                <a:ext uri="{FF2B5EF4-FFF2-40B4-BE49-F238E27FC236}">
                  <a16:creationId xmlns:a16="http://schemas.microsoft.com/office/drawing/2014/main" id="{5BAA0A60-B198-DDC8-CD94-534A9D32A955}"/>
                </a:ext>
              </a:extLst>
            </p:cNvPr>
            <p:cNvSpPr/>
            <p:nvPr/>
          </p:nvSpPr>
          <p:spPr>
            <a:xfrm>
              <a:off x="2707545" y="4433260"/>
              <a:ext cx="546617" cy="141168"/>
            </a:xfrm>
            <a:prstGeom prst="rect">
              <a:avLst/>
            </a:prstGeom>
          </p:spPr>
          <p:txBody>
            <a:bodyPr wrap="none">
              <a:spAutoFit/>
            </a:bodyPr>
            <a:lstStyle/>
            <a:p>
              <a:pPr algn="ctr" defTabSz="226794">
                <a:lnSpc>
                  <a:spcPts val="800"/>
                </a:lnSpc>
              </a:pPr>
              <a:r>
                <a:rPr lang="en-US" altLang="zh-CN" sz="800" spc="20">
                  <a:latin typeface="Microsoft YaHei" panose="020B0503020204020204" pitchFamily="34" charset="-122"/>
                  <a:ea typeface="Microsoft YaHei" panose="020B0503020204020204" pitchFamily="34" charset="-122"/>
                </a:rPr>
                <a:t>TypeCache</a:t>
              </a:r>
              <a:endParaRPr lang="zh-CN" altLang="en-US" sz="800" spc="20" dirty="0">
                <a:latin typeface="Microsoft YaHei" panose="020B0503020204020204" pitchFamily="34" charset="-122"/>
                <a:ea typeface="Microsoft YaHei" panose="020B0503020204020204" pitchFamily="34" charset="-122"/>
              </a:endParaRPr>
            </a:p>
          </p:txBody>
        </p:sp>
        <p:sp>
          <p:nvSpPr>
            <p:cNvPr id="190" name="矩形 189">
              <a:extLst>
                <a:ext uri="{FF2B5EF4-FFF2-40B4-BE49-F238E27FC236}">
                  <a16:creationId xmlns:a16="http://schemas.microsoft.com/office/drawing/2014/main" id="{7B7B94D0-828F-63FE-BFCD-2008F74B757F}"/>
                </a:ext>
              </a:extLst>
            </p:cNvPr>
            <p:cNvSpPr/>
            <p:nvPr/>
          </p:nvSpPr>
          <p:spPr>
            <a:xfrm>
              <a:off x="3340376" y="3102907"/>
              <a:ext cx="328727" cy="178317"/>
            </a:xfrm>
            <a:prstGeom prst="rect">
              <a:avLst/>
            </a:prstGeom>
          </p:spPr>
          <p:txBody>
            <a:bodyPr wrap="none">
              <a:spAutoFit/>
            </a:bodyPr>
            <a:lstStyle/>
            <a:p>
              <a:pPr algn="ctr" defTabSz="226794"/>
              <a:r>
                <a:rPr lang="en-US" altLang="zh-CN" sz="1000" dirty="0">
                  <a:solidFill>
                    <a:schemeClr val="bg1"/>
                  </a:solidFill>
                  <a:latin typeface="Microsoft YaHei" panose="020B0503020204020204" pitchFamily="34" charset="-122"/>
                  <a:ea typeface="Microsoft YaHei" panose="020B0503020204020204" pitchFamily="34" charset="-122"/>
                </a:rPr>
                <a:t>DDL</a:t>
              </a:r>
              <a:endParaRPr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191" name="矩形 190">
              <a:extLst>
                <a:ext uri="{FF2B5EF4-FFF2-40B4-BE49-F238E27FC236}">
                  <a16:creationId xmlns:a16="http://schemas.microsoft.com/office/drawing/2014/main" id="{4DCA6F57-9B70-CEE0-CC27-AD4AA6D5702C}"/>
                </a:ext>
              </a:extLst>
            </p:cNvPr>
            <p:cNvSpPr/>
            <p:nvPr/>
          </p:nvSpPr>
          <p:spPr>
            <a:xfrm>
              <a:off x="2673282" y="2088405"/>
              <a:ext cx="562316" cy="215466"/>
            </a:xfrm>
            <a:prstGeom prst="rect">
              <a:avLst/>
            </a:prstGeom>
          </p:spPr>
          <p:txBody>
            <a:bodyPr wrap="square">
              <a:spAutoFit/>
            </a:bodyPr>
            <a:lstStyle/>
            <a:p>
              <a:pPr algn="ctr" defTabSz="226794">
                <a:lnSpc>
                  <a:spcPts val="800"/>
                </a:lnSpc>
              </a:pPr>
              <a:r>
                <a:rPr lang="en-US" altLang="zh-CN" sz="800" spc="20" dirty="0" err="1">
                  <a:latin typeface="Microsoft YaHei" panose="020B0503020204020204" pitchFamily="34" charset="-122"/>
                  <a:ea typeface="Microsoft YaHei" panose="020B0503020204020204" pitchFamily="34" charset="-122"/>
                </a:rPr>
                <a:t>GlobalRelMapCache</a:t>
              </a:r>
              <a:endParaRPr lang="zh-CN" altLang="en-US" sz="800" spc="20" dirty="0">
                <a:latin typeface="Microsoft YaHei" panose="020B0503020204020204" pitchFamily="34" charset="-122"/>
                <a:ea typeface="Microsoft YaHei" panose="020B0503020204020204" pitchFamily="34" charset="-122"/>
              </a:endParaRPr>
            </a:p>
          </p:txBody>
        </p:sp>
        <p:sp>
          <p:nvSpPr>
            <p:cNvPr id="192" name="矩形 191">
              <a:extLst>
                <a:ext uri="{FF2B5EF4-FFF2-40B4-BE49-F238E27FC236}">
                  <a16:creationId xmlns:a16="http://schemas.microsoft.com/office/drawing/2014/main" id="{6B3F2A5E-1F4E-FB32-DE44-F326A3359898}"/>
                </a:ext>
              </a:extLst>
            </p:cNvPr>
            <p:cNvSpPr/>
            <p:nvPr/>
          </p:nvSpPr>
          <p:spPr>
            <a:xfrm>
              <a:off x="2102045" y="2088405"/>
              <a:ext cx="626553" cy="289766"/>
            </a:xfrm>
            <a:prstGeom prst="rect">
              <a:avLst/>
            </a:prstGeom>
          </p:spPr>
          <p:txBody>
            <a:bodyPr wrap="square">
              <a:spAutoFit/>
            </a:bodyPr>
            <a:lstStyle/>
            <a:p>
              <a:pPr algn="ctr" defTabSz="226794">
                <a:lnSpc>
                  <a:spcPts val="800"/>
                </a:lnSpc>
              </a:pPr>
              <a:r>
                <a:rPr lang="en-US" altLang="zh-CN" sz="800" spc="20" dirty="0">
                  <a:latin typeface="Microsoft YaHei" panose="020B0503020204020204" pitchFamily="34" charset="-122"/>
                  <a:ea typeface="Microsoft YaHei" panose="020B0503020204020204" pitchFamily="34" charset="-122"/>
                </a:rPr>
                <a:t>Global</a:t>
              </a:r>
              <a:r>
                <a:rPr lang="zh-CN" altLang="en-US" sz="800" spc="20" dirty="0">
                  <a:latin typeface="Microsoft YaHei" panose="020B0503020204020204" pitchFamily="34" charset="-122"/>
                  <a:ea typeface="Microsoft YaHei" panose="020B0503020204020204" pitchFamily="34" charset="-122"/>
                </a:rPr>
                <a:t> </a:t>
              </a:r>
              <a:r>
                <a:rPr lang="en-US" altLang="zh-CN" sz="800" spc="20" dirty="0">
                  <a:latin typeface="Microsoft YaHei" panose="020B0503020204020204" pitchFamily="34" charset="-122"/>
                  <a:ea typeface="Microsoft YaHei" panose="020B0503020204020204" pitchFamily="34" charset="-122"/>
                </a:rPr>
                <a:t>Partition</a:t>
              </a:r>
              <a:r>
                <a:rPr lang="zh-CN" altLang="en-US" sz="800" spc="20" dirty="0">
                  <a:latin typeface="Microsoft YaHei" panose="020B0503020204020204" pitchFamily="34" charset="-122"/>
                  <a:ea typeface="Microsoft YaHei" panose="020B0503020204020204" pitchFamily="34" charset="-122"/>
                </a:rPr>
                <a:t> </a:t>
              </a:r>
              <a:r>
                <a:rPr lang="en-US" altLang="zh-CN" sz="800" spc="20" dirty="0" err="1">
                  <a:latin typeface="Microsoft YaHei" panose="020B0503020204020204" pitchFamily="34" charset="-122"/>
                  <a:ea typeface="Microsoft YaHei" panose="020B0503020204020204" pitchFamily="34" charset="-122"/>
                </a:rPr>
                <a:t>DefCache</a:t>
              </a:r>
              <a:endParaRPr lang="zh-CN" altLang="en-US" sz="800" spc="20" dirty="0">
                <a:latin typeface="Microsoft YaHei" panose="020B0503020204020204" pitchFamily="34" charset="-122"/>
                <a:ea typeface="Microsoft YaHei" panose="020B0503020204020204" pitchFamily="34" charset="-122"/>
              </a:endParaRPr>
            </a:p>
          </p:txBody>
        </p:sp>
        <p:sp>
          <p:nvSpPr>
            <p:cNvPr id="193" name="矩形 192">
              <a:extLst>
                <a:ext uri="{FF2B5EF4-FFF2-40B4-BE49-F238E27FC236}">
                  <a16:creationId xmlns:a16="http://schemas.microsoft.com/office/drawing/2014/main" id="{544A4350-8A49-F64D-FB70-994451E199E4}"/>
                </a:ext>
              </a:extLst>
            </p:cNvPr>
            <p:cNvSpPr/>
            <p:nvPr/>
          </p:nvSpPr>
          <p:spPr>
            <a:xfrm>
              <a:off x="1555718" y="2088405"/>
              <a:ext cx="601258" cy="215466"/>
            </a:xfrm>
            <a:prstGeom prst="rect">
              <a:avLst/>
            </a:prstGeom>
          </p:spPr>
          <p:txBody>
            <a:bodyPr wrap="square">
              <a:spAutoFit/>
            </a:bodyPr>
            <a:lstStyle/>
            <a:p>
              <a:pPr algn="ctr" defTabSz="226794">
                <a:lnSpc>
                  <a:spcPts val="800"/>
                </a:lnSpc>
              </a:pPr>
              <a:r>
                <a:rPr lang="en-US" altLang="zh-CN" sz="800" spc="20">
                  <a:latin typeface="Microsoft YaHei" panose="020B0503020204020204" pitchFamily="34" charset="-122"/>
                  <a:ea typeface="Microsoft YaHei" panose="020B0503020204020204" pitchFamily="34" charset="-122"/>
                </a:rPr>
                <a:t>GlobalTabDefCache</a:t>
              </a:r>
              <a:endParaRPr lang="zh-CN" altLang="en-US" sz="800" spc="20" dirty="0">
                <a:latin typeface="Microsoft YaHei" panose="020B0503020204020204" pitchFamily="34" charset="-122"/>
                <a:ea typeface="Microsoft YaHei" panose="020B0503020204020204" pitchFamily="34" charset="-122"/>
              </a:endParaRPr>
            </a:p>
          </p:txBody>
        </p:sp>
        <p:sp>
          <p:nvSpPr>
            <p:cNvPr id="194" name="矩形 193">
              <a:extLst>
                <a:ext uri="{FF2B5EF4-FFF2-40B4-BE49-F238E27FC236}">
                  <a16:creationId xmlns:a16="http://schemas.microsoft.com/office/drawing/2014/main" id="{26E804F1-9D42-33F0-5E7F-A7F1860EB916}"/>
                </a:ext>
              </a:extLst>
            </p:cNvPr>
            <p:cNvSpPr/>
            <p:nvPr/>
          </p:nvSpPr>
          <p:spPr>
            <a:xfrm>
              <a:off x="911539" y="2548848"/>
              <a:ext cx="573469" cy="215466"/>
            </a:xfrm>
            <a:prstGeom prst="rect">
              <a:avLst/>
            </a:prstGeom>
          </p:spPr>
          <p:txBody>
            <a:bodyPr wrap="square">
              <a:spAutoFit/>
            </a:bodyPr>
            <a:lstStyle/>
            <a:p>
              <a:pPr algn="ctr" defTabSz="226794">
                <a:lnSpc>
                  <a:spcPts val="800"/>
                </a:lnSpc>
              </a:pPr>
              <a:r>
                <a:rPr lang="en-US" altLang="zh-CN" sz="800" spc="20">
                  <a:latin typeface="Microsoft YaHei" panose="020B0503020204020204" pitchFamily="34" charset="-122"/>
                  <a:ea typeface="Microsoft YaHei" panose="020B0503020204020204" pitchFamily="34" charset="-122"/>
                </a:rPr>
                <a:t>GlobalSysTabCache</a:t>
              </a:r>
              <a:endParaRPr lang="zh-CN" altLang="en-US" sz="800" spc="20" dirty="0">
                <a:latin typeface="Microsoft YaHei" panose="020B0503020204020204" pitchFamily="34" charset="-122"/>
                <a:ea typeface="Microsoft YaHei" panose="020B0503020204020204" pitchFamily="34" charset="-122"/>
              </a:endParaRPr>
            </a:p>
          </p:txBody>
        </p:sp>
        <p:sp>
          <p:nvSpPr>
            <p:cNvPr id="195" name="标题 1">
              <a:extLst>
                <a:ext uri="{FF2B5EF4-FFF2-40B4-BE49-F238E27FC236}">
                  <a16:creationId xmlns:a16="http://schemas.microsoft.com/office/drawing/2014/main" id="{974C7661-03BF-5581-4B03-8D512A279C42}"/>
                </a:ext>
              </a:extLst>
            </p:cNvPr>
            <p:cNvSpPr txBox="1">
              <a:spLocks/>
            </p:cNvSpPr>
            <p:nvPr/>
          </p:nvSpPr>
          <p:spPr>
            <a:xfrm>
              <a:off x="626419" y="871821"/>
              <a:ext cx="2945301" cy="234688"/>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229" b="1" i="0" kern="1200">
                  <a:solidFill>
                    <a:schemeClr val="bg1"/>
                  </a:solidFill>
                  <a:latin typeface="Microsoft YaHei" charset="-122"/>
                  <a:ea typeface="Microsoft YaHei" charset="-122"/>
                  <a:cs typeface="Microsoft YaHei" charset="-122"/>
                </a:defRPr>
              </a:lvl1pPr>
            </a:lstStyle>
            <a:p>
              <a:pPr algn="ctr" defTabSz="1219200">
                <a:defRPr/>
              </a:pPr>
              <a:r>
                <a:rPr lang="zh-CN" altLang="en-US" sz="2000" dirty="0">
                  <a:solidFill>
                    <a:schemeClr val="tx1"/>
                  </a:solidFill>
                  <a:latin typeface="Microsoft YaHei" panose="020B0503020204020204" pitchFamily="34" charset="-122"/>
                  <a:ea typeface="Microsoft YaHei" panose="020B0503020204020204" pitchFamily="34" charset="-122"/>
                  <a:cs typeface="+mn-cs"/>
                </a:rPr>
                <a:t>全局系统缓存（</a:t>
              </a:r>
              <a:r>
                <a:rPr lang="en-US" altLang="zh-CN" sz="2000" dirty="0">
                  <a:solidFill>
                    <a:schemeClr val="tx1"/>
                  </a:solidFill>
                  <a:latin typeface="Microsoft YaHei" panose="020B0503020204020204" pitchFamily="34" charset="-122"/>
                  <a:ea typeface="Microsoft YaHei" panose="020B0503020204020204" pitchFamily="34" charset="-122"/>
                  <a:cs typeface="+mn-cs"/>
                </a:rPr>
                <a:t>GSC</a:t>
              </a:r>
              <a:r>
                <a:rPr lang="zh-CN" altLang="en-US" sz="2000" dirty="0">
                  <a:solidFill>
                    <a:schemeClr val="tx1"/>
                  </a:solidFill>
                  <a:latin typeface="Microsoft YaHei" panose="020B0503020204020204" pitchFamily="34" charset="-122"/>
                  <a:ea typeface="Microsoft YaHei" panose="020B0503020204020204" pitchFamily="34" charset="-122"/>
                  <a:cs typeface="+mn-cs"/>
                </a:rPr>
                <a:t>）</a:t>
              </a:r>
            </a:p>
          </p:txBody>
        </p:sp>
        <p:sp>
          <p:nvSpPr>
            <p:cNvPr id="196" name="文本框 195">
              <a:extLst>
                <a:ext uri="{FF2B5EF4-FFF2-40B4-BE49-F238E27FC236}">
                  <a16:creationId xmlns:a16="http://schemas.microsoft.com/office/drawing/2014/main" id="{5C23BED2-8717-FD6C-5B4D-F06B3AB2871B}"/>
                </a:ext>
              </a:extLst>
            </p:cNvPr>
            <p:cNvSpPr txBox="1"/>
            <p:nvPr/>
          </p:nvSpPr>
          <p:spPr>
            <a:xfrm>
              <a:off x="5259636" y="835277"/>
              <a:ext cx="2297997" cy="289766"/>
            </a:xfrm>
            <a:prstGeom prst="rect">
              <a:avLst/>
            </a:prstGeom>
            <a:noFill/>
          </p:spPr>
          <p:txBody>
            <a:bodyPr wrap="square" rtlCol="0">
              <a:spAutoFit/>
            </a:bodyPr>
            <a:lstStyle/>
            <a:p>
              <a:pPr algn="ctr" defTabSz="1219200">
                <a:defRPr/>
              </a:pPr>
              <a:r>
                <a:rPr lang="zh-CN" altLang="en-US" sz="2000" b="1" dirty="0">
                  <a:latin typeface="Microsoft YaHei" panose="020B0503020204020204" pitchFamily="34" charset="-122"/>
                  <a:ea typeface="Microsoft YaHei" panose="020B0503020204020204" pitchFamily="34" charset="-122"/>
                </a:rPr>
                <a:t>全局计划缓存（</a:t>
              </a:r>
              <a:r>
                <a:rPr lang="en-US" altLang="zh-CN" sz="2000" b="1" dirty="0">
                  <a:latin typeface="Microsoft YaHei" panose="020B0503020204020204" pitchFamily="34" charset="-122"/>
                  <a:ea typeface="Microsoft YaHei" panose="020B0503020204020204" pitchFamily="34" charset="-122"/>
                </a:rPr>
                <a:t>GPC</a:t>
              </a:r>
              <a:r>
                <a:rPr lang="zh-CN" altLang="en-US" sz="2000" b="1" dirty="0">
                  <a:latin typeface="Microsoft YaHei" panose="020B0503020204020204" pitchFamily="34" charset="-122"/>
                  <a:ea typeface="Microsoft YaHei" panose="020B0503020204020204" pitchFamily="34" charset="-122"/>
                </a:rPr>
                <a:t>）</a:t>
              </a:r>
            </a:p>
          </p:txBody>
        </p:sp>
        <p:sp>
          <p:nvSpPr>
            <p:cNvPr id="197" name="文本框 196">
              <a:extLst>
                <a:ext uri="{FF2B5EF4-FFF2-40B4-BE49-F238E27FC236}">
                  <a16:creationId xmlns:a16="http://schemas.microsoft.com/office/drawing/2014/main" id="{FCF55166-0A78-8B38-47C1-EB348FD7C2CB}"/>
                </a:ext>
              </a:extLst>
            </p:cNvPr>
            <p:cNvSpPr txBox="1"/>
            <p:nvPr/>
          </p:nvSpPr>
          <p:spPr>
            <a:xfrm>
              <a:off x="4113195" y="4148416"/>
              <a:ext cx="1894221" cy="468083"/>
            </a:xfrm>
            <a:prstGeom prst="rect">
              <a:avLst/>
            </a:prstGeom>
            <a:noFill/>
          </p:spPr>
          <p:txBody>
            <a:bodyPr wrap="square" lIns="0" rIns="0" rtlCol="0">
              <a:spAutoFit/>
            </a:bodyPr>
            <a:lstStyle/>
            <a:p>
              <a:pPr algn="ctr" defTabSz="226794"/>
              <a:r>
                <a:rPr lang="zh-CN" altLang="en-US" dirty="0">
                  <a:latin typeface="Microsoft YaHei" panose="020B0503020204020204" pitchFamily="34" charset="-122"/>
                  <a:ea typeface="Microsoft YaHei" panose="020B0503020204020204" pitchFamily="34" charset="-122"/>
                </a:rPr>
                <a:t>每个会话单独做计划缓存，内存开销大</a:t>
              </a:r>
            </a:p>
          </p:txBody>
        </p:sp>
        <p:sp>
          <p:nvSpPr>
            <p:cNvPr id="198" name="矩形 197">
              <a:extLst>
                <a:ext uri="{FF2B5EF4-FFF2-40B4-BE49-F238E27FC236}">
                  <a16:creationId xmlns:a16="http://schemas.microsoft.com/office/drawing/2014/main" id="{9EF2D97D-162D-B93F-89F4-D59C268AF02C}"/>
                </a:ext>
              </a:extLst>
            </p:cNvPr>
            <p:cNvSpPr/>
            <p:nvPr/>
          </p:nvSpPr>
          <p:spPr>
            <a:xfrm>
              <a:off x="6256148" y="1641501"/>
              <a:ext cx="1067468" cy="884364"/>
            </a:xfrm>
            <a:prstGeom prst="rect">
              <a:avLst/>
            </a:prstGeom>
            <a:gradFill>
              <a:gsLst>
                <a:gs pos="0">
                  <a:srgbClr val="D39BFE">
                    <a:alpha val="5000"/>
                  </a:srgbClr>
                </a:gs>
                <a:gs pos="74000">
                  <a:srgbClr val="555FF3">
                    <a:alpha val="10000"/>
                  </a:srgbClr>
                </a:gs>
                <a:gs pos="35000">
                  <a:srgbClr val="8660F1">
                    <a:alpha val="10000"/>
                  </a:srgbClr>
                </a:gs>
                <a:gs pos="100000">
                  <a:srgbClr val="565EF3">
                    <a:alpha val="10000"/>
                  </a:srgbClr>
                </a:gs>
              </a:gsLst>
              <a:lin ang="16200000" scaled="0"/>
            </a:gradFill>
            <a:ln w="9525" cap="flat">
              <a:noFill/>
              <a:prstDash val="solid"/>
              <a:miter lim="800000"/>
            </a:ln>
            <a:effectLst/>
          </p:spPr>
          <p:txBody>
            <a:bodyPr wrap="square" lIns="45719" tIns="45719" rIns="45719" bIns="45719" numCol="1" anchor="ctr">
              <a:noAutofit/>
            </a:bodyPr>
            <a:lstStyle/>
            <a:p>
              <a:pPr algn="ctr" hangingPunct="0"/>
              <a:endParaRPr lang="zh-CN" altLang="en-US" sz="2400">
                <a:latin typeface="Microsoft YaHei" panose="020B0503020204020204" pitchFamily="34" charset="-122"/>
                <a:ea typeface="Microsoft YaHei" panose="020B0503020204020204" pitchFamily="34" charset="-122"/>
              </a:endParaRPr>
            </a:p>
          </p:txBody>
        </p:sp>
        <p:sp>
          <p:nvSpPr>
            <p:cNvPr id="199" name="文本框 198">
              <a:extLst>
                <a:ext uri="{FF2B5EF4-FFF2-40B4-BE49-F238E27FC236}">
                  <a16:creationId xmlns:a16="http://schemas.microsoft.com/office/drawing/2014/main" id="{40B494C7-B8E6-AD55-6746-8D4F3C27872C}"/>
                </a:ext>
              </a:extLst>
            </p:cNvPr>
            <p:cNvSpPr txBox="1"/>
            <p:nvPr/>
          </p:nvSpPr>
          <p:spPr>
            <a:xfrm>
              <a:off x="4134968" y="1795993"/>
              <a:ext cx="826378" cy="222897"/>
            </a:xfrm>
            <a:prstGeom prst="rect">
              <a:avLst/>
            </a:prstGeom>
            <a:noFill/>
          </p:spPr>
          <p:txBody>
            <a:bodyPr wrap="square" lIns="0" rIns="0" rtlCol="0">
              <a:spAutoFit/>
            </a:bodyPr>
            <a:lstStyle/>
            <a:p>
              <a:pPr algn="ctr" defTabSz="226794"/>
              <a:r>
                <a:rPr lang="en-US" altLang="zh-CN" sz="1400" b="1" dirty="0">
                  <a:latin typeface="Microsoft YaHei" panose="020B0503020204020204" pitchFamily="34" charset="-122"/>
                  <a:ea typeface="Microsoft YaHei" panose="020B0503020204020204" pitchFamily="34" charset="-122"/>
                </a:rPr>
                <a:t>Session 1</a:t>
              </a:r>
              <a:endParaRPr lang="zh-CN" altLang="en-US" sz="1400" b="1" dirty="0">
                <a:latin typeface="Microsoft YaHei" panose="020B0503020204020204" pitchFamily="34" charset="-122"/>
                <a:ea typeface="Microsoft YaHei" panose="020B0503020204020204" pitchFamily="34" charset="-122"/>
              </a:endParaRPr>
            </a:p>
          </p:txBody>
        </p:sp>
        <p:sp>
          <p:nvSpPr>
            <p:cNvPr id="200" name="文本框 199">
              <a:extLst>
                <a:ext uri="{FF2B5EF4-FFF2-40B4-BE49-F238E27FC236}">
                  <a16:creationId xmlns:a16="http://schemas.microsoft.com/office/drawing/2014/main" id="{69027D04-496A-2D09-A453-9B1965F94FD3}"/>
                </a:ext>
              </a:extLst>
            </p:cNvPr>
            <p:cNvSpPr txBox="1"/>
            <p:nvPr/>
          </p:nvSpPr>
          <p:spPr>
            <a:xfrm>
              <a:off x="5157081" y="1795993"/>
              <a:ext cx="826377" cy="222897"/>
            </a:xfrm>
            <a:prstGeom prst="rect">
              <a:avLst/>
            </a:prstGeom>
            <a:noFill/>
          </p:spPr>
          <p:txBody>
            <a:bodyPr wrap="square" lIns="0" rIns="0" rtlCol="0">
              <a:spAutoFit/>
            </a:bodyPr>
            <a:lstStyle/>
            <a:p>
              <a:pPr algn="ctr" defTabSz="226794"/>
              <a:r>
                <a:rPr lang="en-US" altLang="zh-CN" sz="1400" b="1" dirty="0">
                  <a:latin typeface="Microsoft YaHei" panose="020B0503020204020204" pitchFamily="34" charset="-122"/>
                  <a:ea typeface="Microsoft YaHei" panose="020B0503020204020204" pitchFamily="34" charset="-122"/>
                </a:rPr>
                <a:t>Session N</a:t>
              </a:r>
              <a:endParaRPr lang="zh-CN" altLang="en-US" sz="1400" b="1" dirty="0">
                <a:latin typeface="Microsoft YaHei" panose="020B0503020204020204" pitchFamily="34" charset="-122"/>
                <a:ea typeface="Microsoft YaHei" panose="020B0503020204020204" pitchFamily="34" charset="-122"/>
              </a:endParaRPr>
            </a:p>
          </p:txBody>
        </p:sp>
        <p:grpSp>
          <p:nvGrpSpPr>
            <p:cNvPr id="201" name="组合 200">
              <a:extLst>
                <a:ext uri="{FF2B5EF4-FFF2-40B4-BE49-F238E27FC236}">
                  <a16:creationId xmlns:a16="http://schemas.microsoft.com/office/drawing/2014/main" id="{55F9544A-6870-A2D3-5115-C162C2CC321E}"/>
                </a:ext>
              </a:extLst>
            </p:cNvPr>
            <p:cNvGrpSpPr/>
            <p:nvPr/>
          </p:nvGrpSpPr>
          <p:grpSpPr>
            <a:xfrm>
              <a:off x="4134968" y="2082157"/>
              <a:ext cx="1848491" cy="1923026"/>
              <a:chOff x="4185565" y="2370733"/>
              <a:chExt cx="1848491" cy="1569576"/>
            </a:xfrm>
          </p:grpSpPr>
          <p:sp>
            <p:nvSpPr>
              <p:cNvPr id="202" name="矩形 201">
                <a:extLst>
                  <a:ext uri="{FF2B5EF4-FFF2-40B4-BE49-F238E27FC236}">
                    <a16:creationId xmlns:a16="http://schemas.microsoft.com/office/drawing/2014/main" id="{DCE0AA07-C3CB-059E-84D5-D7F1395CD399}"/>
                  </a:ext>
                </a:extLst>
              </p:cNvPr>
              <p:cNvSpPr/>
              <p:nvPr/>
            </p:nvSpPr>
            <p:spPr>
              <a:xfrm>
                <a:off x="4185565" y="2370733"/>
                <a:ext cx="826378" cy="1569576"/>
              </a:xfrm>
              <a:prstGeom prst="rect">
                <a:avLst/>
              </a:prstGeom>
              <a:gradFill>
                <a:gsLst>
                  <a:gs pos="0">
                    <a:srgbClr val="D39BFE">
                      <a:alpha val="5000"/>
                    </a:srgbClr>
                  </a:gs>
                  <a:gs pos="74000">
                    <a:srgbClr val="555FF3">
                      <a:alpha val="10000"/>
                    </a:srgbClr>
                  </a:gs>
                  <a:gs pos="35000">
                    <a:srgbClr val="8660F1">
                      <a:alpha val="10000"/>
                    </a:srgbClr>
                  </a:gs>
                  <a:gs pos="100000">
                    <a:srgbClr val="565EF3">
                      <a:alpha val="10000"/>
                    </a:srgbClr>
                  </a:gs>
                </a:gsLst>
                <a:lin ang="16200000" scaled="0"/>
              </a:gradFill>
              <a:ln w="9525" cap="flat">
                <a:noFill/>
                <a:prstDash val="solid"/>
                <a:miter lim="800000"/>
              </a:ln>
              <a:effectLst/>
            </p:spPr>
            <p:txBody>
              <a:bodyPr wrap="square" lIns="45719" tIns="45719" rIns="45719" bIns="45719" numCol="1" anchor="ctr">
                <a:noAutofit/>
              </a:bodyPr>
              <a:lstStyle/>
              <a:p>
                <a:pPr algn="ctr" hangingPunct="0"/>
                <a:endParaRPr lang="zh-CN" altLang="en-US" sz="2400">
                  <a:latin typeface="Microsoft YaHei" panose="020B0503020204020204" pitchFamily="34" charset="-122"/>
                  <a:ea typeface="Microsoft YaHei" panose="020B0503020204020204" pitchFamily="34" charset="-122"/>
                </a:endParaRPr>
              </a:p>
            </p:txBody>
          </p:sp>
          <p:sp>
            <p:nvSpPr>
              <p:cNvPr id="203" name="矩形 202">
                <a:extLst>
                  <a:ext uri="{FF2B5EF4-FFF2-40B4-BE49-F238E27FC236}">
                    <a16:creationId xmlns:a16="http://schemas.microsoft.com/office/drawing/2014/main" id="{08430C77-CC76-D2E4-EF01-135100B63A56}"/>
                  </a:ext>
                </a:extLst>
              </p:cNvPr>
              <p:cNvSpPr/>
              <p:nvPr/>
            </p:nvSpPr>
            <p:spPr>
              <a:xfrm>
                <a:off x="4241816" y="2452824"/>
                <a:ext cx="713877" cy="445239"/>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endParaRPr lang="zh-CN" altLang="en-US" sz="2400">
                  <a:latin typeface="Microsoft YaHei" panose="020B0503020204020204" pitchFamily="34" charset="-122"/>
                  <a:ea typeface="Microsoft YaHei" panose="020B0503020204020204" pitchFamily="34" charset="-122"/>
                </a:endParaRPr>
              </a:p>
            </p:txBody>
          </p:sp>
          <p:sp>
            <p:nvSpPr>
              <p:cNvPr id="204" name="文本框 203">
                <a:extLst>
                  <a:ext uri="{FF2B5EF4-FFF2-40B4-BE49-F238E27FC236}">
                    <a16:creationId xmlns:a16="http://schemas.microsoft.com/office/drawing/2014/main" id="{D56257E9-4269-486F-7F2F-A1A05343B9DA}"/>
                  </a:ext>
                </a:extLst>
              </p:cNvPr>
              <p:cNvSpPr txBox="1"/>
              <p:nvPr/>
            </p:nvSpPr>
            <p:spPr>
              <a:xfrm>
                <a:off x="4207839" y="2490767"/>
                <a:ext cx="781831" cy="127350"/>
              </a:xfrm>
              <a:prstGeom prst="rect">
                <a:avLst/>
              </a:prstGeom>
              <a:noFill/>
            </p:spPr>
            <p:txBody>
              <a:bodyPr wrap="square" lIns="0" rIns="0" rtlCol="0">
                <a:spAutoFit/>
              </a:bodyPr>
              <a:lstStyle/>
              <a:p>
                <a:pPr algn="ctr" defTabSz="226794"/>
                <a:r>
                  <a:rPr lang="en-US" altLang="zh-CN" sz="800" spc="20" dirty="0">
                    <a:latin typeface="Microsoft YaHei" panose="020B0503020204020204" pitchFamily="34" charset="-122"/>
                    <a:ea typeface="Microsoft YaHei" panose="020B0503020204020204" pitchFamily="34" charset="-122"/>
                  </a:rPr>
                  <a:t>Prepare statement</a:t>
                </a:r>
                <a:endParaRPr lang="zh-CN" altLang="en-US" sz="800" spc="20" dirty="0">
                  <a:latin typeface="Microsoft YaHei" panose="020B0503020204020204" pitchFamily="34" charset="-122"/>
                  <a:ea typeface="Microsoft YaHei" panose="020B0503020204020204" pitchFamily="34" charset="-122"/>
                </a:endParaRPr>
              </a:p>
            </p:txBody>
          </p:sp>
          <p:sp>
            <p:nvSpPr>
              <p:cNvPr id="205" name="文本框 204">
                <a:extLst>
                  <a:ext uri="{FF2B5EF4-FFF2-40B4-BE49-F238E27FC236}">
                    <a16:creationId xmlns:a16="http://schemas.microsoft.com/office/drawing/2014/main" id="{1CD3663F-A86C-01F2-D3E2-A7B5AEBEF3CF}"/>
                  </a:ext>
                </a:extLst>
              </p:cNvPr>
              <p:cNvSpPr txBox="1"/>
              <p:nvPr/>
            </p:nvSpPr>
            <p:spPr>
              <a:xfrm>
                <a:off x="4320621" y="2675976"/>
                <a:ext cx="556266" cy="158722"/>
              </a:xfrm>
              <a:prstGeom prst="rect">
                <a:avLst/>
              </a:prstGeom>
              <a:solidFill>
                <a:srgbClr val="7F93E5">
                  <a:alpha val="50000"/>
                </a:srgbClr>
              </a:solidFill>
            </p:spPr>
            <p:txBody>
              <a:bodyPr wrap="square" lIns="0" tIns="72000" rIns="0" bIns="72000" rtlCol="0">
                <a:spAutoFit/>
              </a:bodyPr>
              <a:lstStyle>
                <a:defPPr>
                  <a:defRPr lang="zh-CN"/>
                </a:defPPr>
                <a:lvl1pPr algn="ctr">
                  <a:defRPr sz="500">
                    <a:latin typeface="微软雅黑" panose="020B0503020204020204" pitchFamily="34" charset="-122"/>
                    <a:ea typeface="微软雅黑" panose="020B0503020204020204" pitchFamily="34" charset="-122"/>
                  </a:defRPr>
                </a:lvl1pPr>
              </a:lstStyle>
              <a:p>
                <a:pPr defTabSz="226794"/>
                <a:r>
                  <a:rPr lang="en-US" altLang="zh-CN" sz="800">
                    <a:latin typeface="Microsoft YaHei" panose="020B0503020204020204" pitchFamily="34" charset="-122"/>
                    <a:ea typeface="Microsoft YaHei" panose="020B0503020204020204" pitchFamily="34" charset="-122"/>
                  </a:rPr>
                  <a:t>Plancache</a:t>
                </a:r>
                <a:endParaRPr lang="zh-CN" altLang="en-US" sz="800" dirty="0">
                  <a:latin typeface="Microsoft YaHei" panose="020B0503020204020204" pitchFamily="34" charset="-122"/>
                  <a:ea typeface="Microsoft YaHei" panose="020B0503020204020204" pitchFamily="34" charset="-122"/>
                </a:endParaRPr>
              </a:p>
            </p:txBody>
          </p:sp>
          <p:sp>
            <p:nvSpPr>
              <p:cNvPr id="206" name="矩形 205">
                <a:extLst>
                  <a:ext uri="{FF2B5EF4-FFF2-40B4-BE49-F238E27FC236}">
                    <a16:creationId xmlns:a16="http://schemas.microsoft.com/office/drawing/2014/main" id="{2535B580-D22A-D60A-0189-6FDA5131C7E7}"/>
                  </a:ext>
                </a:extLst>
              </p:cNvPr>
              <p:cNvSpPr/>
              <p:nvPr/>
            </p:nvSpPr>
            <p:spPr>
              <a:xfrm>
                <a:off x="4241815" y="2971765"/>
                <a:ext cx="713878" cy="408058"/>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endParaRPr lang="zh-CN" altLang="en-US" sz="2400">
                  <a:latin typeface="Microsoft YaHei" panose="020B0503020204020204" pitchFamily="34" charset="-122"/>
                  <a:ea typeface="Microsoft YaHei" panose="020B0503020204020204" pitchFamily="34" charset="-122"/>
                </a:endParaRPr>
              </a:p>
            </p:txBody>
          </p:sp>
          <p:sp>
            <p:nvSpPr>
              <p:cNvPr id="207" name="文本框 206">
                <a:extLst>
                  <a:ext uri="{FF2B5EF4-FFF2-40B4-BE49-F238E27FC236}">
                    <a16:creationId xmlns:a16="http://schemas.microsoft.com/office/drawing/2014/main" id="{1741C6AF-88B6-3BF0-5810-AE605D67C4F2}"/>
                  </a:ext>
                </a:extLst>
              </p:cNvPr>
              <p:cNvSpPr txBox="1"/>
              <p:nvPr/>
            </p:nvSpPr>
            <p:spPr>
              <a:xfrm>
                <a:off x="4207839" y="3015283"/>
                <a:ext cx="781831" cy="127350"/>
              </a:xfrm>
              <a:prstGeom prst="rect">
                <a:avLst/>
              </a:prstGeom>
              <a:noFill/>
            </p:spPr>
            <p:txBody>
              <a:bodyPr wrap="square" lIns="0" rIns="0" rtlCol="0">
                <a:spAutoFit/>
              </a:bodyPr>
              <a:lstStyle/>
              <a:p>
                <a:pPr algn="ctr" defTabSz="226794"/>
                <a:r>
                  <a:rPr lang="en-US" altLang="zh-CN" sz="800" spc="20" dirty="0">
                    <a:latin typeface="Microsoft YaHei" panose="020B0503020204020204" pitchFamily="34" charset="-122"/>
                    <a:ea typeface="Microsoft YaHei" panose="020B0503020204020204" pitchFamily="34" charset="-122"/>
                  </a:rPr>
                  <a:t>Prepare statement</a:t>
                </a:r>
                <a:endParaRPr lang="zh-CN" altLang="en-US" sz="800" spc="20" dirty="0">
                  <a:latin typeface="Microsoft YaHei" panose="020B0503020204020204" pitchFamily="34" charset="-122"/>
                  <a:ea typeface="Microsoft YaHei" panose="020B0503020204020204" pitchFamily="34" charset="-122"/>
                </a:endParaRPr>
              </a:p>
            </p:txBody>
          </p:sp>
          <p:sp>
            <p:nvSpPr>
              <p:cNvPr id="208" name="文本框 207">
                <a:extLst>
                  <a:ext uri="{FF2B5EF4-FFF2-40B4-BE49-F238E27FC236}">
                    <a16:creationId xmlns:a16="http://schemas.microsoft.com/office/drawing/2014/main" id="{4208CE09-A651-CDD0-06E3-4685D9381AC5}"/>
                  </a:ext>
                </a:extLst>
              </p:cNvPr>
              <p:cNvSpPr txBox="1"/>
              <p:nvPr/>
            </p:nvSpPr>
            <p:spPr>
              <a:xfrm>
                <a:off x="4320621" y="3171794"/>
                <a:ext cx="556266" cy="158722"/>
              </a:xfrm>
              <a:prstGeom prst="rect">
                <a:avLst/>
              </a:prstGeom>
              <a:solidFill>
                <a:srgbClr val="7F93E5">
                  <a:alpha val="50000"/>
                </a:srgbClr>
              </a:solidFill>
            </p:spPr>
            <p:txBody>
              <a:bodyPr wrap="square" lIns="0" tIns="72000" rIns="0" bIns="72000" rtlCol="0">
                <a:spAutoFit/>
              </a:bodyPr>
              <a:lstStyle>
                <a:defPPr>
                  <a:defRPr lang="zh-CN"/>
                </a:defPPr>
                <a:lvl1pPr algn="ctr">
                  <a:defRPr sz="500">
                    <a:latin typeface="微软雅黑" panose="020B0503020204020204" pitchFamily="34" charset="-122"/>
                    <a:ea typeface="微软雅黑" panose="020B0503020204020204" pitchFamily="34" charset="-122"/>
                  </a:defRPr>
                </a:lvl1pPr>
              </a:lstStyle>
              <a:p>
                <a:pPr defTabSz="226794"/>
                <a:r>
                  <a:rPr lang="en-US" altLang="zh-CN" sz="800">
                    <a:latin typeface="Microsoft YaHei" panose="020B0503020204020204" pitchFamily="34" charset="-122"/>
                    <a:ea typeface="Microsoft YaHei" panose="020B0503020204020204" pitchFamily="34" charset="-122"/>
                  </a:rPr>
                  <a:t>Plancache</a:t>
                </a:r>
                <a:endParaRPr lang="zh-CN" altLang="en-US" sz="800" dirty="0">
                  <a:latin typeface="Microsoft YaHei" panose="020B0503020204020204" pitchFamily="34" charset="-122"/>
                  <a:ea typeface="Microsoft YaHei" panose="020B0503020204020204" pitchFamily="34" charset="-122"/>
                </a:endParaRPr>
              </a:p>
            </p:txBody>
          </p:sp>
          <p:sp>
            <p:nvSpPr>
              <p:cNvPr id="209" name="矩形 208">
                <a:extLst>
                  <a:ext uri="{FF2B5EF4-FFF2-40B4-BE49-F238E27FC236}">
                    <a16:creationId xmlns:a16="http://schemas.microsoft.com/office/drawing/2014/main" id="{40A7C021-30F2-C38F-AFD1-35AB9FB89056}"/>
                  </a:ext>
                </a:extLst>
              </p:cNvPr>
              <p:cNvSpPr/>
              <p:nvPr/>
            </p:nvSpPr>
            <p:spPr>
              <a:xfrm>
                <a:off x="4241815" y="3431944"/>
                <a:ext cx="713878" cy="408058"/>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endParaRPr lang="zh-CN" altLang="en-US" sz="2400">
                  <a:latin typeface="Microsoft YaHei" panose="020B0503020204020204" pitchFamily="34" charset="-122"/>
                  <a:ea typeface="Microsoft YaHei" panose="020B0503020204020204" pitchFamily="34" charset="-122"/>
                </a:endParaRPr>
              </a:p>
            </p:txBody>
          </p:sp>
          <p:sp>
            <p:nvSpPr>
              <p:cNvPr id="210" name="文本框 209">
                <a:extLst>
                  <a:ext uri="{FF2B5EF4-FFF2-40B4-BE49-F238E27FC236}">
                    <a16:creationId xmlns:a16="http://schemas.microsoft.com/office/drawing/2014/main" id="{D23A6C51-553D-6DA4-A3C3-2E4D6305FD99}"/>
                  </a:ext>
                </a:extLst>
              </p:cNvPr>
              <p:cNvSpPr txBox="1"/>
              <p:nvPr/>
            </p:nvSpPr>
            <p:spPr>
              <a:xfrm>
                <a:off x="4207839" y="3465660"/>
                <a:ext cx="781831" cy="127350"/>
              </a:xfrm>
              <a:prstGeom prst="rect">
                <a:avLst/>
              </a:prstGeom>
              <a:noFill/>
            </p:spPr>
            <p:txBody>
              <a:bodyPr wrap="square" lIns="0" rIns="0" rtlCol="0">
                <a:spAutoFit/>
              </a:bodyPr>
              <a:lstStyle/>
              <a:p>
                <a:pPr algn="ctr" defTabSz="226794"/>
                <a:r>
                  <a:rPr lang="en-US" altLang="zh-CN" sz="800" spc="20" dirty="0">
                    <a:latin typeface="Microsoft YaHei" panose="020B0503020204020204" pitchFamily="34" charset="-122"/>
                    <a:ea typeface="Microsoft YaHei" panose="020B0503020204020204" pitchFamily="34" charset="-122"/>
                  </a:rPr>
                  <a:t>Prepare statement</a:t>
                </a:r>
                <a:endParaRPr lang="zh-CN" altLang="en-US" sz="800" spc="20" dirty="0">
                  <a:latin typeface="Microsoft YaHei" panose="020B0503020204020204" pitchFamily="34" charset="-122"/>
                  <a:ea typeface="Microsoft YaHei" panose="020B0503020204020204" pitchFamily="34" charset="-122"/>
                </a:endParaRPr>
              </a:p>
            </p:txBody>
          </p:sp>
          <p:sp>
            <p:nvSpPr>
              <p:cNvPr id="211" name="文本框 210">
                <a:extLst>
                  <a:ext uri="{FF2B5EF4-FFF2-40B4-BE49-F238E27FC236}">
                    <a16:creationId xmlns:a16="http://schemas.microsoft.com/office/drawing/2014/main" id="{A10EC5D1-32E5-FC02-979A-36660C959F58}"/>
                  </a:ext>
                </a:extLst>
              </p:cNvPr>
              <p:cNvSpPr txBox="1"/>
              <p:nvPr/>
            </p:nvSpPr>
            <p:spPr>
              <a:xfrm>
                <a:off x="4320621" y="3633509"/>
                <a:ext cx="556266" cy="158722"/>
              </a:xfrm>
              <a:prstGeom prst="rect">
                <a:avLst/>
              </a:prstGeom>
              <a:solidFill>
                <a:srgbClr val="7F93E5">
                  <a:alpha val="50000"/>
                </a:srgbClr>
              </a:solidFill>
            </p:spPr>
            <p:txBody>
              <a:bodyPr wrap="square" lIns="0" tIns="72000" rIns="0" bIns="72000" rtlCol="0">
                <a:spAutoFit/>
              </a:bodyPr>
              <a:lstStyle>
                <a:defPPr>
                  <a:defRPr lang="zh-CN"/>
                </a:defPPr>
                <a:lvl1pPr algn="ctr">
                  <a:defRPr sz="500">
                    <a:latin typeface="微软雅黑" panose="020B0503020204020204" pitchFamily="34" charset="-122"/>
                    <a:ea typeface="微软雅黑" panose="020B0503020204020204" pitchFamily="34" charset="-122"/>
                  </a:defRPr>
                </a:lvl1pPr>
              </a:lstStyle>
              <a:p>
                <a:pPr defTabSz="226794"/>
                <a:r>
                  <a:rPr lang="en-US" altLang="zh-CN" sz="800">
                    <a:latin typeface="Microsoft YaHei" panose="020B0503020204020204" pitchFamily="34" charset="-122"/>
                    <a:ea typeface="Microsoft YaHei" panose="020B0503020204020204" pitchFamily="34" charset="-122"/>
                  </a:rPr>
                  <a:t>Plancache</a:t>
                </a:r>
                <a:endParaRPr lang="zh-CN" altLang="en-US" sz="800" dirty="0">
                  <a:latin typeface="Microsoft YaHei" panose="020B0503020204020204" pitchFamily="34" charset="-122"/>
                  <a:ea typeface="Microsoft YaHei" panose="020B0503020204020204" pitchFamily="34" charset="-122"/>
                </a:endParaRPr>
              </a:p>
            </p:txBody>
          </p:sp>
          <p:sp>
            <p:nvSpPr>
              <p:cNvPr id="212" name="矩形 211">
                <a:extLst>
                  <a:ext uri="{FF2B5EF4-FFF2-40B4-BE49-F238E27FC236}">
                    <a16:creationId xmlns:a16="http://schemas.microsoft.com/office/drawing/2014/main" id="{F09E0C5E-7E25-0836-FA9F-B8296FAD13B8}"/>
                  </a:ext>
                </a:extLst>
              </p:cNvPr>
              <p:cNvSpPr/>
              <p:nvPr/>
            </p:nvSpPr>
            <p:spPr>
              <a:xfrm>
                <a:off x="5207678" y="2370733"/>
                <a:ext cx="826378" cy="1569576"/>
              </a:xfrm>
              <a:prstGeom prst="rect">
                <a:avLst/>
              </a:prstGeom>
              <a:gradFill>
                <a:gsLst>
                  <a:gs pos="0">
                    <a:srgbClr val="D39BFE">
                      <a:alpha val="5000"/>
                    </a:srgbClr>
                  </a:gs>
                  <a:gs pos="74000">
                    <a:srgbClr val="555FF3">
                      <a:alpha val="10000"/>
                    </a:srgbClr>
                  </a:gs>
                  <a:gs pos="35000">
                    <a:srgbClr val="8660F1">
                      <a:alpha val="10000"/>
                    </a:srgbClr>
                  </a:gs>
                  <a:gs pos="100000">
                    <a:srgbClr val="565EF3">
                      <a:alpha val="10000"/>
                    </a:srgbClr>
                  </a:gs>
                </a:gsLst>
                <a:lin ang="16200000" scaled="0"/>
              </a:gradFill>
              <a:ln w="9525" cap="flat">
                <a:noFill/>
                <a:prstDash val="solid"/>
                <a:miter lim="800000"/>
              </a:ln>
              <a:effectLst/>
            </p:spPr>
            <p:txBody>
              <a:bodyPr wrap="square" lIns="45719" tIns="45719" rIns="45719" bIns="45719" numCol="1" anchor="ctr">
                <a:noAutofit/>
              </a:bodyPr>
              <a:lstStyle/>
              <a:p>
                <a:pPr algn="ctr" hangingPunct="0"/>
                <a:endParaRPr lang="zh-CN" altLang="en-US" sz="2400">
                  <a:latin typeface="Microsoft YaHei" panose="020B0503020204020204" pitchFamily="34" charset="-122"/>
                  <a:ea typeface="Microsoft YaHei" panose="020B0503020204020204" pitchFamily="34" charset="-122"/>
                </a:endParaRPr>
              </a:p>
            </p:txBody>
          </p:sp>
          <p:sp>
            <p:nvSpPr>
              <p:cNvPr id="213" name="矩形 212">
                <a:extLst>
                  <a:ext uri="{FF2B5EF4-FFF2-40B4-BE49-F238E27FC236}">
                    <a16:creationId xmlns:a16="http://schemas.microsoft.com/office/drawing/2014/main" id="{A16E99E5-5BF0-C609-E705-A574F69B724F}"/>
                  </a:ext>
                </a:extLst>
              </p:cNvPr>
              <p:cNvSpPr/>
              <p:nvPr/>
            </p:nvSpPr>
            <p:spPr>
              <a:xfrm>
                <a:off x="5263929" y="2452824"/>
                <a:ext cx="713877" cy="445239"/>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endParaRPr lang="zh-CN" altLang="en-US" sz="2400">
                  <a:latin typeface="Microsoft YaHei" panose="020B0503020204020204" pitchFamily="34" charset="-122"/>
                  <a:ea typeface="Microsoft YaHei" panose="020B0503020204020204" pitchFamily="34" charset="-122"/>
                </a:endParaRPr>
              </a:p>
            </p:txBody>
          </p:sp>
          <p:sp>
            <p:nvSpPr>
              <p:cNvPr id="214" name="文本框 213">
                <a:extLst>
                  <a:ext uri="{FF2B5EF4-FFF2-40B4-BE49-F238E27FC236}">
                    <a16:creationId xmlns:a16="http://schemas.microsoft.com/office/drawing/2014/main" id="{8B9CF7A2-7D23-834A-925B-ABD69BC7AF17}"/>
                  </a:ext>
                </a:extLst>
              </p:cNvPr>
              <p:cNvSpPr txBox="1"/>
              <p:nvPr/>
            </p:nvSpPr>
            <p:spPr>
              <a:xfrm>
                <a:off x="5229952" y="2490767"/>
                <a:ext cx="781831" cy="127350"/>
              </a:xfrm>
              <a:prstGeom prst="rect">
                <a:avLst/>
              </a:prstGeom>
              <a:noFill/>
            </p:spPr>
            <p:txBody>
              <a:bodyPr wrap="square" lIns="0" rIns="0" rtlCol="0">
                <a:spAutoFit/>
              </a:bodyPr>
              <a:lstStyle/>
              <a:p>
                <a:pPr algn="ctr" defTabSz="226794"/>
                <a:r>
                  <a:rPr lang="en-US" altLang="zh-CN" sz="800" spc="20" dirty="0">
                    <a:latin typeface="Microsoft YaHei" panose="020B0503020204020204" pitchFamily="34" charset="-122"/>
                    <a:ea typeface="Microsoft YaHei" panose="020B0503020204020204" pitchFamily="34" charset="-122"/>
                  </a:rPr>
                  <a:t>Prepare statement</a:t>
                </a:r>
                <a:endParaRPr lang="zh-CN" altLang="en-US" sz="800" spc="20" dirty="0">
                  <a:latin typeface="Microsoft YaHei" panose="020B0503020204020204" pitchFamily="34" charset="-122"/>
                  <a:ea typeface="Microsoft YaHei" panose="020B0503020204020204" pitchFamily="34" charset="-122"/>
                </a:endParaRPr>
              </a:p>
            </p:txBody>
          </p:sp>
          <p:sp>
            <p:nvSpPr>
              <p:cNvPr id="215" name="文本框 214">
                <a:extLst>
                  <a:ext uri="{FF2B5EF4-FFF2-40B4-BE49-F238E27FC236}">
                    <a16:creationId xmlns:a16="http://schemas.microsoft.com/office/drawing/2014/main" id="{86835E73-DCDD-33EC-63A8-69E7F7EF53BC}"/>
                  </a:ext>
                </a:extLst>
              </p:cNvPr>
              <p:cNvSpPr txBox="1"/>
              <p:nvPr/>
            </p:nvSpPr>
            <p:spPr>
              <a:xfrm>
                <a:off x="5342734" y="2675976"/>
                <a:ext cx="556266" cy="158722"/>
              </a:xfrm>
              <a:prstGeom prst="rect">
                <a:avLst/>
              </a:prstGeom>
              <a:solidFill>
                <a:srgbClr val="7F93E5">
                  <a:alpha val="50000"/>
                </a:srgbClr>
              </a:solidFill>
            </p:spPr>
            <p:txBody>
              <a:bodyPr wrap="square" lIns="0" tIns="72000" rIns="0" bIns="72000" rtlCol="0">
                <a:spAutoFit/>
              </a:bodyPr>
              <a:lstStyle>
                <a:defPPr>
                  <a:defRPr lang="zh-CN"/>
                </a:defPPr>
                <a:lvl1pPr algn="ctr">
                  <a:defRPr sz="500">
                    <a:latin typeface="微软雅黑" panose="020B0503020204020204" pitchFamily="34" charset="-122"/>
                    <a:ea typeface="微软雅黑" panose="020B0503020204020204" pitchFamily="34" charset="-122"/>
                  </a:defRPr>
                </a:lvl1pPr>
              </a:lstStyle>
              <a:p>
                <a:pPr defTabSz="226794"/>
                <a:r>
                  <a:rPr lang="en-US" altLang="zh-CN" sz="800">
                    <a:latin typeface="Microsoft YaHei" panose="020B0503020204020204" pitchFamily="34" charset="-122"/>
                    <a:ea typeface="Microsoft YaHei" panose="020B0503020204020204" pitchFamily="34" charset="-122"/>
                  </a:rPr>
                  <a:t>Plancache</a:t>
                </a:r>
                <a:endParaRPr lang="zh-CN" altLang="en-US" sz="800" dirty="0">
                  <a:latin typeface="Microsoft YaHei" panose="020B0503020204020204" pitchFamily="34" charset="-122"/>
                  <a:ea typeface="Microsoft YaHei" panose="020B0503020204020204" pitchFamily="34" charset="-122"/>
                </a:endParaRPr>
              </a:p>
            </p:txBody>
          </p:sp>
          <p:sp>
            <p:nvSpPr>
              <p:cNvPr id="216" name="矩形 215">
                <a:extLst>
                  <a:ext uri="{FF2B5EF4-FFF2-40B4-BE49-F238E27FC236}">
                    <a16:creationId xmlns:a16="http://schemas.microsoft.com/office/drawing/2014/main" id="{0AED05A6-2173-6439-5892-1530195AECC8}"/>
                  </a:ext>
                </a:extLst>
              </p:cNvPr>
              <p:cNvSpPr/>
              <p:nvPr/>
            </p:nvSpPr>
            <p:spPr>
              <a:xfrm>
                <a:off x="5263928" y="2971765"/>
                <a:ext cx="713878" cy="408058"/>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endParaRPr lang="zh-CN" altLang="en-US" sz="2400">
                  <a:latin typeface="Microsoft YaHei" panose="020B0503020204020204" pitchFamily="34" charset="-122"/>
                  <a:ea typeface="Microsoft YaHei" panose="020B0503020204020204" pitchFamily="34" charset="-122"/>
                </a:endParaRPr>
              </a:p>
            </p:txBody>
          </p:sp>
          <p:sp>
            <p:nvSpPr>
              <p:cNvPr id="217" name="文本框 216">
                <a:extLst>
                  <a:ext uri="{FF2B5EF4-FFF2-40B4-BE49-F238E27FC236}">
                    <a16:creationId xmlns:a16="http://schemas.microsoft.com/office/drawing/2014/main" id="{5A442519-984E-6E20-BBAD-16B578497DE6}"/>
                  </a:ext>
                </a:extLst>
              </p:cNvPr>
              <p:cNvSpPr txBox="1"/>
              <p:nvPr/>
            </p:nvSpPr>
            <p:spPr>
              <a:xfrm>
                <a:off x="5229952" y="3015283"/>
                <a:ext cx="781831" cy="127350"/>
              </a:xfrm>
              <a:prstGeom prst="rect">
                <a:avLst/>
              </a:prstGeom>
              <a:noFill/>
            </p:spPr>
            <p:txBody>
              <a:bodyPr wrap="square" lIns="0" rIns="0" rtlCol="0">
                <a:spAutoFit/>
              </a:bodyPr>
              <a:lstStyle/>
              <a:p>
                <a:pPr algn="ctr" defTabSz="226794"/>
                <a:r>
                  <a:rPr lang="en-US" altLang="zh-CN" sz="800" spc="20" dirty="0">
                    <a:latin typeface="Microsoft YaHei" panose="020B0503020204020204" pitchFamily="34" charset="-122"/>
                    <a:ea typeface="Microsoft YaHei" panose="020B0503020204020204" pitchFamily="34" charset="-122"/>
                  </a:rPr>
                  <a:t>Prepare statement</a:t>
                </a:r>
                <a:endParaRPr lang="zh-CN" altLang="en-US" sz="800" spc="20" dirty="0">
                  <a:latin typeface="Microsoft YaHei" panose="020B0503020204020204" pitchFamily="34" charset="-122"/>
                  <a:ea typeface="Microsoft YaHei" panose="020B0503020204020204" pitchFamily="34" charset="-122"/>
                </a:endParaRPr>
              </a:p>
            </p:txBody>
          </p:sp>
          <p:sp>
            <p:nvSpPr>
              <p:cNvPr id="218" name="文本框 217">
                <a:extLst>
                  <a:ext uri="{FF2B5EF4-FFF2-40B4-BE49-F238E27FC236}">
                    <a16:creationId xmlns:a16="http://schemas.microsoft.com/office/drawing/2014/main" id="{47526E40-E5DB-579E-486C-84B16F5A56CC}"/>
                  </a:ext>
                </a:extLst>
              </p:cNvPr>
              <p:cNvSpPr txBox="1"/>
              <p:nvPr/>
            </p:nvSpPr>
            <p:spPr>
              <a:xfrm>
                <a:off x="5342734" y="3171794"/>
                <a:ext cx="556266" cy="158722"/>
              </a:xfrm>
              <a:prstGeom prst="rect">
                <a:avLst/>
              </a:prstGeom>
              <a:solidFill>
                <a:srgbClr val="7F93E5">
                  <a:alpha val="50000"/>
                </a:srgbClr>
              </a:solidFill>
            </p:spPr>
            <p:txBody>
              <a:bodyPr wrap="square" lIns="0" tIns="72000" rIns="0" bIns="72000" rtlCol="0">
                <a:spAutoFit/>
              </a:bodyPr>
              <a:lstStyle>
                <a:defPPr>
                  <a:defRPr lang="zh-CN"/>
                </a:defPPr>
                <a:lvl1pPr algn="ctr">
                  <a:defRPr sz="500">
                    <a:latin typeface="微软雅黑" panose="020B0503020204020204" pitchFamily="34" charset="-122"/>
                    <a:ea typeface="微软雅黑" panose="020B0503020204020204" pitchFamily="34" charset="-122"/>
                  </a:defRPr>
                </a:lvl1pPr>
              </a:lstStyle>
              <a:p>
                <a:pPr defTabSz="226794"/>
                <a:r>
                  <a:rPr lang="en-US" altLang="zh-CN" sz="800">
                    <a:latin typeface="Microsoft YaHei" panose="020B0503020204020204" pitchFamily="34" charset="-122"/>
                    <a:ea typeface="Microsoft YaHei" panose="020B0503020204020204" pitchFamily="34" charset="-122"/>
                  </a:rPr>
                  <a:t>Plancache</a:t>
                </a:r>
                <a:endParaRPr lang="zh-CN" altLang="en-US" sz="800" dirty="0">
                  <a:latin typeface="Microsoft YaHei" panose="020B0503020204020204" pitchFamily="34" charset="-122"/>
                  <a:ea typeface="Microsoft YaHei" panose="020B0503020204020204" pitchFamily="34" charset="-122"/>
                </a:endParaRPr>
              </a:p>
            </p:txBody>
          </p:sp>
          <p:sp>
            <p:nvSpPr>
              <p:cNvPr id="219" name="矩形 218">
                <a:extLst>
                  <a:ext uri="{FF2B5EF4-FFF2-40B4-BE49-F238E27FC236}">
                    <a16:creationId xmlns:a16="http://schemas.microsoft.com/office/drawing/2014/main" id="{25E4D9DF-F458-A3D5-1F2C-CCF415B6CB7C}"/>
                  </a:ext>
                </a:extLst>
              </p:cNvPr>
              <p:cNvSpPr/>
              <p:nvPr/>
            </p:nvSpPr>
            <p:spPr>
              <a:xfrm>
                <a:off x="5263928" y="3431944"/>
                <a:ext cx="713878" cy="408058"/>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endParaRPr lang="zh-CN" altLang="en-US" sz="2400">
                  <a:latin typeface="Microsoft YaHei" panose="020B0503020204020204" pitchFamily="34" charset="-122"/>
                  <a:ea typeface="Microsoft YaHei" panose="020B0503020204020204" pitchFamily="34" charset="-122"/>
                </a:endParaRPr>
              </a:p>
            </p:txBody>
          </p:sp>
          <p:sp>
            <p:nvSpPr>
              <p:cNvPr id="220" name="文本框 219">
                <a:extLst>
                  <a:ext uri="{FF2B5EF4-FFF2-40B4-BE49-F238E27FC236}">
                    <a16:creationId xmlns:a16="http://schemas.microsoft.com/office/drawing/2014/main" id="{6328ED1D-E648-D48C-D715-CC2FF9247C27}"/>
                  </a:ext>
                </a:extLst>
              </p:cNvPr>
              <p:cNvSpPr txBox="1"/>
              <p:nvPr/>
            </p:nvSpPr>
            <p:spPr>
              <a:xfrm>
                <a:off x="5229952" y="3465660"/>
                <a:ext cx="781831" cy="127350"/>
              </a:xfrm>
              <a:prstGeom prst="rect">
                <a:avLst/>
              </a:prstGeom>
              <a:noFill/>
            </p:spPr>
            <p:txBody>
              <a:bodyPr wrap="square" lIns="0" rIns="0" rtlCol="0">
                <a:spAutoFit/>
              </a:bodyPr>
              <a:lstStyle/>
              <a:p>
                <a:pPr algn="ctr" defTabSz="226794"/>
                <a:r>
                  <a:rPr lang="en-US" altLang="zh-CN" sz="800" spc="20" dirty="0">
                    <a:latin typeface="Microsoft YaHei" panose="020B0503020204020204" pitchFamily="34" charset="-122"/>
                    <a:ea typeface="Microsoft YaHei" panose="020B0503020204020204" pitchFamily="34" charset="-122"/>
                  </a:rPr>
                  <a:t>Prepare statement</a:t>
                </a:r>
                <a:endParaRPr lang="zh-CN" altLang="en-US" sz="800" spc="20" dirty="0">
                  <a:latin typeface="Microsoft YaHei" panose="020B0503020204020204" pitchFamily="34" charset="-122"/>
                  <a:ea typeface="Microsoft YaHei" panose="020B0503020204020204" pitchFamily="34" charset="-122"/>
                </a:endParaRPr>
              </a:p>
            </p:txBody>
          </p:sp>
          <p:sp>
            <p:nvSpPr>
              <p:cNvPr id="221" name="文本框 220">
                <a:extLst>
                  <a:ext uri="{FF2B5EF4-FFF2-40B4-BE49-F238E27FC236}">
                    <a16:creationId xmlns:a16="http://schemas.microsoft.com/office/drawing/2014/main" id="{37129164-ACF4-2F54-F950-14969AEB67B9}"/>
                  </a:ext>
                </a:extLst>
              </p:cNvPr>
              <p:cNvSpPr txBox="1"/>
              <p:nvPr/>
            </p:nvSpPr>
            <p:spPr>
              <a:xfrm>
                <a:off x="5342734" y="3633509"/>
                <a:ext cx="556266" cy="158722"/>
              </a:xfrm>
              <a:prstGeom prst="rect">
                <a:avLst/>
              </a:prstGeom>
              <a:solidFill>
                <a:srgbClr val="7F93E5">
                  <a:alpha val="50000"/>
                </a:srgbClr>
              </a:solidFill>
            </p:spPr>
            <p:txBody>
              <a:bodyPr wrap="square" lIns="0" tIns="72000" rIns="0" bIns="72000" rtlCol="0">
                <a:spAutoFit/>
              </a:bodyPr>
              <a:lstStyle>
                <a:defPPr>
                  <a:defRPr lang="zh-CN"/>
                </a:defPPr>
                <a:lvl1pPr algn="ctr">
                  <a:defRPr sz="500">
                    <a:latin typeface="微软雅黑" panose="020B0503020204020204" pitchFamily="34" charset="-122"/>
                    <a:ea typeface="微软雅黑" panose="020B0503020204020204" pitchFamily="34" charset="-122"/>
                  </a:defRPr>
                </a:lvl1pPr>
              </a:lstStyle>
              <a:p>
                <a:pPr defTabSz="226794"/>
                <a:r>
                  <a:rPr lang="en-US" altLang="zh-CN" sz="800">
                    <a:latin typeface="Microsoft YaHei" panose="020B0503020204020204" pitchFamily="34" charset="-122"/>
                    <a:ea typeface="Microsoft YaHei" panose="020B0503020204020204" pitchFamily="34" charset="-122"/>
                  </a:rPr>
                  <a:t>Plancache</a:t>
                </a:r>
                <a:endParaRPr lang="zh-CN" altLang="en-US" sz="800" dirty="0">
                  <a:latin typeface="Microsoft YaHei" panose="020B0503020204020204" pitchFamily="34" charset="-122"/>
                  <a:ea typeface="Microsoft YaHei" panose="020B0503020204020204" pitchFamily="34" charset="-122"/>
                </a:endParaRPr>
              </a:p>
            </p:txBody>
          </p:sp>
          <p:sp>
            <p:nvSpPr>
              <p:cNvPr id="222" name="文本框 221">
                <a:extLst>
                  <a:ext uri="{FF2B5EF4-FFF2-40B4-BE49-F238E27FC236}">
                    <a16:creationId xmlns:a16="http://schemas.microsoft.com/office/drawing/2014/main" id="{74AA3466-2E8F-C6D2-FF7B-B8BB51F0AC95}"/>
                  </a:ext>
                </a:extLst>
              </p:cNvPr>
              <p:cNvSpPr txBox="1"/>
              <p:nvPr/>
            </p:nvSpPr>
            <p:spPr>
              <a:xfrm>
                <a:off x="5029495" y="3049253"/>
                <a:ext cx="148641" cy="150091"/>
              </a:xfrm>
              <a:prstGeom prst="rect">
                <a:avLst/>
              </a:prstGeom>
              <a:noFill/>
            </p:spPr>
            <p:txBody>
              <a:bodyPr wrap="square" lIns="0" rIns="0" rtlCol="0">
                <a:spAutoFit/>
              </a:bodyPr>
              <a:lstStyle/>
              <a:p>
                <a:pPr algn="ctr" defTabSz="226794"/>
                <a:r>
                  <a:rPr lang="en-US" altLang="zh-CN" sz="1050" dirty="0">
                    <a:latin typeface="Microsoft YaHei" panose="020B0503020204020204" pitchFamily="34" charset="-122"/>
                    <a:ea typeface="Microsoft YaHei" panose="020B0503020204020204" pitchFamily="34" charset="-122"/>
                  </a:rPr>
                  <a:t>…</a:t>
                </a:r>
                <a:endParaRPr lang="zh-CN" altLang="en-US" sz="1050" dirty="0">
                  <a:latin typeface="Microsoft YaHei" panose="020B0503020204020204" pitchFamily="34" charset="-122"/>
                  <a:ea typeface="Microsoft YaHei" panose="020B0503020204020204" pitchFamily="34" charset="-122"/>
                </a:endParaRPr>
              </a:p>
            </p:txBody>
          </p:sp>
        </p:grpSp>
        <p:sp>
          <p:nvSpPr>
            <p:cNvPr id="223" name="文本框 222">
              <a:extLst>
                <a:ext uri="{FF2B5EF4-FFF2-40B4-BE49-F238E27FC236}">
                  <a16:creationId xmlns:a16="http://schemas.microsoft.com/office/drawing/2014/main" id="{11A9EC62-25CF-C17E-E043-78D296871D17}"/>
                </a:ext>
              </a:extLst>
            </p:cNvPr>
            <p:cNvSpPr txBox="1"/>
            <p:nvPr/>
          </p:nvSpPr>
          <p:spPr>
            <a:xfrm>
              <a:off x="6432685" y="1364181"/>
              <a:ext cx="714394" cy="222897"/>
            </a:xfrm>
            <a:prstGeom prst="rect">
              <a:avLst/>
            </a:prstGeom>
            <a:noFill/>
          </p:spPr>
          <p:txBody>
            <a:bodyPr wrap="square" lIns="0" rIns="0" rtlCol="0">
              <a:spAutoFit/>
            </a:bodyPr>
            <a:lstStyle/>
            <a:p>
              <a:pPr algn="ctr" defTabSz="226794"/>
              <a:r>
                <a:rPr lang="en-US" altLang="zh-CN" sz="1400" b="1" dirty="0">
                  <a:latin typeface="Microsoft YaHei" panose="020B0503020204020204" pitchFamily="34" charset="-122"/>
                  <a:ea typeface="Microsoft YaHei" panose="020B0503020204020204" pitchFamily="34" charset="-122"/>
                </a:rPr>
                <a:t>Session 1</a:t>
              </a:r>
              <a:endParaRPr lang="zh-CN" altLang="en-US" sz="1400" b="1" dirty="0">
                <a:latin typeface="Microsoft YaHei" panose="020B0503020204020204" pitchFamily="34" charset="-122"/>
                <a:ea typeface="Microsoft YaHei" panose="020B0503020204020204" pitchFamily="34" charset="-122"/>
              </a:endParaRPr>
            </a:p>
          </p:txBody>
        </p:sp>
        <p:sp>
          <p:nvSpPr>
            <p:cNvPr id="224" name="文本框 223">
              <a:extLst>
                <a:ext uri="{FF2B5EF4-FFF2-40B4-BE49-F238E27FC236}">
                  <a16:creationId xmlns:a16="http://schemas.microsoft.com/office/drawing/2014/main" id="{4BB6F606-778D-F0A3-CE47-F0E9844E6909}"/>
                </a:ext>
              </a:extLst>
            </p:cNvPr>
            <p:cNvSpPr txBox="1"/>
            <p:nvPr/>
          </p:nvSpPr>
          <p:spPr>
            <a:xfrm>
              <a:off x="7755408" y="1343907"/>
              <a:ext cx="714394" cy="222897"/>
            </a:xfrm>
            <a:prstGeom prst="rect">
              <a:avLst/>
            </a:prstGeom>
            <a:noFill/>
          </p:spPr>
          <p:txBody>
            <a:bodyPr wrap="square" lIns="0" rIns="0" rtlCol="0">
              <a:spAutoFit/>
            </a:bodyPr>
            <a:lstStyle/>
            <a:p>
              <a:pPr algn="ctr" defTabSz="226794"/>
              <a:r>
                <a:rPr lang="en-US" altLang="zh-CN" sz="1400" b="1" dirty="0">
                  <a:latin typeface="Microsoft YaHei" panose="020B0503020204020204" pitchFamily="34" charset="-122"/>
                  <a:ea typeface="Microsoft YaHei" panose="020B0503020204020204" pitchFamily="34" charset="-122"/>
                </a:rPr>
                <a:t>Session N</a:t>
              </a:r>
              <a:endParaRPr lang="zh-CN" altLang="en-US" sz="1400" b="1" dirty="0">
                <a:latin typeface="Microsoft YaHei" panose="020B0503020204020204" pitchFamily="34" charset="-122"/>
                <a:ea typeface="Microsoft YaHei" panose="020B0503020204020204" pitchFamily="34" charset="-122"/>
              </a:endParaRPr>
            </a:p>
          </p:txBody>
        </p:sp>
        <p:sp>
          <p:nvSpPr>
            <p:cNvPr id="225" name="矩形 224">
              <a:extLst>
                <a:ext uri="{FF2B5EF4-FFF2-40B4-BE49-F238E27FC236}">
                  <a16:creationId xmlns:a16="http://schemas.microsoft.com/office/drawing/2014/main" id="{84FB18F3-2763-74D4-DD92-2AA2C8EE45C8}"/>
                </a:ext>
              </a:extLst>
            </p:cNvPr>
            <p:cNvSpPr/>
            <p:nvPr/>
          </p:nvSpPr>
          <p:spPr>
            <a:xfrm>
              <a:off x="6361617" y="1720541"/>
              <a:ext cx="776733" cy="235704"/>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r>
                <a:rPr lang="en-US" altLang="zh-CN" sz="800" dirty="0" err="1">
                  <a:latin typeface="Microsoft YaHei" panose="020B0503020204020204" pitchFamily="34" charset="-122"/>
                  <a:ea typeface="Microsoft YaHei" panose="020B0503020204020204" pitchFamily="34" charset="-122"/>
                </a:rPr>
                <a:t>prepared_queries</a:t>
              </a:r>
              <a:endParaRPr lang="zh-CN" altLang="en-US" sz="800" dirty="0">
                <a:latin typeface="Microsoft YaHei" panose="020B0503020204020204" pitchFamily="34" charset="-122"/>
                <a:ea typeface="Microsoft YaHei" panose="020B0503020204020204" pitchFamily="34" charset="-122"/>
              </a:endParaRPr>
            </a:p>
          </p:txBody>
        </p:sp>
        <p:sp>
          <p:nvSpPr>
            <p:cNvPr id="226" name="矩形 225">
              <a:extLst>
                <a:ext uri="{FF2B5EF4-FFF2-40B4-BE49-F238E27FC236}">
                  <a16:creationId xmlns:a16="http://schemas.microsoft.com/office/drawing/2014/main" id="{87F1C2F2-073E-0265-2DE5-B72CC3AF1B86}"/>
                </a:ext>
              </a:extLst>
            </p:cNvPr>
            <p:cNvSpPr/>
            <p:nvPr/>
          </p:nvSpPr>
          <p:spPr>
            <a:xfrm>
              <a:off x="6348374" y="2109951"/>
              <a:ext cx="857428" cy="235704"/>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hangingPunct="0"/>
              <a:endParaRPr lang="zh-CN" altLang="en-US" sz="800" dirty="0">
                <a:latin typeface="Microsoft YaHei" panose="020B0503020204020204" pitchFamily="34" charset="-122"/>
                <a:ea typeface="Microsoft YaHei" panose="020B0503020204020204" pitchFamily="34" charset="-122"/>
              </a:endParaRPr>
            </a:p>
          </p:txBody>
        </p:sp>
        <p:sp>
          <p:nvSpPr>
            <p:cNvPr id="227" name="矩形 226">
              <a:extLst>
                <a:ext uri="{FF2B5EF4-FFF2-40B4-BE49-F238E27FC236}">
                  <a16:creationId xmlns:a16="http://schemas.microsoft.com/office/drawing/2014/main" id="{C0637B62-4E64-63C0-24C3-16AA6377AF85}"/>
                </a:ext>
              </a:extLst>
            </p:cNvPr>
            <p:cNvSpPr/>
            <p:nvPr/>
          </p:nvSpPr>
          <p:spPr>
            <a:xfrm>
              <a:off x="6420833" y="2171610"/>
              <a:ext cx="857428" cy="235704"/>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hangingPunct="0"/>
              <a:r>
                <a:rPr lang="en-US" altLang="zh-CN" sz="800" dirty="0" err="1">
                  <a:latin typeface="Microsoft YaHei" panose="020B0503020204020204" pitchFamily="34" charset="-122"/>
                  <a:ea typeface="Microsoft YaHei" panose="020B0503020204020204" pitchFamily="34" charset="-122"/>
                </a:rPr>
                <a:t>preparedstatement</a:t>
              </a:r>
              <a:endParaRPr lang="zh-CN" altLang="en-US" sz="800" dirty="0">
                <a:latin typeface="Microsoft YaHei" panose="020B0503020204020204" pitchFamily="34" charset="-122"/>
                <a:ea typeface="Microsoft YaHei" panose="020B0503020204020204" pitchFamily="34" charset="-122"/>
              </a:endParaRPr>
            </a:p>
          </p:txBody>
        </p:sp>
        <p:sp>
          <p:nvSpPr>
            <p:cNvPr id="228" name="矩形 227">
              <a:extLst>
                <a:ext uri="{FF2B5EF4-FFF2-40B4-BE49-F238E27FC236}">
                  <a16:creationId xmlns:a16="http://schemas.microsoft.com/office/drawing/2014/main" id="{0E1ABF3A-6FA2-A2BE-0D41-93C32F393B24}"/>
                </a:ext>
              </a:extLst>
            </p:cNvPr>
            <p:cNvSpPr/>
            <p:nvPr/>
          </p:nvSpPr>
          <p:spPr>
            <a:xfrm>
              <a:off x="7578871" y="1640972"/>
              <a:ext cx="1067468" cy="884364"/>
            </a:xfrm>
            <a:prstGeom prst="rect">
              <a:avLst/>
            </a:prstGeom>
            <a:gradFill>
              <a:gsLst>
                <a:gs pos="0">
                  <a:srgbClr val="D39BFE">
                    <a:alpha val="5000"/>
                  </a:srgbClr>
                </a:gs>
                <a:gs pos="74000">
                  <a:srgbClr val="555FF3">
                    <a:alpha val="10000"/>
                  </a:srgbClr>
                </a:gs>
                <a:gs pos="35000">
                  <a:srgbClr val="8660F1">
                    <a:alpha val="10000"/>
                  </a:srgbClr>
                </a:gs>
                <a:gs pos="100000">
                  <a:srgbClr val="565EF3">
                    <a:alpha val="10000"/>
                  </a:srgbClr>
                </a:gs>
              </a:gsLst>
              <a:lin ang="16200000" scaled="0"/>
            </a:gradFill>
            <a:ln w="9525" cap="flat">
              <a:noFill/>
              <a:prstDash val="solid"/>
              <a:miter lim="800000"/>
            </a:ln>
            <a:effectLst/>
          </p:spPr>
          <p:txBody>
            <a:bodyPr wrap="square" lIns="45719" tIns="45719" rIns="45719" bIns="45719" numCol="1" anchor="ctr">
              <a:noAutofit/>
            </a:bodyPr>
            <a:lstStyle/>
            <a:p>
              <a:pPr algn="ctr" hangingPunct="0"/>
              <a:endParaRPr lang="zh-CN" altLang="en-US" sz="2400">
                <a:latin typeface="Microsoft YaHei" panose="020B0503020204020204" pitchFamily="34" charset="-122"/>
                <a:ea typeface="Microsoft YaHei" panose="020B0503020204020204" pitchFamily="34" charset="-122"/>
              </a:endParaRPr>
            </a:p>
          </p:txBody>
        </p:sp>
        <p:sp>
          <p:nvSpPr>
            <p:cNvPr id="229" name="矩形 228">
              <a:extLst>
                <a:ext uri="{FF2B5EF4-FFF2-40B4-BE49-F238E27FC236}">
                  <a16:creationId xmlns:a16="http://schemas.microsoft.com/office/drawing/2014/main" id="{8563D833-5F99-FB7D-A2B1-5C573447EDD6}"/>
                </a:ext>
              </a:extLst>
            </p:cNvPr>
            <p:cNvSpPr/>
            <p:nvPr/>
          </p:nvSpPr>
          <p:spPr>
            <a:xfrm>
              <a:off x="7684341" y="1720010"/>
              <a:ext cx="776733" cy="235704"/>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r>
                <a:rPr lang="en-US" altLang="zh-CN" sz="800" dirty="0" err="1">
                  <a:latin typeface="Microsoft YaHei" panose="020B0503020204020204" pitchFamily="34" charset="-122"/>
                  <a:ea typeface="Microsoft YaHei" panose="020B0503020204020204" pitchFamily="34" charset="-122"/>
                </a:rPr>
                <a:t>prepared_queries</a:t>
              </a:r>
              <a:endParaRPr lang="zh-CN" altLang="en-US" sz="800" dirty="0">
                <a:latin typeface="Microsoft YaHei" panose="020B0503020204020204" pitchFamily="34" charset="-122"/>
                <a:ea typeface="Microsoft YaHei" panose="020B0503020204020204" pitchFamily="34" charset="-122"/>
              </a:endParaRPr>
            </a:p>
          </p:txBody>
        </p:sp>
        <p:sp>
          <p:nvSpPr>
            <p:cNvPr id="230" name="矩形 229">
              <a:extLst>
                <a:ext uri="{FF2B5EF4-FFF2-40B4-BE49-F238E27FC236}">
                  <a16:creationId xmlns:a16="http://schemas.microsoft.com/office/drawing/2014/main" id="{9BC82898-2BA8-93BB-4BAA-61137D44DB85}"/>
                </a:ext>
              </a:extLst>
            </p:cNvPr>
            <p:cNvSpPr/>
            <p:nvPr/>
          </p:nvSpPr>
          <p:spPr>
            <a:xfrm>
              <a:off x="7671097" y="2109421"/>
              <a:ext cx="857428" cy="235704"/>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hangingPunct="0"/>
              <a:endParaRPr lang="zh-CN" altLang="en-US" sz="800" dirty="0">
                <a:latin typeface="Microsoft YaHei" panose="020B0503020204020204" pitchFamily="34" charset="-122"/>
                <a:ea typeface="Microsoft YaHei" panose="020B0503020204020204" pitchFamily="34" charset="-122"/>
              </a:endParaRPr>
            </a:p>
          </p:txBody>
        </p:sp>
        <p:sp>
          <p:nvSpPr>
            <p:cNvPr id="231" name="矩形 230">
              <a:extLst>
                <a:ext uri="{FF2B5EF4-FFF2-40B4-BE49-F238E27FC236}">
                  <a16:creationId xmlns:a16="http://schemas.microsoft.com/office/drawing/2014/main" id="{478F0E88-9948-B85F-B924-83BC52D52728}"/>
                </a:ext>
              </a:extLst>
            </p:cNvPr>
            <p:cNvSpPr/>
            <p:nvPr/>
          </p:nvSpPr>
          <p:spPr>
            <a:xfrm>
              <a:off x="7743556" y="2171080"/>
              <a:ext cx="857428" cy="235704"/>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hangingPunct="0"/>
              <a:r>
                <a:rPr lang="en-US" altLang="zh-CN" sz="800">
                  <a:latin typeface="Microsoft YaHei" panose="020B0503020204020204" pitchFamily="34" charset="-122"/>
                  <a:ea typeface="Microsoft YaHei" panose="020B0503020204020204" pitchFamily="34" charset="-122"/>
                </a:rPr>
                <a:t>preparedstatement</a:t>
              </a:r>
              <a:endParaRPr lang="zh-CN" altLang="en-US" sz="800" dirty="0">
                <a:latin typeface="Microsoft YaHei" panose="020B0503020204020204" pitchFamily="34" charset="-122"/>
                <a:ea typeface="Microsoft YaHei" panose="020B0503020204020204" pitchFamily="34" charset="-122"/>
              </a:endParaRPr>
            </a:p>
          </p:txBody>
        </p:sp>
        <p:sp>
          <p:nvSpPr>
            <p:cNvPr id="232" name="矩形 231">
              <a:extLst>
                <a:ext uri="{FF2B5EF4-FFF2-40B4-BE49-F238E27FC236}">
                  <a16:creationId xmlns:a16="http://schemas.microsoft.com/office/drawing/2014/main" id="{6DC52D9D-3D92-2900-A318-7F2307C159E3}"/>
                </a:ext>
              </a:extLst>
            </p:cNvPr>
            <p:cNvSpPr/>
            <p:nvPr/>
          </p:nvSpPr>
          <p:spPr>
            <a:xfrm>
              <a:off x="6266199" y="2639293"/>
              <a:ext cx="2388546" cy="1764001"/>
            </a:xfrm>
            <a:prstGeom prst="rect">
              <a:avLst/>
            </a:prstGeom>
            <a:gradFill>
              <a:gsLst>
                <a:gs pos="0">
                  <a:srgbClr val="D39BFE">
                    <a:alpha val="5000"/>
                  </a:srgbClr>
                </a:gs>
                <a:gs pos="74000">
                  <a:srgbClr val="555FF3">
                    <a:alpha val="10000"/>
                  </a:srgbClr>
                </a:gs>
                <a:gs pos="35000">
                  <a:srgbClr val="8660F1">
                    <a:alpha val="10000"/>
                  </a:srgbClr>
                </a:gs>
                <a:gs pos="100000">
                  <a:srgbClr val="565EF3">
                    <a:alpha val="10000"/>
                  </a:srgbClr>
                </a:gs>
              </a:gsLst>
              <a:lin ang="16200000" scaled="0"/>
            </a:gradFill>
            <a:ln w="9525" cap="flat">
              <a:noFill/>
              <a:prstDash val="solid"/>
              <a:miter lim="800000"/>
            </a:ln>
            <a:effectLst/>
          </p:spPr>
          <p:txBody>
            <a:bodyPr wrap="square" lIns="45719" tIns="45719" rIns="45719" bIns="45719" numCol="1" anchor="ctr">
              <a:noAutofit/>
            </a:bodyPr>
            <a:lstStyle/>
            <a:p>
              <a:pPr algn="ctr" hangingPunct="0"/>
              <a:endParaRPr lang="zh-CN" altLang="en-US" sz="2400">
                <a:latin typeface="Microsoft YaHei" panose="020B0503020204020204" pitchFamily="34" charset="-122"/>
                <a:ea typeface="Microsoft YaHei" panose="020B0503020204020204" pitchFamily="34" charset="-122"/>
              </a:endParaRPr>
            </a:p>
          </p:txBody>
        </p:sp>
        <p:sp>
          <p:nvSpPr>
            <p:cNvPr id="233" name="文本框 232">
              <a:extLst>
                <a:ext uri="{FF2B5EF4-FFF2-40B4-BE49-F238E27FC236}">
                  <a16:creationId xmlns:a16="http://schemas.microsoft.com/office/drawing/2014/main" id="{C4A41A16-2C42-3DDE-1385-FE3AE7B0ACF4}"/>
                </a:ext>
              </a:extLst>
            </p:cNvPr>
            <p:cNvSpPr txBox="1"/>
            <p:nvPr/>
          </p:nvSpPr>
          <p:spPr>
            <a:xfrm>
              <a:off x="7375455" y="2006419"/>
              <a:ext cx="148641" cy="183890"/>
            </a:xfrm>
            <a:prstGeom prst="rect">
              <a:avLst/>
            </a:prstGeom>
            <a:noFill/>
          </p:spPr>
          <p:txBody>
            <a:bodyPr wrap="square" lIns="0" rIns="0" rtlCol="0">
              <a:spAutoFit/>
            </a:bodyPr>
            <a:lstStyle/>
            <a:p>
              <a:pPr algn="ctr" defTabSz="226794"/>
              <a:r>
                <a:rPr lang="en-US" altLang="zh-CN" sz="1050" dirty="0">
                  <a:latin typeface="Microsoft YaHei" panose="020B0503020204020204" pitchFamily="34" charset="-122"/>
                  <a:ea typeface="Microsoft YaHei" panose="020B0503020204020204" pitchFamily="34" charset="-122"/>
                </a:rPr>
                <a:t>…</a:t>
              </a:r>
              <a:endParaRPr lang="zh-CN" altLang="en-US" sz="1050" dirty="0">
                <a:latin typeface="Microsoft YaHei" panose="020B0503020204020204" pitchFamily="34" charset="-122"/>
                <a:ea typeface="Microsoft YaHei" panose="020B0503020204020204" pitchFamily="34" charset="-122"/>
              </a:endParaRPr>
            </a:p>
          </p:txBody>
        </p:sp>
        <p:cxnSp>
          <p:nvCxnSpPr>
            <p:cNvPr id="234" name="直接箭头连接符 95">
              <a:extLst>
                <a:ext uri="{FF2B5EF4-FFF2-40B4-BE49-F238E27FC236}">
                  <a16:creationId xmlns:a16="http://schemas.microsoft.com/office/drawing/2014/main" id="{9EE155DA-23E9-5D81-2CBC-E98B5059B884}"/>
                </a:ext>
              </a:extLst>
            </p:cNvPr>
            <p:cNvCxnSpPr/>
            <p:nvPr/>
          </p:nvCxnSpPr>
          <p:spPr>
            <a:xfrm>
              <a:off x="6749984" y="1956246"/>
              <a:ext cx="0" cy="153706"/>
            </a:xfrm>
            <a:prstGeom prst="straightConnector1">
              <a:avLst/>
            </a:prstGeom>
            <a:noFill/>
            <a:ln w="3175" cap="flat" cmpd="sng" algn="ctr">
              <a:solidFill>
                <a:srgbClr val="4472C4"/>
              </a:solidFill>
              <a:prstDash val="solid"/>
              <a:miter lim="800000"/>
              <a:tailEnd type="triangle" w="sm" len="sm"/>
            </a:ln>
            <a:effectLst/>
          </p:spPr>
        </p:cxnSp>
        <p:cxnSp>
          <p:nvCxnSpPr>
            <p:cNvPr id="235" name="直接箭头连接符 96">
              <a:extLst>
                <a:ext uri="{FF2B5EF4-FFF2-40B4-BE49-F238E27FC236}">
                  <a16:creationId xmlns:a16="http://schemas.microsoft.com/office/drawing/2014/main" id="{621378B9-28B1-D66A-FEB6-211462BC0AFF}"/>
                </a:ext>
              </a:extLst>
            </p:cNvPr>
            <p:cNvCxnSpPr/>
            <p:nvPr/>
          </p:nvCxnSpPr>
          <p:spPr>
            <a:xfrm>
              <a:off x="8072707" y="1955715"/>
              <a:ext cx="0" cy="153706"/>
            </a:xfrm>
            <a:prstGeom prst="straightConnector1">
              <a:avLst/>
            </a:prstGeom>
            <a:noFill/>
            <a:ln w="3175" cap="flat" cmpd="sng" algn="ctr">
              <a:solidFill>
                <a:srgbClr val="4472C4"/>
              </a:solidFill>
              <a:prstDash val="solid"/>
              <a:miter lim="800000"/>
              <a:tailEnd type="triangle" w="sm" len="sm"/>
            </a:ln>
            <a:effectLst/>
          </p:spPr>
        </p:cxnSp>
        <p:grpSp>
          <p:nvGrpSpPr>
            <p:cNvPr id="236" name="组合 235">
              <a:extLst>
                <a:ext uri="{FF2B5EF4-FFF2-40B4-BE49-F238E27FC236}">
                  <a16:creationId xmlns:a16="http://schemas.microsoft.com/office/drawing/2014/main" id="{95DB86F0-B8F6-CF6B-A85C-A0939CD38063}"/>
                </a:ext>
              </a:extLst>
            </p:cNvPr>
            <p:cNvGrpSpPr/>
            <p:nvPr/>
          </p:nvGrpSpPr>
          <p:grpSpPr>
            <a:xfrm>
              <a:off x="6513188" y="2910374"/>
              <a:ext cx="1894571" cy="131332"/>
              <a:chOff x="6577961" y="2971630"/>
              <a:chExt cx="1894571" cy="96722"/>
            </a:xfrm>
          </p:grpSpPr>
          <p:sp>
            <p:nvSpPr>
              <p:cNvPr id="237" name="圆角矩形 55">
                <a:extLst>
                  <a:ext uri="{FF2B5EF4-FFF2-40B4-BE49-F238E27FC236}">
                    <a16:creationId xmlns:a16="http://schemas.microsoft.com/office/drawing/2014/main" id="{5C09EE70-FEC7-D94B-904A-972045993B5E}"/>
                  </a:ext>
                </a:extLst>
              </p:cNvPr>
              <p:cNvSpPr/>
              <p:nvPr/>
            </p:nvSpPr>
            <p:spPr>
              <a:xfrm>
                <a:off x="6577961" y="2974253"/>
                <a:ext cx="236796" cy="94099"/>
              </a:xfrm>
              <a:prstGeom prst="roundRect">
                <a:avLst/>
              </a:prstGeom>
              <a:gradFill>
                <a:gsLst>
                  <a:gs pos="0">
                    <a:srgbClr val="7F93E5">
                      <a:alpha val="50000"/>
                    </a:srgbClr>
                  </a:gs>
                  <a:gs pos="100000">
                    <a:srgbClr val="5049DE">
                      <a:alpha val="50000"/>
                    </a:srgbClr>
                  </a:gs>
                </a:gsLst>
                <a:lin ang="5400000" scaled="0"/>
              </a:gradFill>
              <a:ln>
                <a:solidFill>
                  <a:sysClr val="window" lastClr="FFFFFF">
                    <a:alpha val="10000"/>
                  </a:sysClr>
                </a:solidFill>
              </a:ln>
            </p:spPr>
            <p:txBody>
              <a:bodyPr wrap="square" lIns="0" tIns="18000" rIns="0" bIns="18000" rtlCol="0">
                <a:spAutoFit/>
              </a:bodyPr>
              <a:lstStyle/>
              <a:p>
                <a:pPr marL="0" marR="0" lvl="0" indent="0" algn="ctr" defTabSz="226794"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effectLst/>
                  <a:uLnTx/>
                  <a:uFillTx/>
                  <a:latin typeface="Microsoft YaHei" panose="020B0503020204020204" pitchFamily="34" charset="-122"/>
                  <a:ea typeface="Microsoft YaHei" panose="020B0503020204020204" pitchFamily="34" charset="-122"/>
                </a:endParaRPr>
              </a:p>
            </p:txBody>
          </p:sp>
          <p:sp>
            <p:nvSpPr>
              <p:cNvPr id="238" name="圆角矩形 56">
                <a:extLst>
                  <a:ext uri="{FF2B5EF4-FFF2-40B4-BE49-F238E27FC236}">
                    <a16:creationId xmlns:a16="http://schemas.microsoft.com/office/drawing/2014/main" id="{457B3D70-4AD7-E988-3D2D-5535683204E5}"/>
                  </a:ext>
                </a:extLst>
              </p:cNvPr>
              <p:cNvSpPr/>
              <p:nvPr/>
            </p:nvSpPr>
            <p:spPr>
              <a:xfrm>
                <a:off x="6814757" y="2972942"/>
                <a:ext cx="236796" cy="94098"/>
              </a:xfrm>
              <a:prstGeom prst="roundRect">
                <a:avLst/>
              </a:prstGeom>
              <a:gradFill>
                <a:gsLst>
                  <a:gs pos="0">
                    <a:srgbClr val="7F93E5">
                      <a:alpha val="50000"/>
                    </a:srgbClr>
                  </a:gs>
                  <a:gs pos="100000">
                    <a:srgbClr val="5049DE">
                      <a:alpha val="50000"/>
                    </a:srgbClr>
                  </a:gs>
                </a:gsLst>
                <a:lin ang="5400000" scaled="0"/>
              </a:gradFill>
              <a:ln>
                <a:solidFill>
                  <a:sysClr val="window" lastClr="FFFFFF">
                    <a:alpha val="10000"/>
                  </a:sysClr>
                </a:solidFill>
              </a:ln>
            </p:spPr>
            <p:txBody>
              <a:bodyPr wrap="square" lIns="0" tIns="18000" rIns="0" bIns="18000" rtlCol="0">
                <a:spAutoFit/>
              </a:bodyPr>
              <a:lstStyle/>
              <a:p>
                <a:pPr marL="0" marR="0" lvl="0" indent="0" algn="ctr" defTabSz="226794"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effectLst/>
                  <a:uLnTx/>
                  <a:uFillTx/>
                  <a:latin typeface="Microsoft YaHei" panose="020B0503020204020204" pitchFamily="34" charset="-122"/>
                  <a:ea typeface="Microsoft YaHei" panose="020B0503020204020204" pitchFamily="34" charset="-122"/>
                </a:endParaRPr>
              </a:p>
            </p:txBody>
          </p:sp>
          <p:sp>
            <p:nvSpPr>
              <p:cNvPr id="239" name="圆角矩形 57">
                <a:extLst>
                  <a:ext uri="{FF2B5EF4-FFF2-40B4-BE49-F238E27FC236}">
                    <a16:creationId xmlns:a16="http://schemas.microsoft.com/office/drawing/2014/main" id="{E73D1B69-78FF-CD1D-216F-F8AD6B0D95E2}"/>
                  </a:ext>
                </a:extLst>
              </p:cNvPr>
              <p:cNvSpPr/>
              <p:nvPr/>
            </p:nvSpPr>
            <p:spPr>
              <a:xfrm>
                <a:off x="7051553" y="2972942"/>
                <a:ext cx="236796" cy="94098"/>
              </a:xfrm>
              <a:prstGeom prst="roundRect">
                <a:avLst/>
              </a:prstGeom>
              <a:gradFill>
                <a:gsLst>
                  <a:gs pos="0">
                    <a:srgbClr val="7F93E5">
                      <a:alpha val="50000"/>
                    </a:srgbClr>
                  </a:gs>
                  <a:gs pos="100000">
                    <a:srgbClr val="5049DE">
                      <a:alpha val="50000"/>
                    </a:srgbClr>
                  </a:gs>
                </a:gsLst>
                <a:lin ang="5400000" scaled="0"/>
              </a:gradFill>
              <a:ln>
                <a:solidFill>
                  <a:sysClr val="window" lastClr="FFFFFF">
                    <a:alpha val="10000"/>
                  </a:sysClr>
                </a:solidFill>
              </a:ln>
            </p:spPr>
            <p:txBody>
              <a:bodyPr wrap="square" lIns="0" tIns="18000" rIns="0" bIns="18000" rtlCol="0">
                <a:spAutoFit/>
              </a:bodyPr>
              <a:lstStyle/>
              <a:p>
                <a:pPr marL="0" marR="0" lvl="0" indent="0" algn="ctr" defTabSz="226794"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effectLst/>
                  <a:uLnTx/>
                  <a:uFillTx/>
                  <a:latin typeface="Microsoft YaHei" panose="020B0503020204020204" pitchFamily="34" charset="-122"/>
                  <a:ea typeface="Microsoft YaHei" panose="020B0503020204020204" pitchFamily="34" charset="-122"/>
                </a:endParaRPr>
              </a:p>
            </p:txBody>
          </p:sp>
          <p:sp>
            <p:nvSpPr>
              <p:cNvPr id="240" name="圆角矩形 58">
                <a:extLst>
                  <a:ext uri="{FF2B5EF4-FFF2-40B4-BE49-F238E27FC236}">
                    <a16:creationId xmlns:a16="http://schemas.microsoft.com/office/drawing/2014/main" id="{B7876467-4E82-1131-EA84-D0B9EA517A77}"/>
                  </a:ext>
                </a:extLst>
              </p:cNvPr>
              <p:cNvSpPr/>
              <p:nvPr/>
            </p:nvSpPr>
            <p:spPr>
              <a:xfrm>
                <a:off x="7288450" y="2972941"/>
                <a:ext cx="236796" cy="94098"/>
              </a:xfrm>
              <a:prstGeom prst="roundRect">
                <a:avLst/>
              </a:prstGeom>
              <a:gradFill>
                <a:gsLst>
                  <a:gs pos="0">
                    <a:srgbClr val="7F93E5">
                      <a:alpha val="50000"/>
                    </a:srgbClr>
                  </a:gs>
                  <a:gs pos="100000">
                    <a:srgbClr val="5049DE">
                      <a:alpha val="50000"/>
                    </a:srgbClr>
                  </a:gs>
                </a:gsLst>
                <a:lin ang="5400000" scaled="0"/>
              </a:gradFill>
              <a:ln>
                <a:solidFill>
                  <a:sysClr val="window" lastClr="FFFFFF">
                    <a:alpha val="10000"/>
                  </a:sysClr>
                </a:solidFill>
              </a:ln>
            </p:spPr>
            <p:txBody>
              <a:bodyPr wrap="square" lIns="0" tIns="18000" rIns="0" bIns="18000" rtlCol="0">
                <a:spAutoFit/>
              </a:bodyPr>
              <a:lstStyle/>
              <a:p>
                <a:pPr marL="0" marR="0" lvl="0" indent="0" algn="ctr" defTabSz="226794"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effectLst/>
                  <a:uLnTx/>
                  <a:uFillTx/>
                  <a:latin typeface="Microsoft YaHei" panose="020B0503020204020204" pitchFamily="34" charset="-122"/>
                  <a:ea typeface="Microsoft YaHei" panose="020B0503020204020204" pitchFamily="34" charset="-122"/>
                </a:endParaRPr>
              </a:p>
            </p:txBody>
          </p:sp>
          <p:sp>
            <p:nvSpPr>
              <p:cNvPr id="241" name="圆角矩形 59">
                <a:extLst>
                  <a:ext uri="{FF2B5EF4-FFF2-40B4-BE49-F238E27FC236}">
                    <a16:creationId xmlns:a16="http://schemas.microsoft.com/office/drawing/2014/main" id="{6B42703F-961F-FB4F-57F7-0DB759089770}"/>
                  </a:ext>
                </a:extLst>
              </p:cNvPr>
              <p:cNvSpPr/>
              <p:nvPr/>
            </p:nvSpPr>
            <p:spPr>
              <a:xfrm>
                <a:off x="7525246" y="2972941"/>
                <a:ext cx="236796" cy="94098"/>
              </a:xfrm>
              <a:prstGeom prst="roundRect">
                <a:avLst/>
              </a:prstGeom>
              <a:gradFill>
                <a:gsLst>
                  <a:gs pos="0">
                    <a:srgbClr val="7F93E5">
                      <a:alpha val="50000"/>
                    </a:srgbClr>
                  </a:gs>
                  <a:gs pos="100000">
                    <a:srgbClr val="5049DE">
                      <a:alpha val="50000"/>
                    </a:srgbClr>
                  </a:gs>
                </a:gsLst>
                <a:lin ang="5400000" scaled="0"/>
              </a:gradFill>
              <a:ln>
                <a:solidFill>
                  <a:sysClr val="window" lastClr="FFFFFF">
                    <a:alpha val="10000"/>
                  </a:sysClr>
                </a:solidFill>
              </a:ln>
            </p:spPr>
            <p:txBody>
              <a:bodyPr wrap="square" lIns="0" tIns="18000" rIns="0" bIns="18000" rtlCol="0">
                <a:spAutoFit/>
              </a:bodyPr>
              <a:lstStyle/>
              <a:p>
                <a:pPr marL="0" marR="0" lvl="0" indent="0" algn="ctr" defTabSz="226794"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effectLst/>
                  <a:uLnTx/>
                  <a:uFillTx/>
                  <a:latin typeface="Microsoft YaHei" panose="020B0503020204020204" pitchFamily="34" charset="-122"/>
                  <a:ea typeface="Microsoft YaHei" panose="020B0503020204020204" pitchFamily="34" charset="-122"/>
                </a:endParaRPr>
              </a:p>
            </p:txBody>
          </p:sp>
          <p:sp>
            <p:nvSpPr>
              <p:cNvPr id="242" name="圆角矩形 60">
                <a:extLst>
                  <a:ext uri="{FF2B5EF4-FFF2-40B4-BE49-F238E27FC236}">
                    <a16:creationId xmlns:a16="http://schemas.microsoft.com/office/drawing/2014/main" id="{25991CE4-93F0-C04D-C833-47E1BBBEC07C}"/>
                  </a:ext>
                </a:extLst>
              </p:cNvPr>
              <p:cNvSpPr/>
              <p:nvPr/>
            </p:nvSpPr>
            <p:spPr>
              <a:xfrm>
                <a:off x="7762042" y="2971630"/>
                <a:ext cx="236796" cy="94098"/>
              </a:xfrm>
              <a:prstGeom prst="roundRect">
                <a:avLst/>
              </a:prstGeom>
              <a:gradFill>
                <a:gsLst>
                  <a:gs pos="0">
                    <a:srgbClr val="7F93E5">
                      <a:alpha val="50000"/>
                    </a:srgbClr>
                  </a:gs>
                  <a:gs pos="100000">
                    <a:srgbClr val="5049DE">
                      <a:alpha val="50000"/>
                    </a:srgbClr>
                  </a:gs>
                </a:gsLst>
                <a:lin ang="5400000" scaled="0"/>
              </a:gradFill>
              <a:ln>
                <a:solidFill>
                  <a:sysClr val="window" lastClr="FFFFFF">
                    <a:alpha val="10000"/>
                  </a:sysClr>
                </a:solidFill>
              </a:ln>
            </p:spPr>
            <p:txBody>
              <a:bodyPr wrap="square" lIns="0" tIns="18000" rIns="0" bIns="18000" rtlCol="0">
                <a:spAutoFit/>
              </a:bodyPr>
              <a:lstStyle/>
              <a:p>
                <a:pPr marL="0" marR="0" lvl="0" indent="0" algn="ctr" defTabSz="226794"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effectLst/>
                  <a:uLnTx/>
                  <a:uFillTx/>
                  <a:latin typeface="Microsoft YaHei" panose="020B0503020204020204" pitchFamily="34" charset="-122"/>
                  <a:ea typeface="Microsoft YaHei" panose="020B0503020204020204" pitchFamily="34" charset="-122"/>
                </a:endParaRPr>
              </a:p>
            </p:txBody>
          </p:sp>
          <p:sp>
            <p:nvSpPr>
              <p:cNvPr id="243" name="圆角矩形 61">
                <a:extLst>
                  <a:ext uri="{FF2B5EF4-FFF2-40B4-BE49-F238E27FC236}">
                    <a16:creationId xmlns:a16="http://schemas.microsoft.com/office/drawing/2014/main" id="{1976074B-F109-51AD-C6B6-6378A23CE5B4}"/>
                  </a:ext>
                </a:extLst>
              </p:cNvPr>
              <p:cNvSpPr/>
              <p:nvPr/>
            </p:nvSpPr>
            <p:spPr>
              <a:xfrm>
                <a:off x="7998837" y="2971630"/>
                <a:ext cx="236796" cy="94098"/>
              </a:xfrm>
              <a:prstGeom prst="roundRect">
                <a:avLst/>
              </a:prstGeom>
              <a:gradFill>
                <a:gsLst>
                  <a:gs pos="0">
                    <a:srgbClr val="7F93E5">
                      <a:alpha val="50000"/>
                    </a:srgbClr>
                  </a:gs>
                  <a:gs pos="100000">
                    <a:srgbClr val="5049DE">
                      <a:alpha val="50000"/>
                    </a:srgbClr>
                  </a:gs>
                </a:gsLst>
                <a:lin ang="5400000" scaled="0"/>
              </a:gradFill>
              <a:ln>
                <a:solidFill>
                  <a:sysClr val="window" lastClr="FFFFFF">
                    <a:alpha val="10000"/>
                  </a:sysClr>
                </a:solidFill>
              </a:ln>
            </p:spPr>
            <p:txBody>
              <a:bodyPr wrap="square" lIns="0" tIns="18000" rIns="0" bIns="18000" rtlCol="0">
                <a:spAutoFit/>
              </a:bodyPr>
              <a:lstStyle/>
              <a:p>
                <a:pPr marL="0" marR="0" lvl="0" indent="0" algn="ctr" defTabSz="226794"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effectLst/>
                  <a:uLnTx/>
                  <a:uFillTx/>
                  <a:latin typeface="Microsoft YaHei" panose="020B0503020204020204" pitchFamily="34" charset="-122"/>
                  <a:ea typeface="Microsoft YaHei" panose="020B0503020204020204" pitchFamily="34" charset="-122"/>
                </a:endParaRPr>
              </a:p>
            </p:txBody>
          </p:sp>
          <p:sp>
            <p:nvSpPr>
              <p:cNvPr id="244" name="圆角矩形 62">
                <a:extLst>
                  <a:ext uri="{FF2B5EF4-FFF2-40B4-BE49-F238E27FC236}">
                    <a16:creationId xmlns:a16="http://schemas.microsoft.com/office/drawing/2014/main" id="{8FC834D5-2C5B-2D5C-7208-1D2E33A819D9}"/>
                  </a:ext>
                </a:extLst>
              </p:cNvPr>
              <p:cNvSpPr/>
              <p:nvPr/>
            </p:nvSpPr>
            <p:spPr>
              <a:xfrm>
                <a:off x="8235736" y="2971630"/>
                <a:ext cx="236796" cy="94098"/>
              </a:xfrm>
              <a:prstGeom prst="roundRect">
                <a:avLst/>
              </a:prstGeom>
              <a:gradFill>
                <a:gsLst>
                  <a:gs pos="0">
                    <a:srgbClr val="7F93E5">
                      <a:alpha val="50000"/>
                    </a:srgbClr>
                  </a:gs>
                  <a:gs pos="100000">
                    <a:srgbClr val="5049DE">
                      <a:alpha val="50000"/>
                    </a:srgbClr>
                  </a:gs>
                </a:gsLst>
                <a:lin ang="5400000" scaled="0"/>
              </a:gradFill>
              <a:ln>
                <a:solidFill>
                  <a:sysClr val="window" lastClr="FFFFFF">
                    <a:alpha val="10000"/>
                  </a:sysClr>
                </a:solidFill>
              </a:ln>
            </p:spPr>
            <p:txBody>
              <a:bodyPr wrap="square" lIns="0" tIns="18000" rIns="0" bIns="18000" rtlCol="0">
                <a:spAutoFit/>
              </a:bodyPr>
              <a:lstStyle/>
              <a:p>
                <a:pPr marL="0" marR="0" lvl="0" indent="0" algn="ctr" defTabSz="226794" eaLnBrk="1" fontAlgn="auto" latinLnBrk="0" hangingPunct="1">
                  <a:lnSpc>
                    <a:spcPct val="100000"/>
                  </a:lnSpc>
                  <a:spcBef>
                    <a:spcPts val="0"/>
                  </a:spcBef>
                  <a:spcAft>
                    <a:spcPts val="0"/>
                  </a:spcAft>
                  <a:buClrTx/>
                  <a:buSzTx/>
                  <a:buFontTx/>
                  <a:buNone/>
                  <a:tabLst/>
                  <a:defRPr/>
                </a:pPr>
                <a:endParaRPr kumimoji="0" lang="zh-CN" altLang="en-US" sz="800" b="0" i="0" u="none" strike="noStrike" kern="0" cap="none" spc="0" normalizeH="0" baseline="0" noProof="0">
                  <a:ln>
                    <a:noFill/>
                  </a:ln>
                  <a:effectLst/>
                  <a:uLnTx/>
                  <a:uFillTx/>
                  <a:latin typeface="Microsoft YaHei" panose="020B0503020204020204" pitchFamily="34" charset="-122"/>
                  <a:ea typeface="Microsoft YaHei" panose="020B0503020204020204" pitchFamily="34" charset="-122"/>
                </a:endParaRPr>
              </a:p>
            </p:txBody>
          </p:sp>
        </p:grpSp>
        <p:sp>
          <p:nvSpPr>
            <p:cNvPr id="245" name="文本框 244">
              <a:extLst>
                <a:ext uri="{FF2B5EF4-FFF2-40B4-BE49-F238E27FC236}">
                  <a16:creationId xmlns:a16="http://schemas.microsoft.com/office/drawing/2014/main" id="{530ED502-BC9F-4CC5-3A1E-ECC7C67A2549}"/>
                </a:ext>
              </a:extLst>
            </p:cNvPr>
            <p:cNvSpPr txBox="1"/>
            <p:nvPr/>
          </p:nvSpPr>
          <p:spPr>
            <a:xfrm>
              <a:off x="6979256" y="2645898"/>
              <a:ext cx="1018350" cy="167172"/>
            </a:xfrm>
            <a:prstGeom prst="rect">
              <a:avLst/>
            </a:prstGeom>
            <a:noFill/>
          </p:spPr>
          <p:txBody>
            <a:bodyPr wrap="square" lIns="0" rIns="0" rtlCol="0">
              <a:spAutoFit/>
            </a:bodyPr>
            <a:lstStyle/>
            <a:p>
              <a:pPr algn="ctr" defTabSz="226794"/>
              <a:r>
                <a:rPr lang="en-US" altLang="zh-CN" sz="900" b="1" spc="100" dirty="0">
                  <a:latin typeface="Microsoft YaHei" panose="020B0503020204020204" pitchFamily="34" charset="-122"/>
                  <a:ea typeface="Microsoft YaHei" panose="020B0503020204020204" pitchFamily="34" charset="-122"/>
                </a:rPr>
                <a:t>Global Plan Cache</a:t>
              </a:r>
              <a:endParaRPr lang="zh-CN" altLang="en-US" sz="900" b="1" spc="100" dirty="0">
                <a:latin typeface="Microsoft YaHei" panose="020B0503020204020204" pitchFamily="34" charset="-122"/>
                <a:ea typeface="Microsoft YaHei" panose="020B0503020204020204" pitchFamily="34" charset="-122"/>
              </a:endParaRPr>
            </a:p>
          </p:txBody>
        </p:sp>
        <p:sp>
          <p:nvSpPr>
            <p:cNvPr id="246" name="矩形 245">
              <a:extLst>
                <a:ext uri="{FF2B5EF4-FFF2-40B4-BE49-F238E27FC236}">
                  <a16:creationId xmlns:a16="http://schemas.microsoft.com/office/drawing/2014/main" id="{E3AE2A1F-24F0-BD85-96EA-3EB48D52F8C5}"/>
                </a:ext>
              </a:extLst>
            </p:cNvPr>
            <p:cNvSpPr/>
            <p:nvPr/>
          </p:nvSpPr>
          <p:spPr>
            <a:xfrm>
              <a:off x="6421344" y="3318935"/>
              <a:ext cx="954111" cy="235704"/>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hangingPunct="0"/>
              <a:r>
                <a:rPr lang="en-US" altLang="zh-CN" sz="800" dirty="0" err="1">
                  <a:latin typeface="Microsoft YaHei" panose="020B0503020204020204" pitchFamily="34" charset="-122"/>
                  <a:ea typeface="Microsoft YaHei" panose="020B0503020204020204" pitchFamily="34" charset="-122"/>
                </a:rPr>
                <a:t>GPCEntry</a:t>
              </a:r>
              <a:endParaRPr lang="zh-CN" altLang="en-US" sz="800" dirty="0">
                <a:latin typeface="Microsoft YaHei" panose="020B0503020204020204" pitchFamily="34" charset="-122"/>
                <a:ea typeface="Microsoft YaHei" panose="020B0503020204020204" pitchFamily="34" charset="-122"/>
              </a:endParaRPr>
            </a:p>
          </p:txBody>
        </p:sp>
        <p:sp>
          <p:nvSpPr>
            <p:cNvPr id="247" name="文本框 246">
              <a:extLst>
                <a:ext uri="{FF2B5EF4-FFF2-40B4-BE49-F238E27FC236}">
                  <a16:creationId xmlns:a16="http://schemas.microsoft.com/office/drawing/2014/main" id="{6F714804-6FD3-8A98-872A-E4B393C8C40A}"/>
                </a:ext>
              </a:extLst>
            </p:cNvPr>
            <p:cNvSpPr txBox="1"/>
            <p:nvPr/>
          </p:nvSpPr>
          <p:spPr>
            <a:xfrm>
              <a:off x="6881763" y="3354218"/>
              <a:ext cx="462831" cy="115485"/>
            </a:xfrm>
            <a:prstGeom prst="rect">
              <a:avLst/>
            </a:prstGeom>
            <a:solidFill>
              <a:srgbClr val="7F93E5">
                <a:alpha val="50000"/>
              </a:srgbClr>
            </a:solidFill>
          </p:spPr>
          <p:txBody>
            <a:bodyPr wrap="square" lIns="0" tIns="18000" rIns="0" bIns="18000" rtlCol="0">
              <a:spAutoFit/>
            </a:bodyPr>
            <a:lstStyle>
              <a:defPPr>
                <a:defRPr lang="en-US"/>
              </a:defPPr>
              <a:lvl1pPr algn="ctr">
                <a:defRPr sz="500">
                  <a:solidFill>
                    <a:schemeClr val="bg1"/>
                  </a:solidFill>
                  <a:latin typeface="方正兰亭黑简体" panose="02000000000000000000" pitchFamily="2" charset="-122"/>
                  <a:ea typeface="方正兰亭黑简体" panose="02000000000000000000" pitchFamily="2" charset="-122"/>
                </a:defRPr>
              </a:lvl1pPr>
            </a:lstStyle>
            <a:p>
              <a:pPr marL="0" marR="0" lvl="0" indent="0" algn="ctr" defTabSz="226794"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chemeClr val="tx1"/>
                  </a:solidFill>
                  <a:effectLst/>
                  <a:uLnTx/>
                  <a:uFillTx/>
                  <a:latin typeface="Microsoft YaHei" panose="020B0503020204020204" pitchFamily="34" charset="-122"/>
                  <a:ea typeface="Microsoft YaHei" panose="020B0503020204020204" pitchFamily="34" charset="-122"/>
                </a:rPr>
                <a:t>plancache</a:t>
              </a:r>
              <a:endParaRPr kumimoji="0" lang="zh-CN" altLang="en-US" sz="800" b="0" i="0" u="none" strike="noStrike" kern="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endParaRPr>
            </a:p>
          </p:txBody>
        </p:sp>
        <p:sp>
          <p:nvSpPr>
            <p:cNvPr id="248" name="矩形 247">
              <a:extLst>
                <a:ext uri="{FF2B5EF4-FFF2-40B4-BE49-F238E27FC236}">
                  <a16:creationId xmlns:a16="http://schemas.microsoft.com/office/drawing/2014/main" id="{B8131DA0-61D7-AA13-47B7-47CCA94B5A24}"/>
                </a:ext>
              </a:extLst>
            </p:cNvPr>
            <p:cNvSpPr/>
            <p:nvPr/>
          </p:nvSpPr>
          <p:spPr>
            <a:xfrm>
              <a:off x="6421344" y="3712423"/>
              <a:ext cx="954111" cy="235704"/>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hangingPunct="0"/>
              <a:r>
                <a:rPr lang="en-US" altLang="zh-CN" sz="800" dirty="0" err="1">
                  <a:latin typeface="Microsoft YaHei" panose="020B0503020204020204" pitchFamily="34" charset="-122"/>
                  <a:ea typeface="Microsoft YaHei" panose="020B0503020204020204" pitchFamily="34" charset="-122"/>
                </a:rPr>
                <a:t>GPCEntry</a:t>
              </a:r>
              <a:endParaRPr lang="zh-CN" altLang="en-US" sz="800" dirty="0">
                <a:latin typeface="Microsoft YaHei" panose="020B0503020204020204" pitchFamily="34" charset="-122"/>
                <a:ea typeface="Microsoft YaHei" panose="020B0503020204020204" pitchFamily="34" charset="-122"/>
              </a:endParaRPr>
            </a:p>
          </p:txBody>
        </p:sp>
        <p:sp>
          <p:nvSpPr>
            <p:cNvPr id="249" name="文本框 248">
              <a:extLst>
                <a:ext uri="{FF2B5EF4-FFF2-40B4-BE49-F238E27FC236}">
                  <a16:creationId xmlns:a16="http://schemas.microsoft.com/office/drawing/2014/main" id="{FACAA4C4-900F-C243-B517-D5234CF8C4E1}"/>
                </a:ext>
              </a:extLst>
            </p:cNvPr>
            <p:cNvSpPr txBox="1"/>
            <p:nvPr/>
          </p:nvSpPr>
          <p:spPr>
            <a:xfrm>
              <a:off x="6881763" y="3747707"/>
              <a:ext cx="462831" cy="115485"/>
            </a:xfrm>
            <a:prstGeom prst="rect">
              <a:avLst/>
            </a:prstGeom>
            <a:solidFill>
              <a:srgbClr val="7F93E5">
                <a:alpha val="50000"/>
              </a:srgbClr>
            </a:solidFill>
          </p:spPr>
          <p:txBody>
            <a:bodyPr wrap="square" lIns="0" tIns="18000" rIns="0" bIns="18000" rtlCol="0">
              <a:spAutoFit/>
            </a:bodyPr>
            <a:lstStyle>
              <a:defPPr>
                <a:defRPr lang="en-US"/>
              </a:defPPr>
              <a:lvl1pPr algn="ctr">
                <a:defRPr sz="500">
                  <a:solidFill>
                    <a:schemeClr val="bg1"/>
                  </a:solidFill>
                  <a:latin typeface="方正兰亭黑简体" panose="02000000000000000000" pitchFamily="2" charset="-122"/>
                  <a:ea typeface="方正兰亭黑简体" panose="02000000000000000000" pitchFamily="2" charset="-122"/>
                </a:defRPr>
              </a:lvl1pPr>
            </a:lstStyle>
            <a:p>
              <a:pPr marL="0" marR="0" lvl="0" indent="0" algn="ctr" defTabSz="226794"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chemeClr val="tx1"/>
                  </a:solidFill>
                  <a:effectLst/>
                  <a:uLnTx/>
                  <a:uFillTx/>
                  <a:latin typeface="Microsoft YaHei" panose="020B0503020204020204" pitchFamily="34" charset="-122"/>
                  <a:ea typeface="Microsoft YaHei" panose="020B0503020204020204" pitchFamily="34" charset="-122"/>
                </a:rPr>
                <a:t>plancache</a:t>
              </a:r>
              <a:endParaRPr kumimoji="0" lang="zh-CN" altLang="en-US" sz="800" b="0" i="0" u="none" strike="noStrike" kern="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endParaRPr>
            </a:p>
          </p:txBody>
        </p:sp>
        <p:sp>
          <p:nvSpPr>
            <p:cNvPr id="250" name="矩形 249">
              <a:extLst>
                <a:ext uri="{FF2B5EF4-FFF2-40B4-BE49-F238E27FC236}">
                  <a16:creationId xmlns:a16="http://schemas.microsoft.com/office/drawing/2014/main" id="{E50FD33F-1B52-94EA-C7CE-ADB49C557EF3}"/>
                </a:ext>
              </a:extLst>
            </p:cNvPr>
            <p:cNvSpPr/>
            <p:nvPr/>
          </p:nvSpPr>
          <p:spPr>
            <a:xfrm>
              <a:off x="6421344" y="4079889"/>
              <a:ext cx="954111" cy="235704"/>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hangingPunct="0"/>
              <a:r>
                <a:rPr lang="en-US" altLang="zh-CN" sz="800" dirty="0" err="1">
                  <a:latin typeface="Microsoft YaHei" panose="020B0503020204020204" pitchFamily="34" charset="-122"/>
                  <a:ea typeface="Microsoft YaHei" panose="020B0503020204020204" pitchFamily="34" charset="-122"/>
                </a:rPr>
                <a:t>GPCEntry</a:t>
              </a:r>
              <a:endParaRPr lang="zh-CN" altLang="en-US" sz="800" dirty="0">
                <a:latin typeface="Microsoft YaHei" panose="020B0503020204020204" pitchFamily="34" charset="-122"/>
                <a:ea typeface="Microsoft YaHei" panose="020B0503020204020204" pitchFamily="34" charset="-122"/>
              </a:endParaRPr>
            </a:p>
          </p:txBody>
        </p:sp>
        <p:sp>
          <p:nvSpPr>
            <p:cNvPr id="251" name="文本框 250">
              <a:extLst>
                <a:ext uri="{FF2B5EF4-FFF2-40B4-BE49-F238E27FC236}">
                  <a16:creationId xmlns:a16="http://schemas.microsoft.com/office/drawing/2014/main" id="{503B34E2-0BBD-687E-6931-F3CEBC1FFF5D}"/>
                </a:ext>
              </a:extLst>
            </p:cNvPr>
            <p:cNvSpPr txBox="1"/>
            <p:nvPr/>
          </p:nvSpPr>
          <p:spPr>
            <a:xfrm>
              <a:off x="6881763" y="4115172"/>
              <a:ext cx="462831" cy="115485"/>
            </a:xfrm>
            <a:prstGeom prst="rect">
              <a:avLst/>
            </a:prstGeom>
            <a:solidFill>
              <a:srgbClr val="7F93E5">
                <a:alpha val="50000"/>
              </a:srgbClr>
            </a:solidFill>
          </p:spPr>
          <p:txBody>
            <a:bodyPr wrap="square" lIns="0" tIns="18000" rIns="0" bIns="18000" rtlCol="0">
              <a:spAutoFit/>
            </a:bodyPr>
            <a:lstStyle>
              <a:defPPr>
                <a:defRPr lang="en-US"/>
              </a:defPPr>
              <a:lvl1pPr algn="ctr">
                <a:defRPr sz="500">
                  <a:solidFill>
                    <a:schemeClr val="bg1"/>
                  </a:solidFill>
                  <a:latin typeface="方正兰亭黑简体" panose="02000000000000000000" pitchFamily="2" charset="-122"/>
                  <a:ea typeface="方正兰亭黑简体" panose="02000000000000000000" pitchFamily="2" charset="-122"/>
                </a:defRPr>
              </a:lvl1pPr>
            </a:lstStyle>
            <a:p>
              <a:pPr marL="0" marR="0" lvl="0" indent="0" algn="ctr" defTabSz="226794"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chemeClr val="tx1"/>
                  </a:solidFill>
                  <a:effectLst/>
                  <a:uLnTx/>
                  <a:uFillTx/>
                  <a:latin typeface="Microsoft YaHei" panose="020B0503020204020204" pitchFamily="34" charset="-122"/>
                  <a:ea typeface="Microsoft YaHei" panose="020B0503020204020204" pitchFamily="34" charset="-122"/>
                </a:rPr>
                <a:t>plancache</a:t>
              </a:r>
              <a:endParaRPr kumimoji="0" lang="zh-CN" altLang="en-US" sz="800" b="0" i="0" u="none" strike="noStrike" kern="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endParaRPr>
            </a:p>
          </p:txBody>
        </p:sp>
        <p:sp>
          <p:nvSpPr>
            <p:cNvPr id="252" name="矩形 251">
              <a:extLst>
                <a:ext uri="{FF2B5EF4-FFF2-40B4-BE49-F238E27FC236}">
                  <a16:creationId xmlns:a16="http://schemas.microsoft.com/office/drawing/2014/main" id="{EDE64981-4007-C9B3-72DF-602A1AFC1863}"/>
                </a:ext>
              </a:extLst>
            </p:cNvPr>
            <p:cNvSpPr/>
            <p:nvPr/>
          </p:nvSpPr>
          <p:spPr>
            <a:xfrm>
              <a:off x="7540452" y="3318935"/>
              <a:ext cx="954111" cy="235704"/>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hangingPunct="0"/>
              <a:r>
                <a:rPr lang="en-US" altLang="zh-CN" sz="800" dirty="0" err="1">
                  <a:latin typeface="Microsoft YaHei" panose="020B0503020204020204" pitchFamily="34" charset="-122"/>
                  <a:ea typeface="Microsoft YaHei" panose="020B0503020204020204" pitchFamily="34" charset="-122"/>
                </a:rPr>
                <a:t>GPCEntry</a:t>
              </a:r>
              <a:endParaRPr lang="zh-CN" altLang="en-US" sz="800" dirty="0">
                <a:latin typeface="Microsoft YaHei" panose="020B0503020204020204" pitchFamily="34" charset="-122"/>
                <a:ea typeface="Microsoft YaHei" panose="020B0503020204020204" pitchFamily="34" charset="-122"/>
              </a:endParaRPr>
            </a:p>
          </p:txBody>
        </p:sp>
        <p:sp>
          <p:nvSpPr>
            <p:cNvPr id="253" name="文本框 252">
              <a:extLst>
                <a:ext uri="{FF2B5EF4-FFF2-40B4-BE49-F238E27FC236}">
                  <a16:creationId xmlns:a16="http://schemas.microsoft.com/office/drawing/2014/main" id="{76B8C743-815B-2908-8109-53B037DB2680}"/>
                </a:ext>
              </a:extLst>
            </p:cNvPr>
            <p:cNvSpPr txBox="1"/>
            <p:nvPr/>
          </p:nvSpPr>
          <p:spPr>
            <a:xfrm>
              <a:off x="8000869" y="3354218"/>
              <a:ext cx="462831" cy="115485"/>
            </a:xfrm>
            <a:prstGeom prst="rect">
              <a:avLst/>
            </a:prstGeom>
            <a:solidFill>
              <a:srgbClr val="7F93E5">
                <a:alpha val="50000"/>
              </a:srgbClr>
            </a:solidFill>
          </p:spPr>
          <p:txBody>
            <a:bodyPr wrap="square" lIns="0" tIns="18000" rIns="0" bIns="18000" rtlCol="0">
              <a:spAutoFit/>
            </a:bodyPr>
            <a:lstStyle>
              <a:defPPr>
                <a:defRPr lang="en-US"/>
              </a:defPPr>
              <a:lvl1pPr algn="ctr">
                <a:defRPr sz="500">
                  <a:solidFill>
                    <a:schemeClr val="bg1"/>
                  </a:solidFill>
                  <a:latin typeface="方正兰亭黑简体" panose="02000000000000000000" pitchFamily="2" charset="-122"/>
                  <a:ea typeface="方正兰亭黑简体" panose="02000000000000000000" pitchFamily="2" charset="-122"/>
                </a:defRPr>
              </a:lvl1pPr>
            </a:lstStyle>
            <a:p>
              <a:pPr marL="0" marR="0" lvl="0" indent="0" algn="ctr" defTabSz="226794"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chemeClr val="tx1"/>
                  </a:solidFill>
                  <a:effectLst/>
                  <a:uLnTx/>
                  <a:uFillTx/>
                  <a:latin typeface="Microsoft YaHei" panose="020B0503020204020204" pitchFamily="34" charset="-122"/>
                  <a:ea typeface="Microsoft YaHei" panose="020B0503020204020204" pitchFamily="34" charset="-122"/>
                </a:rPr>
                <a:t>plancache</a:t>
              </a:r>
              <a:endParaRPr kumimoji="0" lang="zh-CN" altLang="en-US" sz="800" b="0" i="0" u="none" strike="noStrike" kern="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endParaRPr>
            </a:p>
          </p:txBody>
        </p:sp>
        <p:sp>
          <p:nvSpPr>
            <p:cNvPr id="254" name="矩形 253">
              <a:extLst>
                <a:ext uri="{FF2B5EF4-FFF2-40B4-BE49-F238E27FC236}">
                  <a16:creationId xmlns:a16="http://schemas.microsoft.com/office/drawing/2014/main" id="{F83D940E-AEE9-15FD-BB36-B7B2E7876254}"/>
                </a:ext>
              </a:extLst>
            </p:cNvPr>
            <p:cNvSpPr/>
            <p:nvPr/>
          </p:nvSpPr>
          <p:spPr>
            <a:xfrm>
              <a:off x="7540452" y="3712423"/>
              <a:ext cx="954111" cy="235704"/>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hangingPunct="0"/>
              <a:r>
                <a:rPr lang="en-US" altLang="zh-CN" sz="800" dirty="0" err="1">
                  <a:latin typeface="Microsoft YaHei" panose="020B0503020204020204" pitchFamily="34" charset="-122"/>
                  <a:ea typeface="Microsoft YaHei" panose="020B0503020204020204" pitchFamily="34" charset="-122"/>
                </a:rPr>
                <a:t>GPCEntry</a:t>
              </a:r>
              <a:endParaRPr lang="zh-CN" altLang="en-US" sz="800" dirty="0">
                <a:latin typeface="Microsoft YaHei" panose="020B0503020204020204" pitchFamily="34" charset="-122"/>
                <a:ea typeface="Microsoft YaHei" panose="020B0503020204020204" pitchFamily="34" charset="-122"/>
              </a:endParaRPr>
            </a:p>
          </p:txBody>
        </p:sp>
        <p:sp>
          <p:nvSpPr>
            <p:cNvPr id="255" name="文本框 254">
              <a:extLst>
                <a:ext uri="{FF2B5EF4-FFF2-40B4-BE49-F238E27FC236}">
                  <a16:creationId xmlns:a16="http://schemas.microsoft.com/office/drawing/2014/main" id="{F95C0E7A-787C-4EFB-CC88-174EC528225B}"/>
                </a:ext>
              </a:extLst>
            </p:cNvPr>
            <p:cNvSpPr txBox="1"/>
            <p:nvPr/>
          </p:nvSpPr>
          <p:spPr>
            <a:xfrm>
              <a:off x="8000869" y="3747707"/>
              <a:ext cx="462831" cy="115485"/>
            </a:xfrm>
            <a:prstGeom prst="rect">
              <a:avLst/>
            </a:prstGeom>
            <a:solidFill>
              <a:srgbClr val="7F93E5">
                <a:alpha val="50000"/>
              </a:srgbClr>
            </a:solidFill>
          </p:spPr>
          <p:txBody>
            <a:bodyPr wrap="square" lIns="0" tIns="18000" rIns="0" bIns="18000" rtlCol="0">
              <a:spAutoFit/>
            </a:bodyPr>
            <a:lstStyle>
              <a:defPPr>
                <a:defRPr lang="en-US"/>
              </a:defPPr>
              <a:lvl1pPr algn="ctr">
                <a:defRPr sz="500">
                  <a:solidFill>
                    <a:schemeClr val="bg1"/>
                  </a:solidFill>
                  <a:latin typeface="方正兰亭黑简体" panose="02000000000000000000" pitchFamily="2" charset="-122"/>
                  <a:ea typeface="方正兰亭黑简体" panose="02000000000000000000" pitchFamily="2" charset="-122"/>
                </a:defRPr>
              </a:lvl1pPr>
            </a:lstStyle>
            <a:p>
              <a:pPr marL="0" marR="0" lvl="0" indent="0" algn="ctr" defTabSz="226794"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chemeClr val="tx1"/>
                  </a:solidFill>
                  <a:effectLst/>
                  <a:uLnTx/>
                  <a:uFillTx/>
                  <a:latin typeface="Microsoft YaHei" panose="020B0503020204020204" pitchFamily="34" charset="-122"/>
                  <a:ea typeface="Microsoft YaHei" panose="020B0503020204020204" pitchFamily="34" charset="-122"/>
                </a:rPr>
                <a:t>plancache</a:t>
              </a:r>
              <a:endParaRPr kumimoji="0" lang="zh-CN" altLang="en-US" sz="800" b="0" i="0" u="none" strike="noStrike" kern="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endParaRPr>
            </a:p>
          </p:txBody>
        </p:sp>
        <p:sp>
          <p:nvSpPr>
            <p:cNvPr id="256" name="矩形 255">
              <a:extLst>
                <a:ext uri="{FF2B5EF4-FFF2-40B4-BE49-F238E27FC236}">
                  <a16:creationId xmlns:a16="http://schemas.microsoft.com/office/drawing/2014/main" id="{26C60610-6953-5B0C-84B3-BCAB8891E25F}"/>
                </a:ext>
              </a:extLst>
            </p:cNvPr>
            <p:cNvSpPr/>
            <p:nvPr/>
          </p:nvSpPr>
          <p:spPr>
            <a:xfrm>
              <a:off x="7540452" y="4079889"/>
              <a:ext cx="954111" cy="235704"/>
            </a:xfrm>
            <a:prstGeom prst="rect">
              <a:avLst/>
            </a:prstGeom>
            <a:solidFill>
              <a:srgbClr val="7F93E5">
                <a:alpha val="9657"/>
              </a:srgbClr>
            </a:solidFill>
            <a:ln w="25400" cap="flat">
              <a:solidFill>
                <a:srgbClr val="4E7DFE">
                  <a:alpha val="1786"/>
                </a:srgbClr>
              </a:solidFill>
              <a:prstDash val="solid"/>
              <a:miter lim="800000"/>
            </a:ln>
            <a:effectLst/>
          </p:spPr>
          <p:txBody>
            <a:bodyPr wrap="square" lIns="45719" tIns="45719" rIns="45719" bIns="45719" numCol="1" anchor="ctr">
              <a:noAutofit/>
            </a:bodyPr>
            <a:lstStyle/>
            <a:p>
              <a:pPr hangingPunct="0"/>
              <a:r>
                <a:rPr lang="en-US" altLang="zh-CN" sz="800" dirty="0" err="1">
                  <a:latin typeface="Microsoft YaHei" panose="020B0503020204020204" pitchFamily="34" charset="-122"/>
                  <a:ea typeface="Microsoft YaHei" panose="020B0503020204020204" pitchFamily="34" charset="-122"/>
                </a:rPr>
                <a:t>GPCEntry</a:t>
              </a:r>
              <a:endParaRPr lang="zh-CN" altLang="en-US" sz="800" dirty="0">
                <a:latin typeface="Microsoft YaHei" panose="020B0503020204020204" pitchFamily="34" charset="-122"/>
                <a:ea typeface="Microsoft YaHei" panose="020B0503020204020204" pitchFamily="34" charset="-122"/>
              </a:endParaRPr>
            </a:p>
          </p:txBody>
        </p:sp>
        <p:sp>
          <p:nvSpPr>
            <p:cNvPr id="257" name="文本框 256">
              <a:extLst>
                <a:ext uri="{FF2B5EF4-FFF2-40B4-BE49-F238E27FC236}">
                  <a16:creationId xmlns:a16="http://schemas.microsoft.com/office/drawing/2014/main" id="{1FD01B5F-5F00-CC73-B4A0-E76F292A7333}"/>
                </a:ext>
              </a:extLst>
            </p:cNvPr>
            <p:cNvSpPr txBox="1"/>
            <p:nvPr/>
          </p:nvSpPr>
          <p:spPr>
            <a:xfrm>
              <a:off x="8000869" y="4115172"/>
              <a:ext cx="462831" cy="115485"/>
            </a:xfrm>
            <a:prstGeom prst="rect">
              <a:avLst/>
            </a:prstGeom>
            <a:solidFill>
              <a:srgbClr val="7F93E5">
                <a:alpha val="50000"/>
              </a:srgbClr>
            </a:solidFill>
          </p:spPr>
          <p:txBody>
            <a:bodyPr wrap="square" lIns="0" tIns="18000" rIns="0" bIns="18000" rtlCol="0">
              <a:spAutoFit/>
            </a:bodyPr>
            <a:lstStyle>
              <a:defPPr>
                <a:defRPr lang="en-US"/>
              </a:defPPr>
              <a:lvl1pPr algn="ctr">
                <a:defRPr sz="500">
                  <a:solidFill>
                    <a:schemeClr val="bg1"/>
                  </a:solidFill>
                  <a:latin typeface="方正兰亭黑简体" panose="02000000000000000000" pitchFamily="2" charset="-122"/>
                  <a:ea typeface="方正兰亭黑简体" panose="02000000000000000000" pitchFamily="2" charset="-122"/>
                </a:defRPr>
              </a:lvl1pPr>
            </a:lstStyle>
            <a:p>
              <a:pPr marL="0" marR="0" lvl="0" indent="0" algn="ctr" defTabSz="226794"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err="1">
                  <a:ln>
                    <a:noFill/>
                  </a:ln>
                  <a:solidFill>
                    <a:schemeClr val="tx1"/>
                  </a:solidFill>
                  <a:effectLst/>
                  <a:uLnTx/>
                  <a:uFillTx/>
                  <a:latin typeface="Microsoft YaHei" panose="020B0503020204020204" pitchFamily="34" charset="-122"/>
                  <a:ea typeface="Microsoft YaHei" panose="020B0503020204020204" pitchFamily="34" charset="-122"/>
                </a:rPr>
                <a:t>plancache</a:t>
              </a:r>
              <a:endParaRPr kumimoji="0" lang="zh-CN" altLang="en-US" sz="800" b="0" i="0" u="none" strike="noStrike" kern="0" cap="none" spc="0" normalizeH="0" baseline="0" noProof="0" dirty="0">
                <a:ln>
                  <a:noFill/>
                </a:ln>
                <a:solidFill>
                  <a:schemeClr val="tx1"/>
                </a:solidFill>
                <a:effectLst/>
                <a:uLnTx/>
                <a:uFillTx/>
                <a:latin typeface="Microsoft YaHei" panose="020B0503020204020204" pitchFamily="34" charset="-122"/>
                <a:ea typeface="Microsoft YaHei" panose="020B0503020204020204" pitchFamily="34" charset="-122"/>
              </a:endParaRPr>
            </a:p>
          </p:txBody>
        </p:sp>
        <p:cxnSp>
          <p:nvCxnSpPr>
            <p:cNvPr id="258" name="肘形连接符 78">
              <a:extLst>
                <a:ext uri="{FF2B5EF4-FFF2-40B4-BE49-F238E27FC236}">
                  <a16:creationId xmlns:a16="http://schemas.microsoft.com/office/drawing/2014/main" id="{87AD9E1F-564E-43B3-D681-A1472EBE6179}"/>
                </a:ext>
              </a:extLst>
            </p:cNvPr>
            <p:cNvCxnSpPr>
              <a:stCxn id="239" idx="2"/>
              <a:endCxn id="246" idx="0"/>
            </p:cNvCxnSpPr>
            <p:nvPr/>
          </p:nvCxnSpPr>
          <p:spPr>
            <a:xfrm rot="5400000">
              <a:off x="6862279" y="3076035"/>
              <a:ext cx="279022" cy="206778"/>
            </a:xfrm>
            <a:prstGeom prst="bentConnector3">
              <a:avLst>
                <a:gd name="adj1" fmla="val 50000"/>
              </a:avLst>
            </a:prstGeom>
            <a:noFill/>
            <a:ln w="3175" cap="flat" cmpd="sng" algn="ctr">
              <a:solidFill>
                <a:srgbClr val="4472C4"/>
              </a:solidFill>
              <a:prstDash val="solid"/>
              <a:miter lim="800000"/>
              <a:tailEnd type="triangle" w="sm" len="sm"/>
            </a:ln>
            <a:effectLst/>
          </p:spPr>
        </p:cxnSp>
        <p:cxnSp>
          <p:nvCxnSpPr>
            <p:cNvPr id="259" name="肘形连接符 81">
              <a:extLst>
                <a:ext uri="{FF2B5EF4-FFF2-40B4-BE49-F238E27FC236}">
                  <a16:creationId xmlns:a16="http://schemas.microsoft.com/office/drawing/2014/main" id="{73A33BC7-83B5-37D0-C286-74F82F82D36A}"/>
                </a:ext>
              </a:extLst>
            </p:cNvPr>
            <p:cNvCxnSpPr>
              <a:stCxn id="241" idx="2"/>
              <a:endCxn id="252" idx="0"/>
            </p:cNvCxnSpPr>
            <p:nvPr/>
          </p:nvCxnSpPr>
          <p:spPr>
            <a:xfrm rot="16200000" flipH="1">
              <a:off x="7658678" y="2960105"/>
              <a:ext cx="279023" cy="438637"/>
            </a:xfrm>
            <a:prstGeom prst="bentConnector3">
              <a:avLst>
                <a:gd name="adj1" fmla="val 50000"/>
              </a:avLst>
            </a:prstGeom>
            <a:noFill/>
            <a:ln w="3175" cap="flat" cmpd="sng" algn="ctr">
              <a:solidFill>
                <a:srgbClr val="4472C4"/>
              </a:solidFill>
              <a:prstDash val="solid"/>
              <a:miter lim="800000"/>
              <a:tailEnd type="triangle" w="sm" len="sm"/>
            </a:ln>
            <a:effectLst/>
          </p:spPr>
        </p:cxnSp>
        <p:cxnSp>
          <p:nvCxnSpPr>
            <p:cNvPr id="260" name="直接箭头连接符 121">
              <a:extLst>
                <a:ext uri="{FF2B5EF4-FFF2-40B4-BE49-F238E27FC236}">
                  <a16:creationId xmlns:a16="http://schemas.microsoft.com/office/drawing/2014/main" id="{41552C56-0C81-0E5E-78E5-E7726AD25F2F}"/>
                </a:ext>
              </a:extLst>
            </p:cNvPr>
            <p:cNvCxnSpPr>
              <a:stCxn id="246" idx="2"/>
            </p:cNvCxnSpPr>
            <p:nvPr/>
          </p:nvCxnSpPr>
          <p:spPr>
            <a:xfrm>
              <a:off x="6898399" y="3554639"/>
              <a:ext cx="0" cy="157742"/>
            </a:xfrm>
            <a:prstGeom prst="straightConnector1">
              <a:avLst/>
            </a:prstGeom>
            <a:noFill/>
            <a:ln w="3175" cap="flat" cmpd="sng" algn="ctr">
              <a:solidFill>
                <a:srgbClr val="4472C4"/>
              </a:solidFill>
              <a:prstDash val="solid"/>
              <a:miter lim="800000"/>
              <a:tailEnd type="triangle" w="sm" len="sm"/>
            </a:ln>
            <a:effectLst/>
          </p:spPr>
        </p:cxnSp>
        <p:cxnSp>
          <p:nvCxnSpPr>
            <p:cNvPr id="261" name="直接箭头连接符 122">
              <a:extLst>
                <a:ext uri="{FF2B5EF4-FFF2-40B4-BE49-F238E27FC236}">
                  <a16:creationId xmlns:a16="http://schemas.microsoft.com/office/drawing/2014/main" id="{56CA5B34-1F97-6861-2DA0-315D517648AE}"/>
                </a:ext>
              </a:extLst>
            </p:cNvPr>
            <p:cNvCxnSpPr>
              <a:stCxn id="248" idx="2"/>
              <a:endCxn id="250" idx="0"/>
            </p:cNvCxnSpPr>
            <p:nvPr/>
          </p:nvCxnSpPr>
          <p:spPr>
            <a:xfrm>
              <a:off x="6898399" y="3948128"/>
              <a:ext cx="0" cy="131761"/>
            </a:xfrm>
            <a:prstGeom prst="straightConnector1">
              <a:avLst/>
            </a:prstGeom>
            <a:noFill/>
            <a:ln w="3175" cap="flat" cmpd="sng" algn="ctr">
              <a:solidFill>
                <a:srgbClr val="4472C4"/>
              </a:solidFill>
              <a:prstDash val="solid"/>
              <a:miter lim="800000"/>
              <a:tailEnd type="triangle" w="sm" len="sm"/>
            </a:ln>
            <a:effectLst/>
          </p:spPr>
        </p:cxnSp>
        <p:cxnSp>
          <p:nvCxnSpPr>
            <p:cNvPr id="262" name="直接箭头连接符 123">
              <a:extLst>
                <a:ext uri="{FF2B5EF4-FFF2-40B4-BE49-F238E27FC236}">
                  <a16:creationId xmlns:a16="http://schemas.microsoft.com/office/drawing/2014/main" id="{9C35649B-8DEC-9845-AFB2-7155AC3E51C4}"/>
                </a:ext>
              </a:extLst>
            </p:cNvPr>
            <p:cNvCxnSpPr>
              <a:stCxn id="252" idx="2"/>
              <a:endCxn id="254" idx="0"/>
            </p:cNvCxnSpPr>
            <p:nvPr/>
          </p:nvCxnSpPr>
          <p:spPr>
            <a:xfrm>
              <a:off x="8017508" y="3554639"/>
              <a:ext cx="0" cy="157784"/>
            </a:xfrm>
            <a:prstGeom prst="straightConnector1">
              <a:avLst/>
            </a:prstGeom>
            <a:noFill/>
            <a:ln w="3175" cap="flat" cmpd="sng" algn="ctr">
              <a:solidFill>
                <a:srgbClr val="4472C4"/>
              </a:solidFill>
              <a:prstDash val="solid"/>
              <a:miter lim="800000"/>
              <a:tailEnd type="triangle" w="sm" len="sm"/>
            </a:ln>
            <a:effectLst/>
          </p:spPr>
        </p:cxnSp>
        <p:cxnSp>
          <p:nvCxnSpPr>
            <p:cNvPr id="263" name="直接箭头连接符 124">
              <a:extLst>
                <a:ext uri="{FF2B5EF4-FFF2-40B4-BE49-F238E27FC236}">
                  <a16:creationId xmlns:a16="http://schemas.microsoft.com/office/drawing/2014/main" id="{07A2E3CE-2BEF-65F8-005D-96AD35114909}"/>
                </a:ext>
              </a:extLst>
            </p:cNvPr>
            <p:cNvCxnSpPr>
              <a:stCxn id="254" idx="2"/>
              <a:endCxn id="256" idx="0"/>
            </p:cNvCxnSpPr>
            <p:nvPr/>
          </p:nvCxnSpPr>
          <p:spPr>
            <a:xfrm>
              <a:off x="8017508" y="3948128"/>
              <a:ext cx="0" cy="131761"/>
            </a:xfrm>
            <a:prstGeom prst="straightConnector1">
              <a:avLst/>
            </a:prstGeom>
            <a:noFill/>
            <a:ln w="3175" cap="flat" cmpd="sng" algn="ctr">
              <a:solidFill>
                <a:srgbClr val="4472C4"/>
              </a:solidFill>
              <a:prstDash val="solid"/>
              <a:miter lim="800000"/>
              <a:tailEnd type="triangle" w="sm" len="sm"/>
            </a:ln>
            <a:effectLst/>
          </p:spPr>
        </p:cxnSp>
        <p:cxnSp>
          <p:nvCxnSpPr>
            <p:cNvPr id="264" name="肘形连接符 96">
              <a:extLst>
                <a:ext uri="{FF2B5EF4-FFF2-40B4-BE49-F238E27FC236}">
                  <a16:creationId xmlns:a16="http://schemas.microsoft.com/office/drawing/2014/main" id="{9BCF7388-5E8F-9892-0A91-D45E40887EB2}"/>
                </a:ext>
              </a:extLst>
            </p:cNvPr>
            <p:cNvCxnSpPr/>
            <p:nvPr/>
          </p:nvCxnSpPr>
          <p:spPr>
            <a:xfrm rot="16200000" flipH="1">
              <a:off x="6343627" y="2707392"/>
              <a:ext cx="942397" cy="336241"/>
            </a:xfrm>
            <a:prstGeom prst="bentConnector3">
              <a:avLst>
                <a:gd name="adj1" fmla="val 38272"/>
              </a:avLst>
            </a:prstGeom>
            <a:noFill/>
            <a:ln w="6350" cap="flat" cmpd="sng" algn="ctr">
              <a:solidFill>
                <a:srgbClr val="C00000"/>
              </a:solidFill>
              <a:prstDash val="solid"/>
              <a:miter lim="800000"/>
              <a:tailEnd type="triangle"/>
            </a:ln>
            <a:effectLst/>
          </p:spPr>
        </p:cxnSp>
        <p:cxnSp>
          <p:nvCxnSpPr>
            <p:cNvPr id="265" name="肘形连接符 100">
              <a:extLst>
                <a:ext uri="{FF2B5EF4-FFF2-40B4-BE49-F238E27FC236}">
                  <a16:creationId xmlns:a16="http://schemas.microsoft.com/office/drawing/2014/main" id="{59DE3D5C-4DF3-B02A-2DB8-B960588E0167}"/>
                </a:ext>
              </a:extLst>
            </p:cNvPr>
            <p:cNvCxnSpPr/>
            <p:nvPr/>
          </p:nvCxnSpPr>
          <p:spPr>
            <a:xfrm rot="16200000" flipH="1">
              <a:off x="7609358" y="2785209"/>
              <a:ext cx="942397" cy="180608"/>
            </a:xfrm>
            <a:prstGeom prst="bentConnector3">
              <a:avLst>
                <a:gd name="adj1" fmla="val 37582"/>
              </a:avLst>
            </a:prstGeom>
            <a:noFill/>
            <a:ln w="6350" cap="flat" cmpd="sng" algn="ctr">
              <a:solidFill>
                <a:srgbClr val="C00000"/>
              </a:solidFill>
              <a:prstDash val="solid"/>
              <a:miter lim="800000"/>
              <a:tailEnd type="triangle"/>
            </a:ln>
            <a:effectLst/>
          </p:spPr>
        </p:cxnSp>
        <p:sp>
          <p:nvSpPr>
            <p:cNvPr id="266" name="右箭头 104">
              <a:extLst>
                <a:ext uri="{FF2B5EF4-FFF2-40B4-BE49-F238E27FC236}">
                  <a16:creationId xmlns:a16="http://schemas.microsoft.com/office/drawing/2014/main" id="{FA604E44-3592-2626-5AEF-685E2379C3AD}"/>
                </a:ext>
              </a:extLst>
            </p:cNvPr>
            <p:cNvSpPr/>
            <p:nvPr/>
          </p:nvSpPr>
          <p:spPr>
            <a:xfrm>
              <a:off x="6022798" y="2893022"/>
              <a:ext cx="219444" cy="453689"/>
            </a:xfrm>
            <a:prstGeom prst="rightArrow">
              <a:avLst/>
            </a:prstGeom>
            <a:gradFill rotWithShape="1">
              <a:gsLst>
                <a:gs pos="0">
                  <a:srgbClr val="C00000"/>
                </a:gs>
                <a:gs pos="100000">
                  <a:srgbClr val="C00000">
                    <a:alpha val="0"/>
                  </a:srgbClr>
                </a:gs>
              </a:gsLst>
              <a:lin ang="10800000" scaled="0"/>
            </a:gradFill>
            <a:ln w="6350" cap="flat" cmpd="sng" algn="ctr">
              <a:noFill/>
              <a:prstDash val="solid"/>
              <a:miter lim="800000"/>
            </a:ln>
            <a:effectLst/>
          </p:spPr>
          <p:txBody>
            <a:bodyPr lIns="0" rIns="0" rtlCol="0" anchor="ctr"/>
            <a:lstStyle/>
            <a:p>
              <a:pPr marL="0" marR="0" lvl="0" indent="0" algn="ctr" defTabSz="226794"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a:ln>
                  <a:noFill/>
                </a:ln>
                <a:effectLst/>
                <a:uLnTx/>
                <a:uFillTx/>
                <a:latin typeface="Microsoft YaHei" panose="020B0503020204020204" pitchFamily="34" charset="-122"/>
                <a:ea typeface="Microsoft YaHei" panose="020B0503020204020204" pitchFamily="34" charset="-122"/>
              </a:endParaRPr>
            </a:p>
          </p:txBody>
        </p:sp>
        <p:sp>
          <p:nvSpPr>
            <p:cNvPr id="267" name="文本框 266">
              <a:extLst>
                <a:ext uri="{FF2B5EF4-FFF2-40B4-BE49-F238E27FC236}">
                  <a16:creationId xmlns:a16="http://schemas.microsoft.com/office/drawing/2014/main" id="{1EDF2A9A-2CFA-6D16-2D13-F92B002AF05F}"/>
                </a:ext>
              </a:extLst>
            </p:cNvPr>
            <p:cNvSpPr txBox="1"/>
            <p:nvPr/>
          </p:nvSpPr>
          <p:spPr>
            <a:xfrm>
              <a:off x="6256148" y="4443837"/>
              <a:ext cx="2398597" cy="468083"/>
            </a:xfrm>
            <a:prstGeom prst="rect">
              <a:avLst/>
            </a:prstGeom>
            <a:noFill/>
          </p:spPr>
          <p:txBody>
            <a:bodyPr wrap="square" lIns="0" rIns="0" rtlCol="0">
              <a:spAutoFit/>
            </a:bodyPr>
            <a:lstStyle/>
            <a:p>
              <a:pPr algn="ctr" defTabSz="226794"/>
              <a:r>
                <a:rPr lang="zh-CN" altLang="en-US" dirty="0">
                  <a:latin typeface="Microsoft YaHei" panose="020B0503020204020204" pitchFamily="34" charset="-122"/>
                  <a:ea typeface="Microsoft YaHei" panose="020B0503020204020204" pitchFamily="34" charset="-122"/>
                </a:rPr>
                <a:t>会话计划缓存全局管理，内存使用大幅缩减</a:t>
              </a:r>
            </a:p>
          </p:txBody>
        </p:sp>
        <p:sp>
          <p:nvSpPr>
            <p:cNvPr id="268" name="梯形 267">
              <a:extLst>
                <a:ext uri="{FF2B5EF4-FFF2-40B4-BE49-F238E27FC236}">
                  <a16:creationId xmlns:a16="http://schemas.microsoft.com/office/drawing/2014/main" id="{3763A300-0F86-2C6F-EF46-DFD279FC1A94}"/>
                </a:ext>
              </a:extLst>
            </p:cNvPr>
            <p:cNvSpPr/>
            <p:nvPr/>
          </p:nvSpPr>
          <p:spPr>
            <a:xfrm>
              <a:off x="521183" y="1049968"/>
              <a:ext cx="3182040" cy="160542"/>
            </a:xfrm>
            <a:prstGeom prst="trapezoid">
              <a:avLst>
                <a:gd name="adj" fmla="val 306333"/>
              </a:avLst>
            </a:prstGeom>
            <a:gradFill>
              <a:gsLst>
                <a:gs pos="0">
                  <a:srgbClr val="7F93E5">
                    <a:alpha val="20000"/>
                  </a:srgbClr>
                </a:gs>
                <a:gs pos="100000">
                  <a:srgbClr val="7F93E5">
                    <a:alpha val="0"/>
                  </a:srgbClr>
                </a:gs>
              </a:gsLst>
              <a:lin ang="16200000" scaled="0"/>
            </a:gra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endParaRPr lang="zh-CN" altLang="en-US" sz="2400">
                <a:latin typeface="Microsoft YaHei" panose="020B0503020204020204" pitchFamily="34" charset="-122"/>
                <a:ea typeface="Microsoft YaHei" panose="020B0503020204020204" pitchFamily="34" charset="-122"/>
              </a:endParaRPr>
            </a:p>
          </p:txBody>
        </p:sp>
        <p:sp>
          <p:nvSpPr>
            <p:cNvPr id="269" name="梯形 268">
              <a:extLst>
                <a:ext uri="{FF2B5EF4-FFF2-40B4-BE49-F238E27FC236}">
                  <a16:creationId xmlns:a16="http://schemas.microsoft.com/office/drawing/2014/main" id="{8025F4E9-A655-99CD-6470-F3ADCC0202DB}"/>
                </a:ext>
              </a:extLst>
            </p:cNvPr>
            <p:cNvSpPr/>
            <p:nvPr/>
          </p:nvSpPr>
          <p:spPr>
            <a:xfrm>
              <a:off x="4113195" y="1049968"/>
              <a:ext cx="4590878" cy="160542"/>
            </a:xfrm>
            <a:prstGeom prst="trapezoid">
              <a:avLst>
                <a:gd name="adj" fmla="val 306333"/>
              </a:avLst>
            </a:prstGeom>
            <a:gradFill>
              <a:gsLst>
                <a:gs pos="0">
                  <a:srgbClr val="7F93E5">
                    <a:alpha val="20000"/>
                  </a:srgbClr>
                </a:gs>
                <a:gs pos="100000">
                  <a:srgbClr val="7F93E5">
                    <a:alpha val="0"/>
                  </a:srgbClr>
                </a:gs>
              </a:gsLst>
              <a:lin ang="16200000" scaled="0"/>
            </a:gradFill>
            <a:ln w="25400" cap="flat">
              <a:solidFill>
                <a:srgbClr val="4E7DFE">
                  <a:alpha val="1786"/>
                </a:srgbClr>
              </a:solidFill>
              <a:prstDash val="solid"/>
              <a:miter lim="800000"/>
            </a:ln>
            <a:effectLst/>
          </p:spPr>
          <p:txBody>
            <a:bodyPr wrap="square" lIns="45719" tIns="45719" rIns="45719" bIns="45719" numCol="1" anchor="ctr">
              <a:noAutofit/>
            </a:bodyPr>
            <a:lstStyle/>
            <a:p>
              <a:pPr algn="ctr" hangingPunct="0"/>
              <a:endParaRPr lang="zh-CN" altLang="en-US" sz="2400">
                <a:latin typeface="Microsoft YaHei" panose="020B0503020204020204" pitchFamily="34" charset="-122"/>
                <a:ea typeface="Microsoft YaHei" panose="020B0503020204020204" pitchFamily="34" charset="-122"/>
              </a:endParaRPr>
            </a:p>
          </p:txBody>
        </p:sp>
        <p:cxnSp>
          <p:nvCxnSpPr>
            <p:cNvPr id="270" name="直接连接符 136">
              <a:extLst>
                <a:ext uri="{FF2B5EF4-FFF2-40B4-BE49-F238E27FC236}">
                  <a16:creationId xmlns:a16="http://schemas.microsoft.com/office/drawing/2014/main" id="{45EA1069-25FF-5AFD-59A3-880BD76D3375}"/>
                </a:ext>
              </a:extLst>
            </p:cNvPr>
            <p:cNvCxnSpPr/>
            <p:nvPr/>
          </p:nvCxnSpPr>
          <p:spPr>
            <a:xfrm>
              <a:off x="529068" y="1197448"/>
              <a:ext cx="3129690" cy="0"/>
            </a:xfrm>
            <a:prstGeom prst="line">
              <a:avLst/>
            </a:prstGeom>
            <a:noFill/>
            <a:ln w="9525" cap="flat" cmpd="sng" algn="ctr">
              <a:gradFill>
                <a:gsLst>
                  <a:gs pos="51000">
                    <a:srgbClr val="D39BFE"/>
                  </a:gs>
                  <a:gs pos="0">
                    <a:srgbClr val="8660F1">
                      <a:alpha val="0"/>
                    </a:srgbClr>
                  </a:gs>
                  <a:gs pos="71000">
                    <a:srgbClr val="565EF3"/>
                  </a:gs>
                  <a:gs pos="100000">
                    <a:srgbClr val="4A75F5">
                      <a:alpha val="0"/>
                    </a:srgbClr>
                  </a:gs>
                </a:gsLst>
                <a:lin ang="0" scaled="0"/>
              </a:gradFill>
              <a:prstDash val="solid"/>
              <a:miter lim="800000"/>
            </a:ln>
            <a:effectLst/>
          </p:spPr>
        </p:cxnSp>
        <p:cxnSp>
          <p:nvCxnSpPr>
            <p:cNvPr id="271" name="直接连接符 137">
              <a:extLst>
                <a:ext uri="{FF2B5EF4-FFF2-40B4-BE49-F238E27FC236}">
                  <a16:creationId xmlns:a16="http://schemas.microsoft.com/office/drawing/2014/main" id="{69967B9D-0630-3B94-B62F-E2BC216C2ECD}"/>
                </a:ext>
              </a:extLst>
            </p:cNvPr>
            <p:cNvCxnSpPr>
              <a:cxnSpLocks/>
            </p:cNvCxnSpPr>
            <p:nvPr/>
          </p:nvCxnSpPr>
          <p:spPr>
            <a:xfrm>
              <a:off x="4113195" y="1197448"/>
              <a:ext cx="4533144" cy="0"/>
            </a:xfrm>
            <a:prstGeom prst="line">
              <a:avLst/>
            </a:prstGeom>
            <a:noFill/>
            <a:ln w="9525" cap="flat" cmpd="sng" algn="ctr">
              <a:gradFill>
                <a:gsLst>
                  <a:gs pos="51000">
                    <a:srgbClr val="D39BFE"/>
                  </a:gs>
                  <a:gs pos="0">
                    <a:srgbClr val="8660F1">
                      <a:alpha val="0"/>
                    </a:srgbClr>
                  </a:gs>
                  <a:gs pos="71000">
                    <a:srgbClr val="565EF3"/>
                  </a:gs>
                  <a:gs pos="100000">
                    <a:srgbClr val="4A75F5">
                      <a:alpha val="0"/>
                    </a:srgbClr>
                  </a:gs>
                </a:gsLst>
                <a:lin ang="0" scaled="0"/>
              </a:gradFill>
              <a:prstDash val="solid"/>
              <a:miter lim="800000"/>
            </a:ln>
            <a:effectLst/>
          </p:spPr>
        </p:cxnSp>
      </p:grpSp>
    </p:spTree>
    <p:extLst>
      <p:ext uri="{BB962C8B-B14F-4D97-AF65-F5344CB8AC3E}">
        <p14:creationId xmlns:p14="http://schemas.microsoft.com/office/powerpoint/2010/main" val="775131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目录</a:t>
            </a:r>
          </a:p>
        </p:txBody>
      </p:sp>
      <p:sp>
        <p:nvSpPr>
          <p:cNvPr id="2" name="页脚占位符 1"/>
          <p:cNvSpPr>
            <a:spLocks noGrp="1"/>
          </p:cNvSpPr>
          <p:nvPr>
            <p:ph type="ftr" sz="quarter" idx="11"/>
          </p:nvPr>
        </p:nvSpPr>
        <p:spPr/>
        <p:txBody>
          <a:bodyPr/>
          <a:lstStyle/>
          <a:p>
            <a:r>
              <a:rPr kumimoji="1" lang="zh-CN" altLang="en-US"/>
              <a:t>数据库系统—GaussDB</a:t>
            </a:r>
            <a:endParaRPr kumimoji="1" lang="zh-CN" altLang="en-US" dirty="0">
              <a:latin typeface="SimHei" panose="02010609060101010101" pitchFamily="49" charset="-122"/>
              <a:ea typeface="SimHei" panose="02010609060101010101" pitchFamily="49" charset="-122"/>
            </a:endParaRPr>
          </a:p>
        </p:txBody>
      </p:sp>
      <p:sp>
        <p:nvSpPr>
          <p:cNvPr id="4" name="灯片编号占位符 3"/>
          <p:cNvSpPr>
            <a:spLocks noGrp="1"/>
          </p:cNvSpPr>
          <p:nvPr>
            <p:ph type="sldNum" sz="quarter" idx="12"/>
          </p:nvPr>
        </p:nvSpPr>
        <p:spPr/>
        <p:txBody>
          <a:bodyPr/>
          <a:lstStyle/>
          <a:p>
            <a:fld id="{4B0D34C0-35A8-654C-9FBA-7B4E017BD630}" type="slidenum">
              <a:rPr lang="en-US" altLang="zh-CN" smtClean="0"/>
              <a:t>31</a:t>
            </a:fld>
            <a:endParaRPr kumimoji="1" lang="zh-CN" altLang="en-US"/>
          </a:p>
        </p:txBody>
      </p:sp>
      <p:sp>
        <p:nvSpPr>
          <p:cNvPr id="7" name="Shape18">
            <a:extLst>
              <a:ext uri="{FF2B5EF4-FFF2-40B4-BE49-F238E27FC236}">
                <a16:creationId xmlns:a16="http://schemas.microsoft.com/office/drawing/2014/main" id="{33171E6B-A6D0-42B9-5D6C-26AF61F73657}"/>
              </a:ext>
            </a:extLst>
          </p:cNvPr>
          <p:cNvSpPr/>
          <p:nvPr/>
        </p:nvSpPr>
        <p:spPr>
          <a:xfrm>
            <a:off x="2786128" y="1114026"/>
            <a:ext cx="6203493" cy="5061143"/>
          </a:xfrm>
          <a:prstGeom prst="roundRect">
            <a:avLst>
              <a:gd name="adj" fmla="val 1139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8" name="内容占位符 2">
            <a:extLst>
              <a:ext uri="{FF2B5EF4-FFF2-40B4-BE49-F238E27FC236}">
                <a16:creationId xmlns:a16="http://schemas.microsoft.com/office/drawing/2014/main" id="{403C8781-4503-D2C8-B906-E0CC4F0EBC39}"/>
              </a:ext>
            </a:extLst>
          </p:cNvPr>
          <p:cNvSpPr txBox="1">
            <a:spLocks/>
          </p:cNvSpPr>
          <p:nvPr/>
        </p:nvSpPr>
        <p:spPr bwMode="auto">
          <a:xfrm>
            <a:off x="3526439" y="1008099"/>
            <a:ext cx="4981117" cy="2808926"/>
          </a:xfrm>
          <a:prstGeom prst="rect">
            <a:avLst/>
          </a:prstGeom>
          <a:noFill/>
          <a:ln>
            <a:noFill/>
          </a:ln>
          <a:effectLst/>
        </p:spPr>
        <p:txBody>
          <a:bodyPr vert="horz" wrap="square" lIns="91440" tIns="45720" rIns="91440" bIns="45720" numCol="1" anchor="t" anchorCtr="0" compatLnSpc="1"/>
          <a:lstStyle>
            <a:lvl1pPr marL="316230" indent="-316230" algn="l" rtl="0" eaLnBrk="1" fontAlgn="base" hangingPunct="1">
              <a:spcBef>
                <a:spcPct val="20000"/>
              </a:spcBef>
              <a:spcAft>
                <a:spcPct val="0"/>
              </a:spcAft>
              <a:buFont typeface="Wingdings" panose="05000000000000000000" pitchFamily="2" charset="2"/>
              <a:buChar char="p"/>
              <a:defRPr kumimoji="1" sz="3200" b="0">
                <a:solidFill>
                  <a:schemeClr val="tx1"/>
                </a:solidFill>
                <a:effectLst/>
                <a:latin typeface="SimHei" panose="02010609060101010101" pitchFamily="49" charset="-122"/>
                <a:ea typeface="SimHei" panose="02010609060101010101" pitchFamily="49" charset="-122"/>
                <a:cs typeface="Arial" panose="020B0604020202020204"/>
              </a:defRPr>
            </a:lvl1pPr>
            <a:lvl2pPr marL="685800" indent="-263525"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panose="020B0604020202020204"/>
              </a:defRPr>
            </a:lvl2pPr>
            <a:lvl3pPr marL="1055370" indent="-210820"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panose="020B0604020202020204"/>
              </a:defRPr>
            </a:lvl3pPr>
            <a:lvl4pPr marL="147701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28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092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6pPr>
            <a:lvl7pPr marL="274320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7pPr>
            <a:lvl8pPr marL="316547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8pPr>
            <a:lvl9pPr marL="358711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9pPr>
          </a:lstStyle>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总体架构</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查询处理</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solidFill>
                  <a:srgbClr val="7030A0"/>
                </a:solidFill>
                <a:latin typeface="微软雅黑" panose="020B0503020204020204" pitchFamily="34" charset="-122"/>
                <a:ea typeface="微软雅黑" panose="020B0503020204020204" pitchFamily="34" charset="-122"/>
              </a:rPr>
              <a:t>GaussDB</a:t>
            </a:r>
            <a:r>
              <a:rPr lang="zh-CN" altLang="en-US" sz="2400" b="1" kern="0" dirty="0">
                <a:solidFill>
                  <a:srgbClr val="7030A0"/>
                </a:solidFill>
                <a:latin typeface="微软雅黑" panose="020B0503020204020204" pitchFamily="34" charset="-122"/>
                <a:ea typeface="微软雅黑" panose="020B0503020204020204" pitchFamily="34" charset="-122"/>
              </a:rPr>
              <a:t>存储</a:t>
            </a:r>
            <a:endParaRPr lang="en-US" altLang="zh-CN" sz="2400" b="1" kern="0" dirty="0">
              <a:solidFill>
                <a:srgbClr val="7030A0"/>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分布式</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云原生</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高可用</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安全</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智能</a:t>
            </a:r>
            <a:endParaRPr lang="en-US" altLang="zh-CN" sz="2400" b="1" kern="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32</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存储概览</a:t>
            </a:r>
          </a:p>
        </p:txBody>
      </p:sp>
      <p:sp>
        <p:nvSpPr>
          <p:cNvPr id="5" name="页脚占位符 4"/>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101" name="组合 100">
            <a:extLst>
              <a:ext uri="{FF2B5EF4-FFF2-40B4-BE49-F238E27FC236}">
                <a16:creationId xmlns:a16="http://schemas.microsoft.com/office/drawing/2014/main" id="{1DE5B08F-E1BB-AA24-09BB-0954920526FC}"/>
              </a:ext>
            </a:extLst>
          </p:cNvPr>
          <p:cNvGrpSpPr/>
          <p:nvPr/>
        </p:nvGrpSpPr>
        <p:grpSpPr>
          <a:xfrm>
            <a:off x="917720" y="1191382"/>
            <a:ext cx="10747059" cy="5202198"/>
            <a:chOff x="102173" y="127236"/>
            <a:chExt cx="11702502" cy="6828079"/>
          </a:xfrm>
        </p:grpSpPr>
        <p:sp>
          <p:nvSpPr>
            <p:cNvPr id="71" name="矩形 70">
              <a:extLst>
                <a:ext uri="{FF2B5EF4-FFF2-40B4-BE49-F238E27FC236}">
                  <a16:creationId xmlns:a16="http://schemas.microsoft.com/office/drawing/2014/main" id="{6831B906-5332-43A9-67A0-EA17EF02C778}"/>
                </a:ext>
              </a:extLst>
            </p:cNvPr>
            <p:cNvSpPr/>
            <p:nvPr/>
          </p:nvSpPr>
          <p:spPr>
            <a:xfrm>
              <a:off x="102173" y="127237"/>
              <a:ext cx="442338" cy="6828078"/>
            </a:xfrm>
            <a:prstGeom prst="rect">
              <a:avLst/>
            </a:prstGeom>
            <a:solidFill>
              <a:schemeClr val="bg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事务管理</a:t>
              </a:r>
            </a:p>
          </p:txBody>
        </p:sp>
        <p:sp>
          <p:nvSpPr>
            <p:cNvPr id="72" name="矩形 71">
              <a:extLst>
                <a:ext uri="{FF2B5EF4-FFF2-40B4-BE49-F238E27FC236}">
                  <a16:creationId xmlns:a16="http://schemas.microsoft.com/office/drawing/2014/main" id="{5D4B6CAB-6F49-150B-FAF8-2D288582ABDD}"/>
                </a:ext>
              </a:extLst>
            </p:cNvPr>
            <p:cNvSpPr/>
            <p:nvPr/>
          </p:nvSpPr>
          <p:spPr>
            <a:xfrm>
              <a:off x="651334" y="127236"/>
              <a:ext cx="463302" cy="6828078"/>
            </a:xfrm>
            <a:prstGeom prst="rect">
              <a:avLst/>
            </a:prstGeom>
            <a:solidFill>
              <a:schemeClr val="bg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元数据管理</a:t>
              </a:r>
              <a:endParaRPr lang="en-US" altLang="zh-CN" sz="2400" dirty="0">
                <a:solidFill>
                  <a:schemeClr val="tx1"/>
                </a:solidFill>
                <a:latin typeface="微软雅黑" panose="020B0503020204020204" pitchFamily="34" charset="-122"/>
                <a:ea typeface="微软雅黑" panose="020B0503020204020204" pitchFamily="34" charset="-122"/>
              </a:endParaRPr>
            </a:p>
          </p:txBody>
        </p:sp>
        <p:sp>
          <p:nvSpPr>
            <p:cNvPr id="73" name="矩形 72">
              <a:extLst>
                <a:ext uri="{FF2B5EF4-FFF2-40B4-BE49-F238E27FC236}">
                  <a16:creationId xmlns:a16="http://schemas.microsoft.com/office/drawing/2014/main" id="{AD66C071-76DE-54D7-8C96-C9FFD9048C93}"/>
                </a:ext>
              </a:extLst>
            </p:cNvPr>
            <p:cNvSpPr/>
            <p:nvPr/>
          </p:nvSpPr>
          <p:spPr>
            <a:xfrm>
              <a:off x="1221458" y="127238"/>
              <a:ext cx="2201721" cy="1302754"/>
            </a:xfrm>
            <a:prstGeom prst="rect">
              <a:avLst/>
            </a:prstGeom>
            <a:solidFill>
              <a:schemeClr val="bg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tx1"/>
                  </a:solidFill>
                  <a:latin typeface="微软雅黑" panose="020B0503020204020204" pitchFamily="34" charset="-122"/>
                  <a:ea typeface="微软雅黑" panose="020B0503020204020204" pitchFamily="34" charset="-122"/>
                </a:rPr>
                <a:t>SQL </a:t>
              </a:r>
              <a:r>
                <a:rPr lang="zh-CN" altLang="en-US" sz="2000" dirty="0">
                  <a:solidFill>
                    <a:schemeClr val="tx1"/>
                  </a:solidFill>
                  <a:latin typeface="微软雅黑" panose="020B0503020204020204" pitchFamily="34" charset="-122"/>
                  <a:ea typeface="微软雅黑" panose="020B0503020204020204" pitchFamily="34" charset="-122"/>
                </a:rPr>
                <a:t>引擎</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B3731BBD-CD12-B8F5-50B4-1A689AB24291}"/>
                </a:ext>
              </a:extLst>
            </p:cNvPr>
            <p:cNvSpPr/>
            <p:nvPr/>
          </p:nvSpPr>
          <p:spPr>
            <a:xfrm>
              <a:off x="10769268" y="127236"/>
              <a:ext cx="434543" cy="6828078"/>
            </a:xfrm>
            <a:prstGeom prst="rect">
              <a:avLst/>
            </a:prstGeom>
            <a:solidFill>
              <a:schemeClr val="bg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锁管理</a:t>
              </a:r>
            </a:p>
          </p:txBody>
        </p:sp>
        <p:sp>
          <p:nvSpPr>
            <p:cNvPr id="75" name="矩形 74">
              <a:extLst>
                <a:ext uri="{FF2B5EF4-FFF2-40B4-BE49-F238E27FC236}">
                  <a16:creationId xmlns:a16="http://schemas.microsoft.com/office/drawing/2014/main" id="{C7CD7916-739F-9412-B2F5-77BE8DA6C46E}"/>
                </a:ext>
              </a:extLst>
            </p:cNvPr>
            <p:cNvSpPr/>
            <p:nvPr/>
          </p:nvSpPr>
          <p:spPr>
            <a:xfrm>
              <a:off x="11409372" y="127236"/>
              <a:ext cx="395303" cy="6828078"/>
            </a:xfrm>
            <a:prstGeom prst="rect">
              <a:avLst/>
            </a:prstGeom>
            <a:solidFill>
              <a:schemeClr val="bg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增量检查点机制</a:t>
              </a:r>
            </a:p>
          </p:txBody>
        </p:sp>
        <p:sp>
          <p:nvSpPr>
            <p:cNvPr id="76" name="矩形 75">
              <a:extLst>
                <a:ext uri="{FF2B5EF4-FFF2-40B4-BE49-F238E27FC236}">
                  <a16:creationId xmlns:a16="http://schemas.microsoft.com/office/drawing/2014/main" id="{7B10DBAE-5851-748D-3016-5EADDB5F91B8}"/>
                </a:ext>
              </a:extLst>
            </p:cNvPr>
            <p:cNvSpPr/>
            <p:nvPr/>
          </p:nvSpPr>
          <p:spPr>
            <a:xfrm>
              <a:off x="3425311" y="127238"/>
              <a:ext cx="7138395" cy="1302754"/>
            </a:xfrm>
            <a:prstGeom prst="rect">
              <a:avLst/>
            </a:prstGeom>
            <a:solidFill>
              <a:schemeClr val="bg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1E06C7CA-979C-07E4-60E7-78261048BBCB}"/>
                </a:ext>
              </a:extLst>
            </p:cNvPr>
            <p:cNvSpPr/>
            <p:nvPr/>
          </p:nvSpPr>
          <p:spPr>
            <a:xfrm>
              <a:off x="1221458" y="1610084"/>
              <a:ext cx="2201721" cy="2152425"/>
            </a:xfrm>
            <a:prstGeom prst="rect">
              <a:avLst/>
            </a:prstGeom>
            <a:solidFill>
              <a:schemeClr val="bg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数据访问接口</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78" name="矩形 77">
              <a:extLst>
                <a:ext uri="{FF2B5EF4-FFF2-40B4-BE49-F238E27FC236}">
                  <a16:creationId xmlns:a16="http://schemas.microsoft.com/office/drawing/2014/main" id="{64373391-5D02-5316-06E5-C6E2E52EFDC5}"/>
                </a:ext>
              </a:extLst>
            </p:cNvPr>
            <p:cNvSpPr/>
            <p:nvPr/>
          </p:nvSpPr>
          <p:spPr>
            <a:xfrm>
              <a:off x="3425311" y="1610084"/>
              <a:ext cx="7138394" cy="2152425"/>
            </a:xfrm>
            <a:prstGeom prst="rect">
              <a:avLst/>
            </a:prstGeom>
            <a:solidFill>
              <a:schemeClr val="bg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79" name="矩形 78">
              <a:extLst>
                <a:ext uri="{FF2B5EF4-FFF2-40B4-BE49-F238E27FC236}">
                  <a16:creationId xmlns:a16="http://schemas.microsoft.com/office/drawing/2014/main" id="{3AC63191-E430-2753-69C6-1325564C23F6}"/>
                </a:ext>
              </a:extLst>
            </p:cNvPr>
            <p:cNvSpPr/>
            <p:nvPr/>
          </p:nvSpPr>
          <p:spPr>
            <a:xfrm>
              <a:off x="1221458" y="3999304"/>
              <a:ext cx="2201721" cy="2415024"/>
            </a:xfrm>
            <a:prstGeom prst="rect">
              <a:avLst/>
            </a:prstGeom>
            <a:solidFill>
              <a:schemeClr val="bg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存储引擎</a:t>
              </a:r>
            </a:p>
          </p:txBody>
        </p:sp>
        <p:sp>
          <p:nvSpPr>
            <p:cNvPr id="80" name="矩形 79">
              <a:extLst>
                <a:ext uri="{FF2B5EF4-FFF2-40B4-BE49-F238E27FC236}">
                  <a16:creationId xmlns:a16="http://schemas.microsoft.com/office/drawing/2014/main" id="{67D89D7C-C746-0BB0-9B75-E528955DE640}"/>
                </a:ext>
              </a:extLst>
            </p:cNvPr>
            <p:cNvSpPr/>
            <p:nvPr/>
          </p:nvSpPr>
          <p:spPr>
            <a:xfrm>
              <a:off x="3425311" y="3999304"/>
              <a:ext cx="7138395" cy="2415024"/>
            </a:xfrm>
            <a:prstGeom prst="rect">
              <a:avLst/>
            </a:prstGeom>
            <a:solidFill>
              <a:schemeClr val="bg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81" name="矩形 80">
              <a:extLst>
                <a:ext uri="{FF2B5EF4-FFF2-40B4-BE49-F238E27FC236}">
                  <a16:creationId xmlns:a16="http://schemas.microsoft.com/office/drawing/2014/main" id="{63EEFDF0-A14C-09EB-D4E7-14437ECB2578}"/>
                </a:ext>
              </a:extLst>
            </p:cNvPr>
            <p:cNvSpPr/>
            <p:nvPr/>
          </p:nvSpPr>
          <p:spPr>
            <a:xfrm>
              <a:off x="1221459" y="6519648"/>
              <a:ext cx="9342248" cy="435667"/>
            </a:xfrm>
            <a:prstGeom prst="rect">
              <a:avLst/>
            </a:prstGeom>
            <a:solidFill>
              <a:schemeClr val="bg1">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chemeClr val="tx1"/>
                  </a:solidFill>
                  <a:latin typeface="微软雅黑" panose="020B0503020204020204" pitchFamily="34" charset="-122"/>
                  <a:ea typeface="微软雅黑" panose="020B0503020204020204" pitchFamily="34" charset="-122"/>
                </a:rPr>
                <a:t>日志</a:t>
              </a:r>
            </a:p>
          </p:txBody>
        </p:sp>
        <p:sp>
          <p:nvSpPr>
            <p:cNvPr id="82" name="矩形 81">
              <a:extLst>
                <a:ext uri="{FF2B5EF4-FFF2-40B4-BE49-F238E27FC236}">
                  <a16:creationId xmlns:a16="http://schemas.microsoft.com/office/drawing/2014/main" id="{55EC1942-9D6F-353C-C6F3-662B9F763508}"/>
                </a:ext>
              </a:extLst>
            </p:cNvPr>
            <p:cNvSpPr/>
            <p:nvPr/>
          </p:nvSpPr>
          <p:spPr>
            <a:xfrm>
              <a:off x="3605721" y="266109"/>
              <a:ext cx="6639133" cy="414582"/>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优化器</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A09B4A19-229E-12E0-31DE-A0A7C6560F6F}"/>
                </a:ext>
              </a:extLst>
            </p:cNvPr>
            <p:cNvSpPr/>
            <p:nvPr/>
          </p:nvSpPr>
          <p:spPr>
            <a:xfrm>
              <a:off x="3605721" y="778615"/>
              <a:ext cx="3243141" cy="414582"/>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行存执行器</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A8B207E3-6C1A-64F4-F393-D232AF54737F}"/>
                </a:ext>
              </a:extLst>
            </p:cNvPr>
            <p:cNvSpPr/>
            <p:nvPr/>
          </p:nvSpPr>
          <p:spPr>
            <a:xfrm>
              <a:off x="7004574" y="778615"/>
              <a:ext cx="3243141" cy="414582"/>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列存执行器</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10B642A3-0362-0A64-3697-ACA694193353}"/>
                </a:ext>
              </a:extLst>
            </p:cNvPr>
            <p:cNvSpPr/>
            <p:nvPr/>
          </p:nvSpPr>
          <p:spPr>
            <a:xfrm>
              <a:off x="3605722" y="1775610"/>
              <a:ext cx="2099060" cy="521064"/>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元组操作</a:t>
              </a:r>
            </a:p>
          </p:txBody>
        </p:sp>
        <p:sp>
          <p:nvSpPr>
            <p:cNvPr id="86" name="矩形 85">
              <a:extLst>
                <a:ext uri="{FF2B5EF4-FFF2-40B4-BE49-F238E27FC236}">
                  <a16:creationId xmlns:a16="http://schemas.microsoft.com/office/drawing/2014/main" id="{D695FE7E-082C-72A6-E9A6-249EBD20ACBA}"/>
                </a:ext>
              </a:extLst>
            </p:cNvPr>
            <p:cNvSpPr/>
            <p:nvPr/>
          </p:nvSpPr>
          <p:spPr>
            <a:xfrm>
              <a:off x="5875758" y="1775610"/>
              <a:ext cx="2099060" cy="521064"/>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全表扫描</a:t>
              </a:r>
            </a:p>
          </p:txBody>
        </p:sp>
        <p:sp>
          <p:nvSpPr>
            <p:cNvPr id="87" name="矩形 86">
              <a:extLst>
                <a:ext uri="{FF2B5EF4-FFF2-40B4-BE49-F238E27FC236}">
                  <a16:creationId xmlns:a16="http://schemas.microsoft.com/office/drawing/2014/main" id="{3B5DD3E4-51B9-0C31-BF66-BF1FCFDB1147}"/>
                </a:ext>
              </a:extLst>
            </p:cNvPr>
            <p:cNvSpPr/>
            <p:nvPr/>
          </p:nvSpPr>
          <p:spPr>
            <a:xfrm>
              <a:off x="8145794" y="1775610"/>
              <a:ext cx="2099060" cy="521064"/>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索引扫描</a:t>
              </a:r>
            </a:p>
          </p:txBody>
        </p:sp>
        <p:sp>
          <p:nvSpPr>
            <p:cNvPr id="88" name="矩形 87">
              <a:extLst>
                <a:ext uri="{FF2B5EF4-FFF2-40B4-BE49-F238E27FC236}">
                  <a16:creationId xmlns:a16="http://schemas.microsoft.com/office/drawing/2014/main" id="{5E754EE1-25CE-0E42-A669-CB84B6F8C4FC}"/>
                </a:ext>
              </a:extLst>
            </p:cNvPr>
            <p:cNvSpPr/>
            <p:nvPr/>
          </p:nvSpPr>
          <p:spPr>
            <a:xfrm>
              <a:off x="3605722" y="2452989"/>
              <a:ext cx="2099060" cy="521064"/>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表更改</a:t>
              </a:r>
            </a:p>
          </p:txBody>
        </p:sp>
        <p:sp>
          <p:nvSpPr>
            <p:cNvPr id="89" name="矩形 88">
              <a:extLst>
                <a:ext uri="{FF2B5EF4-FFF2-40B4-BE49-F238E27FC236}">
                  <a16:creationId xmlns:a16="http://schemas.microsoft.com/office/drawing/2014/main" id="{540F73EA-09BE-4C60-EAF7-4352749A98CF}"/>
                </a:ext>
              </a:extLst>
            </p:cNvPr>
            <p:cNvSpPr/>
            <p:nvPr/>
          </p:nvSpPr>
          <p:spPr>
            <a:xfrm>
              <a:off x="5875758" y="2452989"/>
              <a:ext cx="2099060" cy="521064"/>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插入表</a:t>
              </a:r>
            </a:p>
          </p:txBody>
        </p:sp>
        <p:sp>
          <p:nvSpPr>
            <p:cNvPr id="90" name="矩形 89">
              <a:extLst>
                <a:ext uri="{FF2B5EF4-FFF2-40B4-BE49-F238E27FC236}">
                  <a16:creationId xmlns:a16="http://schemas.microsoft.com/office/drawing/2014/main" id="{92BEC173-1BC2-695A-65D3-F9708246C1E3}"/>
                </a:ext>
              </a:extLst>
            </p:cNvPr>
            <p:cNvSpPr/>
            <p:nvPr/>
          </p:nvSpPr>
          <p:spPr>
            <a:xfrm>
              <a:off x="8145794" y="2452989"/>
              <a:ext cx="2099060" cy="521064"/>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删除表</a:t>
              </a:r>
            </a:p>
          </p:txBody>
        </p:sp>
        <p:sp>
          <p:nvSpPr>
            <p:cNvPr id="91" name="矩形 90">
              <a:extLst>
                <a:ext uri="{FF2B5EF4-FFF2-40B4-BE49-F238E27FC236}">
                  <a16:creationId xmlns:a16="http://schemas.microsoft.com/office/drawing/2014/main" id="{0DF08202-1737-30B5-8FBF-5AB9E125E5D7}"/>
                </a:ext>
              </a:extLst>
            </p:cNvPr>
            <p:cNvSpPr/>
            <p:nvPr/>
          </p:nvSpPr>
          <p:spPr>
            <a:xfrm>
              <a:off x="3605722" y="3130368"/>
              <a:ext cx="2099060" cy="521064"/>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更新表</a:t>
              </a:r>
            </a:p>
          </p:txBody>
        </p:sp>
        <p:sp>
          <p:nvSpPr>
            <p:cNvPr id="92" name="矩形 91">
              <a:extLst>
                <a:ext uri="{FF2B5EF4-FFF2-40B4-BE49-F238E27FC236}">
                  <a16:creationId xmlns:a16="http://schemas.microsoft.com/office/drawing/2014/main" id="{2F75E129-954D-4950-1728-5E7B3D7080DC}"/>
                </a:ext>
              </a:extLst>
            </p:cNvPr>
            <p:cNvSpPr/>
            <p:nvPr/>
          </p:nvSpPr>
          <p:spPr>
            <a:xfrm>
              <a:off x="5875758" y="3130368"/>
              <a:ext cx="2099060" cy="521064"/>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表分析</a:t>
              </a:r>
            </a:p>
          </p:txBody>
        </p:sp>
        <p:sp>
          <p:nvSpPr>
            <p:cNvPr id="93" name="矩形 92">
              <a:extLst>
                <a:ext uri="{FF2B5EF4-FFF2-40B4-BE49-F238E27FC236}">
                  <a16:creationId xmlns:a16="http://schemas.microsoft.com/office/drawing/2014/main" id="{BC1A18E9-6883-9912-EE09-54682F8BFE0D}"/>
                </a:ext>
              </a:extLst>
            </p:cNvPr>
            <p:cNvSpPr/>
            <p:nvPr/>
          </p:nvSpPr>
          <p:spPr>
            <a:xfrm>
              <a:off x="8145794" y="3130368"/>
              <a:ext cx="2099060" cy="521064"/>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外表</a:t>
              </a:r>
            </a:p>
          </p:txBody>
        </p:sp>
        <p:sp>
          <p:nvSpPr>
            <p:cNvPr id="94" name="矩形 93">
              <a:extLst>
                <a:ext uri="{FF2B5EF4-FFF2-40B4-BE49-F238E27FC236}">
                  <a16:creationId xmlns:a16="http://schemas.microsoft.com/office/drawing/2014/main" id="{816C7FCF-DFBD-2AD4-FC80-7E2502439440}"/>
                </a:ext>
              </a:extLst>
            </p:cNvPr>
            <p:cNvSpPr/>
            <p:nvPr/>
          </p:nvSpPr>
          <p:spPr>
            <a:xfrm>
              <a:off x="3605722" y="4151810"/>
              <a:ext cx="1883660" cy="521064"/>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追加更新行存</a:t>
              </a:r>
            </a:p>
          </p:txBody>
        </p:sp>
        <p:sp>
          <p:nvSpPr>
            <p:cNvPr id="95" name="矩形 94">
              <a:extLst>
                <a:ext uri="{FF2B5EF4-FFF2-40B4-BE49-F238E27FC236}">
                  <a16:creationId xmlns:a16="http://schemas.microsoft.com/office/drawing/2014/main" id="{D34F919A-9F9F-CDF4-C364-7EEAC2D806E9}"/>
                </a:ext>
              </a:extLst>
            </p:cNvPr>
            <p:cNvSpPr/>
            <p:nvPr/>
          </p:nvSpPr>
          <p:spPr>
            <a:xfrm>
              <a:off x="5868347" y="4146081"/>
              <a:ext cx="2007529" cy="521064"/>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原位更新行存</a:t>
              </a:r>
            </a:p>
          </p:txBody>
        </p:sp>
        <p:sp>
          <p:nvSpPr>
            <p:cNvPr id="96" name="矩形 95">
              <a:extLst>
                <a:ext uri="{FF2B5EF4-FFF2-40B4-BE49-F238E27FC236}">
                  <a16:creationId xmlns:a16="http://schemas.microsoft.com/office/drawing/2014/main" id="{07905A4F-97E6-278F-D728-51181335C2C6}"/>
                </a:ext>
              </a:extLst>
            </p:cNvPr>
            <p:cNvSpPr/>
            <p:nvPr/>
          </p:nvSpPr>
          <p:spPr>
            <a:xfrm>
              <a:off x="8096160" y="4137288"/>
              <a:ext cx="1718982" cy="521064"/>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列存</a:t>
              </a:r>
            </a:p>
          </p:txBody>
        </p:sp>
        <p:sp>
          <p:nvSpPr>
            <p:cNvPr id="97" name="矩形 96">
              <a:extLst>
                <a:ext uri="{FF2B5EF4-FFF2-40B4-BE49-F238E27FC236}">
                  <a16:creationId xmlns:a16="http://schemas.microsoft.com/office/drawing/2014/main" id="{44E3C383-CCA6-4FE6-17B5-1DB670C7CAEC}"/>
                </a:ext>
              </a:extLst>
            </p:cNvPr>
            <p:cNvSpPr/>
            <p:nvPr/>
          </p:nvSpPr>
          <p:spPr>
            <a:xfrm>
              <a:off x="3605722" y="4802852"/>
              <a:ext cx="6247162" cy="414582"/>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缓冲池抽象</a:t>
              </a:r>
            </a:p>
          </p:txBody>
        </p:sp>
        <p:sp>
          <p:nvSpPr>
            <p:cNvPr id="98" name="矩形 97">
              <a:extLst>
                <a:ext uri="{FF2B5EF4-FFF2-40B4-BE49-F238E27FC236}">
                  <a16:creationId xmlns:a16="http://schemas.microsoft.com/office/drawing/2014/main" id="{11050013-2CB5-9367-1EEE-8470D1B5F2C0}"/>
                </a:ext>
              </a:extLst>
            </p:cNvPr>
            <p:cNvSpPr/>
            <p:nvPr/>
          </p:nvSpPr>
          <p:spPr>
            <a:xfrm>
              <a:off x="3605721" y="5319863"/>
              <a:ext cx="6247163" cy="414582"/>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存储层抽象</a:t>
              </a:r>
            </a:p>
          </p:txBody>
        </p:sp>
        <p:sp>
          <p:nvSpPr>
            <p:cNvPr id="99" name="矩形 98">
              <a:extLst>
                <a:ext uri="{FF2B5EF4-FFF2-40B4-BE49-F238E27FC236}">
                  <a16:creationId xmlns:a16="http://schemas.microsoft.com/office/drawing/2014/main" id="{239207A4-45AA-E4D4-80C2-BA431093AC6A}"/>
                </a:ext>
              </a:extLst>
            </p:cNvPr>
            <p:cNvSpPr/>
            <p:nvPr/>
          </p:nvSpPr>
          <p:spPr>
            <a:xfrm>
              <a:off x="3605721" y="5855246"/>
              <a:ext cx="6247163" cy="414582"/>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介质层抽象</a:t>
              </a:r>
            </a:p>
          </p:txBody>
        </p:sp>
        <p:sp>
          <p:nvSpPr>
            <p:cNvPr id="100" name="矩形 99">
              <a:extLst>
                <a:ext uri="{FF2B5EF4-FFF2-40B4-BE49-F238E27FC236}">
                  <a16:creationId xmlns:a16="http://schemas.microsoft.com/office/drawing/2014/main" id="{575E6BF7-898C-DCBC-A810-FB62F4E3554E}"/>
                </a:ext>
              </a:extLst>
            </p:cNvPr>
            <p:cNvSpPr/>
            <p:nvPr/>
          </p:nvSpPr>
          <p:spPr>
            <a:xfrm>
              <a:off x="10035425" y="4180743"/>
              <a:ext cx="424579" cy="2118018"/>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微软雅黑" panose="020B0503020204020204" pitchFamily="34" charset="-122"/>
                  <a:ea typeface="微软雅黑" panose="020B0503020204020204" pitchFamily="34" charset="-122"/>
                </a:rPr>
                <a:t>内存</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C05A696-2A93-6264-C06C-D793D395FB53}"/>
              </a:ext>
            </a:extLst>
          </p:cNvPr>
          <p:cNvSpPr>
            <a:spLocks noGrp="1"/>
          </p:cNvSpPr>
          <p:nvPr>
            <p:ph type="sldNum" sz="quarter" idx="10"/>
          </p:nvPr>
        </p:nvSpPr>
        <p:spPr/>
        <p:txBody>
          <a:bodyPr/>
          <a:lstStyle/>
          <a:p>
            <a:fld id="{87BBDC00-B9E2-4EFD-9306-2934E87247C6}" type="slidenum">
              <a:rPr lang="zh-CN" altLang="en-US" smtClean="0"/>
              <a:t>33</a:t>
            </a:fld>
            <a:endParaRPr lang="zh-CN" altLang="en-US"/>
          </a:p>
        </p:txBody>
      </p:sp>
      <p:sp>
        <p:nvSpPr>
          <p:cNvPr id="3" name="标题 2">
            <a:extLst>
              <a:ext uri="{FF2B5EF4-FFF2-40B4-BE49-F238E27FC236}">
                <a16:creationId xmlns:a16="http://schemas.microsoft.com/office/drawing/2014/main" id="{97D8A174-6BAF-7486-A9E5-C1C2716F7271}"/>
              </a:ext>
            </a:extLst>
          </p:cNvPr>
          <p:cNvSpPr>
            <a:spLocks noGrp="1"/>
          </p:cNvSpPr>
          <p:nvPr>
            <p:ph type="title"/>
          </p:nvPr>
        </p:nvSpPr>
        <p:spPr/>
        <p:txBody>
          <a:bodyPr/>
          <a:lstStyle/>
          <a:p>
            <a:r>
              <a:rPr kumimoji="1" lang="en-US" altLang="zh-CN" dirty="0" err="1">
                <a:latin typeface="Microsoft YaHei" panose="020B0503020204020204" pitchFamily="34" charset="-122"/>
                <a:ea typeface="Microsoft YaHei" panose="020B0503020204020204" pitchFamily="34" charset="-122"/>
              </a:rPr>
              <a:t>GaussDB</a:t>
            </a:r>
            <a:r>
              <a:rPr kumimoji="1" lang="zh-CN" altLang="en-US" dirty="0">
                <a:latin typeface="Microsoft YaHei" panose="020B0503020204020204" pitchFamily="34" charset="-122"/>
                <a:ea typeface="Microsoft YaHei" panose="020B0503020204020204" pitchFamily="34" charset="-122"/>
              </a:rPr>
              <a:t>存储概览</a:t>
            </a:r>
          </a:p>
        </p:txBody>
      </p:sp>
      <p:sp>
        <p:nvSpPr>
          <p:cNvPr id="5" name="页脚占位符 4">
            <a:extLst>
              <a:ext uri="{FF2B5EF4-FFF2-40B4-BE49-F238E27FC236}">
                <a16:creationId xmlns:a16="http://schemas.microsoft.com/office/drawing/2014/main" id="{A6FCE007-3BF3-05E0-C95D-9534269C22BE}"/>
              </a:ext>
            </a:extLst>
          </p:cNvPr>
          <p:cNvSpPr>
            <a:spLocks noGrp="1"/>
          </p:cNvSpPr>
          <p:nvPr>
            <p:ph type="ftr" sz="quarter" idx="3"/>
          </p:nvPr>
        </p:nvSpPr>
        <p:spPr/>
        <p:txBody>
          <a:bodyPr/>
          <a:lstStyle/>
          <a:p>
            <a:pPr>
              <a:defRPr/>
            </a:pPr>
            <a:r>
              <a:rPr lang="zh-CN" altLang="en-US"/>
              <a:t>数据库系统—GaussDB</a:t>
            </a:r>
            <a:endParaRPr lang="en-US" altLang="zh-CN" sz="1200" dirty="0"/>
          </a:p>
        </p:txBody>
      </p:sp>
      <p:grpSp>
        <p:nvGrpSpPr>
          <p:cNvPr id="23" name="组合 22">
            <a:extLst>
              <a:ext uri="{FF2B5EF4-FFF2-40B4-BE49-F238E27FC236}">
                <a16:creationId xmlns:a16="http://schemas.microsoft.com/office/drawing/2014/main" id="{DA0586A3-7CF5-9FC8-6999-173613ABBEE5}"/>
              </a:ext>
            </a:extLst>
          </p:cNvPr>
          <p:cNvGrpSpPr/>
          <p:nvPr/>
        </p:nvGrpSpPr>
        <p:grpSpPr>
          <a:xfrm>
            <a:off x="758348" y="1112628"/>
            <a:ext cx="10956204" cy="4866142"/>
            <a:chOff x="323528" y="1057301"/>
            <a:chExt cx="7835154" cy="3450249"/>
          </a:xfrm>
        </p:grpSpPr>
        <p:sp>
          <p:nvSpPr>
            <p:cNvPr id="6" name="矩形 5">
              <a:extLst>
                <a:ext uri="{FF2B5EF4-FFF2-40B4-BE49-F238E27FC236}">
                  <a16:creationId xmlns:a16="http://schemas.microsoft.com/office/drawing/2014/main" id="{DE30B8FF-3264-8814-09D5-F9B62CAAE4EF}"/>
                </a:ext>
              </a:extLst>
            </p:cNvPr>
            <p:cNvSpPr/>
            <p:nvPr/>
          </p:nvSpPr>
          <p:spPr>
            <a:xfrm>
              <a:off x="323528" y="1057301"/>
              <a:ext cx="7835154" cy="3450249"/>
            </a:xfrm>
            <a:prstGeom prst="rect">
              <a:avLst/>
            </a:prstGeom>
            <a:solidFill>
              <a:schemeClr val="bg2">
                <a:lumMod val="20000"/>
                <a:lumOff val="80000"/>
              </a:schemeClr>
            </a:solidFill>
            <a:ln>
              <a:solidFill>
                <a:schemeClr val="tx1"/>
              </a:solidFill>
              <a:prstDash val="dash"/>
            </a:ln>
          </p:spPr>
          <p:txBody>
            <a:bodyPr wrap="square" rtlCol="0" anchor="ctr">
              <a:spAutoFit/>
            </a:bodyPr>
            <a:lstStyle/>
            <a:p>
              <a:pPr algn="ctr">
                <a:buFont typeface="Arial" pitchFamily="34" charset="0"/>
                <a:buChar char="•"/>
              </a:pPr>
              <a:endParaRPr lang="zh-CN" altLang="en-US" sz="2400" dirty="0" err="1"/>
            </a:p>
          </p:txBody>
        </p:sp>
        <p:sp>
          <p:nvSpPr>
            <p:cNvPr id="7" name="矩形 6">
              <a:extLst>
                <a:ext uri="{FF2B5EF4-FFF2-40B4-BE49-F238E27FC236}">
                  <a16:creationId xmlns:a16="http://schemas.microsoft.com/office/drawing/2014/main" id="{D6EDC862-50E2-3000-DD5A-54030D3D9D0B}"/>
                </a:ext>
              </a:extLst>
            </p:cNvPr>
            <p:cNvSpPr/>
            <p:nvPr/>
          </p:nvSpPr>
          <p:spPr>
            <a:xfrm>
              <a:off x="467544" y="1319848"/>
              <a:ext cx="7449876" cy="240046"/>
            </a:xfrm>
            <a:prstGeom prst="rect">
              <a:avLst/>
            </a:prstGeom>
            <a:solidFill>
              <a:schemeClr val="bg1"/>
            </a:solidFill>
            <a:ln>
              <a:solidFill>
                <a:schemeClr val="tx1"/>
              </a:solidFill>
            </a:ln>
          </p:spPr>
          <p:txBody>
            <a:bodyPr wrap="square" rtlCol="0" anchor="ctr">
              <a:spAutoFit/>
            </a:bodyPr>
            <a:lstStyle/>
            <a:p>
              <a:pPr algn="ctr"/>
              <a:r>
                <a:rPr lang="zh-CN" altLang="en-US" sz="1600" dirty="0">
                  <a:latin typeface="微软雅黑" panose="020B0503020204020204" pitchFamily="34" charset="-122"/>
                  <a:ea typeface="微软雅黑" panose="020B0503020204020204" pitchFamily="34" charset="-122"/>
                </a:rPr>
                <a:t>接口</a:t>
              </a:r>
              <a:r>
                <a:rPr lang="en-US" altLang="zh-CN" sz="1600" dirty="0">
                  <a:latin typeface="微软雅黑" panose="020B0503020204020204" pitchFamily="34" charset="-122"/>
                  <a:ea typeface="微软雅黑" panose="020B0503020204020204" pitchFamily="34" charset="-122"/>
                </a:rPr>
                <a:t>(Interface)</a:t>
              </a:r>
              <a:endParaRPr lang="zh-CN" altLang="en-US" sz="1600" dirty="0" err="1">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A875A949-2115-F6C1-7882-032077D9F1E0}"/>
                </a:ext>
              </a:extLst>
            </p:cNvPr>
            <p:cNvSpPr/>
            <p:nvPr/>
          </p:nvSpPr>
          <p:spPr>
            <a:xfrm>
              <a:off x="467543" y="1624876"/>
              <a:ext cx="1040843" cy="218224"/>
            </a:xfrm>
            <a:prstGeom prst="rect">
              <a:avLst/>
            </a:prstGeom>
            <a:solidFill>
              <a:schemeClr val="bg1">
                <a:lumMod val="75000"/>
              </a:schemeClr>
            </a:solidFill>
            <a:ln>
              <a:solidFill>
                <a:schemeClr val="tx1"/>
              </a:solidFill>
            </a:ln>
          </p:spPr>
          <p:txBody>
            <a:bodyPr wrap="square" rtlCol="0" anchor="ctr">
              <a:spAutoFit/>
            </a:bodyPr>
            <a:lstStyle/>
            <a:p>
              <a:pPr algn="ctr"/>
              <a:r>
                <a:rPr lang="zh-CN" altLang="en-US" sz="1400" dirty="0">
                  <a:latin typeface="微软雅黑" panose="020B0503020204020204" pitchFamily="34" charset="-122"/>
                  <a:ea typeface="微软雅黑" panose="020B0503020204020204" pitchFamily="34" charset="-122"/>
                </a:rPr>
                <a:t>堆表</a:t>
              </a:r>
              <a:r>
                <a:rPr lang="en-US" altLang="zh-CN" sz="1400" dirty="0">
                  <a:latin typeface="微软雅黑" panose="020B0503020204020204" pitchFamily="34" charset="-122"/>
                  <a:ea typeface="微软雅黑" panose="020B0503020204020204" pitchFamily="34" charset="-122"/>
                </a:rPr>
                <a:t>(Heap)</a:t>
              </a:r>
              <a:endParaRPr lang="zh-CN" altLang="en-US" sz="1400" dirty="0" err="1">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CA634CCE-5090-9610-CC24-AA27C3F1B87C}"/>
                </a:ext>
              </a:extLst>
            </p:cNvPr>
            <p:cNvSpPr/>
            <p:nvPr/>
          </p:nvSpPr>
          <p:spPr>
            <a:xfrm>
              <a:off x="1701665" y="1624876"/>
              <a:ext cx="854111" cy="218224"/>
            </a:xfrm>
            <a:prstGeom prst="rect">
              <a:avLst/>
            </a:prstGeom>
            <a:solidFill>
              <a:schemeClr val="bg1">
                <a:lumMod val="75000"/>
              </a:schemeClr>
            </a:solidFill>
            <a:ln>
              <a:solidFill>
                <a:schemeClr val="tx1"/>
              </a:solidFill>
            </a:ln>
          </p:spPr>
          <p:txBody>
            <a:bodyPr wrap="square" rtlCol="0" anchor="ctr">
              <a:spAutoFit/>
            </a:bodyPr>
            <a:lstStyle/>
            <a:p>
              <a:pPr algn="ctr"/>
              <a:r>
                <a:rPr lang="zh-CN" altLang="en-US" sz="1400" dirty="0">
                  <a:latin typeface="微软雅黑" panose="020B0503020204020204" pitchFamily="34" charset="-122"/>
                  <a:ea typeface="微软雅黑" panose="020B0503020204020204" pitchFamily="34" charset="-122"/>
                </a:rPr>
                <a:t>索引</a:t>
              </a:r>
              <a:r>
                <a:rPr lang="en-US" altLang="zh-CN" sz="1400" dirty="0">
                  <a:latin typeface="微软雅黑" panose="020B0503020204020204" pitchFamily="34" charset="-122"/>
                  <a:ea typeface="微软雅黑" panose="020B0503020204020204" pitchFamily="34" charset="-122"/>
                </a:rPr>
                <a:t>(Index)</a:t>
              </a:r>
              <a:endParaRPr lang="zh-CN" altLang="en-US" sz="1400" dirty="0" err="1">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52A7B901-5975-BA7B-5CEE-194FBD43064A}"/>
                </a:ext>
              </a:extLst>
            </p:cNvPr>
            <p:cNvSpPr/>
            <p:nvPr/>
          </p:nvSpPr>
          <p:spPr>
            <a:xfrm>
              <a:off x="469337" y="2029005"/>
              <a:ext cx="3592065" cy="240046"/>
            </a:xfrm>
            <a:prstGeom prst="rect">
              <a:avLst/>
            </a:prstGeom>
            <a:solidFill>
              <a:schemeClr val="bg1"/>
            </a:solidFill>
            <a:ln>
              <a:solidFill>
                <a:schemeClr val="tx1"/>
              </a:solidFill>
            </a:ln>
          </p:spPr>
          <p:txBody>
            <a:bodyPr wrap="square" rtlCol="0" anchor="ctr">
              <a:spAutoFit/>
            </a:bodyPr>
            <a:lstStyle/>
            <a:p>
              <a:pPr algn="ctr"/>
              <a:r>
                <a:rPr lang="zh-CN" altLang="en-US" sz="1600" dirty="0">
                  <a:latin typeface="微软雅黑" panose="020B0503020204020204" pitchFamily="34" charset="-122"/>
                  <a:ea typeface="微软雅黑" panose="020B0503020204020204" pitchFamily="34" charset="-122"/>
                </a:rPr>
                <a:t>空闲空间管理</a:t>
              </a:r>
              <a:r>
                <a:rPr lang="en-US" altLang="zh-CN" sz="1600" dirty="0">
                  <a:latin typeface="微软雅黑" panose="020B0503020204020204" pitchFamily="34" charset="-122"/>
                  <a:ea typeface="微软雅黑" panose="020B0503020204020204" pitchFamily="34" charset="-122"/>
                </a:rPr>
                <a:t>(FSM)</a:t>
              </a:r>
              <a:endParaRPr lang="zh-CN" altLang="en-US" sz="1600" dirty="0" err="1">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4B7525B8-B788-2A25-3999-AF3B17DB9F92}"/>
                </a:ext>
              </a:extLst>
            </p:cNvPr>
            <p:cNvSpPr/>
            <p:nvPr/>
          </p:nvSpPr>
          <p:spPr>
            <a:xfrm>
              <a:off x="467542" y="2310120"/>
              <a:ext cx="7449877" cy="240046"/>
            </a:xfrm>
            <a:prstGeom prst="rect">
              <a:avLst/>
            </a:prstGeom>
            <a:solidFill>
              <a:schemeClr val="bg1"/>
            </a:solidFill>
            <a:ln>
              <a:solidFill>
                <a:schemeClr val="tx1"/>
              </a:solidFill>
            </a:ln>
          </p:spPr>
          <p:txBody>
            <a:bodyPr wrap="square" rtlCol="0" anchor="ctr">
              <a:spAutoFit/>
            </a:bodyPr>
            <a:lstStyle/>
            <a:p>
              <a:pPr algn="ctr"/>
              <a:r>
                <a:rPr lang="zh-CN" altLang="en-US" sz="1600">
                  <a:latin typeface="微软雅黑" panose="020B0503020204020204" pitchFamily="34" charset="-122"/>
                  <a:ea typeface="微软雅黑" panose="020B0503020204020204" pitchFamily="34" charset="-122"/>
                </a:rPr>
                <a:t>段页式存储</a:t>
              </a:r>
              <a:r>
                <a:rPr lang="en-US" altLang="zh-CN" sz="1600">
                  <a:latin typeface="微软雅黑" panose="020B0503020204020204" pitchFamily="34" charset="-122"/>
                  <a:ea typeface="微软雅黑" panose="020B0503020204020204" pitchFamily="34" charset="-122"/>
                </a:rPr>
                <a:t>(Segment-page store)</a:t>
              </a:r>
              <a:endParaRPr lang="zh-CN" altLang="en-US" sz="1600" dirty="0" err="1">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0BE68E09-713C-01C1-933B-5FA4C327F748}"/>
                </a:ext>
              </a:extLst>
            </p:cNvPr>
            <p:cNvSpPr/>
            <p:nvPr/>
          </p:nvSpPr>
          <p:spPr>
            <a:xfrm>
              <a:off x="451010" y="2796274"/>
              <a:ext cx="7466409" cy="240046"/>
            </a:xfrm>
            <a:prstGeom prst="rect">
              <a:avLst/>
            </a:prstGeom>
            <a:solidFill>
              <a:schemeClr val="bg1"/>
            </a:solidFill>
            <a:ln>
              <a:solidFill>
                <a:schemeClr val="tx1"/>
              </a:solidFill>
            </a:ln>
          </p:spPr>
          <p:txBody>
            <a:bodyPr wrap="square" rtlCol="0" anchor="ctr">
              <a:spAutoFit/>
            </a:bodyPr>
            <a:lstStyle/>
            <a:p>
              <a:pPr algn="ctr"/>
              <a:r>
                <a:rPr lang="zh-CN" altLang="en-US" sz="1600">
                  <a:latin typeface="微软雅黑" panose="020B0503020204020204" pitchFamily="34" charset="-122"/>
                  <a:ea typeface="微软雅黑" panose="020B0503020204020204" pitchFamily="34" charset="-122"/>
                </a:rPr>
                <a:t>数据缓冲池</a:t>
              </a:r>
              <a:r>
                <a:rPr lang="en-US" altLang="zh-CN" sz="1600">
                  <a:latin typeface="微软雅黑" panose="020B0503020204020204" pitchFamily="34" charset="-122"/>
                  <a:ea typeface="微软雅黑" panose="020B0503020204020204" pitchFamily="34" charset="-122"/>
                </a:rPr>
                <a:t>(Buffer pool)</a:t>
              </a:r>
              <a:endParaRPr lang="zh-CN" altLang="en-US" sz="1600" dirty="0" err="1">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2010FFBE-BF23-3449-5E0E-CE4AEE7644EA}"/>
                </a:ext>
              </a:extLst>
            </p:cNvPr>
            <p:cNvSpPr/>
            <p:nvPr/>
          </p:nvSpPr>
          <p:spPr>
            <a:xfrm>
              <a:off x="467542" y="3254745"/>
              <a:ext cx="3312369" cy="240046"/>
            </a:xfrm>
            <a:prstGeom prst="rect">
              <a:avLst/>
            </a:prstGeom>
            <a:solidFill>
              <a:schemeClr val="bg1"/>
            </a:solidFill>
            <a:ln>
              <a:solidFill>
                <a:schemeClr val="tx1"/>
              </a:solidFill>
            </a:ln>
          </p:spPr>
          <p:txBody>
            <a:bodyPr wrap="square" rtlCol="0" anchor="ctr">
              <a:spAutoFit/>
            </a:bodyPr>
            <a:lstStyle/>
            <a:p>
              <a:pPr algn="ctr"/>
              <a:r>
                <a:rPr lang="zh-CN" altLang="en-US" sz="1600" dirty="0">
                  <a:latin typeface="微软雅黑" panose="020B0503020204020204" pitchFamily="34" charset="-122"/>
                  <a:ea typeface="微软雅黑" panose="020B0503020204020204" pitchFamily="34" charset="-122"/>
                </a:rPr>
                <a:t>预写日志（</a:t>
              </a:r>
              <a:r>
                <a:rPr lang="en-US" altLang="zh-CN" sz="1600" dirty="0">
                  <a:latin typeface="微软雅黑" panose="020B0503020204020204" pitchFamily="34" charset="-122"/>
                  <a:ea typeface="微软雅黑" panose="020B0503020204020204" pitchFamily="34" charset="-122"/>
                </a:rPr>
                <a:t>WAL</a:t>
              </a:r>
              <a:r>
                <a:rPr lang="zh-CN" altLang="en-US" sz="1600" dirty="0">
                  <a:latin typeface="微软雅黑" panose="020B0503020204020204" pitchFamily="34" charset="-122"/>
                  <a:ea typeface="微软雅黑" panose="020B0503020204020204" pitchFamily="34" charset="-122"/>
                </a:rPr>
                <a:t>）</a:t>
              </a:r>
            </a:p>
          </p:txBody>
        </p:sp>
        <p:sp>
          <p:nvSpPr>
            <p:cNvPr id="14" name="矩形 13">
              <a:extLst>
                <a:ext uri="{FF2B5EF4-FFF2-40B4-BE49-F238E27FC236}">
                  <a16:creationId xmlns:a16="http://schemas.microsoft.com/office/drawing/2014/main" id="{DB450B77-C5BC-C114-C769-812614A44808}"/>
                </a:ext>
              </a:extLst>
            </p:cNvPr>
            <p:cNvSpPr/>
            <p:nvPr/>
          </p:nvSpPr>
          <p:spPr>
            <a:xfrm>
              <a:off x="3754826" y="1624876"/>
              <a:ext cx="1354570" cy="218224"/>
            </a:xfrm>
            <a:prstGeom prst="rect">
              <a:avLst/>
            </a:prstGeom>
            <a:solidFill>
              <a:schemeClr val="bg1">
                <a:lumMod val="75000"/>
              </a:schemeClr>
            </a:solidFill>
            <a:ln>
              <a:solidFill>
                <a:schemeClr val="tx1"/>
              </a:solidFill>
            </a:ln>
          </p:spPr>
          <p:txBody>
            <a:bodyPr wrap="square" rtlCol="0" anchor="ctr">
              <a:spAutoFit/>
            </a:bodyPr>
            <a:lstStyle/>
            <a:p>
              <a:pPr algn="ctr"/>
              <a:r>
                <a:rPr lang="zh-CN" altLang="en-US" sz="1400" dirty="0">
                  <a:latin typeface="微软雅黑" panose="020B0503020204020204" pitchFamily="34" charset="-122"/>
                  <a:ea typeface="微软雅黑" panose="020B0503020204020204" pitchFamily="34" charset="-122"/>
                </a:rPr>
                <a:t>表空间</a:t>
              </a:r>
              <a:r>
                <a:rPr lang="en-US" altLang="zh-CN" sz="1400" dirty="0">
                  <a:latin typeface="微软雅黑" panose="020B0503020204020204" pitchFamily="34" charset="-122"/>
                  <a:ea typeface="微软雅黑" panose="020B0503020204020204" pitchFamily="34" charset="-122"/>
                </a:rPr>
                <a:t>(tablespace)</a:t>
              </a:r>
              <a:endParaRPr lang="zh-CN" altLang="en-US" sz="1400" dirty="0" err="1">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A8D2FD07-1DA1-D357-1562-8F5BF46DEF79}"/>
                </a:ext>
              </a:extLst>
            </p:cNvPr>
            <p:cNvSpPr/>
            <p:nvPr/>
          </p:nvSpPr>
          <p:spPr>
            <a:xfrm>
              <a:off x="6372200" y="1624876"/>
              <a:ext cx="1545220" cy="218224"/>
            </a:xfrm>
            <a:prstGeom prst="rect">
              <a:avLst/>
            </a:prstGeom>
            <a:solidFill>
              <a:schemeClr val="bg1">
                <a:lumMod val="75000"/>
              </a:schemeClr>
            </a:solidFill>
            <a:ln>
              <a:solidFill>
                <a:schemeClr val="tx1"/>
              </a:solidFill>
            </a:ln>
          </p:spPr>
          <p:txBody>
            <a:bodyPr wrap="square" rtlCol="0" anchor="ctr">
              <a:spAutoFit/>
            </a:bodyPr>
            <a:lstStyle/>
            <a:p>
              <a:pPr algn="ctr"/>
              <a:r>
                <a:rPr lang="zh-CN" altLang="en-US" sz="1400" dirty="0">
                  <a:latin typeface="微软雅黑" panose="020B0503020204020204" pitchFamily="34" charset="-122"/>
                  <a:ea typeface="微软雅黑" panose="020B0503020204020204" pitchFamily="34" charset="-122"/>
                </a:rPr>
                <a:t>事务管理</a:t>
              </a:r>
              <a:r>
                <a:rPr lang="en-US" altLang="zh-CN" sz="1400" dirty="0">
                  <a:latin typeface="微软雅黑" panose="020B0503020204020204" pitchFamily="34" charset="-122"/>
                  <a:ea typeface="微软雅黑" panose="020B0503020204020204" pitchFamily="34" charset="-122"/>
                </a:rPr>
                <a:t>(Transaction)</a:t>
              </a:r>
              <a:endParaRPr lang="zh-CN" altLang="en-US" sz="1400" dirty="0" err="1">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a16="http://schemas.microsoft.com/office/drawing/2014/main" id="{A8252DC3-4870-7559-D3B5-E54D74EA05F1}"/>
                </a:ext>
              </a:extLst>
            </p:cNvPr>
            <p:cNvSpPr/>
            <p:nvPr/>
          </p:nvSpPr>
          <p:spPr>
            <a:xfrm>
              <a:off x="5220072" y="1624876"/>
              <a:ext cx="993940" cy="218224"/>
            </a:xfrm>
            <a:prstGeom prst="rect">
              <a:avLst/>
            </a:prstGeom>
            <a:solidFill>
              <a:schemeClr val="bg1">
                <a:lumMod val="75000"/>
              </a:schemeClr>
            </a:solidFill>
            <a:ln>
              <a:solidFill>
                <a:schemeClr val="tx1"/>
              </a:solidFill>
            </a:ln>
          </p:spPr>
          <p:txBody>
            <a:bodyPr wrap="square" rtlCol="0" anchor="ctr">
              <a:spAutoFit/>
            </a:bodyPr>
            <a:lstStyle/>
            <a:p>
              <a:pPr algn="ctr"/>
              <a:r>
                <a:rPr lang="zh-CN" altLang="en-US" sz="1400" dirty="0">
                  <a:latin typeface="微软雅黑" panose="020B0503020204020204" pitchFamily="34" charset="-122"/>
                  <a:ea typeface="微软雅黑" panose="020B0503020204020204" pitchFamily="34" charset="-122"/>
                </a:rPr>
                <a:t>锁管理</a:t>
              </a:r>
              <a:r>
                <a:rPr lang="en-US" altLang="zh-CN" sz="1400" dirty="0">
                  <a:latin typeface="微软雅黑" panose="020B0503020204020204" pitchFamily="34" charset="-122"/>
                  <a:ea typeface="微软雅黑" panose="020B0503020204020204" pitchFamily="34" charset="-122"/>
                </a:rPr>
                <a:t>(Lock)</a:t>
              </a:r>
              <a:endParaRPr lang="zh-CN" altLang="en-US" sz="1400" dirty="0" err="1">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AA1564CC-E16D-F7B8-D59F-3834DBABC322}"/>
                </a:ext>
              </a:extLst>
            </p:cNvPr>
            <p:cNvSpPr/>
            <p:nvPr/>
          </p:nvSpPr>
          <p:spPr>
            <a:xfrm>
              <a:off x="4255010" y="2029005"/>
              <a:ext cx="3662410" cy="240046"/>
            </a:xfrm>
            <a:prstGeom prst="rect">
              <a:avLst/>
            </a:prstGeom>
            <a:solidFill>
              <a:schemeClr val="bg1"/>
            </a:solidFill>
            <a:ln>
              <a:solidFill>
                <a:schemeClr val="tx1"/>
              </a:solidFill>
            </a:ln>
          </p:spPr>
          <p:txBody>
            <a:bodyPr wrap="square" rtlCol="0" anchor="ctr">
              <a:spAutoFit/>
            </a:bodyPr>
            <a:lstStyle/>
            <a:p>
              <a:pPr algn="ctr"/>
              <a:r>
                <a:rPr lang="zh-CN" altLang="en-US" sz="1600">
                  <a:latin typeface="微软雅黑" panose="020B0503020204020204" pitchFamily="34" charset="-122"/>
                  <a:ea typeface="微软雅黑" panose="020B0503020204020204" pitchFamily="34" charset="-122"/>
                </a:rPr>
                <a:t>回滚段</a:t>
              </a:r>
              <a:r>
                <a:rPr lang="en-US" altLang="zh-CN" sz="1600">
                  <a:latin typeface="微软雅黑" panose="020B0503020204020204" pitchFamily="34" charset="-122"/>
                  <a:ea typeface="微软雅黑" panose="020B0503020204020204" pitchFamily="34" charset="-122"/>
                </a:rPr>
                <a:t>(Undo)</a:t>
              </a:r>
              <a:endParaRPr lang="zh-CN" altLang="en-US" sz="1600" dirty="0" err="1">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4F2A8901-2EE8-85F1-2039-453878FBE468}"/>
                </a:ext>
              </a:extLst>
            </p:cNvPr>
            <p:cNvSpPr/>
            <p:nvPr/>
          </p:nvSpPr>
          <p:spPr>
            <a:xfrm>
              <a:off x="4693270" y="3258591"/>
              <a:ext cx="3224149" cy="240046"/>
            </a:xfrm>
            <a:prstGeom prst="rect">
              <a:avLst/>
            </a:prstGeom>
            <a:solidFill>
              <a:schemeClr val="bg1"/>
            </a:solidFill>
            <a:ln>
              <a:solidFill>
                <a:schemeClr val="tx1"/>
              </a:solidFill>
            </a:ln>
          </p:spPr>
          <p:txBody>
            <a:bodyPr wrap="square" rtlCol="0" anchor="ctr">
              <a:spAutoFit/>
            </a:bodyPr>
            <a:lstStyle/>
            <a:p>
              <a:pPr algn="ctr"/>
              <a:r>
                <a:rPr lang="zh-CN" altLang="en-US" sz="1600" dirty="0">
                  <a:latin typeface="微软雅黑" panose="020B0503020204020204" pitchFamily="34" charset="-122"/>
                  <a:ea typeface="微软雅黑" panose="020B0503020204020204" pitchFamily="34" charset="-122"/>
                </a:rPr>
                <a:t>检查点和恢复</a:t>
              </a:r>
              <a:r>
                <a:rPr lang="en-US" altLang="zh-CN" sz="1600" dirty="0">
                  <a:latin typeface="微软雅黑" panose="020B0503020204020204" pitchFamily="34" charset="-122"/>
                  <a:ea typeface="微软雅黑" panose="020B0503020204020204" pitchFamily="34" charset="-122"/>
                </a:rPr>
                <a:t>(Checkpoint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and recovery)</a:t>
              </a:r>
              <a:endParaRPr lang="zh-CN" altLang="en-US" sz="1600" dirty="0" err="1">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id="{F1A4249E-1C05-DF8F-F7D4-3DD663B94C4F}"/>
                </a:ext>
              </a:extLst>
            </p:cNvPr>
            <p:cNvSpPr/>
            <p:nvPr/>
          </p:nvSpPr>
          <p:spPr>
            <a:xfrm>
              <a:off x="467542" y="3724683"/>
              <a:ext cx="7449877" cy="240046"/>
            </a:xfrm>
            <a:prstGeom prst="rect">
              <a:avLst/>
            </a:prstGeom>
            <a:solidFill>
              <a:schemeClr val="bg1"/>
            </a:solidFill>
            <a:ln>
              <a:solidFill>
                <a:schemeClr val="tx1"/>
              </a:solidFill>
            </a:ln>
          </p:spPr>
          <p:txBody>
            <a:bodyPr wrap="square" rtlCol="0" anchor="ctr">
              <a:spAutoFit/>
            </a:bodyPr>
            <a:lstStyle/>
            <a:p>
              <a:pPr algn="ctr"/>
              <a:r>
                <a:rPr lang="zh-CN" altLang="en-US" sz="1600">
                  <a:latin typeface="微软雅黑" panose="020B0503020204020204" pitchFamily="34" charset="-122"/>
                  <a:ea typeface="微软雅黑" panose="020B0503020204020204" pitchFamily="34" charset="-122"/>
                </a:rPr>
                <a:t>控制文件</a:t>
              </a:r>
              <a:r>
                <a:rPr lang="en-US" altLang="zh-CN" sz="1600">
                  <a:latin typeface="微软雅黑" panose="020B0503020204020204" pitchFamily="34" charset="-122"/>
                  <a:ea typeface="微软雅黑" panose="020B0503020204020204" pitchFamily="34" charset="-122"/>
                </a:rPr>
                <a:t>(Control file)</a:t>
              </a:r>
              <a:endParaRPr lang="zh-CN" altLang="en-US" sz="1600" dirty="0" err="1">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2A6D91F6-0869-97F1-1660-B7AFA688B3B5}"/>
                </a:ext>
              </a:extLst>
            </p:cNvPr>
            <p:cNvSpPr/>
            <p:nvPr/>
          </p:nvSpPr>
          <p:spPr>
            <a:xfrm>
              <a:off x="467542" y="4156342"/>
              <a:ext cx="7449877" cy="240046"/>
            </a:xfrm>
            <a:prstGeom prst="rect">
              <a:avLst/>
            </a:prstGeom>
            <a:solidFill>
              <a:schemeClr val="bg1"/>
            </a:solidFill>
            <a:ln>
              <a:solidFill>
                <a:schemeClr val="tx1"/>
              </a:solidFill>
            </a:ln>
          </p:spPr>
          <p:txBody>
            <a:bodyPr wrap="square" rtlCol="0" anchor="ctr">
              <a:spAutoFit/>
            </a:bodyPr>
            <a:lstStyle/>
            <a:p>
              <a:pPr algn="ctr"/>
              <a:r>
                <a:rPr lang="zh-CN" altLang="en-US" sz="1600">
                  <a:latin typeface="微软雅黑" panose="020B0503020204020204" pitchFamily="34" charset="-122"/>
                  <a:ea typeface="微软雅黑" panose="020B0503020204020204" pitchFamily="34" charset="-122"/>
                </a:rPr>
                <a:t>虚拟文件系统</a:t>
              </a:r>
              <a:r>
                <a:rPr lang="en-US" altLang="zh-CN" sz="1600">
                  <a:latin typeface="微软雅黑" panose="020B0503020204020204" pitchFamily="34" charset="-122"/>
                  <a:ea typeface="微软雅黑" panose="020B0503020204020204" pitchFamily="34" charset="-122"/>
                </a:rPr>
                <a:t>(VFS)</a:t>
              </a:r>
              <a:endParaRPr lang="zh-CN" altLang="en-US" sz="1600" dirty="0" err="1">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8115EF78-8849-A4A0-9240-9DE23C4274F3}"/>
                </a:ext>
              </a:extLst>
            </p:cNvPr>
            <p:cNvSpPr/>
            <p:nvPr/>
          </p:nvSpPr>
          <p:spPr>
            <a:xfrm>
              <a:off x="2742527" y="1624876"/>
              <a:ext cx="854111" cy="218224"/>
            </a:xfrm>
            <a:prstGeom prst="rect">
              <a:avLst/>
            </a:prstGeom>
            <a:solidFill>
              <a:schemeClr val="bg1">
                <a:lumMod val="75000"/>
              </a:schemeClr>
            </a:solidFill>
            <a:ln>
              <a:solidFill>
                <a:schemeClr val="tx1"/>
              </a:solidFill>
            </a:ln>
          </p:spPr>
          <p:txBody>
            <a:bodyPr wrap="square" rtlCol="0" anchor="ctr">
              <a:spAutoFit/>
            </a:bodyPr>
            <a:lstStyle/>
            <a:p>
              <a:pPr algn="ctr"/>
              <a:r>
                <a:rPr lang="zh-CN" altLang="en-US" sz="1400" dirty="0">
                  <a:latin typeface="微软雅黑" panose="020B0503020204020204" pitchFamily="34" charset="-122"/>
                  <a:ea typeface="微软雅黑" panose="020B0503020204020204" pitchFamily="34" charset="-122"/>
                </a:rPr>
                <a:t>元组</a:t>
              </a:r>
              <a:r>
                <a:rPr lang="en-US" altLang="zh-CN" sz="1400" dirty="0">
                  <a:latin typeface="微软雅黑" panose="020B0503020204020204" pitchFamily="34" charset="-122"/>
                  <a:ea typeface="微软雅黑" panose="020B0503020204020204" pitchFamily="34" charset="-122"/>
                </a:rPr>
                <a:t>(Tuple)</a:t>
              </a:r>
              <a:endParaRPr lang="zh-CN" altLang="en-US" sz="1400" dirty="0" err="1">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18513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18">
            <a:extLst>
              <a:ext uri="{FF2B5EF4-FFF2-40B4-BE49-F238E27FC236}">
                <a16:creationId xmlns:a16="http://schemas.microsoft.com/office/drawing/2014/main" id="{CA02947C-86FA-43A0-AEA7-1533075A3978}"/>
              </a:ext>
            </a:extLst>
          </p:cNvPr>
          <p:cNvSpPr/>
          <p:nvPr/>
        </p:nvSpPr>
        <p:spPr>
          <a:xfrm>
            <a:off x="522752" y="935692"/>
            <a:ext cx="4864793" cy="5196544"/>
          </a:xfrm>
          <a:prstGeom prst="roundRect">
            <a:avLst>
              <a:gd name="adj" fmla="val 13162"/>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34</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行</a:t>
            </a:r>
            <a:r>
              <a:rPr kumimoji="1" lang="zh-CN" altLang="en-US" dirty="0">
                <a:latin typeface="微软雅黑" panose="020B0503020204020204" pitchFamily="34" charset="-122"/>
                <a:ea typeface="微软雅黑" panose="020B0503020204020204" pitchFamily="34" charset="-122"/>
              </a:rPr>
              <a:t>存储引擎</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页面结构</a:t>
            </a:r>
            <a:endParaRPr kumimoji="1" lang="zh-CN" altLang="en-US" dirty="0">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587787" y="1070629"/>
            <a:ext cx="4618429" cy="5330171"/>
          </a:xfrm>
        </p:spPr>
        <p:txBody>
          <a:bodyPr/>
          <a:lstStyle/>
          <a:p>
            <a:pP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行存储以页面为单位</a:t>
            </a:r>
            <a:endParaRPr lang="en-US" altLang="zh-CN" sz="24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页头（</a:t>
            </a:r>
            <a:r>
              <a:rPr lang="en-US" altLang="zh-CN" sz="2000" dirty="0" err="1">
                <a:latin typeface="微软雅黑" panose="020B0503020204020204" pitchFamily="34" charset="-122"/>
                <a:ea typeface="微软雅黑" panose="020B0503020204020204" pitchFamily="34" charset="-122"/>
              </a:rPr>
              <a:t>HeapPageHeader</a:t>
            </a:r>
            <a:r>
              <a:rPr lang="zh-CN" altLang="en-US" sz="2000" dirty="0">
                <a:latin typeface="微软雅黑" panose="020B0503020204020204" pitchFamily="34" charset="-122"/>
                <a:ea typeface="微软雅黑" panose="020B0503020204020204" pitchFamily="34" charset="-122"/>
              </a:rPr>
              <a:t>）记录页面的公用信息以及关键标识；</a:t>
            </a:r>
            <a:endParaRPr lang="en-US" altLang="zh-CN" sz="20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页头后放置指向元组的行指针（</a:t>
            </a:r>
            <a:r>
              <a:rPr lang="en-US" altLang="zh-CN" sz="2000" dirty="0" err="1">
                <a:latin typeface="微软雅黑" panose="020B0503020204020204" pitchFamily="34" charset="-122"/>
                <a:ea typeface="微软雅黑" panose="020B0503020204020204" pitchFamily="34" charset="-122"/>
              </a:rPr>
              <a:t>tuple_pointer</a:t>
            </a:r>
            <a:r>
              <a:rPr lang="zh-CN" altLang="en-US" sz="2000" dirty="0">
                <a:latin typeface="微软雅黑" panose="020B0503020204020204" pitchFamily="34" charset="-122"/>
                <a:ea typeface="微软雅黑" panose="020B0503020204020204" pitchFamily="34" charset="-122"/>
              </a:rPr>
              <a:t>），并向页面尾部扩展。</a:t>
            </a:r>
            <a:endParaRPr lang="en-US" altLang="zh-CN" sz="20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行指针指向的元组（</a:t>
            </a:r>
            <a:r>
              <a:rPr lang="en-US" altLang="zh-CN" sz="2000" dirty="0">
                <a:latin typeface="微软雅黑" panose="020B0503020204020204" pitchFamily="34" charset="-122"/>
                <a:ea typeface="微软雅黑" panose="020B0503020204020204" pitchFamily="34" charset="-122"/>
              </a:rPr>
              <a:t>tuple</a:t>
            </a:r>
            <a:r>
              <a:rPr lang="zh-CN" altLang="en-US" sz="2000" dirty="0">
                <a:latin typeface="微软雅黑" panose="020B0503020204020204" pitchFamily="34" charset="-122"/>
                <a:ea typeface="微软雅黑" panose="020B0503020204020204" pitchFamily="34" charset="-122"/>
              </a:rPr>
              <a:t>），从页面尾部向页面头部延展</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sz="2400" kern="0" dirty="0">
                <a:latin typeface="微软雅黑" panose="020B0503020204020204" pitchFamily="34" charset="-122"/>
                <a:ea typeface="微软雅黑" panose="020B0503020204020204" pitchFamily="34" charset="-122"/>
              </a:rPr>
              <a:t>元组结构</a:t>
            </a:r>
            <a:endParaRPr lang="en-US" altLang="zh-CN" sz="2400" kern="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每个元组在系统中的唯一标识被称为</a:t>
            </a:r>
            <a:r>
              <a:rPr lang="en-US" altLang="zh-CN" sz="2000" kern="100" dirty="0">
                <a:effectLst/>
                <a:latin typeface="微软雅黑" panose="020B0503020204020204" pitchFamily="34" charset="-122"/>
                <a:ea typeface="微软雅黑" panose="020B0503020204020204" pitchFamily="34" charset="-122"/>
              </a:rPr>
              <a:t>CTID</a:t>
            </a:r>
            <a:endParaRPr lang="en-US" altLang="zh-CN" sz="2000" kern="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p:txBody>
      </p:sp>
      <p:sp>
        <p:nvSpPr>
          <p:cNvPr id="7" name="页脚占位符 6"/>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12" name="Group128">
            <a:extLst>
              <a:ext uri="{FF2B5EF4-FFF2-40B4-BE49-F238E27FC236}">
                <a16:creationId xmlns:a16="http://schemas.microsoft.com/office/drawing/2014/main" id="{2A8BAC79-1E43-ED3D-3FD1-F87456010D6F}"/>
              </a:ext>
            </a:extLst>
          </p:cNvPr>
          <p:cNvGrpSpPr/>
          <p:nvPr/>
        </p:nvGrpSpPr>
        <p:grpSpPr>
          <a:xfrm>
            <a:off x="5514992" y="935691"/>
            <a:ext cx="6525348" cy="2926170"/>
            <a:chOff x="31000" y="1634450"/>
            <a:chExt cx="9297885" cy="3492200"/>
          </a:xfrm>
        </p:grpSpPr>
        <p:sp>
          <p:nvSpPr>
            <p:cNvPr id="13" name="Rectangle">
              <a:extLst>
                <a:ext uri="{FF2B5EF4-FFF2-40B4-BE49-F238E27FC236}">
                  <a16:creationId xmlns:a16="http://schemas.microsoft.com/office/drawing/2014/main" id="{83091BA1-233A-7FB7-DB1B-ADF3F7D9021B}"/>
                </a:ext>
              </a:extLst>
            </p:cNvPr>
            <p:cNvSpPr/>
            <p:nvPr/>
          </p:nvSpPr>
          <p:spPr>
            <a:xfrm>
              <a:off x="31000" y="2101850"/>
              <a:ext cx="2553600" cy="577600"/>
            </a:xfrm>
            <a:custGeom>
              <a:avLst/>
              <a:gdLst>
                <a:gd name="connsiteX0" fmla="*/ 0 w 2553600"/>
                <a:gd name="connsiteY0" fmla="*/ 178600 h 357200"/>
                <a:gd name="connsiteX1" fmla="*/ 1281014 w 2553600"/>
                <a:gd name="connsiteY1" fmla="*/ 0 h 357200"/>
                <a:gd name="connsiteX2" fmla="*/ 2553600 w 2553600"/>
                <a:gd name="connsiteY2" fmla="*/ 178600 h 357200"/>
                <a:gd name="connsiteX3" fmla="*/ 1281014 w 25536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2553600" h="357200">
                  <a:moveTo>
                    <a:pt x="0" y="0"/>
                  </a:moveTo>
                  <a:lnTo>
                    <a:pt x="2553600" y="0"/>
                  </a:lnTo>
                  <a:lnTo>
                    <a:pt x="2553600" y="357200"/>
                  </a:lnTo>
                  <a:lnTo>
                    <a:pt x="0" y="3572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lang="zh-CN" altLang="en-US" sz="1100" dirty="0">
                  <a:solidFill>
                    <a:srgbClr val="191919"/>
                  </a:solidFill>
                  <a:latin typeface="Microsoft YaHei" panose="020B0503020204020204" pitchFamily="34" charset="-122"/>
                  <a:ea typeface="Microsoft YaHei" panose="020B0503020204020204" pitchFamily="34" charset="-122"/>
                </a:rPr>
                <a:t>事务</a:t>
              </a:r>
              <a:r>
                <a:rPr lang="en-US" altLang="zh-CN" sz="1100" dirty="0">
                  <a:solidFill>
                    <a:srgbClr val="191919"/>
                  </a:solidFill>
                  <a:latin typeface="Microsoft YaHei" panose="020B0503020204020204" pitchFamily="34" charset="-122"/>
                  <a:ea typeface="Microsoft YaHei" panose="020B0503020204020204" pitchFamily="34" charset="-122"/>
                </a:rPr>
                <a:t>LSN</a:t>
              </a:r>
              <a:endParaRPr sz="1100" dirty="0">
                <a:solidFill>
                  <a:srgbClr val="191919"/>
                </a:solidFill>
                <a:latin typeface="Microsoft YaHei" panose="020B0503020204020204" pitchFamily="34" charset="-122"/>
                <a:ea typeface="Microsoft YaHei" panose="020B0503020204020204" pitchFamily="34" charset="-122"/>
              </a:endParaRPr>
            </a:p>
          </p:txBody>
        </p:sp>
        <p:sp>
          <p:nvSpPr>
            <p:cNvPr id="14" name="Rectangle">
              <a:extLst>
                <a:ext uri="{FF2B5EF4-FFF2-40B4-BE49-F238E27FC236}">
                  <a16:creationId xmlns:a16="http://schemas.microsoft.com/office/drawing/2014/main" id="{16A79FBB-7DE4-44E3-906F-C8FA01A048CE}"/>
                </a:ext>
              </a:extLst>
            </p:cNvPr>
            <p:cNvSpPr/>
            <p:nvPr/>
          </p:nvSpPr>
          <p:spPr>
            <a:xfrm>
              <a:off x="2584600" y="2101850"/>
              <a:ext cx="2596008" cy="577600"/>
            </a:xfrm>
            <a:custGeom>
              <a:avLst/>
              <a:gdLst>
                <a:gd name="connsiteX0" fmla="*/ 0 w 2869000"/>
                <a:gd name="connsiteY0" fmla="*/ 178600 h 357200"/>
                <a:gd name="connsiteX1" fmla="*/ 1439234 w 2869000"/>
                <a:gd name="connsiteY1" fmla="*/ 0 h 357200"/>
                <a:gd name="connsiteX2" fmla="*/ 2869000 w 2869000"/>
                <a:gd name="connsiteY2" fmla="*/ 178600 h 357200"/>
                <a:gd name="connsiteX3" fmla="*/ 1439234 w 28690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2869000" h="357200">
                  <a:moveTo>
                    <a:pt x="0" y="0"/>
                  </a:moveTo>
                  <a:lnTo>
                    <a:pt x="2869000" y="0"/>
                  </a:lnTo>
                  <a:lnTo>
                    <a:pt x="2869000" y="357200"/>
                  </a:lnTo>
                  <a:lnTo>
                    <a:pt x="0" y="3572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lang="en" sz="1100" dirty="0">
                  <a:solidFill>
                    <a:srgbClr val="191919"/>
                  </a:solidFill>
                  <a:latin typeface="Microsoft YaHei" panose="020B0503020204020204" pitchFamily="34" charset="-122"/>
                  <a:ea typeface="Microsoft YaHei" panose="020B0503020204020204" pitchFamily="34" charset="-122"/>
                </a:rPr>
                <a:t>C</a:t>
              </a:r>
              <a:r>
                <a:rPr sz="1100" dirty="0" err="1">
                  <a:solidFill>
                    <a:srgbClr val="191919"/>
                  </a:solidFill>
                  <a:latin typeface="Microsoft YaHei" panose="020B0503020204020204" pitchFamily="34" charset="-122"/>
                  <a:ea typeface="Microsoft YaHei" panose="020B0503020204020204" pitchFamily="34" charset="-122"/>
                </a:rPr>
                <a:t>heck</a:t>
              </a:r>
              <a:r>
                <a:rPr lang="en-US" altLang="zh-CN" sz="1100" dirty="0" err="1">
                  <a:solidFill>
                    <a:srgbClr val="191919"/>
                  </a:solidFill>
                  <a:latin typeface="Microsoft YaHei" panose="020B0503020204020204" pitchFamily="34" charset="-122"/>
                  <a:ea typeface="Microsoft YaHei" panose="020B0503020204020204" pitchFamily="34" charset="-122"/>
                </a:rPr>
                <a:t>S</a:t>
              </a:r>
              <a:r>
                <a:rPr sz="1100" dirty="0" err="1">
                  <a:solidFill>
                    <a:srgbClr val="191919"/>
                  </a:solidFill>
                  <a:latin typeface="Microsoft YaHei" panose="020B0503020204020204" pitchFamily="34" charset="-122"/>
                  <a:ea typeface="Microsoft YaHei" panose="020B0503020204020204" pitchFamily="34" charset="-122"/>
                </a:rPr>
                <a:t>um</a:t>
              </a:r>
              <a:r>
                <a:rPr lang="zh-CN" altLang="en-US" sz="1100" dirty="0">
                  <a:solidFill>
                    <a:srgbClr val="191919"/>
                  </a:solidFill>
                  <a:latin typeface="Microsoft YaHei" panose="020B0503020204020204" pitchFamily="34" charset="-122"/>
                  <a:ea typeface="Microsoft YaHei" panose="020B0503020204020204" pitchFamily="34" charset="-122"/>
                </a:rPr>
                <a:t>校验码</a:t>
              </a:r>
              <a:endParaRPr sz="1100" dirty="0">
                <a:solidFill>
                  <a:srgbClr val="191919"/>
                </a:solidFill>
                <a:latin typeface="Microsoft YaHei" panose="020B0503020204020204" pitchFamily="34" charset="-122"/>
                <a:ea typeface="Microsoft YaHei" panose="020B0503020204020204" pitchFamily="34" charset="-122"/>
              </a:endParaRPr>
            </a:p>
          </p:txBody>
        </p:sp>
        <p:sp>
          <p:nvSpPr>
            <p:cNvPr id="15" name="Rectangle">
              <a:extLst>
                <a:ext uri="{FF2B5EF4-FFF2-40B4-BE49-F238E27FC236}">
                  <a16:creationId xmlns:a16="http://schemas.microsoft.com/office/drawing/2014/main" id="{93583085-9547-A0BB-A9D3-54FDBE77A074}"/>
                </a:ext>
              </a:extLst>
            </p:cNvPr>
            <p:cNvSpPr/>
            <p:nvPr/>
          </p:nvSpPr>
          <p:spPr>
            <a:xfrm>
              <a:off x="5180608" y="2101850"/>
              <a:ext cx="1145531" cy="577600"/>
            </a:xfrm>
            <a:custGeom>
              <a:avLst/>
              <a:gdLst>
                <a:gd name="connsiteX0" fmla="*/ 0 w 1512400"/>
                <a:gd name="connsiteY0" fmla="*/ 178600 h 357200"/>
                <a:gd name="connsiteX1" fmla="*/ 758695 w 1512400"/>
                <a:gd name="connsiteY1" fmla="*/ 0 h 357200"/>
                <a:gd name="connsiteX2" fmla="*/ 1512400 w 1512400"/>
                <a:gd name="connsiteY2" fmla="*/ 178600 h 357200"/>
                <a:gd name="connsiteX3" fmla="*/ 758695 w 15124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512400" h="357200">
                  <a:moveTo>
                    <a:pt x="0" y="0"/>
                  </a:moveTo>
                  <a:lnTo>
                    <a:pt x="1512400" y="0"/>
                  </a:lnTo>
                  <a:lnTo>
                    <a:pt x="1512400" y="357200"/>
                  </a:lnTo>
                  <a:lnTo>
                    <a:pt x="0" y="3572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lang="en-US" altLang="zh-CN" sz="1100" dirty="0">
                  <a:solidFill>
                    <a:srgbClr val="191919"/>
                  </a:solidFill>
                  <a:latin typeface="Microsoft YaHei" panose="020B0503020204020204" pitchFamily="34" charset="-122"/>
                  <a:ea typeface="Microsoft YaHei" panose="020B0503020204020204" pitchFamily="34" charset="-122"/>
                </a:rPr>
                <a:t>Flag</a:t>
              </a:r>
              <a:r>
                <a:rPr lang="zh-CN" altLang="en-US" sz="1100" dirty="0">
                  <a:solidFill>
                    <a:srgbClr val="191919"/>
                  </a:solidFill>
                  <a:latin typeface="Microsoft YaHei" panose="020B0503020204020204" pitchFamily="34" charset="-122"/>
                  <a:ea typeface="Microsoft YaHei" panose="020B0503020204020204" pitchFamily="34" charset="-122"/>
                </a:rPr>
                <a:t>标记位</a:t>
              </a:r>
              <a:endParaRPr sz="1100" dirty="0">
                <a:solidFill>
                  <a:srgbClr val="191919"/>
                </a:solidFill>
                <a:latin typeface="Microsoft YaHei" panose="020B0503020204020204" pitchFamily="34" charset="-122"/>
                <a:ea typeface="Microsoft YaHei" panose="020B0503020204020204" pitchFamily="34" charset="-122"/>
              </a:endParaRPr>
            </a:p>
          </p:txBody>
        </p:sp>
        <p:sp>
          <p:nvSpPr>
            <p:cNvPr id="16" name="Rectangle">
              <a:extLst>
                <a:ext uri="{FF2B5EF4-FFF2-40B4-BE49-F238E27FC236}">
                  <a16:creationId xmlns:a16="http://schemas.microsoft.com/office/drawing/2014/main" id="{1B435ECF-B2F4-3E1C-6ACE-0C88C50E9484}"/>
                </a:ext>
              </a:extLst>
            </p:cNvPr>
            <p:cNvSpPr/>
            <p:nvPr/>
          </p:nvSpPr>
          <p:spPr>
            <a:xfrm>
              <a:off x="6326139" y="2101850"/>
              <a:ext cx="1450477" cy="577600"/>
            </a:xfrm>
            <a:custGeom>
              <a:avLst/>
              <a:gdLst>
                <a:gd name="connsiteX0" fmla="*/ 0 w 1077300"/>
                <a:gd name="connsiteY0" fmla="*/ 178600 h 357200"/>
                <a:gd name="connsiteX1" fmla="*/ 540428 w 1077300"/>
                <a:gd name="connsiteY1" fmla="*/ 0 h 357200"/>
                <a:gd name="connsiteX2" fmla="*/ 1077300 w 1077300"/>
                <a:gd name="connsiteY2" fmla="*/ 178600 h 357200"/>
                <a:gd name="connsiteX3" fmla="*/ 540428 w 10773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077300" h="357200">
                  <a:moveTo>
                    <a:pt x="0" y="0"/>
                  </a:moveTo>
                  <a:lnTo>
                    <a:pt x="1077300" y="0"/>
                  </a:lnTo>
                  <a:lnTo>
                    <a:pt x="1077300" y="357200"/>
                  </a:lnTo>
                  <a:lnTo>
                    <a:pt x="0" y="3572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lang="zh-CN" altLang="en-US" sz="1100" dirty="0">
                  <a:solidFill>
                    <a:srgbClr val="191919"/>
                  </a:solidFill>
                  <a:latin typeface="Microsoft YaHei" panose="020B0503020204020204" pitchFamily="34" charset="-122"/>
                  <a:ea typeface="Microsoft YaHei" panose="020B0503020204020204" pitchFamily="34" charset="-122"/>
                </a:rPr>
                <a:t>空闲空间起始位置</a:t>
              </a:r>
              <a:r>
                <a:rPr sz="1100" dirty="0">
                  <a:solidFill>
                    <a:srgbClr val="191919"/>
                  </a:solidFill>
                  <a:latin typeface="Microsoft YaHei" panose="020B0503020204020204" pitchFamily="34" charset="-122"/>
                  <a:ea typeface="Microsoft YaHei" panose="020B0503020204020204" pitchFamily="34" charset="-122"/>
                </a:rPr>
                <a:t>lower</a:t>
              </a:r>
            </a:p>
          </p:txBody>
        </p:sp>
        <p:sp>
          <p:nvSpPr>
            <p:cNvPr id="17" name="Rectangle">
              <a:extLst>
                <a:ext uri="{FF2B5EF4-FFF2-40B4-BE49-F238E27FC236}">
                  <a16:creationId xmlns:a16="http://schemas.microsoft.com/office/drawing/2014/main" id="{1CDDF3AF-CCFF-B5AF-3FD4-AC066D990811}"/>
                </a:ext>
              </a:extLst>
            </p:cNvPr>
            <p:cNvSpPr/>
            <p:nvPr/>
          </p:nvSpPr>
          <p:spPr>
            <a:xfrm>
              <a:off x="7776616" y="2101850"/>
              <a:ext cx="1336384" cy="577600"/>
            </a:xfrm>
            <a:custGeom>
              <a:avLst/>
              <a:gdLst>
                <a:gd name="connsiteX0" fmla="*/ 0 w 1077300"/>
                <a:gd name="connsiteY0" fmla="*/ 178600 h 357200"/>
                <a:gd name="connsiteX1" fmla="*/ 540428 w 1077300"/>
                <a:gd name="connsiteY1" fmla="*/ 0 h 357200"/>
                <a:gd name="connsiteX2" fmla="*/ 1077300 w 1077300"/>
                <a:gd name="connsiteY2" fmla="*/ 178600 h 357200"/>
                <a:gd name="connsiteX3" fmla="*/ 540428 w 10773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077300" h="357200">
                  <a:moveTo>
                    <a:pt x="0" y="0"/>
                  </a:moveTo>
                  <a:lnTo>
                    <a:pt x="1077300" y="0"/>
                  </a:lnTo>
                  <a:lnTo>
                    <a:pt x="1077300" y="357200"/>
                  </a:lnTo>
                  <a:lnTo>
                    <a:pt x="0" y="3572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lang="zh-CN" altLang="en-US" sz="1100" dirty="0">
                  <a:solidFill>
                    <a:srgbClr val="191919"/>
                  </a:solidFill>
                  <a:latin typeface="Microsoft YaHei" panose="020B0503020204020204" pitchFamily="34" charset="-122"/>
                  <a:ea typeface="Microsoft YaHei" panose="020B0503020204020204" pitchFamily="34" charset="-122"/>
                </a:rPr>
                <a:t>空闲空间结束位置</a:t>
              </a:r>
              <a:r>
                <a:rPr sz="1100" dirty="0">
                  <a:solidFill>
                    <a:srgbClr val="191919"/>
                  </a:solidFill>
                  <a:latin typeface="Microsoft YaHei" panose="020B0503020204020204" pitchFamily="34" charset="-122"/>
                  <a:ea typeface="Microsoft YaHei" panose="020B0503020204020204" pitchFamily="34" charset="-122"/>
                </a:rPr>
                <a:t>upper</a:t>
              </a:r>
            </a:p>
          </p:txBody>
        </p:sp>
        <p:sp>
          <p:nvSpPr>
            <p:cNvPr id="18" name="Rectangle">
              <a:extLst>
                <a:ext uri="{FF2B5EF4-FFF2-40B4-BE49-F238E27FC236}">
                  <a16:creationId xmlns:a16="http://schemas.microsoft.com/office/drawing/2014/main" id="{B7ECF5B6-FBE1-FECF-DF62-CDACE73DBE38}"/>
                </a:ext>
              </a:extLst>
            </p:cNvPr>
            <p:cNvSpPr/>
            <p:nvPr/>
          </p:nvSpPr>
          <p:spPr>
            <a:xfrm>
              <a:off x="31000" y="2679450"/>
              <a:ext cx="901315" cy="577600"/>
            </a:xfrm>
            <a:custGeom>
              <a:avLst/>
              <a:gdLst>
                <a:gd name="connsiteX0" fmla="*/ 0 w 1147600"/>
                <a:gd name="connsiteY0" fmla="*/ 288800 h 577600"/>
                <a:gd name="connsiteX1" fmla="*/ 575694 w 1147600"/>
                <a:gd name="connsiteY1" fmla="*/ 0 h 577600"/>
                <a:gd name="connsiteX2" fmla="*/ 1147600 w 1147600"/>
                <a:gd name="connsiteY2" fmla="*/ 288800 h 577600"/>
                <a:gd name="connsiteX3" fmla="*/ 575694 w 1147600"/>
                <a:gd name="connsiteY3" fmla="*/ 577600 h 577600"/>
              </a:gdLst>
              <a:ahLst/>
              <a:cxnLst>
                <a:cxn ang="0">
                  <a:pos x="connsiteX0" y="connsiteY0"/>
                </a:cxn>
                <a:cxn ang="0">
                  <a:pos x="connsiteX1" y="connsiteY1"/>
                </a:cxn>
                <a:cxn ang="0">
                  <a:pos x="connsiteX2" y="connsiteY2"/>
                </a:cxn>
                <a:cxn ang="0">
                  <a:pos x="connsiteX3" y="connsiteY3"/>
                </a:cxn>
              </a:cxnLst>
              <a:rect l="l" t="t" r="r" b="b"/>
              <a:pathLst>
                <a:path w="1147600" h="577600">
                  <a:moveTo>
                    <a:pt x="0" y="0"/>
                  </a:moveTo>
                  <a:lnTo>
                    <a:pt x="1147600" y="0"/>
                  </a:lnTo>
                  <a:lnTo>
                    <a:pt x="1147600" y="577600"/>
                  </a:lnTo>
                  <a:lnTo>
                    <a:pt x="0" y="5776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lang="zh-CN" altLang="en-US" sz="1100" dirty="0">
                  <a:solidFill>
                    <a:srgbClr val="191919"/>
                  </a:solidFill>
                  <a:latin typeface="Microsoft YaHei" panose="020B0503020204020204" pitchFamily="34" charset="-122"/>
                  <a:ea typeface="Microsoft YaHei" panose="020B0503020204020204" pitchFamily="34" charset="-122"/>
                </a:rPr>
                <a:t>辅助信息</a:t>
              </a:r>
              <a:r>
                <a:rPr sz="1100" dirty="0">
                  <a:solidFill>
                    <a:srgbClr val="191919"/>
                  </a:solidFill>
                  <a:latin typeface="Microsoft YaHei" panose="020B0503020204020204" pitchFamily="34" charset="-122"/>
                  <a:ea typeface="Microsoft YaHei" panose="020B0503020204020204" pitchFamily="34" charset="-122"/>
                </a:rPr>
                <a:t>special</a:t>
              </a:r>
            </a:p>
          </p:txBody>
        </p:sp>
        <p:sp>
          <p:nvSpPr>
            <p:cNvPr id="19" name="Rectangle">
              <a:extLst>
                <a:ext uri="{FF2B5EF4-FFF2-40B4-BE49-F238E27FC236}">
                  <a16:creationId xmlns:a16="http://schemas.microsoft.com/office/drawing/2014/main" id="{52719FF3-7EBF-FE01-8691-DFEB0FD105A2}"/>
                </a:ext>
              </a:extLst>
            </p:cNvPr>
            <p:cNvSpPr/>
            <p:nvPr/>
          </p:nvSpPr>
          <p:spPr>
            <a:xfrm>
              <a:off x="932315" y="2679450"/>
              <a:ext cx="1652285" cy="577600"/>
            </a:xfrm>
            <a:custGeom>
              <a:avLst/>
              <a:gdLst>
                <a:gd name="connsiteX0" fmla="*/ 0 w 1436400"/>
                <a:gd name="connsiteY0" fmla="*/ 288800 h 577600"/>
                <a:gd name="connsiteX1" fmla="*/ 720570 w 1436400"/>
                <a:gd name="connsiteY1" fmla="*/ 0 h 577600"/>
                <a:gd name="connsiteX2" fmla="*/ 1436400 w 1436400"/>
                <a:gd name="connsiteY2" fmla="*/ 288800 h 577600"/>
                <a:gd name="connsiteX3" fmla="*/ 720570 w 1436400"/>
                <a:gd name="connsiteY3" fmla="*/ 577600 h 577600"/>
              </a:gdLst>
              <a:ahLst/>
              <a:cxnLst>
                <a:cxn ang="0">
                  <a:pos x="connsiteX0" y="connsiteY0"/>
                </a:cxn>
                <a:cxn ang="0">
                  <a:pos x="connsiteX1" y="connsiteY1"/>
                </a:cxn>
                <a:cxn ang="0">
                  <a:pos x="connsiteX2" y="connsiteY2"/>
                </a:cxn>
                <a:cxn ang="0">
                  <a:pos x="connsiteX3" y="connsiteY3"/>
                </a:cxn>
              </a:cxnLst>
              <a:rect l="l" t="t" r="r" b="b"/>
              <a:pathLst>
                <a:path w="1436400" h="577600">
                  <a:moveTo>
                    <a:pt x="0" y="0"/>
                  </a:moveTo>
                  <a:lnTo>
                    <a:pt x="1436400" y="0"/>
                  </a:lnTo>
                  <a:lnTo>
                    <a:pt x="1436400" y="577600"/>
                  </a:lnTo>
                  <a:lnTo>
                    <a:pt x="0" y="5776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lang="zh-CN" altLang="en-US" sz="1100" dirty="0">
                  <a:solidFill>
                    <a:srgbClr val="191919"/>
                  </a:solidFill>
                  <a:latin typeface="Microsoft YaHei" panose="020B0503020204020204" pitchFamily="34" charset="-122"/>
                  <a:ea typeface="Microsoft YaHei" panose="020B0503020204020204" pitchFamily="34" charset="-122"/>
                </a:rPr>
                <a:t>页面大小和版本号</a:t>
              </a:r>
              <a:r>
                <a:rPr sz="1100" dirty="0" err="1">
                  <a:solidFill>
                    <a:srgbClr val="191919"/>
                  </a:solidFill>
                  <a:latin typeface="Microsoft YaHei" panose="020B0503020204020204" pitchFamily="34" charset="-122"/>
                  <a:ea typeface="Microsoft YaHei" panose="020B0503020204020204" pitchFamily="34" charset="-122"/>
                </a:rPr>
                <a:t>pagesize</a:t>
              </a:r>
              <a:r>
                <a:rPr lang="en-US" altLang="zh-CN" sz="1100" dirty="0" err="1">
                  <a:solidFill>
                    <a:srgbClr val="191919"/>
                  </a:solidFill>
                  <a:latin typeface="Microsoft YaHei" panose="020B0503020204020204" pitchFamily="34" charset="-122"/>
                  <a:ea typeface="Microsoft YaHei" panose="020B0503020204020204" pitchFamily="34" charset="-122"/>
                </a:rPr>
                <a:t>_</a:t>
              </a:r>
              <a:r>
                <a:rPr sz="1100" dirty="0" err="1">
                  <a:solidFill>
                    <a:srgbClr val="191919"/>
                  </a:solidFill>
                  <a:latin typeface="Microsoft YaHei" panose="020B0503020204020204" pitchFamily="34" charset="-122"/>
                  <a:ea typeface="Microsoft YaHei" panose="020B0503020204020204" pitchFamily="34" charset="-122"/>
                </a:rPr>
                <a:t>version</a:t>
              </a:r>
              <a:endParaRPr sz="1100" dirty="0">
                <a:solidFill>
                  <a:srgbClr val="191919"/>
                </a:solidFill>
                <a:latin typeface="Microsoft YaHei" panose="020B0503020204020204" pitchFamily="34" charset="-122"/>
                <a:ea typeface="Microsoft YaHei" panose="020B0503020204020204" pitchFamily="34" charset="-122"/>
              </a:endParaRPr>
            </a:p>
          </p:txBody>
        </p:sp>
        <p:sp>
          <p:nvSpPr>
            <p:cNvPr id="20" name="Rectangle">
              <a:extLst>
                <a:ext uri="{FF2B5EF4-FFF2-40B4-BE49-F238E27FC236}">
                  <a16:creationId xmlns:a16="http://schemas.microsoft.com/office/drawing/2014/main" id="{94EE5D2F-CE41-43A6-D49C-127D3F38C9D9}"/>
                </a:ext>
              </a:extLst>
            </p:cNvPr>
            <p:cNvSpPr/>
            <p:nvPr/>
          </p:nvSpPr>
          <p:spPr>
            <a:xfrm>
              <a:off x="2584600" y="2679450"/>
              <a:ext cx="1436400" cy="577600"/>
            </a:xfrm>
            <a:custGeom>
              <a:avLst/>
              <a:gdLst>
                <a:gd name="connsiteX0" fmla="*/ 0 w 1436400"/>
                <a:gd name="connsiteY0" fmla="*/ 288800 h 577600"/>
                <a:gd name="connsiteX1" fmla="*/ 720570 w 1436400"/>
                <a:gd name="connsiteY1" fmla="*/ 0 h 577600"/>
                <a:gd name="connsiteX2" fmla="*/ 1436400 w 1436400"/>
                <a:gd name="connsiteY2" fmla="*/ 288800 h 577600"/>
                <a:gd name="connsiteX3" fmla="*/ 720570 w 1436400"/>
                <a:gd name="connsiteY3" fmla="*/ 577600 h 577600"/>
              </a:gdLst>
              <a:ahLst/>
              <a:cxnLst>
                <a:cxn ang="0">
                  <a:pos x="connsiteX0" y="connsiteY0"/>
                </a:cxn>
                <a:cxn ang="0">
                  <a:pos x="connsiteX1" y="connsiteY1"/>
                </a:cxn>
                <a:cxn ang="0">
                  <a:pos x="connsiteX2" y="connsiteY2"/>
                </a:cxn>
                <a:cxn ang="0">
                  <a:pos x="connsiteX3" y="connsiteY3"/>
                </a:cxn>
              </a:cxnLst>
              <a:rect l="l" t="t" r="r" b="b"/>
              <a:pathLst>
                <a:path w="1436400" h="577600">
                  <a:moveTo>
                    <a:pt x="0" y="0"/>
                  </a:moveTo>
                  <a:lnTo>
                    <a:pt x="1436400" y="0"/>
                  </a:lnTo>
                  <a:lnTo>
                    <a:pt x="1436400" y="577600"/>
                  </a:lnTo>
                  <a:lnTo>
                    <a:pt x="0" y="5776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lang="zh-CN" altLang="en-US" sz="1100" dirty="0">
                  <a:solidFill>
                    <a:srgbClr val="191919"/>
                  </a:solidFill>
                  <a:latin typeface="Microsoft YaHei" panose="020B0503020204020204" pitchFamily="34" charset="-122"/>
                  <a:ea typeface="Microsoft YaHei" panose="020B0503020204020204" pitchFamily="34" charset="-122"/>
                </a:rPr>
                <a:t>页面清理事务号</a:t>
              </a:r>
              <a:r>
                <a:rPr sz="1100" dirty="0" err="1">
                  <a:solidFill>
                    <a:srgbClr val="191919"/>
                  </a:solidFill>
                  <a:latin typeface="Microsoft YaHei" panose="020B0503020204020204" pitchFamily="34" charset="-122"/>
                  <a:ea typeface="Microsoft YaHei" panose="020B0503020204020204" pitchFamily="34" charset="-122"/>
                </a:rPr>
                <a:t>prune_xid</a:t>
              </a:r>
              <a:endParaRPr sz="1100" dirty="0">
                <a:solidFill>
                  <a:srgbClr val="191919"/>
                </a:solidFill>
                <a:latin typeface="Microsoft YaHei" panose="020B0503020204020204" pitchFamily="34" charset="-122"/>
                <a:ea typeface="Microsoft YaHei" panose="020B0503020204020204" pitchFamily="34" charset="-122"/>
              </a:endParaRPr>
            </a:p>
          </p:txBody>
        </p:sp>
        <p:sp>
          <p:nvSpPr>
            <p:cNvPr id="21" name="Rectangle">
              <a:extLst>
                <a:ext uri="{FF2B5EF4-FFF2-40B4-BE49-F238E27FC236}">
                  <a16:creationId xmlns:a16="http://schemas.microsoft.com/office/drawing/2014/main" id="{43F6FDA1-0E80-9DBB-E05B-1EDB78C3B78F}"/>
                </a:ext>
              </a:extLst>
            </p:cNvPr>
            <p:cNvSpPr/>
            <p:nvPr/>
          </p:nvSpPr>
          <p:spPr>
            <a:xfrm>
              <a:off x="4017201" y="2679450"/>
              <a:ext cx="1163408" cy="577600"/>
            </a:xfrm>
            <a:custGeom>
              <a:avLst/>
              <a:gdLst>
                <a:gd name="connsiteX0" fmla="*/ 0 w 1436400"/>
                <a:gd name="connsiteY0" fmla="*/ 288800 h 577600"/>
                <a:gd name="connsiteX1" fmla="*/ 720570 w 1436400"/>
                <a:gd name="connsiteY1" fmla="*/ 0 h 577600"/>
                <a:gd name="connsiteX2" fmla="*/ 1436400 w 1436400"/>
                <a:gd name="connsiteY2" fmla="*/ 288800 h 577600"/>
                <a:gd name="connsiteX3" fmla="*/ 720570 w 1436400"/>
                <a:gd name="connsiteY3" fmla="*/ 577600 h 577600"/>
              </a:gdLst>
              <a:ahLst/>
              <a:cxnLst>
                <a:cxn ang="0">
                  <a:pos x="connsiteX0" y="connsiteY0"/>
                </a:cxn>
                <a:cxn ang="0">
                  <a:pos x="connsiteX1" y="connsiteY1"/>
                </a:cxn>
                <a:cxn ang="0">
                  <a:pos x="connsiteX2" y="connsiteY2"/>
                </a:cxn>
                <a:cxn ang="0">
                  <a:pos x="connsiteX3" y="connsiteY3"/>
                </a:cxn>
              </a:cxnLst>
              <a:rect l="l" t="t" r="r" b="b"/>
              <a:pathLst>
                <a:path w="1436400" h="577600">
                  <a:moveTo>
                    <a:pt x="0" y="0"/>
                  </a:moveTo>
                  <a:lnTo>
                    <a:pt x="1436400" y="0"/>
                  </a:lnTo>
                  <a:lnTo>
                    <a:pt x="1436400" y="577600"/>
                  </a:lnTo>
                  <a:lnTo>
                    <a:pt x="0" y="5776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lang="zh-CN" altLang="en-US" sz="1100" dirty="0">
                  <a:solidFill>
                    <a:srgbClr val="191919"/>
                  </a:solidFill>
                  <a:latin typeface="Microsoft YaHei" panose="020B0503020204020204" pitchFamily="34" charset="-122"/>
                  <a:ea typeface="Microsoft YaHei" panose="020B0503020204020204" pitchFamily="34" charset="-122"/>
                </a:rPr>
                <a:t>基准事务号</a:t>
              </a:r>
              <a:r>
                <a:rPr sz="1100" dirty="0" err="1">
                  <a:solidFill>
                    <a:srgbClr val="191919"/>
                  </a:solidFill>
                  <a:latin typeface="Microsoft YaHei" panose="020B0503020204020204" pitchFamily="34" charset="-122"/>
                  <a:ea typeface="Microsoft YaHei" panose="020B0503020204020204" pitchFamily="34" charset="-122"/>
                </a:rPr>
                <a:t>xid_base</a:t>
              </a:r>
              <a:endParaRPr sz="1100" dirty="0">
                <a:solidFill>
                  <a:srgbClr val="191919"/>
                </a:solidFill>
                <a:latin typeface="Microsoft YaHei" panose="020B0503020204020204" pitchFamily="34" charset="-122"/>
                <a:ea typeface="Microsoft YaHei" panose="020B0503020204020204" pitchFamily="34" charset="-122"/>
              </a:endParaRPr>
            </a:p>
          </p:txBody>
        </p:sp>
        <p:sp>
          <p:nvSpPr>
            <p:cNvPr id="22" name="Rectangle">
              <a:extLst>
                <a:ext uri="{FF2B5EF4-FFF2-40B4-BE49-F238E27FC236}">
                  <a16:creationId xmlns:a16="http://schemas.microsoft.com/office/drawing/2014/main" id="{802405FC-FD54-2E7C-438A-30D0CD200FE9}"/>
                </a:ext>
              </a:extLst>
            </p:cNvPr>
            <p:cNvSpPr/>
            <p:nvPr/>
          </p:nvSpPr>
          <p:spPr>
            <a:xfrm>
              <a:off x="5180608" y="2679450"/>
              <a:ext cx="1145531" cy="577600"/>
            </a:xfrm>
            <a:custGeom>
              <a:avLst/>
              <a:gdLst>
                <a:gd name="connsiteX0" fmla="*/ 0 w 1512400"/>
                <a:gd name="connsiteY0" fmla="*/ 288800 h 577600"/>
                <a:gd name="connsiteX1" fmla="*/ 758695 w 1512400"/>
                <a:gd name="connsiteY1" fmla="*/ 0 h 577600"/>
                <a:gd name="connsiteX2" fmla="*/ 1512400 w 1512400"/>
                <a:gd name="connsiteY2" fmla="*/ 288800 h 577600"/>
                <a:gd name="connsiteX3" fmla="*/ 758695 w 1512400"/>
                <a:gd name="connsiteY3" fmla="*/ 577600 h 577600"/>
              </a:gdLst>
              <a:ahLst/>
              <a:cxnLst>
                <a:cxn ang="0">
                  <a:pos x="connsiteX0" y="connsiteY0"/>
                </a:cxn>
                <a:cxn ang="0">
                  <a:pos x="connsiteX1" y="connsiteY1"/>
                </a:cxn>
                <a:cxn ang="0">
                  <a:pos x="connsiteX2" y="connsiteY2"/>
                </a:cxn>
                <a:cxn ang="0">
                  <a:pos x="connsiteX3" y="connsiteY3"/>
                </a:cxn>
              </a:cxnLst>
              <a:rect l="l" t="t" r="r" b="b"/>
              <a:pathLst>
                <a:path w="1512400" h="577600">
                  <a:moveTo>
                    <a:pt x="0" y="0"/>
                  </a:moveTo>
                  <a:lnTo>
                    <a:pt x="1512400" y="0"/>
                  </a:lnTo>
                  <a:lnTo>
                    <a:pt x="1512400" y="577600"/>
                  </a:lnTo>
                  <a:lnTo>
                    <a:pt x="0" y="5776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lang="zh-CN" altLang="en-US" sz="1100" dirty="0">
                  <a:solidFill>
                    <a:srgbClr val="191919"/>
                  </a:solidFill>
                  <a:latin typeface="Microsoft YaHei" panose="020B0503020204020204" pitchFamily="34" charset="-122"/>
                  <a:ea typeface="Microsoft YaHei" panose="020B0503020204020204" pitchFamily="34" charset="-122"/>
                </a:rPr>
                <a:t>持锁事务号</a:t>
              </a:r>
              <a:r>
                <a:rPr sz="1100" dirty="0" err="1">
                  <a:solidFill>
                    <a:srgbClr val="191919"/>
                  </a:solidFill>
                  <a:latin typeface="Microsoft YaHei" panose="020B0503020204020204" pitchFamily="34" charset="-122"/>
                  <a:ea typeface="Microsoft YaHei" panose="020B0503020204020204" pitchFamily="34" charset="-122"/>
                </a:rPr>
                <a:t>multi_base</a:t>
              </a:r>
              <a:endParaRPr sz="1100" dirty="0">
                <a:solidFill>
                  <a:srgbClr val="191919"/>
                </a:solidFill>
                <a:latin typeface="Microsoft YaHei" panose="020B0503020204020204" pitchFamily="34" charset="-122"/>
                <a:ea typeface="Microsoft YaHei" panose="020B0503020204020204" pitchFamily="34" charset="-122"/>
              </a:endParaRPr>
            </a:p>
          </p:txBody>
        </p:sp>
        <p:sp>
          <p:nvSpPr>
            <p:cNvPr id="23" name="Rectangle">
              <a:extLst>
                <a:ext uri="{FF2B5EF4-FFF2-40B4-BE49-F238E27FC236}">
                  <a16:creationId xmlns:a16="http://schemas.microsoft.com/office/drawing/2014/main" id="{9343FC2E-457F-A9FD-2B55-15F5A76022E0}"/>
                </a:ext>
              </a:extLst>
            </p:cNvPr>
            <p:cNvSpPr/>
            <p:nvPr/>
          </p:nvSpPr>
          <p:spPr>
            <a:xfrm>
              <a:off x="6326139" y="2679450"/>
              <a:ext cx="2786861" cy="577600"/>
            </a:xfrm>
            <a:custGeom>
              <a:avLst/>
              <a:gdLst>
                <a:gd name="connsiteX0" fmla="*/ 0 w 2150800"/>
                <a:gd name="connsiteY0" fmla="*/ 288800 h 577600"/>
                <a:gd name="connsiteX1" fmla="*/ 1078949 w 2150800"/>
                <a:gd name="connsiteY1" fmla="*/ 0 h 577600"/>
                <a:gd name="connsiteX2" fmla="*/ 2150800 w 2150800"/>
                <a:gd name="connsiteY2" fmla="*/ 288800 h 577600"/>
                <a:gd name="connsiteX3" fmla="*/ 1078949 w 2150800"/>
                <a:gd name="connsiteY3" fmla="*/ 577600 h 577600"/>
              </a:gdLst>
              <a:ahLst/>
              <a:cxnLst>
                <a:cxn ang="0">
                  <a:pos x="connsiteX0" y="connsiteY0"/>
                </a:cxn>
                <a:cxn ang="0">
                  <a:pos x="connsiteX1" y="connsiteY1"/>
                </a:cxn>
                <a:cxn ang="0">
                  <a:pos x="connsiteX2" y="connsiteY2"/>
                </a:cxn>
                <a:cxn ang="0">
                  <a:pos x="connsiteX3" y="connsiteY3"/>
                </a:cxn>
              </a:cxnLst>
              <a:rect l="l" t="t" r="r" b="b"/>
              <a:pathLst>
                <a:path w="2150800" h="577600">
                  <a:moveTo>
                    <a:pt x="0" y="0"/>
                  </a:moveTo>
                  <a:lnTo>
                    <a:pt x="2150800" y="0"/>
                  </a:lnTo>
                  <a:lnTo>
                    <a:pt x="2150800" y="577600"/>
                  </a:lnTo>
                  <a:lnTo>
                    <a:pt x="0" y="577600"/>
                  </a:lnTo>
                  <a:lnTo>
                    <a:pt x="0" y="0"/>
                  </a:lnTo>
                  <a:close/>
                </a:path>
              </a:pathLst>
            </a:custGeom>
            <a:solidFill>
              <a:srgbClr val="C2C2C2"/>
            </a:solidFill>
            <a:ln w="7600" cap="flat">
              <a:solidFill>
                <a:srgbClr val="323232"/>
              </a:solidFill>
              <a:bevel/>
            </a:ln>
          </p:spPr>
          <p:txBody>
            <a:bodyPr wrap="square" lIns="0" tIns="0" rIns="0" bIns="0" rtlCol="0" anchor="ctr"/>
            <a:lstStyle/>
            <a:p>
              <a:pPr algn="ctr"/>
              <a:r>
                <a:rPr lang="zh-CN" altLang="en-US" sz="1100" dirty="0">
                  <a:solidFill>
                    <a:srgbClr val="191919"/>
                  </a:solidFill>
                  <a:latin typeface="Microsoft YaHei" panose="020B0503020204020204" pitchFamily="34" charset="-122"/>
                  <a:ea typeface="Microsoft YaHei" panose="020B0503020204020204" pitchFamily="34" charset="-122"/>
                </a:rPr>
                <a:t>槽位</a:t>
              </a:r>
              <a:r>
                <a:rPr lang="en-US" altLang="zh-CN" sz="1100" dirty="0">
                  <a:solidFill>
                    <a:srgbClr val="191919"/>
                  </a:solidFill>
                  <a:latin typeface="Microsoft YaHei" panose="020B0503020204020204" pitchFamily="34" charset="-122"/>
                  <a:ea typeface="Microsoft YaHei" panose="020B0503020204020204" pitchFamily="34" charset="-122"/>
                </a:rPr>
                <a:t>1</a:t>
              </a:r>
              <a:r>
                <a:rPr lang="zh-CN" altLang="en-US" sz="1100" dirty="0">
                  <a:solidFill>
                    <a:srgbClr val="191919"/>
                  </a:solidFill>
                  <a:latin typeface="Microsoft YaHei" panose="020B0503020204020204" pitchFamily="34" charset="-122"/>
                  <a:ea typeface="Microsoft YaHei" panose="020B0503020204020204" pitchFamily="34" charset="-122"/>
                </a:rPr>
                <a:t> </a:t>
              </a:r>
              <a:r>
                <a:rPr lang="en-US" altLang="zh-CN" sz="1100" dirty="0">
                  <a:solidFill>
                    <a:srgbClr val="191919"/>
                  </a:solidFill>
                  <a:latin typeface="Microsoft YaHei" panose="020B0503020204020204" pitchFamily="34" charset="-122"/>
                  <a:ea typeface="Microsoft YaHei" panose="020B0503020204020204" pitchFamily="34" charset="-122"/>
                </a:rPr>
                <a:t>tuple_pointer1</a:t>
              </a:r>
              <a:endParaRPr sz="1100" dirty="0">
                <a:solidFill>
                  <a:srgbClr val="191919"/>
                </a:solidFill>
                <a:latin typeface="Microsoft YaHei" panose="020B0503020204020204" pitchFamily="34" charset="-122"/>
                <a:ea typeface="Microsoft YaHei" panose="020B0503020204020204" pitchFamily="34" charset="-122"/>
              </a:endParaRPr>
            </a:p>
          </p:txBody>
        </p:sp>
        <p:sp>
          <p:nvSpPr>
            <p:cNvPr id="24" name="Rectangle">
              <a:extLst>
                <a:ext uri="{FF2B5EF4-FFF2-40B4-BE49-F238E27FC236}">
                  <a16:creationId xmlns:a16="http://schemas.microsoft.com/office/drawing/2014/main" id="{8570F2CD-9BBA-F177-0EE8-075B898FB6B6}"/>
                </a:ext>
              </a:extLst>
            </p:cNvPr>
            <p:cNvSpPr/>
            <p:nvPr/>
          </p:nvSpPr>
          <p:spPr>
            <a:xfrm>
              <a:off x="31000" y="3257050"/>
              <a:ext cx="2553600" cy="577600"/>
            </a:xfrm>
            <a:custGeom>
              <a:avLst/>
              <a:gdLst>
                <a:gd name="connsiteX0" fmla="*/ 0 w 2553600"/>
                <a:gd name="connsiteY0" fmla="*/ 288800 h 577600"/>
                <a:gd name="connsiteX1" fmla="*/ 1281013 w 2553600"/>
                <a:gd name="connsiteY1" fmla="*/ 0 h 577600"/>
                <a:gd name="connsiteX2" fmla="*/ 2553600 w 2553600"/>
                <a:gd name="connsiteY2" fmla="*/ 288800 h 577600"/>
                <a:gd name="connsiteX3" fmla="*/ 1281013 w 2553600"/>
                <a:gd name="connsiteY3" fmla="*/ 577600 h 577600"/>
              </a:gdLst>
              <a:ahLst/>
              <a:cxnLst>
                <a:cxn ang="0">
                  <a:pos x="connsiteX0" y="connsiteY0"/>
                </a:cxn>
                <a:cxn ang="0">
                  <a:pos x="connsiteX1" y="connsiteY1"/>
                </a:cxn>
                <a:cxn ang="0">
                  <a:pos x="connsiteX2" y="connsiteY2"/>
                </a:cxn>
                <a:cxn ang="0">
                  <a:pos x="connsiteX3" y="connsiteY3"/>
                </a:cxn>
              </a:cxnLst>
              <a:rect l="l" t="t" r="r" b="b"/>
              <a:pathLst>
                <a:path w="2553600" h="577600">
                  <a:moveTo>
                    <a:pt x="0" y="0"/>
                  </a:moveTo>
                  <a:lnTo>
                    <a:pt x="2553600" y="0"/>
                  </a:lnTo>
                  <a:lnTo>
                    <a:pt x="2553600" y="577600"/>
                  </a:lnTo>
                  <a:lnTo>
                    <a:pt x="0" y="577600"/>
                  </a:lnTo>
                  <a:lnTo>
                    <a:pt x="0" y="0"/>
                  </a:lnTo>
                  <a:close/>
                </a:path>
              </a:pathLst>
            </a:custGeom>
            <a:solidFill>
              <a:srgbClr val="C2C2C2"/>
            </a:solidFill>
            <a:ln w="7600" cap="flat">
              <a:solidFill>
                <a:srgbClr val="323232"/>
              </a:solidFill>
              <a:bevel/>
            </a:ln>
          </p:spPr>
          <p:txBody>
            <a:bodyPr wrap="square" lIns="0" tIns="0" rIns="0" bIns="0" rtlCol="0" anchor="ctr"/>
            <a:lstStyle/>
            <a:p>
              <a:pPr algn="ctr"/>
              <a:r>
                <a:rPr lang="zh-CN" altLang="en-US" sz="1100" dirty="0">
                  <a:solidFill>
                    <a:srgbClr val="191919"/>
                  </a:solidFill>
                  <a:latin typeface="Microsoft YaHei" panose="020B0503020204020204" pitchFamily="34" charset="-122"/>
                  <a:ea typeface="Microsoft YaHei" panose="020B0503020204020204" pitchFamily="34" charset="-122"/>
                </a:rPr>
                <a:t>槽位</a:t>
              </a:r>
              <a:r>
                <a:rPr lang="en-US" altLang="zh-CN" sz="1100" dirty="0">
                  <a:solidFill>
                    <a:srgbClr val="191919"/>
                  </a:solidFill>
                  <a:latin typeface="Microsoft YaHei" panose="020B0503020204020204" pitchFamily="34" charset="-122"/>
                  <a:ea typeface="Microsoft YaHei" panose="020B0503020204020204" pitchFamily="34" charset="-122"/>
                </a:rPr>
                <a:t>2</a:t>
              </a:r>
              <a:r>
                <a:rPr lang="zh-CN" altLang="en-US" sz="1100" dirty="0">
                  <a:solidFill>
                    <a:srgbClr val="191919"/>
                  </a:solidFill>
                  <a:latin typeface="Microsoft YaHei" panose="020B0503020204020204" pitchFamily="34" charset="-122"/>
                  <a:ea typeface="Microsoft YaHei" panose="020B0503020204020204" pitchFamily="34" charset="-122"/>
                </a:rPr>
                <a:t> </a:t>
              </a:r>
              <a:r>
                <a:rPr lang="en-US" altLang="zh-CN" sz="1100" dirty="0">
                  <a:solidFill>
                    <a:srgbClr val="191919"/>
                  </a:solidFill>
                  <a:latin typeface="Microsoft YaHei" panose="020B0503020204020204" pitchFamily="34" charset="-122"/>
                  <a:ea typeface="Microsoft YaHei" panose="020B0503020204020204" pitchFamily="34" charset="-122"/>
                </a:rPr>
                <a:t>tuple_pointer2</a:t>
              </a:r>
              <a:endParaRPr sz="1100" dirty="0">
                <a:solidFill>
                  <a:srgbClr val="191919"/>
                </a:solidFill>
                <a:latin typeface="Microsoft YaHei" panose="020B0503020204020204" pitchFamily="34" charset="-122"/>
                <a:ea typeface="Microsoft YaHei" panose="020B0503020204020204" pitchFamily="34" charset="-122"/>
              </a:endParaRPr>
            </a:p>
          </p:txBody>
        </p:sp>
        <p:sp>
          <p:nvSpPr>
            <p:cNvPr id="25" name="Rectangle">
              <a:extLst>
                <a:ext uri="{FF2B5EF4-FFF2-40B4-BE49-F238E27FC236}">
                  <a16:creationId xmlns:a16="http://schemas.microsoft.com/office/drawing/2014/main" id="{C9021BEE-DB21-0D39-3BA4-D3D4F48EA446}"/>
                </a:ext>
              </a:extLst>
            </p:cNvPr>
            <p:cNvSpPr/>
            <p:nvPr/>
          </p:nvSpPr>
          <p:spPr>
            <a:xfrm>
              <a:off x="31000" y="4761850"/>
              <a:ext cx="4347200" cy="364800"/>
            </a:xfrm>
            <a:custGeom>
              <a:avLst/>
              <a:gdLst>
                <a:gd name="connsiteX0" fmla="*/ 0 w 4347200"/>
                <a:gd name="connsiteY0" fmla="*/ 182400 h 364800"/>
                <a:gd name="connsiteX1" fmla="*/ 2180773 w 4347200"/>
                <a:gd name="connsiteY1" fmla="*/ 0 h 364800"/>
                <a:gd name="connsiteX2" fmla="*/ 4347200 w 4347200"/>
                <a:gd name="connsiteY2" fmla="*/ 182400 h 364800"/>
                <a:gd name="connsiteX3" fmla="*/ 2180773 w 4347200"/>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4347200" h="364800">
                  <a:moveTo>
                    <a:pt x="0" y="0"/>
                  </a:moveTo>
                  <a:lnTo>
                    <a:pt x="4347200" y="0"/>
                  </a:lnTo>
                  <a:lnTo>
                    <a:pt x="4347200" y="364800"/>
                  </a:lnTo>
                  <a:lnTo>
                    <a:pt x="0" y="3648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lang="zh-CN" altLang="en-US" sz="1100" dirty="0">
                  <a:solidFill>
                    <a:srgbClr val="191919"/>
                  </a:solidFill>
                  <a:latin typeface="Microsoft YaHei" panose="020B0503020204020204" pitchFamily="34" charset="-122"/>
                  <a:ea typeface="Microsoft YaHei" panose="020B0503020204020204" pitchFamily="34" charset="-122"/>
                </a:rPr>
                <a:t>元组</a:t>
              </a:r>
              <a:r>
                <a:rPr lang="en-US" altLang="zh-CN" sz="1100" dirty="0">
                  <a:solidFill>
                    <a:srgbClr val="191919"/>
                  </a:solidFill>
                  <a:latin typeface="Microsoft YaHei" panose="020B0503020204020204" pitchFamily="34" charset="-122"/>
                  <a:ea typeface="Microsoft YaHei" panose="020B0503020204020204" pitchFamily="34" charset="-122"/>
                </a:rPr>
                <a:t>2</a:t>
              </a:r>
              <a:endParaRPr sz="1100" dirty="0">
                <a:solidFill>
                  <a:srgbClr val="191919"/>
                </a:solidFill>
                <a:latin typeface="Microsoft YaHei" panose="020B0503020204020204" pitchFamily="34" charset="-122"/>
                <a:ea typeface="Microsoft YaHei" panose="020B0503020204020204" pitchFamily="34" charset="-122"/>
              </a:endParaRPr>
            </a:p>
          </p:txBody>
        </p:sp>
        <p:sp>
          <p:nvSpPr>
            <p:cNvPr id="26" name="Rectangle">
              <a:extLst>
                <a:ext uri="{FF2B5EF4-FFF2-40B4-BE49-F238E27FC236}">
                  <a16:creationId xmlns:a16="http://schemas.microsoft.com/office/drawing/2014/main" id="{AB80AC14-FDE4-CFA2-36B1-C0E73AC80B5D}"/>
                </a:ext>
              </a:extLst>
            </p:cNvPr>
            <p:cNvSpPr/>
            <p:nvPr/>
          </p:nvSpPr>
          <p:spPr>
            <a:xfrm>
              <a:off x="4378200" y="4761850"/>
              <a:ext cx="4734800" cy="364800"/>
            </a:xfrm>
            <a:custGeom>
              <a:avLst/>
              <a:gdLst>
                <a:gd name="connsiteX0" fmla="*/ 0 w 4734800"/>
                <a:gd name="connsiteY0" fmla="*/ 182400 h 364800"/>
                <a:gd name="connsiteX1" fmla="*/ 2375212 w 4734800"/>
                <a:gd name="connsiteY1" fmla="*/ 0 h 364800"/>
                <a:gd name="connsiteX2" fmla="*/ 4734800 w 4734800"/>
                <a:gd name="connsiteY2" fmla="*/ 182400 h 364800"/>
                <a:gd name="connsiteX3" fmla="*/ 2375212 w 4734800"/>
                <a:gd name="connsiteY3" fmla="*/ 364800 h 364800"/>
              </a:gdLst>
              <a:ahLst/>
              <a:cxnLst>
                <a:cxn ang="0">
                  <a:pos x="connsiteX0" y="connsiteY0"/>
                </a:cxn>
                <a:cxn ang="0">
                  <a:pos x="connsiteX1" y="connsiteY1"/>
                </a:cxn>
                <a:cxn ang="0">
                  <a:pos x="connsiteX2" y="connsiteY2"/>
                </a:cxn>
                <a:cxn ang="0">
                  <a:pos x="connsiteX3" y="connsiteY3"/>
                </a:cxn>
              </a:cxnLst>
              <a:rect l="l" t="t" r="r" b="b"/>
              <a:pathLst>
                <a:path w="4734800" h="364800">
                  <a:moveTo>
                    <a:pt x="0" y="0"/>
                  </a:moveTo>
                  <a:lnTo>
                    <a:pt x="4734800" y="0"/>
                  </a:lnTo>
                  <a:lnTo>
                    <a:pt x="4734800" y="364800"/>
                  </a:lnTo>
                  <a:lnTo>
                    <a:pt x="0" y="3648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lang="zh-CN" altLang="en-US" sz="1100" dirty="0">
                  <a:solidFill>
                    <a:srgbClr val="191919"/>
                  </a:solidFill>
                  <a:latin typeface="Microsoft YaHei" panose="020B0503020204020204" pitchFamily="34" charset="-122"/>
                  <a:ea typeface="Microsoft YaHei" panose="020B0503020204020204" pitchFamily="34" charset="-122"/>
                </a:rPr>
                <a:t>元组</a:t>
              </a:r>
              <a:r>
                <a:rPr lang="en-US" altLang="zh-CN" sz="1100" dirty="0">
                  <a:solidFill>
                    <a:srgbClr val="191919"/>
                  </a:solidFill>
                  <a:latin typeface="Microsoft YaHei" panose="020B0503020204020204" pitchFamily="34" charset="-122"/>
                  <a:ea typeface="Microsoft YaHei" panose="020B0503020204020204" pitchFamily="34" charset="-122"/>
                </a:rPr>
                <a:t>1</a:t>
              </a:r>
              <a:endParaRPr sz="1100" dirty="0">
                <a:solidFill>
                  <a:srgbClr val="191919"/>
                </a:solidFill>
                <a:latin typeface="Microsoft YaHei" panose="020B0503020204020204" pitchFamily="34" charset="-122"/>
                <a:ea typeface="Microsoft YaHei" panose="020B0503020204020204" pitchFamily="34" charset="-122"/>
              </a:endParaRPr>
            </a:p>
          </p:txBody>
        </p:sp>
        <p:sp>
          <p:nvSpPr>
            <p:cNvPr id="27" name="Text 129">
              <a:extLst>
                <a:ext uri="{FF2B5EF4-FFF2-40B4-BE49-F238E27FC236}">
                  <a16:creationId xmlns:a16="http://schemas.microsoft.com/office/drawing/2014/main" id="{D0506DC9-0951-3E3D-662C-FF1F32FB23E5}"/>
                </a:ext>
              </a:extLst>
            </p:cNvPr>
            <p:cNvSpPr txBox="1"/>
            <p:nvPr/>
          </p:nvSpPr>
          <p:spPr>
            <a:xfrm>
              <a:off x="3464541" y="1634450"/>
              <a:ext cx="2861598" cy="467400"/>
            </a:xfrm>
            <a:prstGeom prst="rect">
              <a:avLst/>
            </a:prstGeom>
            <a:noFill/>
          </p:spPr>
          <p:txBody>
            <a:bodyPr wrap="square" lIns="0" tIns="0" rIns="0" bIns="0" rtlCol="0" anchor="ctr"/>
            <a:lstStyle/>
            <a:p>
              <a:pPr algn="ctr"/>
              <a:r>
                <a:rPr lang="zh-CN" altLang="en-US" sz="1600" dirty="0">
                  <a:solidFill>
                    <a:srgbClr val="191919"/>
                  </a:solidFill>
                  <a:latin typeface="Microsoft YaHei" panose="020B0503020204020204" pitchFamily="34" charset="-122"/>
                  <a:ea typeface="Microsoft YaHei" panose="020B0503020204020204" pitchFamily="34" charset="-122"/>
                </a:rPr>
                <a:t>堆表页面组织</a:t>
              </a:r>
              <a:endParaRPr sz="1600" dirty="0">
                <a:solidFill>
                  <a:srgbClr val="191919"/>
                </a:solidFill>
                <a:latin typeface="Microsoft YaHei" panose="020B0503020204020204" pitchFamily="34" charset="-122"/>
                <a:ea typeface="Microsoft YaHei" panose="020B0503020204020204" pitchFamily="34" charset="-122"/>
              </a:endParaRPr>
            </a:p>
          </p:txBody>
        </p:sp>
        <p:sp>
          <p:nvSpPr>
            <p:cNvPr id="28" name="ConnectLine">
              <a:extLst>
                <a:ext uri="{FF2B5EF4-FFF2-40B4-BE49-F238E27FC236}">
                  <a16:creationId xmlns:a16="http://schemas.microsoft.com/office/drawing/2014/main" id="{705AB6B9-12C5-4090-492E-1CBC7EAC3018}"/>
                </a:ext>
              </a:extLst>
            </p:cNvPr>
            <p:cNvSpPr/>
            <p:nvPr/>
          </p:nvSpPr>
          <p:spPr>
            <a:xfrm>
              <a:off x="1312013" y="3834650"/>
              <a:ext cx="899759" cy="927200"/>
            </a:xfrm>
            <a:custGeom>
              <a:avLst/>
              <a:gdLst/>
              <a:ahLst/>
              <a:cxnLst/>
              <a:rect l="0" t="0" r="0" b="0"/>
              <a:pathLst>
                <a:path w="899759" h="927200" fill="none">
                  <a:moveTo>
                    <a:pt x="0" y="0"/>
                  </a:moveTo>
                  <a:lnTo>
                    <a:pt x="899759" y="927200"/>
                  </a:lnTo>
                </a:path>
              </a:pathLst>
            </a:custGeom>
            <a:noFill/>
            <a:ln w="7600" cap="flat">
              <a:solidFill>
                <a:srgbClr val="323232"/>
              </a:solidFill>
              <a:bevel/>
              <a:tailEnd type="stealth" w="lg" len="lg"/>
            </a:ln>
          </p:spPr>
        </p:sp>
        <p:sp>
          <p:nvSpPr>
            <p:cNvPr id="29" name="ConnectLine">
              <a:extLst>
                <a:ext uri="{FF2B5EF4-FFF2-40B4-BE49-F238E27FC236}">
                  <a16:creationId xmlns:a16="http://schemas.microsoft.com/office/drawing/2014/main" id="{C968C53D-0F46-DB06-8CD8-31157B9BD95C}"/>
                </a:ext>
              </a:extLst>
            </p:cNvPr>
            <p:cNvSpPr/>
            <p:nvPr/>
          </p:nvSpPr>
          <p:spPr>
            <a:xfrm>
              <a:off x="8041149" y="3257050"/>
              <a:ext cx="1287736" cy="1504800"/>
            </a:xfrm>
            <a:custGeom>
              <a:avLst/>
              <a:gdLst/>
              <a:ahLst/>
              <a:cxnLst/>
              <a:rect l="0" t="0" r="0" b="0"/>
              <a:pathLst>
                <a:path w="1287736" h="1504800" fill="none">
                  <a:moveTo>
                    <a:pt x="0" y="0"/>
                  </a:moveTo>
                  <a:lnTo>
                    <a:pt x="-1287736" y="1504800"/>
                  </a:lnTo>
                </a:path>
              </a:pathLst>
            </a:custGeom>
            <a:noFill/>
            <a:ln w="7600" cap="flat">
              <a:solidFill>
                <a:srgbClr val="323232"/>
              </a:solidFill>
              <a:bevel/>
              <a:tailEnd type="stealth" w="lg" len="lg"/>
            </a:ln>
          </p:spPr>
        </p:sp>
      </p:grpSp>
      <p:sp>
        <p:nvSpPr>
          <p:cNvPr id="30" name="矩形 29">
            <a:extLst>
              <a:ext uri="{FF2B5EF4-FFF2-40B4-BE49-F238E27FC236}">
                <a16:creationId xmlns:a16="http://schemas.microsoft.com/office/drawing/2014/main" id="{069702E3-3F38-FBEF-AE8A-715CB043291F}"/>
              </a:ext>
            </a:extLst>
          </p:cNvPr>
          <p:cNvSpPr/>
          <p:nvPr/>
        </p:nvSpPr>
        <p:spPr bwMode="auto">
          <a:xfrm>
            <a:off x="5514992" y="1327333"/>
            <a:ext cx="6373838" cy="2534528"/>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32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grpSp>
        <p:nvGrpSpPr>
          <p:cNvPr id="32" name="组合 31">
            <a:extLst>
              <a:ext uri="{FF2B5EF4-FFF2-40B4-BE49-F238E27FC236}">
                <a16:creationId xmlns:a16="http://schemas.microsoft.com/office/drawing/2014/main" id="{6A4B586F-CA86-C42B-9E7F-F9B8C2D39FFD}"/>
              </a:ext>
            </a:extLst>
          </p:cNvPr>
          <p:cNvGrpSpPr/>
          <p:nvPr/>
        </p:nvGrpSpPr>
        <p:grpSpPr>
          <a:xfrm>
            <a:off x="5514993" y="4385670"/>
            <a:ext cx="6429758" cy="1080179"/>
            <a:chOff x="46200" y="3410000"/>
            <a:chExt cx="9051600" cy="718200"/>
          </a:xfrm>
        </p:grpSpPr>
        <p:sp>
          <p:nvSpPr>
            <p:cNvPr id="33" name="Rectangle">
              <a:extLst>
                <a:ext uri="{FF2B5EF4-FFF2-40B4-BE49-F238E27FC236}">
                  <a16:creationId xmlns:a16="http://schemas.microsoft.com/office/drawing/2014/main" id="{0E4E8E5F-7421-672F-3F7C-7B97B364BE0F}"/>
                </a:ext>
              </a:extLst>
            </p:cNvPr>
            <p:cNvSpPr/>
            <p:nvPr/>
          </p:nvSpPr>
          <p:spPr>
            <a:xfrm>
              <a:off x="46200" y="3410000"/>
              <a:ext cx="1292000" cy="357200"/>
            </a:xfrm>
            <a:custGeom>
              <a:avLst/>
              <a:gdLst>
                <a:gd name="connsiteX0" fmla="*/ 0 w 1292000"/>
                <a:gd name="connsiteY0" fmla="*/ 178600 h 357200"/>
                <a:gd name="connsiteX1" fmla="*/ 648132 w 1292000"/>
                <a:gd name="connsiteY1" fmla="*/ 0 h 357200"/>
                <a:gd name="connsiteX2" fmla="*/ 1292000 w 1292000"/>
                <a:gd name="connsiteY2" fmla="*/ 178600 h 357200"/>
                <a:gd name="connsiteX3" fmla="*/ 648132 w 12920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292000" h="357200">
                  <a:moveTo>
                    <a:pt x="0" y="0"/>
                  </a:moveTo>
                  <a:lnTo>
                    <a:pt x="1292000" y="0"/>
                  </a:lnTo>
                  <a:lnTo>
                    <a:pt x="1292000" y="357200"/>
                  </a:lnTo>
                  <a:lnTo>
                    <a:pt x="0" y="3572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lang="en" sz="1200" dirty="0">
                  <a:solidFill>
                    <a:srgbClr val="191919"/>
                  </a:solidFill>
                  <a:latin typeface="Microsoft YaHei" panose="020B0503020204020204" pitchFamily="34" charset="-122"/>
                  <a:ea typeface="Microsoft YaHei" panose="020B0503020204020204" pitchFamily="34" charset="-122"/>
                </a:rPr>
                <a:t>x</a:t>
              </a:r>
              <a:r>
                <a:rPr sz="1200" dirty="0">
                  <a:solidFill>
                    <a:srgbClr val="191919"/>
                  </a:solidFill>
                  <a:latin typeface="Microsoft YaHei" panose="020B0503020204020204" pitchFamily="34" charset="-122"/>
                  <a:ea typeface="Microsoft YaHei" panose="020B0503020204020204" pitchFamily="34" charset="-122"/>
                </a:rPr>
                <a:t>min</a:t>
              </a:r>
              <a:endParaRPr lang="en-US" sz="1200" dirty="0">
                <a:solidFill>
                  <a:srgbClr val="191919"/>
                </a:solidFill>
                <a:latin typeface="Microsoft YaHei" panose="020B0503020204020204" pitchFamily="34" charset="-122"/>
                <a:ea typeface="Microsoft YaHei" panose="020B0503020204020204" pitchFamily="34" charset="-122"/>
              </a:endParaRPr>
            </a:p>
            <a:p>
              <a:pPr algn="ctr"/>
              <a:r>
                <a:rPr lang="en-US" sz="1200" dirty="0" err="1">
                  <a:solidFill>
                    <a:srgbClr val="191919"/>
                  </a:solidFill>
                  <a:latin typeface="Microsoft YaHei" panose="020B0503020204020204" pitchFamily="34" charset="-122"/>
                  <a:ea typeface="Microsoft YaHei" panose="020B0503020204020204" pitchFamily="34" charset="-122"/>
                </a:rPr>
                <a:t>插入事务号</a:t>
              </a:r>
              <a:endParaRPr sz="1200" dirty="0">
                <a:solidFill>
                  <a:srgbClr val="191919"/>
                </a:solidFill>
                <a:latin typeface="Microsoft YaHei" panose="020B0503020204020204" pitchFamily="34" charset="-122"/>
                <a:ea typeface="Microsoft YaHei" panose="020B0503020204020204" pitchFamily="34" charset="-122"/>
              </a:endParaRPr>
            </a:p>
          </p:txBody>
        </p:sp>
        <p:sp>
          <p:nvSpPr>
            <p:cNvPr id="34" name="Rectangle">
              <a:extLst>
                <a:ext uri="{FF2B5EF4-FFF2-40B4-BE49-F238E27FC236}">
                  <a16:creationId xmlns:a16="http://schemas.microsoft.com/office/drawing/2014/main" id="{60678DAC-7198-197B-F1F8-136715A58812}"/>
                </a:ext>
              </a:extLst>
            </p:cNvPr>
            <p:cNvSpPr/>
            <p:nvPr/>
          </p:nvSpPr>
          <p:spPr>
            <a:xfrm>
              <a:off x="1307800" y="3410000"/>
              <a:ext cx="1292000" cy="357200"/>
            </a:xfrm>
            <a:custGeom>
              <a:avLst/>
              <a:gdLst>
                <a:gd name="connsiteX0" fmla="*/ 0 w 1292000"/>
                <a:gd name="connsiteY0" fmla="*/ 178600 h 357200"/>
                <a:gd name="connsiteX1" fmla="*/ 648132 w 1292000"/>
                <a:gd name="connsiteY1" fmla="*/ 0 h 357200"/>
                <a:gd name="connsiteX2" fmla="*/ 1292000 w 1292000"/>
                <a:gd name="connsiteY2" fmla="*/ 178600 h 357200"/>
                <a:gd name="connsiteX3" fmla="*/ 648132 w 12920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292000" h="357200">
                  <a:moveTo>
                    <a:pt x="0" y="0"/>
                  </a:moveTo>
                  <a:lnTo>
                    <a:pt x="1292000" y="0"/>
                  </a:lnTo>
                  <a:lnTo>
                    <a:pt x="1292000" y="357200"/>
                  </a:lnTo>
                  <a:lnTo>
                    <a:pt x="0" y="3572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lang="en" sz="1200" dirty="0">
                  <a:solidFill>
                    <a:srgbClr val="191919"/>
                  </a:solidFill>
                  <a:latin typeface="Microsoft YaHei" panose="020B0503020204020204" pitchFamily="34" charset="-122"/>
                  <a:ea typeface="Microsoft YaHei" panose="020B0503020204020204" pitchFamily="34" charset="-122"/>
                </a:rPr>
                <a:t>x</a:t>
              </a:r>
              <a:r>
                <a:rPr sz="1200" dirty="0">
                  <a:solidFill>
                    <a:srgbClr val="191919"/>
                  </a:solidFill>
                  <a:latin typeface="Microsoft YaHei" panose="020B0503020204020204" pitchFamily="34" charset="-122"/>
                  <a:ea typeface="Microsoft YaHei" panose="020B0503020204020204" pitchFamily="34" charset="-122"/>
                </a:rPr>
                <a:t>max</a:t>
              </a:r>
              <a:br>
                <a:rPr lang="en-US" sz="1200" dirty="0">
                  <a:solidFill>
                    <a:srgbClr val="191919"/>
                  </a:solidFill>
                  <a:latin typeface="Microsoft YaHei" panose="020B0503020204020204" pitchFamily="34" charset="-122"/>
                  <a:ea typeface="Microsoft YaHei" panose="020B0503020204020204" pitchFamily="34" charset="-122"/>
                </a:rPr>
              </a:br>
              <a:r>
                <a:rPr lang="en-US" sz="1200" dirty="0" err="1">
                  <a:solidFill>
                    <a:srgbClr val="191919"/>
                  </a:solidFill>
                  <a:latin typeface="Microsoft YaHei" panose="020B0503020204020204" pitchFamily="34" charset="-122"/>
                  <a:ea typeface="Microsoft YaHei" panose="020B0503020204020204" pitchFamily="34" charset="-122"/>
                </a:rPr>
                <a:t>删除事务号</a:t>
              </a:r>
              <a:endParaRPr sz="1200" dirty="0">
                <a:solidFill>
                  <a:srgbClr val="191919"/>
                </a:solidFill>
                <a:latin typeface="Microsoft YaHei" panose="020B0503020204020204" pitchFamily="34" charset="-122"/>
                <a:ea typeface="Microsoft YaHei" panose="020B0503020204020204" pitchFamily="34" charset="-122"/>
              </a:endParaRPr>
            </a:p>
          </p:txBody>
        </p:sp>
        <p:sp>
          <p:nvSpPr>
            <p:cNvPr id="35" name="Rectangle">
              <a:extLst>
                <a:ext uri="{FF2B5EF4-FFF2-40B4-BE49-F238E27FC236}">
                  <a16:creationId xmlns:a16="http://schemas.microsoft.com/office/drawing/2014/main" id="{CEDCF6E2-4DC0-E1C7-74D1-052C97F5AFFF}"/>
                </a:ext>
              </a:extLst>
            </p:cNvPr>
            <p:cNvSpPr/>
            <p:nvPr/>
          </p:nvSpPr>
          <p:spPr>
            <a:xfrm>
              <a:off x="2561800" y="3410000"/>
              <a:ext cx="1292000" cy="357200"/>
            </a:xfrm>
            <a:custGeom>
              <a:avLst/>
              <a:gdLst>
                <a:gd name="connsiteX0" fmla="*/ 0 w 1292000"/>
                <a:gd name="connsiteY0" fmla="*/ 178600 h 357200"/>
                <a:gd name="connsiteX1" fmla="*/ 648132 w 1292000"/>
                <a:gd name="connsiteY1" fmla="*/ 0 h 357200"/>
                <a:gd name="connsiteX2" fmla="*/ 1292000 w 1292000"/>
                <a:gd name="connsiteY2" fmla="*/ 178600 h 357200"/>
                <a:gd name="connsiteX3" fmla="*/ 648132 w 12920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292000" h="357200">
                  <a:moveTo>
                    <a:pt x="0" y="0"/>
                  </a:moveTo>
                  <a:lnTo>
                    <a:pt x="1292000" y="0"/>
                  </a:lnTo>
                  <a:lnTo>
                    <a:pt x="1292000" y="357200"/>
                  </a:lnTo>
                  <a:lnTo>
                    <a:pt x="0" y="3572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sz="1200" dirty="0" err="1">
                  <a:solidFill>
                    <a:srgbClr val="191919"/>
                  </a:solidFill>
                  <a:latin typeface="Microsoft YaHei" panose="020B0503020204020204" pitchFamily="34" charset="-122"/>
                  <a:ea typeface="Microsoft YaHei" panose="020B0503020204020204" pitchFamily="34" charset="-122"/>
                </a:rPr>
                <a:t>t_cid</a:t>
              </a:r>
              <a:br>
                <a:rPr lang="en-US" sz="1200" dirty="0">
                  <a:solidFill>
                    <a:srgbClr val="191919"/>
                  </a:solidFill>
                  <a:latin typeface="Microsoft YaHei" panose="020B0503020204020204" pitchFamily="34" charset="-122"/>
                  <a:ea typeface="Microsoft YaHei" panose="020B0503020204020204" pitchFamily="34" charset="-122"/>
                </a:rPr>
              </a:br>
              <a:r>
                <a:rPr lang="en-US" sz="1200" dirty="0" err="1">
                  <a:solidFill>
                    <a:srgbClr val="191919"/>
                  </a:solidFill>
                  <a:latin typeface="Microsoft YaHei" panose="020B0503020204020204" pitchFamily="34" charset="-122"/>
                  <a:ea typeface="Microsoft YaHei" panose="020B0503020204020204" pitchFamily="34" charset="-122"/>
                </a:rPr>
                <a:t>事务内部序号</a:t>
              </a:r>
              <a:endParaRPr sz="1200" dirty="0">
                <a:solidFill>
                  <a:srgbClr val="191919"/>
                </a:solidFill>
                <a:latin typeface="Microsoft YaHei" panose="020B0503020204020204" pitchFamily="34" charset="-122"/>
                <a:ea typeface="Microsoft YaHei" panose="020B0503020204020204" pitchFamily="34" charset="-122"/>
              </a:endParaRPr>
            </a:p>
          </p:txBody>
        </p:sp>
        <p:sp>
          <p:nvSpPr>
            <p:cNvPr id="36" name="Rectangle">
              <a:extLst>
                <a:ext uri="{FF2B5EF4-FFF2-40B4-BE49-F238E27FC236}">
                  <a16:creationId xmlns:a16="http://schemas.microsoft.com/office/drawing/2014/main" id="{863A3A50-09D3-1841-F64B-1C3CD8A32DBF}"/>
                </a:ext>
              </a:extLst>
            </p:cNvPr>
            <p:cNvSpPr/>
            <p:nvPr/>
          </p:nvSpPr>
          <p:spPr>
            <a:xfrm>
              <a:off x="3853800" y="3410000"/>
              <a:ext cx="1292000" cy="357200"/>
            </a:xfrm>
            <a:custGeom>
              <a:avLst/>
              <a:gdLst>
                <a:gd name="connsiteX0" fmla="*/ 0 w 1292000"/>
                <a:gd name="connsiteY0" fmla="*/ 178600 h 357200"/>
                <a:gd name="connsiteX1" fmla="*/ 648132 w 1292000"/>
                <a:gd name="connsiteY1" fmla="*/ 0 h 357200"/>
                <a:gd name="connsiteX2" fmla="*/ 1292000 w 1292000"/>
                <a:gd name="connsiteY2" fmla="*/ 178600 h 357200"/>
                <a:gd name="connsiteX3" fmla="*/ 648132 w 12920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292000" h="357200">
                  <a:moveTo>
                    <a:pt x="0" y="0"/>
                  </a:moveTo>
                  <a:lnTo>
                    <a:pt x="1292000" y="0"/>
                  </a:lnTo>
                  <a:lnTo>
                    <a:pt x="1292000" y="357200"/>
                  </a:lnTo>
                  <a:lnTo>
                    <a:pt x="0" y="3572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sz="1200" dirty="0" err="1">
                  <a:solidFill>
                    <a:srgbClr val="191919"/>
                  </a:solidFill>
                  <a:latin typeface="Microsoft YaHei" panose="020B0503020204020204" pitchFamily="34" charset="-122"/>
                  <a:ea typeface="Microsoft YaHei" panose="020B0503020204020204" pitchFamily="34" charset="-122"/>
                </a:rPr>
                <a:t>t_ctid</a:t>
              </a:r>
              <a:br>
                <a:rPr lang="en-US" sz="1200" dirty="0">
                  <a:solidFill>
                    <a:srgbClr val="191919"/>
                  </a:solidFill>
                  <a:latin typeface="Microsoft YaHei" panose="020B0503020204020204" pitchFamily="34" charset="-122"/>
                  <a:ea typeface="Microsoft YaHei" panose="020B0503020204020204" pitchFamily="34" charset="-122"/>
                </a:rPr>
              </a:br>
              <a:r>
                <a:rPr lang="en-US" sz="1200" dirty="0" err="1">
                  <a:solidFill>
                    <a:srgbClr val="191919"/>
                  </a:solidFill>
                  <a:latin typeface="Microsoft YaHei" panose="020B0503020204020204" pitchFamily="34" charset="-122"/>
                  <a:ea typeface="Microsoft YaHei" panose="020B0503020204020204" pitchFamily="34" charset="-122"/>
                </a:rPr>
                <a:t>记录唯一标识</a:t>
              </a:r>
              <a:endParaRPr sz="1200" dirty="0">
                <a:solidFill>
                  <a:srgbClr val="191919"/>
                </a:solidFill>
                <a:latin typeface="Microsoft YaHei" panose="020B0503020204020204" pitchFamily="34" charset="-122"/>
                <a:ea typeface="Microsoft YaHei" panose="020B0503020204020204" pitchFamily="34" charset="-122"/>
              </a:endParaRPr>
            </a:p>
          </p:txBody>
        </p:sp>
        <p:sp>
          <p:nvSpPr>
            <p:cNvPr id="37" name="Rectangle">
              <a:extLst>
                <a:ext uri="{FF2B5EF4-FFF2-40B4-BE49-F238E27FC236}">
                  <a16:creationId xmlns:a16="http://schemas.microsoft.com/office/drawing/2014/main" id="{CD658483-1E60-0812-A5D9-C5A961025C28}"/>
                </a:ext>
              </a:extLst>
            </p:cNvPr>
            <p:cNvSpPr/>
            <p:nvPr/>
          </p:nvSpPr>
          <p:spPr>
            <a:xfrm>
              <a:off x="5145800" y="3410000"/>
              <a:ext cx="2082400" cy="357200"/>
            </a:xfrm>
            <a:custGeom>
              <a:avLst/>
              <a:gdLst>
                <a:gd name="connsiteX0" fmla="*/ 0 w 2082400"/>
                <a:gd name="connsiteY0" fmla="*/ 178600 h 357200"/>
                <a:gd name="connsiteX1" fmla="*/ 1044636 w 2082400"/>
                <a:gd name="connsiteY1" fmla="*/ 0 h 357200"/>
                <a:gd name="connsiteX2" fmla="*/ 2082400 w 2082400"/>
                <a:gd name="connsiteY2" fmla="*/ 178600 h 357200"/>
                <a:gd name="connsiteX3" fmla="*/ 1044636 w 20824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2082400" h="357200">
                  <a:moveTo>
                    <a:pt x="0" y="0"/>
                  </a:moveTo>
                  <a:lnTo>
                    <a:pt x="2082400" y="0"/>
                  </a:lnTo>
                  <a:lnTo>
                    <a:pt x="2082400" y="357200"/>
                  </a:lnTo>
                  <a:lnTo>
                    <a:pt x="0" y="3572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sz="1200" dirty="0">
                  <a:solidFill>
                    <a:srgbClr val="191919"/>
                  </a:solidFill>
                  <a:latin typeface="Microsoft YaHei" panose="020B0503020204020204" pitchFamily="34" charset="-122"/>
                  <a:ea typeface="Microsoft YaHei" panose="020B0503020204020204" pitchFamily="34" charset="-122"/>
                </a:rPr>
                <a:t>t_infomask2</a:t>
              </a:r>
              <a:br>
                <a:rPr lang="en-US" sz="1200" dirty="0">
                  <a:solidFill>
                    <a:srgbClr val="191919"/>
                  </a:solidFill>
                  <a:latin typeface="Microsoft YaHei" panose="020B0503020204020204" pitchFamily="34" charset="-122"/>
                  <a:ea typeface="Microsoft YaHei" panose="020B0503020204020204" pitchFamily="34" charset="-122"/>
                </a:rPr>
              </a:br>
              <a:r>
                <a:rPr lang="en-US" sz="1200" dirty="0">
                  <a:solidFill>
                    <a:srgbClr val="191919"/>
                  </a:solidFill>
                  <a:latin typeface="Microsoft YaHei" panose="020B0503020204020204" pitchFamily="34" charset="-122"/>
                  <a:ea typeface="Microsoft YaHei" panose="020B0503020204020204" pitchFamily="34" charset="-122"/>
                </a:rPr>
                <a:t>掩码</a:t>
              </a:r>
              <a:r>
                <a:rPr lang="en-US" altLang="zh-CN" sz="1200" dirty="0">
                  <a:solidFill>
                    <a:srgbClr val="191919"/>
                  </a:solidFill>
                  <a:latin typeface="Microsoft YaHei" panose="020B0503020204020204" pitchFamily="34" charset="-122"/>
                  <a:ea typeface="Microsoft YaHei" panose="020B0503020204020204" pitchFamily="34" charset="-122"/>
                </a:rPr>
                <a:t>2</a:t>
              </a:r>
              <a:endParaRPr sz="1200" dirty="0">
                <a:solidFill>
                  <a:srgbClr val="191919"/>
                </a:solidFill>
                <a:latin typeface="Microsoft YaHei" panose="020B0503020204020204" pitchFamily="34" charset="-122"/>
                <a:ea typeface="Microsoft YaHei" panose="020B0503020204020204" pitchFamily="34" charset="-122"/>
              </a:endParaRPr>
            </a:p>
          </p:txBody>
        </p:sp>
        <p:sp>
          <p:nvSpPr>
            <p:cNvPr id="38" name="Rectangle">
              <a:extLst>
                <a:ext uri="{FF2B5EF4-FFF2-40B4-BE49-F238E27FC236}">
                  <a16:creationId xmlns:a16="http://schemas.microsoft.com/office/drawing/2014/main" id="{764194E5-56E4-3596-8B7B-9A0C2DB6229B}"/>
                </a:ext>
              </a:extLst>
            </p:cNvPr>
            <p:cNvSpPr/>
            <p:nvPr/>
          </p:nvSpPr>
          <p:spPr>
            <a:xfrm>
              <a:off x="7228200" y="3410000"/>
              <a:ext cx="1869600" cy="357200"/>
            </a:xfrm>
            <a:custGeom>
              <a:avLst/>
              <a:gdLst>
                <a:gd name="connsiteX0" fmla="*/ 0 w 1869600"/>
                <a:gd name="connsiteY0" fmla="*/ 178600 h 357200"/>
                <a:gd name="connsiteX1" fmla="*/ 937885 w 1869600"/>
                <a:gd name="connsiteY1" fmla="*/ 0 h 357200"/>
                <a:gd name="connsiteX2" fmla="*/ 1869600 w 1869600"/>
                <a:gd name="connsiteY2" fmla="*/ 178600 h 357200"/>
                <a:gd name="connsiteX3" fmla="*/ 937885 w 18696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869600" h="357200">
                  <a:moveTo>
                    <a:pt x="0" y="0"/>
                  </a:moveTo>
                  <a:lnTo>
                    <a:pt x="1869600" y="0"/>
                  </a:lnTo>
                  <a:lnTo>
                    <a:pt x="1869600" y="357200"/>
                  </a:lnTo>
                  <a:lnTo>
                    <a:pt x="0" y="3572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sz="1200" dirty="0" err="1">
                  <a:solidFill>
                    <a:srgbClr val="191919"/>
                  </a:solidFill>
                  <a:latin typeface="Microsoft YaHei" panose="020B0503020204020204" pitchFamily="34" charset="-122"/>
                  <a:ea typeface="Microsoft YaHei" panose="020B0503020204020204" pitchFamily="34" charset="-122"/>
                </a:rPr>
                <a:t>t_infomask</a:t>
              </a:r>
              <a:br>
                <a:rPr lang="en-US" sz="1200" dirty="0">
                  <a:solidFill>
                    <a:srgbClr val="191919"/>
                  </a:solidFill>
                  <a:latin typeface="Microsoft YaHei" panose="020B0503020204020204" pitchFamily="34" charset="-122"/>
                  <a:ea typeface="Microsoft YaHei" panose="020B0503020204020204" pitchFamily="34" charset="-122"/>
                </a:rPr>
              </a:br>
              <a:r>
                <a:rPr lang="en-US" sz="1200" dirty="0">
                  <a:solidFill>
                    <a:srgbClr val="191919"/>
                  </a:solidFill>
                  <a:latin typeface="Microsoft YaHei" panose="020B0503020204020204" pitchFamily="34" charset="-122"/>
                  <a:ea typeface="Microsoft YaHei" panose="020B0503020204020204" pitchFamily="34" charset="-122"/>
                </a:rPr>
                <a:t>掩码</a:t>
              </a:r>
              <a:r>
                <a:rPr lang="en-US" altLang="zh-CN" sz="1200" dirty="0">
                  <a:solidFill>
                    <a:srgbClr val="191919"/>
                  </a:solidFill>
                  <a:latin typeface="Microsoft YaHei" panose="020B0503020204020204" pitchFamily="34" charset="-122"/>
                  <a:ea typeface="Microsoft YaHei" panose="020B0503020204020204" pitchFamily="34" charset="-122"/>
                </a:rPr>
                <a:t>1</a:t>
              </a:r>
              <a:endParaRPr sz="1200" dirty="0">
                <a:solidFill>
                  <a:srgbClr val="191919"/>
                </a:solidFill>
                <a:latin typeface="Microsoft YaHei" panose="020B0503020204020204" pitchFamily="34" charset="-122"/>
                <a:ea typeface="Microsoft YaHei" panose="020B0503020204020204" pitchFamily="34" charset="-122"/>
              </a:endParaRPr>
            </a:p>
          </p:txBody>
        </p:sp>
        <p:sp>
          <p:nvSpPr>
            <p:cNvPr id="39" name="Rectangle">
              <a:extLst>
                <a:ext uri="{FF2B5EF4-FFF2-40B4-BE49-F238E27FC236}">
                  <a16:creationId xmlns:a16="http://schemas.microsoft.com/office/drawing/2014/main" id="{9FCB0A77-E432-4BFD-E5B3-F5B613F861A1}"/>
                </a:ext>
              </a:extLst>
            </p:cNvPr>
            <p:cNvSpPr/>
            <p:nvPr/>
          </p:nvSpPr>
          <p:spPr>
            <a:xfrm>
              <a:off x="46200" y="3771000"/>
              <a:ext cx="1261600" cy="357200"/>
            </a:xfrm>
            <a:custGeom>
              <a:avLst/>
              <a:gdLst>
                <a:gd name="connsiteX0" fmla="*/ 0 w 1261600"/>
                <a:gd name="connsiteY0" fmla="*/ 178600 h 357200"/>
                <a:gd name="connsiteX1" fmla="*/ 632882 w 1261600"/>
                <a:gd name="connsiteY1" fmla="*/ 0 h 357200"/>
                <a:gd name="connsiteX2" fmla="*/ 1261600 w 1261600"/>
                <a:gd name="connsiteY2" fmla="*/ 178600 h 357200"/>
                <a:gd name="connsiteX3" fmla="*/ 632882 w 12616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261600" h="357200">
                  <a:moveTo>
                    <a:pt x="0" y="0"/>
                  </a:moveTo>
                  <a:lnTo>
                    <a:pt x="1261600" y="0"/>
                  </a:lnTo>
                  <a:lnTo>
                    <a:pt x="1261600" y="357200"/>
                  </a:lnTo>
                  <a:lnTo>
                    <a:pt x="0" y="3572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sz="1200" dirty="0" err="1">
                  <a:solidFill>
                    <a:srgbClr val="191919"/>
                  </a:solidFill>
                  <a:latin typeface="Microsoft YaHei" panose="020B0503020204020204" pitchFamily="34" charset="-122"/>
                  <a:ea typeface="Microsoft YaHei" panose="020B0503020204020204" pitchFamily="34" charset="-122"/>
                </a:rPr>
                <a:t>t_hoff</a:t>
              </a:r>
              <a:br>
                <a:rPr lang="en-US" sz="1200" dirty="0">
                  <a:solidFill>
                    <a:srgbClr val="191919"/>
                  </a:solidFill>
                  <a:latin typeface="Microsoft YaHei" panose="020B0503020204020204" pitchFamily="34" charset="-122"/>
                  <a:ea typeface="Microsoft YaHei" panose="020B0503020204020204" pitchFamily="34" charset="-122"/>
                </a:rPr>
              </a:br>
              <a:r>
                <a:rPr lang="en-US" sz="1200" dirty="0" err="1">
                  <a:solidFill>
                    <a:srgbClr val="191919"/>
                  </a:solidFill>
                  <a:latin typeface="Microsoft YaHei" panose="020B0503020204020204" pitchFamily="34" charset="-122"/>
                  <a:ea typeface="Microsoft YaHei" panose="020B0503020204020204" pitchFamily="34" charset="-122"/>
                </a:rPr>
                <a:t>元组偏移</a:t>
              </a:r>
              <a:endParaRPr sz="1200" dirty="0">
                <a:solidFill>
                  <a:srgbClr val="191919"/>
                </a:solidFill>
                <a:latin typeface="Microsoft YaHei" panose="020B0503020204020204" pitchFamily="34" charset="-122"/>
                <a:ea typeface="Microsoft YaHei" panose="020B0503020204020204" pitchFamily="34" charset="-122"/>
              </a:endParaRPr>
            </a:p>
          </p:txBody>
        </p:sp>
        <p:sp>
          <p:nvSpPr>
            <p:cNvPr id="40" name="Rectangle">
              <a:extLst>
                <a:ext uri="{FF2B5EF4-FFF2-40B4-BE49-F238E27FC236}">
                  <a16:creationId xmlns:a16="http://schemas.microsoft.com/office/drawing/2014/main" id="{65ACF701-21E2-DB9D-0947-6A11C06AE421}"/>
                </a:ext>
              </a:extLst>
            </p:cNvPr>
            <p:cNvSpPr/>
            <p:nvPr/>
          </p:nvSpPr>
          <p:spPr>
            <a:xfrm>
              <a:off x="1307800" y="3771000"/>
              <a:ext cx="1254000" cy="357200"/>
            </a:xfrm>
            <a:custGeom>
              <a:avLst/>
              <a:gdLst>
                <a:gd name="connsiteX0" fmla="*/ 0 w 1254000"/>
                <a:gd name="connsiteY0" fmla="*/ 178600 h 357200"/>
                <a:gd name="connsiteX1" fmla="*/ 629069 w 1254000"/>
                <a:gd name="connsiteY1" fmla="*/ 0 h 357200"/>
                <a:gd name="connsiteX2" fmla="*/ 1254000 w 1254000"/>
                <a:gd name="connsiteY2" fmla="*/ 178600 h 357200"/>
                <a:gd name="connsiteX3" fmla="*/ 629069 w 12540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254000" h="357200">
                  <a:moveTo>
                    <a:pt x="0" y="0"/>
                  </a:moveTo>
                  <a:lnTo>
                    <a:pt x="1254000" y="0"/>
                  </a:lnTo>
                  <a:lnTo>
                    <a:pt x="1254000" y="357200"/>
                  </a:lnTo>
                  <a:lnTo>
                    <a:pt x="0" y="3572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sz="1200" dirty="0" err="1">
                  <a:solidFill>
                    <a:srgbClr val="191919"/>
                  </a:solidFill>
                  <a:latin typeface="Microsoft YaHei" panose="020B0503020204020204" pitchFamily="34" charset="-122"/>
                  <a:ea typeface="Microsoft YaHei" panose="020B0503020204020204" pitchFamily="34" charset="-122"/>
                </a:rPr>
                <a:t>t_bits</a:t>
              </a:r>
              <a:endParaRPr lang="en-US" sz="1200" dirty="0">
                <a:solidFill>
                  <a:srgbClr val="191919"/>
                </a:solidFill>
                <a:latin typeface="Microsoft YaHei" panose="020B0503020204020204" pitchFamily="34" charset="-122"/>
                <a:ea typeface="Microsoft YaHei" panose="020B0503020204020204" pitchFamily="34" charset="-122"/>
              </a:endParaRPr>
            </a:p>
            <a:p>
              <a:pPr algn="ctr"/>
              <a:r>
                <a:rPr lang="zh-CN" altLang="en-US" sz="1200" dirty="0">
                  <a:solidFill>
                    <a:srgbClr val="191919"/>
                  </a:solidFill>
                  <a:latin typeface="Microsoft YaHei" panose="020B0503020204020204" pitchFamily="34" charset="-122"/>
                  <a:ea typeface="Microsoft YaHei" panose="020B0503020204020204" pitchFamily="34" charset="-122"/>
                </a:rPr>
                <a:t>元组</a:t>
              </a:r>
              <a:r>
                <a:rPr lang="en-US" altLang="zh-CN" sz="1200" dirty="0">
                  <a:solidFill>
                    <a:srgbClr val="191919"/>
                  </a:solidFill>
                  <a:latin typeface="Microsoft YaHei" panose="020B0503020204020204" pitchFamily="34" charset="-122"/>
                  <a:ea typeface="Microsoft YaHei" panose="020B0503020204020204" pitchFamily="34" charset="-122"/>
                </a:rPr>
                <a:t>bitmap</a:t>
              </a:r>
              <a:endParaRPr sz="1200" dirty="0">
                <a:solidFill>
                  <a:srgbClr val="191919"/>
                </a:solidFill>
                <a:latin typeface="Microsoft YaHei" panose="020B0503020204020204" pitchFamily="34" charset="-122"/>
                <a:ea typeface="Microsoft YaHei" panose="020B0503020204020204" pitchFamily="34" charset="-122"/>
              </a:endParaRPr>
            </a:p>
          </p:txBody>
        </p:sp>
        <p:sp>
          <p:nvSpPr>
            <p:cNvPr id="41" name="Rectangle">
              <a:extLst>
                <a:ext uri="{FF2B5EF4-FFF2-40B4-BE49-F238E27FC236}">
                  <a16:creationId xmlns:a16="http://schemas.microsoft.com/office/drawing/2014/main" id="{4919328B-1544-A553-7959-792F019C9731}"/>
                </a:ext>
              </a:extLst>
            </p:cNvPr>
            <p:cNvSpPr/>
            <p:nvPr/>
          </p:nvSpPr>
          <p:spPr>
            <a:xfrm>
              <a:off x="2561800" y="3771000"/>
              <a:ext cx="6536000" cy="357200"/>
            </a:xfrm>
            <a:custGeom>
              <a:avLst/>
              <a:gdLst>
                <a:gd name="connsiteX0" fmla="*/ 0 w 1254000"/>
                <a:gd name="connsiteY0" fmla="*/ 178600 h 357200"/>
                <a:gd name="connsiteX1" fmla="*/ 629069 w 1254000"/>
                <a:gd name="connsiteY1" fmla="*/ 0 h 357200"/>
                <a:gd name="connsiteX2" fmla="*/ 1254000 w 1254000"/>
                <a:gd name="connsiteY2" fmla="*/ 178600 h 357200"/>
                <a:gd name="connsiteX3" fmla="*/ 629069 w 12540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254000" h="357200">
                  <a:moveTo>
                    <a:pt x="0" y="0"/>
                  </a:moveTo>
                  <a:lnTo>
                    <a:pt x="1254000" y="0"/>
                  </a:lnTo>
                  <a:lnTo>
                    <a:pt x="1254000" y="357200"/>
                  </a:lnTo>
                  <a:lnTo>
                    <a:pt x="0" y="357200"/>
                  </a:lnTo>
                  <a:lnTo>
                    <a:pt x="0" y="0"/>
                  </a:lnTo>
                  <a:close/>
                </a:path>
              </a:pathLst>
            </a:custGeom>
            <a:noFill/>
            <a:ln w="7600" cap="flat">
              <a:solidFill>
                <a:srgbClr val="323232"/>
              </a:solidFill>
              <a:bevel/>
            </a:ln>
          </p:spPr>
          <p:txBody>
            <a:bodyPr wrap="square" lIns="0" tIns="0" rIns="0" bIns="0" rtlCol="0" anchor="ctr"/>
            <a:lstStyle/>
            <a:p>
              <a:pPr algn="ctr"/>
              <a:r>
                <a:rPr lang="zh-CN" altLang="en-US" sz="1200" dirty="0">
                  <a:solidFill>
                    <a:srgbClr val="191919"/>
                  </a:solidFill>
                  <a:latin typeface="Microsoft YaHei" panose="020B0503020204020204" pitchFamily="34" charset="-122"/>
                  <a:ea typeface="Microsoft YaHei" panose="020B0503020204020204" pitchFamily="34" charset="-122"/>
                </a:rPr>
                <a:t>元组信息</a:t>
              </a:r>
              <a:endParaRPr sz="1200" dirty="0">
                <a:solidFill>
                  <a:srgbClr val="191919"/>
                </a:solidFill>
                <a:latin typeface="Microsoft YaHei" panose="020B0503020204020204" pitchFamily="34" charset="-122"/>
                <a:ea typeface="Microsoft YaHei" panose="020B0503020204020204" pitchFamily="34" charset="-122"/>
              </a:endParaRPr>
            </a:p>
          </p:txBody>
        </p:sp>
      </p:grpSp>
      <p:sp>
        <p:nvSpPr>
          <p:cNvPr id="4" name="Shape18">
            <a:extLst>
              <a:ext uri="{FF2B5EF4-FFF2-40B4-BE49-F238E27FC236}">
                <a16:creationId xmlns:a16="http://schemas.microsoft.com/office/drawing/2014/main" id="{9538521E-CC17-420B-389F-C3E837C96563}"/>
              </a:ext>
            </a:extLst>
          </p:cNvPr>
          <p:cNvSpPr/>
          <p:nvPr/>
        </p:nvSpPr>
        <p:spPr>
          <a:xfrm>
            <a:off x="5452580" y="920471"/>
            <a:ext cx="6587760" cy="5196544"/>
          </a:xfrm>
          <a:prstGeom prst="roundRect">
            <a:avLst>
              <a:gd name="adj" fmla="val 13162"/>
            </a:avLst>
          </a:prstGeom>
          <a:no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532F33-D78A-1BAA-89B9-11FFB780CE8C}"/>
              </a:ext>
            </a:extLst>
          </p:cNvPr>
          <p:cNvSpPr>
            <a:spLocks noGrp="1"/>
          </p:cNvSpPr>
          <p:nvPr>
            <p:ph type="sldNum" sz="quarter" idx="10"/>
          </p:nvPr>
        </p:nvSpPr>
        <p:spPr/>
        <p:txBody>
          <a:bodyPr/>
          <a:lstStyle/>
          <a:p>
            <a:fld id="{87BBDC00-B9E2-4EFD-9306-2934E87247C6}" type="slidenum">
              <a:rPr lang="zh-CN" altLang="en-US" smtClean="0"/>
              <a:t>35</a:t>
            </a:fld>
            <a:endParaRPr lang="zh-CN" altLang="en-US"/>
          </a:p>
        </p:txBody>
      </p:sp>
      <p:sp>
        <p:nvSpPr>
          <p:cNvPr id="3" name="标题 2">
            <a:extLst>
              <a:ext uri="{FF2B5EF4-FFF2-40B4-BE49-F238E27FC236}">
                <a16:creationId xmlns:a16="http://schemas.microsoft.com/office/drawing/2014/main" id="{D96FEB64-8FC5-F66D-06AB-7E926858BF21}"/>
              </a:ext>
            </a:extLst>
          </p:cNvPr>
          <p:cNvSpPr>
            <a:spLocks noGrp="1"/>
          </p:cNvSpPr>
          <p:nvPr>
            <p:ph type="title"/>
          </p:nvPr>
        </p:nvSpPr>
        <p:spPr/>
        <p:txBody>
          <a:bodyPr/>
          <a:lstStyle/>
          <a:p>
            <a:r>
              <a:rPr kumimoji="1" lang="en-US" altLang="zh-CN" dirty="0" err="1">
                <a:latin typeface="Microsoft YaHei" panose="020B0503020204020204" pitchFamily="34" charset="-122"/>
                <a:ea typeface="Microsoft YaHei" panose="020B0503020204020204" pitchFamily="34" charset="-122"/>
              </a:rPr>
              <a:t>GaussDB</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MVCC</a:t>
            </a:r>
            <a:r>
              <a:rPr kumimoji="1" lang="zh-CN" altLang="en-US" dirty="0">
                <a:latin typeface="Microsoft YaHei" panose="020B0503020204020204" pitchFamily="34" charset="-122"/>
                <a:ea typeface="Microsoft YaHei" panose="020B0503020204020204" pitchFamily="34" charset="-122"/>
              </a:rPr>
              <a:t>多版本</a:t>
            </a:r>
          </a:p>
        </p:txBody>
      </p:sp>
      <p:sp>
        <p:nvSpPr>
          <p:cNvPr id="5" name="页脚占位符 4">
            <a:extLst>
              <a:ext uri="{FF2B5EF4-FFF2-40B4-BE49-F238E27FC236}">
                <a16:creationId xmlns:a16="http://schemas.microsoft.com/office/drawing/2014/main" id="{4DEBC71F-CDBC-E381-577B-95E453C8FAB6}"/>
              </a:ext>
            </a:extLst>
          </p:cNvPr>
          <p:cNvSpPr>
            <a:spLocks noGrp="1"/>
          </p:cNvSpPr>
          <p:nvPr>
            <p:ph type="ftr" sz="quarter" idx="3"/>
          </p:nvPr>
        </p:nvSpPr>
        <p:spPr/>
        <p:txBody>
          <a:bodyPr/>
          <a:lstStyle/>
          <a:p>
            <a:pPr>
              <a:defRPr/>
            </a:pPr>
            <a:r>
              <a:rPr lang="zh-CN" altLang="en-US"/>
              <a:t>数据库系统—GaussDB</a:t>
            </a:r>
            <a:endParaRPr lang="en-US" altLang="zh-CN" sz="1200" dirty="0"/>
          </a:p>
        </p:txBody>
      </p:sp>
      <p:sp>
        <p:nvSpPr>
          <p:cNvPr id="68" name="矩形 67">
            <a:extLst>
              <a:ext uri="{FF2B5EF4-FFF2-40B4-BE49-F238E27FC236}">
                <a16:creationId xmlns:a16="http://schemas.microsoft.com/office/drawing/2014/main" id="{9B23799F-E239-D142-DD75-8E040352D076}"/>
              </a:ext>
            </a:extLst>
          </p:cNvPr>
          <p:cNvSpPr/>
          <p:nvPr/>
        </p:nvSpPr>
        <p:spPr>
          <a:xfrm>
            <a:off x="550807" y="1360615"/>
            <a:ext cx="5617008" cy="3477299"/>
          </a:xfrm>
          <a:prstGeom prst="rect">
            <a:avLst/>
          </a:prstGeom>
          <a:solidFill>
            <a:schemeClr val="bg1">
              <a:lumMod val="9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anchor="ctr">
            <a:spAutoFit/>
          </a:bodyPr>
          <a:lstStyle/>
          <a:p>
            <a:pPr algn="ctr">
              <a:lnSpc>
                <a:spcPct val="120000"/>
              </a:lnSpc>
              <a:spcAft>
                <a:spcPts val="1200"/>
              </a:spcAft>
            </a:pPr>
            <a:r>
              <a:rPr lang="zh-CN" altLang="en-US" sz="2000" b="1" dirty="0">
                <a:solidFill>
                  <a:srgbClr val="0070C0"/>
                </a:solidFill>
                <a:latin typeface="Microsoft YaHei" panose="020B0503020204020204" pitchFamily="34" charset="-122"/>
                <a:ea typeface="Microsoft YaHei" panose="020B0503020204020204" pitchFamily="34" charset="-122"/>
                <a:sym typeface="Huawei Sans" panose="020C0503030203020204" pitchFamily="34" charset="0"/>
              </a:rPr>
              <a:t>元组版本号分发管理</a:t>
            </a:r>
          </a:p>
          <a:p>
            <a:pPr marL="285750" indent="-285750">
              <a:lnSpc>
                <a:spcPct val="120000"/>
              </a:lnSpc>
              <a:spcAft>
                <a:spcPts val="1200"/>
              </a:spcAft>
              <a:buFont typeface="Arial" panose="020B0604020202020204" pitchFamily="34" charset="0"/>
              <a:buChar char="•"/>
            </a:pPr>
            <a:r>
              <a:rPr lang="zh-CN" altLang="en-US" sz="2000"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采用全局递增的事务号（作为一个元组的版本号，每个写事务都会获得一个新的事务号。</a:t>
            </a:r>
            <a:endParaRPr lang="en-US" altLang="zh-CN" sz="2000"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a:p>
            <a:pPr marL="285750" indent="-285750">
              <a:lnSpc>
                <a:spcPct val="120000"/>
              </a:lnSpc>
              <a:spcAft>
                <a:spcPts val="1200"/>
              </a:spcAft>
              <a:buFont typeface="Arial" panose="020B0604020202020204" pitchFamily="34" charset="0"/>
              <a:buChar char="•"/>
            </a:pPr>
            <a:r>
              <a:rPr lang="zh-CN" altLang="en-US" sz="2000"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一个元组的头部会记录两个事务号</a:t>
            </a:r>
            <a:r>
              <a:rPr lang="en-US" altLang="zh-CN" sz="2000"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xmin</a:t>
            </a:r>
            <a:r>
              <a:rPr lang="zh-CN" altLang="en-US" sz="2000"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和</a:t>
            </a:r>
            <a:r>
              <a:rPr lang="en-US" altLang="zh-CN" sz="2000"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xmax</a:t>
            </a:r>
            <a:r>
              <a:rPr lang="zh-CN" altLang="en-US" sz="2000"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，分别对应元组的插入事务和删除（更新）事务。</a:t>
            </a:r>
            <a:endParaRPr lang="en-US" altLang="zh-CN" sz="2000"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a:p>
            <a:pPr marL="285750" indent="-285750">
              <a:lnSpc>
                <a:spcPct val="120000"/>
              </a:lnSpc>
              <a:spcAft>
                <a:spcPts val="1200"/>
              </a:spcAft>
              <a:buFont typeface="Arial" panose="020B0604020202020204" pitchFamily="34" charset="0"/>
              <a:buChar char="•"/>
            </a:pPr>
            <a:r>
              <a:rPr lang="en-US" altLang="zh-CN" sz="2000"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xmin</a:t>
            </a:r>
            <a:r>
              <a:rPr lang="zh-CN" altLang="en-US" sz="2000"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和</a:t>
            </a:r>
            <a:r>
              <a:rPr lang="en-US" altLang="zh-CN" sz="2000"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xmax</a:t>
            </a:r>
            <a:r>
              <a:rPr lang="zh-CN" altLang="en-US" sz="2000"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决定了元组的生命期，亦即该版本的可见性窗口。</a:t>
            </a:r>
          </a:p>
        </p:txBody>
      </p:sp>
      <p:sp>
        <p:nvSpPr>
          <p:cNvPr id="69" name="矩形 68">
            <a:extLst>
              <a:ext uri="{FF2B5EF4-FFF2-40B4-BE49-F238E27FC236}">
                <a16:creationId xmlns:a16="http://schemas.microsoft.com/office/drawing/2014/main" id="{5E6B24EB-7F33-3A52-0550-6971414B3979}"/>
              </a:ext>
            </a:extLst>
          </p:cNvPr>
          <p:cNvSpPr/>
          <p:nvPr/>
        </p:nvSpPr>
        <p:spPr>
          <a:xfrm>
            <a:off x="6271724" y="1360615"/>
            <a:ext cx="5299364" cy="3477299"/>
          </a:xfrm>
          <a:prstGeom prst="rect">
            <a:avLst/>
          </a:prstGeom>
          <a:solidFill>
            <a:schemeClr val="bg1">
              <a:lumMod val="9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wrap="square">
            <a:noAutofit/>
          </a:bodyPr>
          <a:lstStyle/>
          <a:p>
            <a:pPr algn="ctr">
              <a:lnSpc>
                <a:spcPct val="120000"/>
              </a:lnSpc>
              <a:spcAft>
                <a:spcPts val="1200"/>
              </a:spcAft>
            </a:pPr>
            <a:r>
              <a:rPr lang="zh-CN" altLang="en-US" sz="2000" b="1" dirty="0">
                <a:solidFill>
                  <a:srgbClr val="0070C0"/>
                </a:solidFill>
                <a:latin typeface="Microsoft YaHei" panose="020B0503020204020204" pitchFamily="34" charset="-122"/>
                <a:ea typeface="Microsoft YaHei" panose="020B0503020204020204" pitchFamily="34" charset="-122"/>
                <a:sym typeface="Huawei Sans" panose="020C0503030203020204" pitchFamily="34" charset="0"/>
              </a:rPr>
              <a:t>快照维护</a:t>
            </a:r>
          </a:p>
          <a:p>
            <a:pPr marL="285750" indent="-285750">
              <a:lnSpc>
                <a:spcPct val="120000"/>
              </a:lnSpc>
              <a:spcAft>
                <a:spcPts val="1200"/>
              </a:spcAft>
              <a:buFont typeface="Arial" panose="020B0604020202020204" pitchFamily="34" charset="0"/>
              <a:buChar char="•"/>
            </a:pPr>
            <a:r>
              <a:rPr lang="zh-CN" altLang="en-US" sz="2000"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快照是指在某一个特定的时刻点，数据库中所有事务的运行状态。</a:t>
            </a:r>
            <a:endParaRPr lang="en-US" altLang="zh-CN" sz="2000"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a:p>
            <a:pPr marL="285750" indent="-285750">
              <a:lnSpc>
                <a:spcPct val="120000"/>
              </a:lnSpc>
              <a:spcAft>
                <a:spcPts val="1200"/>
              </a:spcAft>
              <a:buFont typeface="Arial" panose="020B0604020202020204" pitchFamily="34" charset="0"/>
              <a:buChar char="•"/>
            </a:pPr>
            <a:r>
              <a:rPr lang="zh-CN" altLang="en-US" sz="2000"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每个事务都会选择一个可见性判断的“时刻点</a:t>
            </a:r>
            <a:r>
              <a:rPr lang="en-US" altLang="zh-CN" sz="2000"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a:t>
            </a:r>
            <a:r>
              <a:rPr lang="zh-CN" altLang="en-US" sz="2000"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，在这个时刻点对应的快照中，正在执行的和尚未开始的事务，对其不可见；在这个时刻点，已经结束的事务，对其可见。</a:t>
            </a:r>
            <a:endParaRPr lang="en-US" altLang="zh-CN" sz="2000"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a:p>
            <a:pPr marL="285750" indent="-285750">
              <a:lnSpc>
                <a:spcPct val="120000"/>
              </a:lnSpc>
              <a:spcAft>
                <a:spcPts val="1200"/>
              </a:spcAft>
              <a:buFont typeface="Arial" panose="020B0604020202020204" pitchFamily="34" charset="0"/>
              <a:buChar char="•"/>
            </a:pPr>
            <a:r>
              <a:rPr lang="zh-CN" altLang="en-US" sz="2000"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使用时间戳法来实现快照。</a:t>
            </a:r>
          </a:p>
        </p:txBody>
      </p:sp>
      <p:graphicFrame>
        <p:nvGraphicFramePr>
          <p:cNvPr id="70" name="表格 69">
            <a:extLst>
              <a:ext uri="{FF2B5EF4-FFF2-40B4-BE49-F238E27FC236}">
                <a16:creationId xmlns:a16="http://schemas.microsoft.com/office/drawing/2014/main" id="{A3F0C2C4-A7CB-C6F8-F869-79CA767E205C}"/>
              </a:ext>
            </a:extLst>
          </p:cNvPr>
          <p:cNvGraphicFramePr>
            <a:graphicFrameLocks noGrp="1"/>
          </p:cNvGraphicFramePr>
          <p:nvPr>
            <p:extLst>
              <p:ext uri="{D42A27DB-BD31-4B8C-83A1-F6EECF244321}">
                <p14:modId xmlns:p14="http://schemas.microsoft.com/office/powerpoint/2010/main" val="248139916"/>
              </p:ext>
            </p:extLst>
          </p:nvPr>
        </p:nvGraphicFramePr>
        <p:xfrm>
          <a:off x="848955" y="5165124"/>
          <a:ext cx="10494088" cy="1332848"/>
        </p:xfrm>
        <a:graphic>
          <a:graphicData uri="http://schemas.openxmlformats.org/drawingml/2006/table">
            <a:tbl>
              <a:tblPr firstRow="1" firstCol="1" bandRow="1"/>
              <a:tblGrid>
                <a:gridCol w="3497210">
                  <a:extLst>
                    <a:ext uri="{9D8B030D-6E8A-4147-A177-3AD203B41FA5}">
                      <a16:colId xmlns:a16="http://schemas.microsoft.com/office/drawing/2014/main" val="20000"/>
                    </a:ext>
                  </a:extLst>
                </a:gridCol>
                <a:gridCol w="3498439">
                  <a:extLst>
                    <a:ext uri="{9D8B030D-6E8A-4147-A177-3AD203B41FA5}">
                      <a16:colId xmlns:a16="http://schemas.microsoft.com/office/drawing/2014/main" val="20001"/>
                    </a:ext>
                  </a:extLst>
                </a:gridCol>
                <a:gridCol w="3498439">
                  <a:extLst>
                    <a:ext uri="{9D8B030D-6E8A-4147-A177-3AD203B41FA5}">
                      <a16:colId xmlns:a16="http://schemas.microsoft.com/office/drawing/2014/main" val="20002"/>
                    </a:ext>
                  </a:extLst>
                </a:gridCol>
              </a:tblGrid>
              <a:tr h="605440">
                <a:tc>
                  <a:txBody>
                    <a:bodyPr/>
                    <a:lstStyle/>
                    <a:p>
                      <a:pPr algn="r">
                        <a:lnSpc>
                          <a:spcPts val="1400"/>
                        </a:lnSpc>
                        <a:spcAft>
                          <a:spcPts val="0"/>
                        </a:spcAft>
                        <a:tabLst>
                          <a:tab pos="5076825" algn="l"/>
                        </a:tabLst>
                      </a:pPr>
                      <a:r>
                        <a:rPr lang="en-US" sz="2000" b="1" baseline="0" dirty="0" err="1">
                          <a:effectLst/>
                          <a:latin typeface="Microsoft YaHei" panose="020B0503020204020204" pitchFamily="34" charset="-122"/>
                          <a:ea typeface="Microsoft YaHei" panose="020B0503020204020204" pitchFamily="34" charset="-122"/>
                          <a:sym typeface="Huawei Sans" panose="020C0503030203020204" pitchFamily="34" charset="0"/>
                        </a:rPr>
                        <a:t>xmax</a:t>
                      </a:r>
                      <a:r>
                        <a:rPr lang="zh-CN" sz="2000" b="1" baseline="0" dirty="0">
                          <a:effectLst/>
                          <a:latin typeface="Microsoft YaHei" panose="020B0503020204020204" pitchFamily="34" charset="-122"/>
                          <a:ea typeface="Microsoft YaHei" panose="020B0503020204020204" pitchFamily="34" charset="-122"/>
                          <a:sym typeface="Huawei Sans" panose="020C0503030203020204" pitchFamily="34" charset="0"/>
                        </a:rPr>
                        <a:t>状态</a:t>
                      </a:r>
                    </a:p>
                    <a:p>
                      <a:pPr algn="l">
                        <a:lnSpc>
                          <a:spcPts val="1400"/>
                        </a:lnSpc>
                        <a:spcAft>
                          <a:spcPts val="0"/>
                        </a:spcAft>
                        <a:tabLst>
                          <a:tab pos="5076825" algn="l"/>
                        </a:tabLst>
                      </a:pPr>
                      <a:r>
                        <a:rPr lang="en-US" sz="2000" b="1" baseline="0" dirty="0" err="1">
                          <a:effectLst/>
                          <a:latin typeface="Microsoft YaHei" panose="020B0503020204020204" pitchFamily="34" charset="-122"/>
                          <a:ea typeface="Microsoft YaHei" panose="020B0503020204020204" pitchFamily="34" charset="-122"/>
                          <a:sym typeface="Huawei Sans" panose="020C0503030203020204" pitchFamily="34" charset="0"/>
                        </a:rPr>
                        <a:t>xmin</a:t>
                      </a:r>
                      <a:r>
                        <a:rPr lang="zh-CN" sz="2000" b="1" baseline="0" dirty="0">
                          <a:effectLst/>
                          <a:latin typeface="Microsoft YaHei" panose="020B0503020204020204" pitchFamily="34" charset="-122"/>
                          <a:ea typeface="Microsoft YaHei" panose="020B0503020204020204" pitchFamily="34" charset="-122"/>
                          <a:sym typeface="Huawei Sans" panose="020C0503030203020204" pitchFamily="34" charset="0"/>
                        </a:rPr>
                        <a:t>状态</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solidFill>
                      <a:schemeClr val="bg1">
                        <a:lumMod val="85000"/>
                      </a:schemeClr>
                    </a:solidFill>
                  </a:tcPr>
                </a:tc>
                <a:tc>
                  <a:txBody>
                    <a:bodyPr/>
                    <a:lstStyle/>
                    <a:p>
                      <a:pPr algn="ctr">
                        <a:lnSpc>
                          <a:spcPts val="1400"/>
                        </a:lnSpc>
                        <a:spcAft>
                          <a:spcPts val="0"/>
                        </a:spcAft>
                        <a:tabLst>
                          <a:tab pos="5076825" algn="l"/>
                        </a:tabLst>
                      </a:pPr>
                      <a:r>
                        <a:rPr lang="en-US" sz="2000" b="1" baseline="0" dirty="0" err="1">
                          <a:effectLst/>
                          <a:latin typeface="Microsoft YaHei" panose="020B0503020204020204" pitchFamily="34" charset="-122"/>
                          <a:ea typeface="Microsoft YaHei" panose="020B0503020204020204" pitchFamily="34" charset="-122"/>
                          <a:sym typeface="Huawei Sans" panose="020C0503030203020204" pitchFamily="34" charset="0"/>
                        </a:rPr>
                        <a:t>xmax</a:t>
                      </a:r>
                      <a:r>
                        <a:rPr lang="zh-CN" sz="2000" b="1" baseline="0" dirty="0">
                          <a:effectLst/>
                          <a:latin typeface="Microsoft YaHei" panose="020B0503020204020204" pitchFamily="34" charset="-122"/>
                          <a:ea typeface="Microsoft YaHei" panose="020B0503020204020204" pitchFamily="34" charset="-122"/>
                          <a:sym typeface="Huawei Sans" panose="020C0503030203020204" pitchFamily="34" charset="0"/>
                        </a:rPr>
                        <a:t>对于查询可见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a:lnSpc>
                          <a:spcPts val="1400"/>
                        </a:lnSpc>
                        <a:spcAft>
                          <a:spcPts val="0"/>
                        </a:spcAft>
                        <a:tabLst>
                          <a:tab pos="5076825" algn="l"/>
                        </a:tabLst>
                      </a:pPr>
                      <a:r>
                        <a:rPr lang="en-US" sz="2000" b="1" baseline="0" dirty="0" err="1">
                          <a:effectLst/>
                          <a:latin typeface="Microsoft YaHei" panose="020B0503020204020204" pitchFamily="34" charset="-122"/>
                          <a:ea typeface="Microsoft YaHei" panose="020B0503020204020204" pitchFamily="34" charset="-122"/>
                          <a:sym typeface="Huawei Sans" panose="020C0503030203020204" pitchFamily="34" charset="0"/>
                        </a:rPr>
                        <a:t>xmax</a:t>
                      </a:r>
                      <a:r>
                        <a:rPr lang="zh-CN" sz="2000" b="1" baseline="0" dirty="0">
                          <a:effectLst/>
                          <a:latin typeface="Microsoft YaHei" panose="020B0503020204020204" pitchFamily="34" charset="-122"/>
                          <a:ea typeface="Microsoft YaHei" panose="020B0503020204020204" pitchFamily="34" charset="-122"/>
                          <a:sym typeface="Huawei Sans" panose="020C0503030203020204" pitchFamily="34" charset="0"/>
                        </a:rPr>
                        <a:t>对于查询不可见</a:t>
                      </a: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63704">
                <a:tc>
                  <a:txBody>
                    <a:bodyPr/>
                    <a:lstStyle/>
                    <a:p>
                      <a:pPr algn="ctr">
                        <a:lnSpc>
                          <a:spcPts val="1400"/>
                        </a:lnSpc>
                        <a:spcAft>
                          <a:spcPts val="0"/>
                        </a:spcAft>
                        <a:tabLst>
                          <a:tab pos="5076825" algn="l"/>
                        </a:tabLst>
                      </a:pPr>
                      <a:r>
                        <a:rPr lang="en-US" sz="1800" baseline="0" dirty="0" err="1">
                          <a:effectLst/>
                          <a:latin typeface="Microsoft YaHei" panose="020B0503020204020204" pitchFamily="34" charset="-122"/>
                          <a:ea typeface="Microsoft YaHei" panose="020B0503020204020204" pitchFamily="34" charset="-122"/>
                          <a:sym typeface="Huawei Sans" panose="020C0503030203020204" pitchFamily="34" charset="0"/>
                        </a:rPr>
                        <a:t>xmin</a:t>
                      </a:r>
                      <a:r>
                        <a:rPr lang="zh-CN" sz="1800" baseline="0" dirty="0">
                          <a:effectLst/>
                          <a:latin typeface="Microsoft YaHei" panose="020B0503020204020204" pitchFamily="34" charset="-122"/>
                          <a:ea typeface="Microsoft YaHei" panose="020B0503020204020204" pitchFamily="34" charset="-122"/>
                          <a:sym typeface="Huawei Sans" panose="020C0503030203020204" pitchFamily="34" charset="0"/>
                        </a:rPr>
                        <a:t>对于查询可见</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tabLst>
                          <a:tab pos="5076825" algn="l"/>
                        </a:tabLst>
                      </a:pPr>
                      <a:r>
                        <a:rPr lang="zh-CN" sz="1800" kern="100" baseline="0" dirty="0">
                          <a:effectLst/>
                          <a:latin typeface="Microsoft YaHei" panose="020B0503020204020204" pitchFamily="34" charset="-122"/>
                          <a:ea typeface="Microsoft YaHei" panose="020B0503020204020204" pitchFamily="34" charset="-122"/>
                          <a:sym typeface="Huawei Sans" panose="020C0503030203020204" pitchFamily="34" charset="0"/>
                        </a:rPr>
                        <a:t>记录不可见（先插入，后删除）</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400"/>
                        </a:lnSpc>
                        <a:spcAft>
                          <a:spcPts val="0"/>
                        </a:spcAft>
                        <a:tabLst>
                          <a:tab pos="5076825" algn="l"/>
                        </a:tabLst>
                      </a:pPr>
                      <a:r>
                        <a:rPr lang="zh-CN" sz="1800" kern="100" baseline="0">
                          <a:effectLst/>
                          <a:latin typeface="Microsoft YaHei" panose="020B0503020204020204" pitchFamily="34" charset="-122"/>
                          <a:ea typeface="Microsoft YaHei" panose="020B0503020204020204" pitchFamily="34" charset="-122"/>
                          <a:sym typeface="Huawei Sans" panose="020C0503030203020204" pitchFamily="34" charset="0"/>
                        </a:rPr>
                        <a:t>记录可见（先插入，未删除）</a:t>
                      </a: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3704">
                <a:tc>
                  <a:txBody>
                    <a:bodyPr/>
                    <a:lstStyle/>
                    <a:p>
                      <a:pPr algn="ctr">
                        <a:lnSpc>
                          <a:spcPts val="1400"/>
                        </a:lnSpc>
                        <a:spcAft>
                          <a:spcPts val="0"/>
                        </a:spcAft>
                        <a:tabLst>
                          <a:tab pos="5076825" algn="l"/>
                        </a:tabLst>
                      </a:pPr>
                      <a:r>
                        <a:rPr lang="en-US" sz="1800" baseline="0" dirty="0" err="1">
                          <a:effectLst/>
                          <a:latin typeface="Microsoft YaHei" panose="020B0503020204020204" pitchFamily="34" charset="-122"/>
                          <a:ea typeface="Microsoft YaHei" panose="020B0503020204020204" pitchFamily="34" charset="-122"/>
                          <a:sym typeface="Huawei Sans" panose="020C0503030203020204" pitchFamily="34" charset="0"/>
                        </a:rPr>
                        <a:t>xmin</a:t>
                      </a:r>
                      <a:r>
                        <a:rPr lang="zh-CN" sz="1800" baseline="0" dirty="0">
                          <a:effectLst/>
                          <a:latin typeface="Microsoft YaHei" panose="020B0503020204020204" pitchFamily="34" charset="-122"/>
                          <a:ea typeface="Microsoft YaHei" panose="020B0503020204020204" pitchFamily="34" charset="-122"/>
                          <a:sym typeface="Huawei Sans" panose="020C0503030203020204" pitchFamily="34" charset="0"/>
                        </a:rPr>
                        <a:t>对于查询不可见</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400"/>
                        </a:lnSpc>
                        <a:spcAft>
                          <a:spcPts val="0"/>
                        </a:spcAft>
                        <a:tabLst>
                          <a:tab pos="5076825" algn="l"/>
                        </a:tabLst>
                      </a:pPr>
                      <a:r>
                        <a:rPr lang="zh-CN" sz="1800" kern="100" baseline="0" dirty="0">
                          <a:effectLst/>
                          <a:latin typeface="Microsoft YaHei" panose="020B0503020204020204" pitchFamily="34" charset="-122"/>
                          <a:ea typeface="Microsoft YaHei" panose="020B0503020204020204" pitchFamily="34" charset="-122"/>
                          <a:sym typeface="Huawei Sans" panose="020C0503030203020204" pitchFamily="34" charset="0"/>
                        </a:rPr>
                        <a:t>不可能发生</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lnSpc>
                          <a:spcPts val="1400"/>
                        </a:lnSpc>
                        <a:spcAft>
                          <a:spcPts val="0"/>
                        </a:spcAft>
                        <a:tabLst>
                          <a:tab pos="5076825" algn="l"/>
                        </a:tabLst>
                      </a:pPr>
                      <a:r>
                        <a:rPr lang="zh-CN" sz="1800" kern="100" baseline="0" dirty="0">
                          <a:effectLst/>
                          <a:latin typeface="Microsoft YaHei" panose="020B0503020204020204" pitchFamily="34" charset="-122"/>
                          <a:ea typeface="Microsoft YaHei" panose="020B0503020204020204" pitchFamily="34" charset="-122"/>
                          <a:sym typeface="Huawei Sans" panose="020C0503030203020204" pitchFamily="34" charset="0"/>
                        </a:rPr>
                        <a:t>记录不可见（未插入，未删除）</a:t>
                      </a:r>
                    </a:p>
                  </a:txBody>
                  <a:tcPr marL="68580" marR="68580" marT="0" marB="0" anchor="ctr">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10722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6">
            <a:extLst>
              <a:ext uri="{FF2B5EF4-FFF2-40B4-BE49-F238E27FC236}">
                <a16:creationId xmlns:a16="http://schemas.microsoft.com/office/drawing/2014/main" id="{82D12675-44BA-4A12-95E2-53CE42E365F2}"/>
              </a:ext>
            </a:extLst>
          </p:cNvPr>
          <p:cNvSpPr/>
          <p:nvPr/>
        </p:nvSpPr>
        <p:spPr>
          <a:xfrm>
            <a:off x="2257425" y="2411741"/>
            <a:ext cx="7677150" cy="1804107"/>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8" name="Shape6">
            <a:extLst>
              <a:ext uri="{FF2B5EF4-FFF2-40B4-BE49-F238E27FC236}">
                <a16:creationId xmlns:a16="http://schemas.microsoft.com/office/drawing/2014/main" id="{2BB58945-69A6-42E9-96FF-DC536AE97366}"/>
              </a:ext>
            </a:extLst>
          </p:cNvPr>
          <p:cNvSpPr/>
          <p:nvPr/>
        </p:nvSpPr>
        <p:spPr>
          <a:xfrm>
            <a:off x="2361338" y="2508313"/>
            <a:ext cx="7468462" cy="1613634"/>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36</a:t>
            </a:fld>
            <a:endParaRPr lang="zh-CN" altLang="en-US">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459614" y="996644"/>
            <a:ext cx="11111474" cy="5391964"/>
          </a:xfrm>
        </p:spPr>
        <p:txBody>
          <a:bodyPr/>
          <a:lstStyle/>
          <a:p>
            <a:pPr>
              <a:lnSpc>
                <a:spcPct val="120000"/>
              </a:lnSpc>
              <a:buFont typeface="Wingdings" panose="05000000000000000000" pitchFamily="2" charset="2"/>
              <a:buChar char="Ø"/>
            </a:pPr>
            <a:r>
              <a:rPr lang="en-US" altLang="zh-CN" sz="2400" dirty="0" err="1">
                <a:latin typeface="微软雅黑" panose="020B0503020204020204" pitchFamily="34" charset="-122"/>
                <a:ea typeface="微软雅黑" panose="020B0503020204020204" pitchFamily="34" charset="-122"/>
              </a:rPr>
              <a:t>GaussDB</a:t>
            </a:r>
            <a:r>
              <a:rPr lang="zh-CN" altLang="en-US" sz="2400" dirty="0">
                <a:latin typeface="微软雅黑" panose="020B0503020204020204" pitchFamily="34" charset="-122"/>
                <a:ea typeface="微软雅黑" panose="020B0503020204020204" pitchFamily="34" charset="-122"/>
              </a:rPr>
              <a:t>行存储的多版本支持追加更新，即在更新时并不是就地更新，而是在原有页面中保留上一个版本，然后在这个页面（如果空间不够会在新页面中）创建一个新的版本，来进行历史版本的累积更新。例如：</a:t>
            </a:r>
            <a:endParaRPr lang="en-US" altLang="zh-CN" sz="2400" dirty="0">
              <a:latin typeface="微软雅黑" panose="020B0503020204020204" pitchFamily="34" charset="-122"/>
              <a:ea typeface="微软雅黑" panose="020B0503020204020204" pitchFamily="34" charset="-122"/>
            </a:endParaRPr>
          </a:p>
          <a:p>
            <a:pPr>
              <a:lnSpc>
                <a:spcPct val="120000"/>
              </a:lnSpc>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lnSpc>
                <a:spcPct val="120000"/>
              </a:lnSpc>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0" indent="0">
              <a:lnSpc>
                <a:spcPct val="120000"/>
              </a:lnSpc>
              <a:buNone/>
            </a:pPr>
            <a:br>
              <a:rPr lang="en-US" altLang="zh-CN" sz="2400" dirty="0">
                <a:latin typeface="微软雅黑" panose="020B0503020204020204" pitchFamily="34" charset="-122"/>
                <a:ea typeface="微软雅黑" panose="020B0503020204020204" pitchFamily="34" charset="-122"/>
              </a:rPr>
            </a:br>
            <a:endParaRPr lang="en-US" altLang="zh-CN" sz="2400" dirty="0">
              <a:latin typeface="微软雅黑" panose="020B0503020204020204" pitchFamily="34" charset="-122"/>
              <a:ea typeface="微软雅黑" panose="020B0503020204020204" pitchFamily="34" charset="-122"/>
            </a:endParaRPr>
          </a:p>
          <a:p>
            <a:pPr>
              <a:lnSpc>
                <a:spcPct val="12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假设在一个事务号</a:t>
            </a:r>
            <a:r>
              <a:rPr lang="en-US" altLang="zh-CN" sz="2400" dirty="0" err="1">
                <a:latin typeface="微软雅黑" panose="020B0503020204020204" pitchFamily="34" charset="-122"/>
                <a:ea typeface="微软雅黑" panose="020B0503020204020204" pitchFamily="34" charset="-122"/>
              </a:rPr>
              <a:t>xid</a:t>
            </a:r>
            <a:r>
              <a:rPr lang="zh-CN" altLang="en-US" sz="2400" dirty="0">
                <a:latin typeface="微软雅黑" panose="020B0503020204020204" pitchFamily="34" charset="-122"/>
                <a:ea typeface="微软雅黑" panose="020B0503020204020204" pitchFamily="34" charset="-122"/>
              </a:rPr>
              <a:t>为</a:t>
            </a:r>
            <a:r>
              <a:rPr lang="en-US" altLang="zh-CN" sz="2400" dirty="0">
                <a:latin typeface="微软雅黑" panose="020B0503020204020204" pitchFamily="34" charset="-122"/>
                <a:ea typeface="微软雅黑" panose="020B0503020204020204" pitchFamily="34" charset="-122"/>
              </a:rPr>
              <a:t>10</a:t>
            </a:r>
            <a:r>
              <a:rPr lang="zh-CN" altLang="en-US" sz="2400" dirty="0">
                <a:latin typeface="微软雅黑" panose="020B0503020204020204" pitchFamily="34" charset="-122"/>
                <a:ea typeface="微软雅黑" panose="020B0503020204020204" pitchFamily="34" charset="-122"/>
              </a:rPr>
              <a:t>的事务中，插入数据’</a:t>
            </a:r>
            <a:r>
              <a:rPr lang="en-US" altLang="zh-CN" sz="2400" dirty="0">
                <a:latin typeface="微软雅黑" panose="020B0503020204020204" pitchFamily="34" charset="-122"/>
                <a:ea typeface="微软雅黑" panose="020B0503020204020204" pitchFamily="34" charset="-122"/>
              </a:rPr>
              <a:t>insert’</a:t>
            </a:r>
            <a:r>
              <a:rPr lang="zh-CN" altLang="en-US" sz="2400" dirty="0">
                <a:latin typeface="微软雅黑" panose="020B0503020204020204" pitchFamily="34" charset="-122"/>
                <a:ea typeface="微软雅黑" panose="020B0503020204020204" pitchFamily="34" charset="-122"/>
              </a:rPr>
              <a:t>，该行数据落入编号为</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的数据页面上</a:t>
            </a:r>
            <a:endParaRPr lang="en-US" altLang="zh-CN" sz="2400" dirty="0">
              <a:latin typeface="微软雅黑" panose="020B0503020204020204" pitchFamily="34" charset="-122"/>
              <a:ea typeface="微软雅黑" panose="020B0503020204020204" pitchFamily="34" charset="-122"/>
            </a:endParaRPr>
          </a:p>
          <a:p>
            <a:pPr lvl="1">
              <a:lnSpc>
                <a:spcPct val="12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该行结构如上图所示。</a:t>
            </a:r>
            <a:endParaRPr lang="en-US" altLang="zh-CN" sz="2000" dirty="0">
              <a:latin typeface="微软雅黑" panose="020B0503020204020204" pitchFamily="34" charset="-122"/>
              <a:ea typeface="微软雅黑" panose="020B0503020204020204" pitchFamily="34" charset="-122"/>
            </a:endParaRPr>
          </a:p>
          <a:p>
            <a:pPr lvl="1">
              <a:lnSpc>
                <a:spcPct val="120000"/>
              </a:lnSpc>
              <a:buFont typeface="Wingdings" panose="05000000000000000000" pitchFamily="2" charset="2"/>
              <a:buChar char="l"/>
            </a:pPr>
            <a:r>
              <a:rPr lang="en-US" altLang="zh-CN" sz="2000" dirty="0" err="1">
                <a:latin typeface="微软雅黑" panose="020B0503020204020204" pitchFamily="34" charset="-122"/>
                <a:ea typeface="微软雅黑" panose="020B0503020204020204" pitchFamily="34" charset="-122"/>
              </a:rPr>
              <a:t>xmax</a:t>
            </a:r>
            <a:r>
              <a:rPr lang="zh-CN" altLang="en-US" sz="2000" dirty="0">
                <a:latin typeface="微软雅黑" panose="020B0503020204020204" pitchFamily="34" charset="-122"/>
                <a:ea typeface="微软雅黑" panose="020B0503020204020204" pitchFamily="34" charset="-122"/>
              </a:rPr>
              <a:t>为</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，说明该记录为有效记录。</a:t>
            </a:r>
            <a:endParaRPr lang="en-US" altLang="zh-CN" sz="2000" dirty="0">
              <a:latin typeface="微软雅黑" panose="020B0503020204020204" pitchFamily="34" charset="-122"/>
              <a:ea typeface="微软雅黑" panose="020B0503020204020204" pitchFamily="34" charset="-122"/>
            </a:endParaRPr>
          </a:p>
          <a:p>
            <a:pPr>
              <a:lnSpc>
                <a:spcPct val="120000"/>
              </a:lnSpc>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sp>
        <p:nvSpPr>
          <p:cNvPr id="9" name="标题 2"/>
          <p:cNvSpPr>
            <a:spLocks noGrp="1"/>
          </p:cNvSpPr>
          <p:nvPr>
            <p:ph type="title"/>
          </p:nvPr>
        </p:nvSpPr>
        <p:spPr>
          <a:xfrm>
            <a:off x="1050551" y="109584"/>
            <a:ext cx="10090897" cy="678470"/>
          </a:xfrm>
        </p:spPr>
        <p:txBody>
          <a:bodyPr/>
          <a:lstStyle/>
          <a:p>
            <a:r>
              <a:rPr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行存多版本：追加更新</a:t>
            </a:r>
            <a:endParaRPr kumimoji="1" lang="zh-CN" altLang="en-US" dirty="0">
              <a:latin typeface="微软雅黑" panose="020B0503020204020204" pitchFamily="34" charset="-122"/>
              <a:ea typeface="微软雅黑" panose="020B0503020204020204" pitchFamily="34" charset="-122"/>
            </a:endParaRPr>
          </a:p>
        </p:txBody>
      </p:sp>
      <p:grpSp>
        <p:nvGrpSpPr>
          <p:cNvPr id="3" name="Group113">
            <a:extLst>
              <a:ext uri="{FF2B5EF4-FFF2-40B4-BE49-F238E27FC236}">
                <a16:creationId xmlns:a16="http://schemas.microsoft.com/office/drawing/2014/main" id="{79A4022D-A901-9B58-3F4B-C07A9D446BCE}"/>
              </a:ext>
            </a:extLst>
          </p:cNvPr>
          <p:cNvGrpSpPr/>
          <p:nvPr/>
        </p:nvGrpSpPr>
        <p:grpSpPr>
          <a:xfrm>
            <a:off x="2781551" y="2894626"/>
            <a:ext cx="6467600" cy="798000"/>
            <a:chOff x="1338200" y="3030000"/>
            <a:chExt cx="6467600" cy="798000"/>
          </a:xfrm>
        </p:grpSpPr>
        <p:sp>
          <p:nvSpPr>
            <p:cNvPr id="10" name="Rectangle">
              <a:extLst>
                <a:ext uri="{FF2B5EF4-FFF2-40B4-BE49-F238E27FC236}">
                  <a16:creationId xmlns:a16="http://schemas.microsoft.com/office/drawing/2014/main" id="{9C1E1CB8-2B7D-E696-2CFC-D54F073375FF}"/>
                </a:ext>
              </a:extLst>
            </p:cNvPr>
            <p:cNvSpPr/>
            <p:nvPr/>
          </p:nvSpPr>
          <p:spPr>
            <a:xfrm>
              <a:off x="1342000" y="3467000"/>
              <a:ext cx="1292000" cy="357200"/>
            </a:xfrm>
            <a:custGeom>
              <a:avLst/>
              <a:gdLst>
                <a:gd name="connsiteX0" fmla="*/ 0 w 1292000"/>
                <a:gd name="connsiteY0" fmla="*/ 178600 h 357200"/>
                <a:gd name="connsiteX1" fmla="*/ 648132 w 1292000"/>
                <a:gd name="connsiteY1" fmla="*/ 0 h 357200"/>
                <a:gd name="connsiteX2" fmla="*/ 1292000 w 1292000"/>
                <a:gd name="connsiteY2" fmla="*/ 178600 h 357200"/>
                <a:gd name="connsiteX3" fmla="*/ 648132 w 12920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292000" h="357200">
                  <a:moveTo>
                    <a:pt x="0" y="0"/>
                  </a:moveTo>
                  <a:lnTo>
                    <a:pt x="1292000" y="0"/>
                  </a:lnTo>
                  <a:lnTo>
                    <a:pt x="1292000" y="357200"/>
                  </a:lnTo>
                  <a:lnTo>
                    <a:pt x="0" y="357200"/>
                  </a:lnTo>
                  <a:lnTo>
                    <a:pt x="0" y="0"/>
                  </a:lnTo>
                  <a:close/>
                </a:path>
              </a:pathLst>
            </a:custGeom>
            <a:solidFill>
              <a:srgbClr val="FFFFFF"/>
            </a:solidFill>
            <a:ln w="7600" cap="flat">
              <a:solidFill>
                <a:srgbClr val="323232"/>
              </a:solidFill>
              <a:bevel/>
            </a:ln>
          </p:spPr>
          <p:txBody>
            <a:bodyPr wrap="square" lIns="0" tIns="0" rIns="0" bIns="0" rtlCol="0" anchor="ctr"/>
            <a:lstStyle/>
            <a:p>
              <a:pPr algn="ctr"/>
              <a:r>
                <a:rPr sz="1520" dirty="0">
                  <a:solidFill>
                    <a:srgbClr val="191919"/>
                  </a:solidFill>
                  <a:latin typeface="方正兰亭黑_GBK"/>
                </a:rPr>
                <a:t>10</a:t>
              </a:r>
            </a:p>
          </p:txBody>
        </p:sp>
        <p:sp>
          <p:nvSpPr>
            <p:cNvPr id="11" name="Rectangle">
              <a:extLst>
                <a:ext uri="{FF2B5EF4-FFF2-40B4-BE49-F238E27FC236}">
                  <a16:creationId xmlns:a16="http://schemas.microsoft.com/office/drawing/2014/main" id="{EF3CCAF4-A8B1-50A3-EB67-AA7E31E89A0B}"/>
                </a:ext>
              </a:extLst>
            </p:cNvPr>
            <p:cNvSpPr/>
            <p:nvPr/>
          </p:nvSpPr>
          <p:spPr>
            <a:xfrm>
              <a:off x="2634000" y="3467000"/>
              <a:ext cx="1292000" cy="357200"/>
            </a:xfrm>
            <a:custGeom>
              <a:avLst/>
              <a:gdLst>
                <a:gd name="connsiteX0" fmla="*/ 0 w 1292000"/>
                <a:gd name="connsiteY0" fmla="*/ 178600 h 357200"/>
                <a:gd name="connsiteX1" fmla="*/ 648132 w 1292000"/>
                <a:gd name="connsiteY1" fmla="*/ 0 h 357200"/>
                <a:gd name="connsiteX2" fmla="*/ 1292000 w 1292000"/>
                <a:gd name="connsiteY2" fmla="*/ 178600 h 357200"/>
                <a:gd name="connsiteX3" fmla="*/ 648132 w 12920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292000" h="357200">
                  <a:moveTo>
                    <a:pt x="0" y="0"/>
                  </a:moveTo>
                  <a:lnTo>
                    <a:pt x="1292000" y="0"/>
                  </a:lnTo>
                  <a:lnTo>
                    <a:pt x="1292000" y="357200"/>
                  </a:lnTo>
                  <a:lnTo>
                    <a:pt x="0" y="357200"/>
                  </a:lnTo>
                  <a:lnTo>
                    <a:pt x="0" y="0"/>
                  </a:lnTo>
                  <a:close/>
                </a:path>
              </a:pathLst>
            </a:custGeom>
            <a:solidFill>
              <a:srgbClr val="FFFFFF"/>
            </a:solidFill>
            <a:ln w="7600" cap="flat">
              <a:solidFill>
                <a:srgbClr val="323232"/>
              </a:solidFill>
              <a:bevel/>
            </a:ln>
          </p:spPr>
          <p:txBody>
            <a:bodyPr wrap="square" lIns="0" tIns="0" rIns="0" bIns="0" rtlCol="0" anchor="ctr"/>
            <a:lstStyle/>
            <a:p>
              <a:pPr algn="ctr"/>
              <a:r>
                <a:rPr sz="1520" dirty="0">
                  <a:solidFill>
                    <a:srgbClr val="191919"/>
                  </a:solidFill>
                  <a:latin typeface="方正兰亭黑_GBK"/>
                </a:rPr>
                <a:t>0</a:t>
              </a:r>
            </a:p>
          </p:txBody>
        </p:sp>
        <p:sp>
          <p:nvSpPr>
            <p:cNvPr id="12" name="Rectangle">
              <a:extLst>
                <a:ext uri="{FF2B5EF4-FFF2-40B4-BE49-F238E27FC236}">
                  <a16:creationId xmlns:a16="http://schemas.microsoft.com/office/drawing/2014/main" id="{4E0DAAF9-C749-4F8A-F1C4-D10E8EEB0282}"/>
                </a:ext>
              </a:extLst>
            </p:cNvPr>
            <p:cNvSpPr/>
            <p:nvPr/>
          </p:nvSpPr>
          <p:spPr>
            <a:xfrm>
              <a:off x="3926000" y="3467000"/>
              <a:ext cx="1292000" cy="357200"/>
            </a:xfrm>
            <a:custGeom>
              <a:avLst/>
              <a:gdLst>
                <a:gd name="connsiteX0" fmla="*/ 0 w 1292000"/>
                <a:gd name="connsiteY0" fmla="*/ 178600 h 357200"/>
                <a:gd name="connsiteX1" fmla="*/ 648132 w 1292000"/>
                <a:gd name="connsiteY1" fmla="*/ 0 h 357200"/>
                <a:gd name="connsiteX2" fmla="*/ 1292000 w 1292000"/>
                <a:gd name="connsiteY2" fmla="*/ 178600 h 357200"/>
                <a:gd name="connsiteX3" fmla="*/ 648132 w 12920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292000" h="357200">
                  <a:moveTo>
                    <a:pt x="0" y="0"/>
                  </a:moveTo>
                  <a:lnTo>
                    <a:pt x="1292000" y="0"/>
                  </a:lnTo>
                  <a:lnTo>
                    <a:pt x="1292000" y="357200"/>
                  </a:lnTo>
                  <a:lnTo>
                    <a:pt x="0" y="357200"/>
                  </a:lnTo>
                  <a:lnTo>
                    <a:pt x="0" y="0"/>
                  </a:lnTo>
                  <a:close/>
                </a:path>
              </a:pathLst>
            </a:custGeom>
            <a:solidFill>
              <a:srgbClr val="FFFFFF"/>
            </a:solidFill>
            <a:ln w="7600" cap="flat">
              <a:solidFill>
                <a:srgbClr val="323232"/>
              </a:solidFill>
              <a:bevel/>
            </a:ln>
          </p:spPr>
          <p:txBody>
            <a:bodyPr wrap="square" lIns="0" tIns="0" rIns="0" bIns="0" rtlCol="0" anchor="ctr"/>
            <a:lstStyle/>
            <a:p>
              <a:pPr algn="ctr"/>
              <a:r>
                <a:rPr sz="1520" dirty="0">
                  <a:solidFill>
                    <a:srgbClr val="191919"/>
                  </a:solidFill>
                  <a:latin typeface="方正兰亭黑_GBK"/>
                </a:rPr>
                <a:t>0</a:t>
              </a:r>
            </a:p>
          </p:txBody>
        </p:sp>
        <p:sp>
          <p:nvSpPr>
            <p:cNvPr id="13" name="Rectangle">
              <a:extLst>
                <a:ext uri="{FF2B5EF4-FFF2-40B4-BE49-F238E27FC236}">
                  <a16:creationId xmlns:a16="http://schemas.microsoft.com/office/drawing/2014/main" id="{05715163-5D45-6CF5-2C1D-4B271F2E2EB6}"/>
                </a:ext>
              </a:extLst>
            </p:cNvPr>
            <p:cNvSpPr/>
            <p:nvPr/>
          </p:nvSpPr>
          <p:spPr>
            <a:xfrm>
              <a:off x="5218000" y="3467000"/>
              <a:ext cx="1292000" cy="357200"/>
            </a:xfrm>
            <a:custGeom>
              <a:avLst/>
              <a:gdLst>
                <a:gd name="connsiteX0" fmla="*/ 0 w 1292000"/>
                <a:gd name="connsiteY0" fmla="*/ 178600 h 357200"/>
                <a:gd name="connsiteX1" fmla="*/ 648132 w 1292000"/>
                <a:gd name="connsiteY1" fmla="*/ 0 h 357200"/>
                <a:gd name="connsiteX2" fmla="*/ 1292000 w 1292000"/>
                <a:gd name="connsiteY2" fmla="*/ 178600 h 357200"/>
                <a:gd name="connsiteX3" fmla="*/ 648132 w 12920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292000" h="357200">
                  <a:moveTo>
                    <a:pt x="0" y="0"/>
                  </a:moveTo>
                  <a:lnTo>
                    <a:pt x="1292000" y="0"/>
                  </a:lnTo>
                  <a:lnTo>
                    <a:pt x="1292000" y="357200"/>
                  </a:lnTo>
                  <a:lnTo>
                    <a:pt x="0" y="357200"/>
                  </a:lnTo>
                  <a:lnTo>
                    <a:pt x="0" y="0"/>
                  </a:lnTo>
                  <a:close/>
                </a:path>
              </a:pathLst>
            </a:custGeom>
            <a:solidFill>
              <a:srgbClr val="FFFFFF"/>
            </a:solidFill>
            <a:ln w="7600" cap="flat">
              <a:solidFill>
                <a:srgbClr val="323232"/>
              </a:solidFill>
              <a:bevel/>
            </a:ln>
          </p:spPr>
          <p:txBody>
            <a:bodyPr wrap="square" lIns="0" tIns="0" rIns="0" bIns="0" rtlCol="0" anchor="ctr"/>
            <a:lstStyle/>
            <a:p>
              <a:pPr algn="ctr"/>
              <a:r>
                <a:rPr sz="1520" dirty="0">
                  <a:solidFill>
                    <a:srgbClr val="191919"/>
                  </a:solidFill>
                  <a:latin typeface="方正兰亭黑_GBK"/>
                </a:rPr>
                <a:t>(0,1)</a:t>
              </a:r>
            </a:p>
          </p:txBody>
        </p:sp>
        <p:sp>
          <p:nvSpPr>
            <p:cNvPr id="14" name="Rectangle">
              <a:extLst>
                <a:ext uri="{FF2B5EF4-FFF2-40B4-BE49-F238E27FC236}">
                  <a16:creationId xmlns:a16="http://schemas.microsoft.com/office/drawing/2014/main" id="{0CB65EC3-A282-AD3F-0004-69CABA0B5A20}"/>
                </a:ext>
              </a:extLst>
            </p:cNvPr>
            <p:cNvSpPr/>
            <p:nvPr/>
          </p:nvSpPr>
          <p:spPr>
            <a:xfrm>
              <a:off x="6510000" y="3467000"/>
              <a:ext cx="1292000" cy="357200"/>
            </a:xfrm>
            <a:custGeom>
              <a:avLst/>
              <a:gdLst>
                <a:gd name="connsiteX0" fmla="*/ 0 w 1292000"/>
                <a:gd name="connsiteY0" fmla="*/ 178600 h 357200"/>
                <a:gd name="connsiteX1" fmla="*/ 648132 w 1292000"/>
                <a:gd name="connsiteY1" fmla="*/ 0 h 357200"/>
                <a:gd name="connsiteX2" fmla="*/ 1292000 w 1292000"/>
                <a:gd name="connsiteY2" fmla="*/ 178600 h 357200"/>
                <a:gd name="connsiteX3" fmla="*/ 648132 w 12920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292000" h="357200">
                  <a:moveTo>
                    <a:pt x="0" y="0"/>
                  </a:moveTo>
                  <a:lnTo>
                    <a:pt x="1292000" y="0"/>
                  </a:lnTo>
                  <a:lnTo>
                    <a:pt x="1292000" y="357200"/>
                  </a:lnTo>
                  <a:lnTo>
                    <a:pt x="0" y="3572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lang="en-US" sz="1520" dirty="0">
                  <a:solidFill>
                    <a:srgbClr val="191919"/>
                  </a:solidFill>
                  <a:latin typeface="方正兰亭黑_GBK"/>
                </a:rPr>
                <a:t>‘</a:t>
              </a:r>
              <a:r>
                <a:rPr sz="1520" dirty="0">
                  <a:solidFill>
                    <a:srgbClr val="191919"/>
                  </a:solidFill>
                  <a:latin typeface="方正兰亭黑_GBK"/>
                </a:rPr>
                <a:t>insert</a:t>
              </a:r>
              <a:r>
                <a:rPr lang="en-US" altLang="zh-CN" sz="1520" dirty="0">
                  <a:solidFill>
                    <a:srgbClr val="191919"/>
                  </a:solidFill>
                  <a:latin typeface="方正兰亭黑_GBK"/>
                </a:rPr>
                <a:t>’</a:t>
              </a:r>
              <a:endParaRPr sz="1520" dirty="0">
                <a:solidFill>
                  <a:srgbClr val="191919"/>
                </a:solidFill>
                <a:latin typeface="方正兰亭黑_GBK"/>
              </a:endParaRPr>
            </a:p>
          </p:txBody>
        </p:sp>
        <p:sp>
          <p:nvSpPr>
            <p:cNvPr id="15" name="Text 114">
              <a:extLst>
                <a:ext uri="{FF2B5EF4-FFF2-40B4-BE49-F238E27FC236}">
                  <a16:creationId xmlns:a16="http://schemas.microsoft.com/office/drawing/2014/main" id="{45C0E12E-6F53-169B-2B0E-68A94B623824}"/>
                </a:ext>
              </a:extLst>
            </p:cNvPr>
            <p:cNvSpPr txBox="1"/>
            <p:nvPr/>
          </p:nvSpPr>
          <p:spPr>
            <a:xfrm>
              <a:off x="1592800" y="3033800"/>
              <a:ext cx="790400" cy="357200"/>
            </a:xfrm>
            <a:prstGeom prst="rect">
              <a:avLst/>
            </a:prstGeom>
            <a:noFill/>
          </p:spPr>
          <p:txBody>
            <a:bodyPr wrap="square" lIns="0" tIns="0" rIns="0" bIns="0" rtlCol="0" anchor="ctr"/>
            <a:lstStyle/>
            <a:p>
              <a:pPr algn="ctr"/>
              <a:r>
                <a:rPr sz="1672" dirty="0">
                  <a:solidFill>
                    <a:srgbClr val="191919"/>
                  </a:solidFill>
                  <a:latin typeface="方正兰亭黑_GBK"/>
                </a:rPr>
                <a:t>xmin</a:t>
              </a:r>
            </a:p>
          </p:txBody>
        </p:sp>
        <p:sp>
          <p:nvSpPr>
            <p:cNvPr id="16" name="Text 115">
              <a:extLst>
                <a:ext uri="{FF2B5EF4-FFF2-40B4-BE49-F238E27FC236}">
                  <a16:creationId xmlns:a16="http://schemas.microsoft.com/office/drawing/2014/main" id="{FBC73BCB-99A2-F3E3-F283-398595E56D11}"/>
                </a:ext>
              </a:extLst>
            </p:cNvPr>
            <p:cNvSpPr txBox="1"/>
            <p:nvPr/>
          </p:nvSpPr>
          <p:spPr>
            <a:xfrm>
              <a:off x="2884800" y="3033800"/>
              <a:ext cx="790400" cy="357200"/>
            </a:xfrm>
            <a:prstGeom prst="rect">
              <a:avLst/>
            </a:prstGeom>
            <a:noFill/>
          </p:spPr>
          <p:txBody>
            <a:bodyPr wrap="square" lIns="0" tIns="0" rIns="0" bIns="0" rtlCol="0" anchor="ctr"/>
            <a:lstStyle/>
            <a:p>
              <a:pPr algn="ctr"/>
              <a:r>
                <a:rPr sz="1672" dirty="0">
                  <a:solidFill>
                    <a:srgbClr val="191919"/>
                  </a:solidFill>
                  <a:latin typeface="方正兰亭黑_GBK"/>
                </a:rPr>
                <a:t>xmax</a:t>
              </a:r>
            </a:p>
          </p:txBody>
        </p:sp>
        <p:sp>
          <p:nvSpPr>
            <p:cNvPr id="17" name="Text 116">
              <a:extLst>
                <a:ext uri="{FF2B5EF4-FFF2-40B4-BE49-F238E27FC236}">
                  <a16:creationId xmlns:a16="http://schemas.microsoft.com/office/drawing/2014/main" id="{FF229F9F-8B15-D14F-0FA1-4FCBD810708A}"/>
                </a:ext>
              </a:extLst>
            </p:cNvPr>
            <p:cNvSpPr txBox="1"/>
            <p:nvPr/>
          </p:nvSpPr>
          <p:spPr>
            <a:xfrm>
              <a:off x="4176800" y="3033800"/>
              <a:ext cx="790400" cy="357200"/>
            </a:xfrm>
            <a:prstGeom prst="rect">
              <a:avLst/>
            </a:prstGeom>
            <a:noFill/>
          </p:spPr>
          <p:txBody>
            <a:bodyPr wrap="square" lIns="0" tIns="0" rIns="0" bIns="0" rtlCol="0" anchor="ctr"/>
            <a:lstStyle/>
            <a:p>
              <a:pPr algn="ctr"/>
              <a:r>
                <a:rPr sz="1672" dirty="0">
                  <a:solidFill>
                    <a:srgbClr val="191919"/>
                  </a:solidFill>
                  <a:latin typeface="方正兰亭黑_GBK"/>
                </a:rPr>
                <a:t>t_cid</a:t>
              </a:r>
            </a:p>
          </p:txBody>
        </p:sp>
        <p:sp>
          <p:nvSpPr>
            <p:cNvPr id="18" name="Text 117">
              <a:extLst>
                <a:ext uri="{FF2B5EF4-FFF2-40B4-BE49-F238E27FC236}">
                  <a16:creationId xmlns:a16="http://schemas.microsoft.com/office/drawing/2014/main" id="{5887975F-874D-674B-8A66-41CA04FC0D78}"/>
                </a:ext>
              </a:extLst>
            </p:cNvPr>
            <p:cNvSpPr txBox="1"/>
            <p:nvPr/>
          </p:nvSpPr>
          <p:spPr>
            <a:xfrm>
              <a:off x="5468800" y="3033800"/>
              <a:ext cx="790400" cy="357200"/>
            </a:xfrm>
            <a:prstGeom prst="rect">
              <a:avLst/>
            </a:prstGeom>
            <a:noFill/>
          </p:spPr>
          <p:txBody>
            <a:bodyPr wrap="square" lIns="0" tIns="0" rIns="0" bIns="0" rtlCol="0" anchor="ctr"/>
            <a:lstStyle/>
            <a:p>
              <a:pPr algn="ctr"/>
              <a:r>
                <a:rPr sz="1672" dirty="0">
                  <a:solidFill>
                    <a:srgbClr val="191919"/>
                  </a:solidFill>
                  <a:latin typeface="方正兰亭黑_GBK"/>
                </a:rPr>
                <a:t>t_ctid</a:t>
              </a:r>
            </a:p>
          </p:txBody>
        </p:sp>
        <p:sp>
          <p:nvSpPr>
            <p:cNvPr id="19" name="Text 118">
              <a:extLst>
                <a:ext uri="{FF2B5EF4-FFF2-40B4-BE49-F238E27FC236}">
                  <a16:creationId xmlns:a16="http://schemas.microsoft.com/office/drawing/2014/main" id="{DE8AB419-CE7F-1E40-3D3F-7620CFD78193}"/>
                </a:ext>
              </a:extLst>
            </p:cNvPr>
            <p:cNvSpPr txBox="1"/>
            <p:nvPr/>
          </p:nvSpPr>
          <p:spPr>
            <a:xfrm>
              <a:off x="6760800" y="3033800"/>
              <a:ext cx="790400" cy="357200"/>
            </a:xfrm>
            <a:prstGeom prst="rect">
              <a:avLst/>
            </a:prstGeom>
            <a:noFill/>
          </p:spPr>
          <p:txBody>
            <a:bodyPr wrap="square" lIns="0" tIns="0" rIns="0" bIns="0" rtlCol="0" anchor="ctr"/>
            <a:lstStyle/>
            <a:p>
              <a:pPr algn="ctr"/>
              <a:r>
                <a:rPr sz="1672" dirty="0">
                  <a:solidFill>
                    <a:srgbClr val="191919"/>
                  </a:solidFill>
                  <a:latin typeface="方正兰亭黑_GBK"/>
                </a:rPr>
                <a:t>data</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6">
            <a:extLst>
              <a:ext uri="{FF2B5EF4-FFF2-40B4-BE49-F238E27FC236}">
                <a16:creationId xmlns:a16="http://schemas.microsoft.com/office/drawing/2014/main" id="{82D12675-44BA-4A12-95E2-53CE42E365F2}"/>
              </a:ext>
            </a:extLst>
          </p:cNvPr>
          <p:cNvSpPr/>
          <p:nvPr/>
        </p:nvSpPr>
        <p:spPr>
          <a:xfrm>
            <a:off x="606490" y="2995672"/>
            <a:ext cx="10964598" cy="3318631"/>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9" name="Shape6">
            <a:extLst>
              <a:ext uri="{FF2B5EF4-FFF2-40B4-BE49-F238E27FC236}">
                <a16:creationId xmlns:a16="http://schemas.microsoft.com/office/drawing/2014/main" id="{2BB58945-69A6-42E9-96FF-DC536AE97366}"/>
              </a:ext>
            </a:extLst>
          </p:cNvPr>
          <p:cNvSpPr/>
          <p:nvPr/>
        </p:nvSpPr>
        <p:spPr>
          <a:xfrm>
            <a:off x="750041" y="3137993"/>
            <a:ext cx="10666548" cy="2968260"/>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7" name="Shape18">
            <a:extLst>
              <a:ext uri="{FF2B5EF4-FFF2-40B4-BE49-F238E27FC236}">
                <a16:creationId xmlns:a16="http://schemas.microsoft.com/office/drawing/2014/main" id="{CA02947C-86FA-43A0-AEA7-1533075A3978}"/>
              </a:ext>
            </a:extLst>
          </p:cNvPr>
          <p:cNvSpPr/>
          <p:nvPr/>
        </p:nvSpPr>
        <p:spPr>
          <a:xfrm>
            <a:off x="522753" y="1057274"/>
            <a:ext cx="10874188" cy="1771651"/>
          </a:xfrm>
          <a:prstGeom prst="roundRect">
            <a:avLst>
              <a:gd name="adj" fmla="val 1800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37</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行存多版本：追加更新</a:t>
            </a:r>
            <a:endParaRPr kumimoji="1" lang="zh-CN" altLang="en-US" dirty="0">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606490" y="1224021"/>
            <a:ext cx="10674221" cy="1451534"/>
          </a:xfrm>
        </p:spPr>
        <p:txBody>
          <a:bodyPr/>
          <a:lstStyle/>
          <a:p>
            <a:pPr>
              <a:buFont typeface="Wingdings" panose="05000000000000000000" pitchFamily="2" charset="2"/>
              <a:buChar char="Ø"/>
            </a:pPr>
            <a:r>
              <a:rPr lang="fr-FR" altLang="zh-CN" sz="2400" dirty="0" err="1">
                <a:latin typeface="微软雅黑" panose="020B0503020204020204" pitchFamily="34" charset="-122"/>
                <a:ea typeface="微软雅黑" panose="020B0503020204020204" pitchFamily="34" charset="-122"/>
              </a:rPr>
              <a:t>xid</a:t>
            </a:r>
            <a:r>
              <a:rPr lang="fr-FR" altLang="zh-CN"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fr-FR"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的事务中对该行做两次更新操作，第一次更新会发生如下变化：</a:t>
            </a:r>
          </a:p>
          <a:p>
            <a:pPr lvl="1">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原有行</a:t>
            </a:r>
            <a:r>
              <a:rPr lang="fr-FR" altLang="zh-CN" sz="2000" dirty="0">
                <a:latin typeface="微软雅黑" panose="020B0503020204020204" pitchFamily="34" charset="-122"/>
                <a:ea typeface="微软雅黑" panose="020B0503020204020204" pitchFamily="34" charset="-122"/>
              </a:rPr>
              <a:t>xmax</a:t>
            </a:r>
            <a:r>
              <a:rPr lang="zh-CN" altLang="en-US" sz="2000" dirty="0">
                <a:latin typeface="微软雅黑" panose="020B0503020204020204" pitchFamily="34" charset="-122"/>
                <a:ea typeface="微软雅黑" panose="020B0503020204020204" pitchFamily="34" charset="-122"/>
              </a:rPr>
              <a:t>更新为</a:t>
            </a:r>
            <a:r>
              <a:rPr lang="en-US" altLang="zh-CN" sz="2000" dirty="0">
                <a:latin typeface="微软雅黑" panose="020B0503020204020204" pitchFamily="34" charset="-122"/>
                <a:ea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rPr>
              <a:t>，使得原有行失效。</a:t>
            </a:r>
            <a:endParaRPr lang="en-US" altLang="zh-CN" sz="20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l"/>
            </a:pPr>
            <a:r>
              <a:rPr lang="fr-FR" altLang="zh-CN" sz="2000" dirty="0">
                <a:latin typeface="微软雅黑" panose="020B0503020204020204" pitchFamily="34" charset="-122"/>
                <a:ea typeface="微软雅黑" panose="020B0503020204020204" pitchFamily="34" charset="-122"/>
              </a:rPr>
              <a:t>t_ctid</a:t>
            </a:r>
            <a:r>
              <a:rPr lang="zh-CN" altLang="en-US" sz="2000" dirty="0">
                <a:latin typeface="微软雅黑" panose="020B0503020204020204" pitchFamily="34" charset="-122"/>
                <a:ea typeface="微软雅黑" panose="020B0503020204020204" pitchFamily="34" charset="-122"/>
              </a:rPr>
              <a:t>更新为新的</a:t>
            </a:r>
            <a:r>
              <a:rPr lang="fr-FR" altLang="zh-CN" sz="2000" dirty="0">
                <a:latin typeface="微软雅黑" panose="020B0503020204020204" pitchFamily="34" charset="-122"/>
                <a:ea typeface="微软雅黑" panose="020B0503020204020204" pitchFamily="34" charset="-122"/>
              </a:rPr>
              <a:t>ctid</a:t>
            </a:r>
            <a:r>
              <a:rPr lang="zh-CN" altLang="fr-FR"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指向新版本的行。</a:t>
            </a:r>
            <a:endParaRPr lang="en-US" altLang="zh-CN" sz="2000"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10" name="Group125">
            <a:extLst>
              <a:ext uri="{FF2B5EF4-FFF2-40B4-BE49-F238E27FC236}">
                <a16:creationId xmlns:a16="http://schemas.microsoft.com/office/drawing/2014/main" id="{2E9012C7-A907-AAD8-AD3E-AA940C91012F}"/>
              </a:ext>
            </a:extLst>
          </p:cNvPr>
          <p:cNvGrpSpPr/>
          <p:nvPr/>
        </p:nvGrpSpPr>
        <p:grpSpPr>
          <a:xfrm>
            <a:off x="1580427" y="3414674"/>
            <a:ext cx="8403832" cy="2386051"/>
            <a:chOff x="1110870" y="2498000"/>
            <a:chExt cx="6922261" cy="1862000"/>
          </a:xfrm>
        </p:grpSpPr>
        <p:sp>
          <p:nvSpPr>
            <p:cNvPr id="11" name="Rectangle">
              <a:extLst>
                <a:ext uri="{FF2B5EF4-FFF2-40B4-BE49-F238E27FC236}">
                  <a16:creationId xmlns:a16="http://schemas.microsoft.com/office/drawing/2014/main" id="{8CFCD686-5D33-5AA8-A659-5132410C6499}"/>
                </a:ext>
              </a:extLst>
            </p:cNvPr>
            <p:cNvSpPr/>
            <p:nvPr/>
          </p:nvSpPr>
          <p:spPr>
            <a:xfrm>
              <a:off x="1569330" y="2935000"/>
              <a:ext cx="1292000" cy="357200"/>
            </a:xfrm>
            <a:custGeom>
              <a:avLst/>
              <a:gdLst>
                <a:gd name="connsiteX0" fmla="*/ 0 w 1292000"/>
                <a:gd name="connsiteY0" fmla="*/ 178600 h 357200"/>
                <a:gd name="connsiteX1" fmla="*/ 648132 w 1292000"/>
                <a:gd name="connsiteY1" fmla="*/ 0 h 357200"/>
                <a:gd name="connsiteX2" fmla="*/ 1292000 w 1292000"/>
                <a:gd name="connsiteY2" fmla="*/ 178600 h 357200"/>
                <a:gd name="connsiteX3" fmla="*/ 648132 w 12920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292000" h="357200">
                  <a:moveTo>
                    <a:pt x="0" y="0"/>
                  </a:moveTo>
                  <a:lnTo>
                    <a:pt x="1292000" y="0"/>
                  </a:lnTo>
                  <a:lnTo>
                    <a:pt x="1292000" y="357200"/>
                  </a:lnTo>
                  <a:lnTo>
                    <a:pt x="0" y="357200"/>
                  </a:lnTo>
                  <a:lnTo>
                    <a:pt x="0" y="0"/>
                  </a:lnTo>
                  <a:close/>
                </a:path>
              </a:pathLst>
            </a:custGeom>
            <a:solidFill>
              <a:srgbClr val="FFFFFF"/>
            </a:solidFill>
            <a:ln w="7600" cap="flat">
              <a:solidFill>
                <a:srgbClr val="323232"/>
              </a:solidFill>
              <a:bevel/>
            </a:ln>
          </p:spPr>
          <p:txBody>
            <a:bodyPr wrap="square" lIns="0" tIns="0" rIns="0" bIns="0" rtlCol="0" anchor="ctr"/>
            <a:lstStyle/>
            <a:p>
              <a:pPr algn="ctr"/>
              <a:r>
                <a:rPr sz="1520" dirty="0">
                  <a:solidFill>
                    <a:srgbClr val="191919"/>
                  </a:solidFill>
                  <a:latin typeface="方正兰亭黑_GBK"/>
                </a:rPr>
                <a:t>10</a:t>
              </a:r>
            </a:p>
          </p:txBody>
        </p:sp>
        <p:sp>
          <p:nvSpPr>
            <p:cNvPr id="12" name="Rectangle">
              <a:extLst>
                <a:ext uri="{FF2B5EF4-FFF2-40B4-BE49-F238E27FC236}">
                  <a16:creationId xmlns:a16="http://schemas.microsoft.com/office/drawing/2014/main" id="{4A552041-6185-5A03-02DD-E72E09CD7263}"/>
                </a:ext>
              </a:extLst>
            </p:cNvPr>
            <p:cNvSpPr/>
            <p:nvPr/>
          </p:nvSpPr>
          <p:spPr>
            <a:xfrm>
              <a:off x="2861330" y="2935000"/>
              <a:ext cx="1292000" cy="357200"/>
            </a:xfrm>
            <a:custGeom>
              <a:avLst/>
              <a:gdLst>
                <a:gd name="connsiteX0" fmla="*/ 0 w 1292000"/>
                <a:gd name="connsiteY0" fmla="*/ 178600 h 357200"/>
                <a:gd name="connsiteX1" fmla="*/ 648132 w 1292000"/>
                <a:gd name="connsiteY1" fmla="*/ 0 h 357200"/>
                <a:gd name="connsiteX2" fmla="*/ 1292000 w 1292000"/>
                <a:gd name="connsiteY2" fmla="*/ 178600 h 357200"/>
                <a:gd name="connsiteX3" fmla="*/ 648132 w 12920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292000" h="357200">
                  <a:moveTo>
                    <a:pt x="0" y="0"/>
                  </a:moveTo>
                  <a:lnTo>
                    <a:pt x="1292000" y="0"/>
                  </a:lnTo>
                  <a:lnTo>
                    <a:pt x="1292000" y="357200"/>
                  </a:lnTo>
                  <a:lnTo>
                    <a:pt x="0" y="357200"/>
                  </a:lnTo>
                  <a:lnTo>
                    <a:pt x="0" y="0"/>
                  </a:lnTo>
                  <a:close/>
                </a:path>
              </a:pathLst>
            </a:custGeom>
            <a:solidFill>
              <a:srgbClr val="FFFFFF"/>
            </a:solidFill>
            <a:ln w="7600" cap="flat">
              <a:solidFill>
                <a:srgbClr val="323232"/>
              </a:solidFill>
              <a:bevel/>
            </a:ln>
          </p:spPr>
          <p:txBody>
            <a:bodyPr wrap="square" lIns="0" tIns="0" rIns="0" bIns="0" rtlCol="0" anchor="ctr"/>
            <a:lstStyle/>
            <a:p>
              <a:pPr algn="ctr"/>
              <a:r>
                <a:rPr sz="1520" dirty="0">
                  <a:solidFill>
                    <a:srgbClr val="191919"/>
                  </a:solidFill>
                  <a:latin typeface="方正兰亭黑_GBK"/>
                </a:rPr>
                <a:t>30</a:t>
              </a:r>
            </a:p>
          </p:txBody>
        </p:sp>
        <p:sp>
          <p:nvSpPr>
            <p:cNvPr id="13" name="Rectangle">
              <a:extLst>
                <a:ext uri="{FF2B5EF4-FFF2-40B4-BE49-F238E27FC236}">
                  <a16:creationId xmlns:a16="http://schemas.microsoft.com/office/drawing/2014/main" id="{37649629-BDE4-04F2-CBB3-95A8ABD758C9}"/>
                </a:ext>
              </a:extLst>
            </p:cNvPr>
            <p:cNvSpPr/>
            <p:nvPr/>
          </p:nvSpPr>
          <p:spPr>
            <a:xfrm>
              <a:off x="4153330" y="2935000"/>
              <a:ext cx="1292000" cy="357200"/>
            </a:xfrm>
            <a:custGeom>
              <a:avLst/>
              <a:gdLst>
                <a:gd name="connsiteX0" fmla="*/ 0 w 1292000"/>
                <a:gd name="connsiteY0" fmla="*/ 178600 h 357200"/>
                <a:gd name="connsiteX1" fmla="*/ 648132 w 1292000"/>
                <a:gd name="connsiteY1" fmla="*/ 0 h 357200"/>
                <a:gd name="connsiteX2" fmla="*/ 1292000 w 1292000"/>
                <a:gd name="connsiteY2" fmla="*/ 178600 h 357200"/>
                <a:gd name="connsiteX3" fmla="*/ 648132 w 12920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292000" h="357200">
                  <a:moveTo>
                    <a:pt x="0" y="0"/>
                  </a:moveTo>
                  <a:lnTo>
                    <a:pt x="1292000" y="0"/>
                  </a:lnTo>
                  <a:lnTo>
                    <a:pt x="1292000" y="357200"/>
                  </a:lnTo>
                  <a:lnTo>
                    <a:pt x="0" y="357200"/>
                  </a:lnTo>
                  <a:lnTo>
                    <a:pt x="0" y="0"/>
                  </a:lnTo>
                  <a:close/>
                </a:path>
              </a:pathLst>
            </a:custGeom>
            <a:solidFill>
              <a:srgbClr val="FFFFFF"/>
            </a:solidFill>
            <a:ln w="7600" cap="flat">
              <a:solidFill>
                <a:srgbClr val="323232"/>
              </a:solidFill>
              <a:bevel/>
            </a:ln>
          </p:spPr>
          <p:txBody>
            <a:bodyPr wrap="square" lIns="0" tIns="0" rIns="0" bIns="0" rtlCol="0" anchor="ctr"/>
            <a:lstStyle/>
            <a:p>
              <a:pPr algn="ctr"/>
              <a:r>
                <a:rPr sz="1520" dirty="0">
                  <a:solidFill>
                    <a:srgbClr val="191919"/>
                  </a:solidFill>
                  <a:latin typeface="方正兰亭黑_GBK"/>
                </a:rPr>
                <a:t>0</a:t>
              </a:r>
            </a:p>
          </p:txBody>
        </p:sp>
        <p:sp>
          <p:nvSpPr>
            <p:cNvPr id="14" name="Rectangle">
              <a:extLst>
                <a:ext uri="{FF2B5EF4-FFF2-40B4-BE49-F238E27FC236}">
                  <a16:creationId xmlns:a16="http://schemas.microsoft.com/office/drawing/2014/main" id="{7C2A4D97-C886-8C76-9C3A-3F57FDD5F192}"/>
                </a:ext>
              </a:extLst>
            </p:cNvPr>
            <p:cNvSpPr/>
            <p:nvPr/>
          </p:nvSpPr>
          <p:spPr>
            <a:xfrm>
              <a:off x="5445330" y="2935000"/>
              <a:ext cx="1292000" cy="357200"/>
            </a:xfrm>
            <a:custGeom>
              <a:avLst/>
              <a:gdLst>
                <a:gd name="connsiteX0" fmla="*/ 0 w 1292000"/>
                <a:gd name="connsiteY0" fmla="*/ 178600 h 357200"/>
                <a:gd name="connsiteX1" fmla="*/ 648132 w 1292000"/>
                <a:gd name="connsiteY1" fmla="*/ 0 h 357200"/>
                <a:gd name="connsiteX2" fmla="*/ 1292000 w 1292000"/>
                <a:gd name="connsiteY2" fmla="*/ 178600 h 357200"/>
                <a:gd name="connsiteX3" fmla="*/ 648132 w 12920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292000" h="357200">
                  <a:moveTo>
                    <a:pt x="0" y="0"/>
                  </a:moveTo>
                  <a:lnTo>
                    <a:pt x="1292000" y="0"/>
                  </a:lnTo>
                  <a:lnTo>
                    <a:pt x="1292000" y="357200"/>
                  </a:lnTo>
                  <a:lnTo>
                    <a:pt x="0" y="357200"/>
                  </a:lnTo>
                  <a:lnTo>
                    <a:pt x="0" y="0"/>
                  </a:lnTo>
                  <a:close/>
                </a:path>
              </a:pathLst>
            </a:custGeom>
            <a:solidFill>
              <a:srgbClr val="FFFFFF"/>
            </a:solidFill>
            <a:ln w="7600" cap="flat">
              <a:solidFill>
                <a:srgbClr val="323232"/>
              </a:solidFill>
              <a:bevel/>
            </a:ln>
          </p:spPr>
          <p:txBody>
            <a:bodyPr wrap="square" lIns="0" tIns="0" rIns="0" bIns="0" rtlCol="0" anchor="ctr"/>
            <a:lstStyle/>
            <a:p>
              <a:pPr algn="ctr"/>
              <a:r>
                <a:rPr sz="1520" dirty="0">
                  <a:solidFill>
                    <a:srgbClr val="191919"/>
                  </a:solidFill>
                  <a:latin typeface="方正兰亭黑_GBK"/>
                </a:rPr>
                <a:t>(0,2)</a:t>
              </a:r>
            </a:p>
          </p:txBody>
        </p:sp>
        <p:sp>
          <p:nvSpPr>
            <p:cNvPr id="15" name="Rectangle">
              <a:extLst>
                <a:ext uri="{FF2B5EF4-FFF2-40B4-BE49-F238E27FC236}">
                  <a16:creationId xmlns:a16="http://schemas.microsoft.com/office/drawing/2014/main" id="{4ECA3D3E-8988-C5D2-6F7A-D3223C83316B}"/>
                </a:ext>
              </a:extLst>
            </p:cNvPr>
            <p:cNvSpPr/>
            <p:nvPr/>
          </p:nvSpPr>
          <p:spPr>
            <a:xfrm>
              <a:off x="6737330" y="2935000"/>
              <a:ext cx="1292000" cy="357200"/>
            </a:xfrm>
            <a:custGeom>
              <a:avLst/>
              <a:gdLst>
                <a:gd name="connsiteX0" fmla="*/ 0 w 1292000"/>
                <a:gd name="connsiteY0" fmla="*/ 178600 h 357200"/>
                <a:gd name="connsiteX1" fmla="*/ 648132 w 1292000"/>
                <a:gd name="connsiteY1" fmla="*/ 0 h 357200"/>
                <a:gd name="connsiteX2" fmla="*/ 1292000 w 1292000"/>
                <a:gd name="connsiteY2" fmla="*/ 178600 h 357200"/>
                <a:gd name="connsiteX3" fmla="*/ 648132 w 12920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292000" h="357200">
                  <a:moveTo>
                    <a:pt x="0" y="0"/>
                  </a:moveTo>
                  <a:lnTo>
                    <a:pt x="1292000" y="0"/>
                  </a:lnTo>
                  <a:lnTo>
                    <a:pt x="1292000" y="357200"/>
                  </a:lnTo>
                  <a:lnTo>
                    <a:pt x="0" y="3572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lang="en-US" sz="1520" dirty="0">
                  <a:solidFill>
                    <a:srgbClr val="191919"/>
                  </a:solidFill>
                  <a:latin typeface="方正兰亭黑_GBK"/>
                </a:rPr>
                <a:t>‘</a:t>
              </a:r>
              <a:r>
                <a:rPr sz="1520" dirty="0">
                  <a:solidFill>
                    <a:srgbClr val="191919"/>
                  </a:solidFill>
                  <a:latin typeface="方正兰亭黑_GBK"/>
                </a:rPr>
                <a:t>insert</a:t>
              </a:r>
              <a:r>
                <a:rPr lang="en-US" altLang="zh-CN" sz="1520" dirty="0">
                  <a:solidFill>
                    <a:srgbClr val="191919"/>
                  </a:solidFill>
                  <a:latin typeface="方正兰亭黑_GBK"/>
                </a:rPr>
                <a:t>’</a:t>
              </a:r>
              <a:endParaRPr sz="1520" dirty="0">
                <a:solidFill>
                  <a:srgbClr val="191919"/>
                </a:solidFill>
                <a:latin typeface="方正兰亭黑_GBK"/>
              </a:endParaRPr>
            </a:p>
          </p:txBody>
        </p:sp>
        <p:sp>
          <p:nvSpPr>
            <p:cNvPr id="16" name="Text 126">
              <a:extLst>
                <a:ext uri="{FF2B5EF4-FFF2-40B4-BE49-F238E27FC236}">
                  <a16:creationId xmlns:a16="http://schemas.microsoft.com/office/drawing/2014/main" id="{6EB94C77-BB0B-D5DF-81B2-BA162C7B8618}"/>
                </a:ext>
              </a:extLst>
            </p:cNvPr>
            <p:cNvSpPr txBox="1"/>
            <p:nvPr/>
          </p:nvSpPr>
          <p:spPr>
            <a:xfrm>
              <a:off x="1820130" y="2501800"/>
              <a:ext cx="790400" cy="357200"/>
            </a:xfrm>
            <a:prstGeom prst="rect">
              <a:avLst/>
            </a:prstGeom>
            <a:noFill/>
          </p:spPr>
          <p:txBody>
            <a:bodyPr wrap="square" lIns="0" tIns="0" rIns="0" bIns="0" rtlCol="0" anchor="ctr"/>
            <a:lstStyle/>
            <a:p>
              <a:pPr algn="ctr"/>
              <a:r>
                <a:rPr sz="1672" dirty="0">
                  <a:solidFill>
                    <a:srgbClr val="191919"/>
                  </a:solidFill>
                  <a:latin typeface="方正兰亭黑_GBK"/>
                </a:rPr>
                <a:t>xmin</a:t>
              </a:r>
            </a:p>
          </p:txBody>
        </p:sp>
        <p:sp>
          <p:nvSpPr>
            <p:cNvPr id="17" name="Text 127">
              <a:extLst>
                <a:ext uri="{FF2B5EF4-FFF2-40B4-BE49-F238E27FC236}">
                  <a16:creationId xmlns:a16="http://schemas.microsoft.com/office/drawing/2014/main" id="{D421C0A5-4F6F-8DFF-65DF-431D9B205DB5}"/>
                </a:ext>
              </a:extLst>
            </p:cNvPr>
            <p:cNvSpPr txBox="1"/>
            <p:nvPr/>
          </p:nvSpPr>
          <p:spPr>
            <a:xfrm>
              <a:off x="3112130" y="2501800"/>
              <a:ext cx="790400" cy="357200"/>
            </a:xfrm>
            <a:prstGeom prst="rect">
              <a:avLst/>
            </a:prstGeom>
            <a:noFill/>
          </p:spPr>
          <p:txBody>
            <a:bodyPr wrap="square" lIns="0" tIns="0" rIns="0" bIns="0" rtlCol="0" anchor="ctr"/>
            <a:lstStyle/>
            <a:p>
              <a:pPr algn="ctr"/>
              <a:r>
                <a:rPr sz="1672" dirty="0">
                  <a:solidFill>
                    <a:srgbClr val="191919"/>
                  </a:solidFill>
                  <a:latin typeface="方正兰亭黑_GBK"/>
                </a:rPr>
                <a:t>xmax</a:t>
              </a:r>
            </a:p>
          </p:txBody>
        </p:sp>
        <p:sp>
          <p:nvSpPr>
            <p:cNvPr id="18" name="Text 128">
              <a:extLst>
                <a:ext uri="{FF2B5EF4-FFF2-40B4-BE49-F238E27FC236}">
                  <a16:creationId xmlns:a16="http://schemas.microsoft.com/office/drawing/2014/main" id="{51E51B7E-4BCD-0F96-EC3E-EDDC198D36E3}"/>
                </a:ext>
              </a:extLst>
            </p:cNvPr>
            <p:cNvSpPr txBox="1"/>
            <p:nvPr/>
          </p:nvSpPr>
          <p:spPr>
            <a:xfrm>
              <a:off x="4404130" y="2501800"/>
              <a:ext cx="790400" cy="357200"/>
            </a:xfrm>
            <a:prstGeom prst="rect">
              <a:avLst/>
            </a:prstGeom>
            <a:noFill/>
          </p:spPr>
          <p:txBody>
            <a:bodyPr wrap="square" lIns="0" tIns="0" rIns="0" bIns="0" rtlCol="0" anchor="ctr"/>
            <a:lstStyle/>
            <a:p>
              <a:pPr algn="ctr"/>
              <a:r>
                <a:rPr sz="1672" dirty="0">
                  <a:solidFill>
                    <a:srgbClr val="191919"/>
                  </a:solidFill>
                  <a:latin typeface="方正兰亭黑_GBK"/>
                </a:rPr>
                <a:t>t_cid</a:t>
              </a:r>
            </a:p>
          </p:txBody>
        </p:sp>
        <p:sp>
          <p:nvSpPr>
            <p:cNvPr id="19" name="Text 129">
              <a:extLst>
                <a:ext uri="{FF2B5EF4-FFF2-40B4-BE49-F238E27FC236}">
                  <a16:creationId xmlns:a16="http://schemas.microsoft.com/office/drawing/2014/main" id="{5A2FF735-3071-48D0-E832-5AF0AC0C1F71}"/>
                </a:ext>
              </a:extLst>
            </p:cNvPr>
            <p:cNvSpPr txBox="1"/>
            <p:nvPr/>
          </p:nvSpPr>
          <p:spPr>
            <a:xfrm>
              <a:off x="5696130" y="2501800"/>
              <a:ext cx="790400" cy="357200"/>
            </a:xfrm>
            <a:prstGeom prst="rect">
              <a:avLst/>
            </a:prstGeom>
            <a:noFill/>
          </p:spPr>
          <p:txBody>
            <a:bodyPr wrap="square" lIns="0" tIns="0" rIns="0" bIns="0" rtlCol="0" anchor="ctr"/>
            <a:lstStyle/>
            <a:p>
              <a:pPr algn="ctr"/>
              <a:r>
                <a:rPr sz="1672" dirty="0">
                  <a:solidFill>
                    <a:srgbClr val="191919"/>
                  </a:solidFill>
                  <a:latin typeface="方正兰亭黑_GBK"/>
                </a:rPr>
                <a:t>t_ctid</a:t>
              </a:r>
            </a:p>
          </p:txBody>
        </p:sp>
        <p:sp>
          <p:nvSpPr>
            <p:cNvPr id="20" name="Text 130">
              <a:extLst>
                <a:ext uri="{FF2B5EF4-FFF2-40B4-BE49-F238E27FC236}">
                  <a16:creationId xmlns:a16="http://schemas.microsoft.com/office/drawing/2014/main" id="{5013243D-4BE3-43D8-F055-0940FFB45A9B}"/>
                </a:ext>
              </a:extLst>
            </p:cNvPr>
            <p:cNvSpPr txBox="1"/>
            <p:nvPr/>
          </p:nvSpPr>
          <p:spPr>
            <a:xfrm>
              <a:off x="6988130" y="2501800"/>
              <a:ext cx="790400" cy="357200"/>
            </a:xfrm>
            <a:prstGeom prst="rect">
              <a:avLst/>
            </a:prstGeom>
            <a:noFill/>
          </p:spPr>
          <p:txBody>
            <a:bodyPr wrap="square" lIns="0" tIns="0" rIns="0" bIns="0" rtlCol="0" anchor="ctr"/>
            <a:lstStyle/>
            <a:p>
              <a:pPr algn="ctr"/>
              <a:r>
                <a:rPr sz="1672" dirty="0">
                  <a:solidFill>
                    <a:srgbClr val="191919"/>
                  </a:solidFill>
                  <a:latin typeface="方正兰亭黑_GBK"/>
                </a:rPr>
                <a:t>data</a:t>
              </a:r>
            </a:p>
          </p:txBody>
        </p:sp>
        <p:sp>
          <p:nvSpPr>
            <p:cNvPr id="21" name="Rectangle">
              <a:extLst>
                <a:ext uri="{FF2B5EF4-FFF2-40B4-BE49-F238E27FC236}">
                  <a16:creationId xmlns:a16="http://schemas.microsoft.com/office/drawing/2014/main" id="{708A0FA6-9BD3-DD3A-E7AE-830C656E62EC}"/>
                </a:ext>
              </a:extLst>
            </p:cNvPr>
            <p:cNvSpPr/>
            <p:nvPr/>
          </p:nvSpPr>
          <p:spPr>
            <a:xfrm>
              <a:off x="1569330" y="3999000"/>
              <a:ext cx="1292000" cy="357200"/>
            </a:xfrm>
            <a:custGeom>
              <a:avLst/>
              <a:gdLst>
                <a:gd name="connsiteX0" fmla="*/ 0 w 1292000"/>
                <a:gd name="connsiteY0" fmla="*/ 178600 h 357200"/>
                <a:gd name="connsiteX1" fmla="*/ 648132 w 1292000"/>
                <a:gd name="connsiteY1" fmla="*/ 0 h 357200"/>
                <a:gd name="connsiteX2" fmla="*/ 1292000 w 1292000"/>
                <a:gd name="connsiteY2" fmla="*/ 178600 h 357200"/>
                <a:gd name="connsiteX3" fmla="*/ 648132 w 12920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292000" h="357200">
                  <a:moveTo>
                    <a:pt x="0" y="0"/>
                  </a:moveTo>
                  <a:lnTo>
                    <a:pt x="1292000" y="0"/>
                  </a:lnTo>
                  <a:lnTo>
                    <a:pt x="1292000" y="357200"/>
                  </a:lnTo>
                  <a:lnTo>
                    <a:pt x="0" y="357200"/>
                  </a:lnTo>
                  <a:lnTo>
                    <a:pt x="0" y="0"/>
                  </a:lnTo>
                  <a:close/>
                </a:path>
              </a:pathLst>
            </a:custGeom>
            <a:solidFill>
              <a:srgbClr val="FFFFFF"/>
            </a:solidFill>
            <a:ln w="7600" cap="flat">
              <a:solidFill>
                <a:srgbClr val="323232"/>
              </a:solidFill>
              <a:bevel/>
            </a:ln>
          </p:spPr>
          <p:txBody>
            <a:bodyPr wrap="square" lIns="0" tIns="0" rIns="0" bIns="0" rtlCol="0" anchor="ctr"/>
            <a:lstStyle/>
            <a:p>
              <a:pPr algn="ctr"/>
              <a:r>
                <a:rPr sz="1520" dirty="0">
                  <a:solidFill>
                    <a:srgbClr val="191919"/>
                  </a:solidFill>
                  <a:latin typeface="方正兰亭黑_GBK"/>
                </a:rPr>
                <a:t>30</a:t>
              </a:r>
            </a:p>
          </p:txBody>
        </p:sp>
        <p:sp>
          <p:nvSpPr>
            <p:cNvPr id="22" name="Rectangle">
              <a:extLst>
                <a:ext uri="{FF2B5EF4-FFF2-40B4-BE49-F238E27FC236}">
                  <a16:creationId xmlns:a16="http://schemas.microsoft.com/office/drawing/2014/main" id="{A0399410-7286-A345-CEC6-0E8EB5F6CB86}"/>
                </a:ext>
              </a:extLst>
            </p:cNvPr>
            <p:cNvSpPr/>
            <p:nvPr/>
          </p:nvSpPr>
          <p:spPr>
            <a:xfrm>
              <a:off x="2861330" y="3999000"/>
              <a:ext cx="1292000" cy="357200"/>
            </a:xfrm>
            <a:custGeom>
              <a:avLst/>
              <a:gdLst>
                <a:gd name="connsiteX0" fmla="*/ 0 w 1292000"/>
                <a:gd name="connsiteY0" fmla="*/ 178600 h 357200"/>
                <a:gd name="connsiteX1" fmla="*/ 648132 w 1292000"/>
                <a:gd name="connsiteY1" fmla="*/ 0 h 357200"/>
                <a:gd name="connsiteX2" fmla="*/ 1292000 w 1292000"/>
                <a:gd name="connsiteY2" fmla="*/ 178600 h 357200"/>
                <a:gd name="connsiteX3" fmla="*/ 648132 w 12920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292000" h="357200">
                  <a:moveTo>
                    <a:pt x="0" y="0"/>
                  </a:moveTo>
                  <a:lnTo>
                    <a:pt x="1292000" y="0"/>
                  </a:lnTo>
                  <a:lnTo>
                    <a:pt x="1292000" y="357200"/>
                  </a:lnTo>
                  <a:lnTo>
                    <a:pt x="0" y="357200"/>
                  </a:lnTo>
                  <a:lnTo>
                    <a:pt x="0" y="0"/>
                  </a:lnTo>
                  <a:close/>
                </a:path>
              </a:pathLst>
            </a:custGeom>
            <a:solidFill>
              <a:srgbClr val="FFFFFF"/>
            </a:solidFill>
            <a:ln w="7600" cap="flat">
              <a:solidFill>
                <a:srgbClr val="323232"/>
              </a:solidFill>
              <a:bevel/>
            </a:ln>
          </p:spPr>
          <p:txBody>
            <a:bodyPr wrap="square" lIns="0" tIns="0" rIns="0" bIns="0" rtlCol="0" anchor="ctr"/>
            <a:lstStyle/>
            <a:p>
              <a:pPr algn="ctr"/>
              <a:r>
                <a:rPr sz="1520" dirty="0">
                  <a:solidFill>
                    <a:srgbClr val="191919"/>
                  </a:solidFill>
                  <a:latin typeface="方正兰亭黑_GBK"/>
                </a:rPr>
                <a:t>0</a:t>
              </a:r>
            </a:p>
          </p:txBody>
        </p:sp>
        <p:sp>
          <p:nvSpPr>
            <p:cNvPr id="23" name="Rectangle">
              <a:extLst>
                <a:ext uri="{FF2B5EF4-FFF2-40B4-BE49-F238E27FC236}">
                  <a16:creationId xmlns:a16="http://schemas.microsoft.com/office/drawing/2014/main" id="{37BAE4DB-4778-FB16-3BF0-1348C1EAF158}"/>
                </a:ext>
              </a:extLst>
            </p:cNvPr>
            <p:cNvSpPr/>
            <p:nvPr/>
          </p:nvSpPr>
          <p:spPr>
            <a:xfrm>
              <a:off x="4153330" y="3999000"/>
              <a:ext cx="1292000" cy="357200"/>
            </a:xfrm>
            <a:custGeom>
              <a:avLst/>
              <a:gdLst>
                <a:gd name="connsiteX0" fmla="*/ 0 w 1292000"/>
                <a:gd name="connsiteY0" fmla="*/ 178600 h 357200"/>
                <a:gd name="connsiteX1" fmla="*/ 648132 w 1292000"/>
                <a:gd name="connsiteY1" fmla="*/ 0 h 357200"/>
                <a:gd name="connsiteX2" fmla="*/ 1292000 w 1292000"/>
                <a:gd name="connsiteY2" fmla="*/ 178600 h 357200"/>
                <a:gd name="connsiteX3" fmla="*/ 648132 w 12920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292000" h="357200">
                  <a:moveTo>
                    <a:pt x="0" y="0"/>
                  </a:moveTo>
                  <a:lnTo>
                    <a:pt x="1292000" y="0"/>
                  </a:lnTo>
                  <a:lnTo>
                    <a:pt x="1292000" y="357200"/>
                  </a:lnTo>
                  <a:lnTo>
                    <a:pt x="0" y="357200"/>
                  </a:lnTo>
                  <a:lnTo>
                    <a:pt x="0" y="0"/>
                  </a:lnTo>
                  <a:close/>
                </a:path>
              </a:pathLst>
            </a:custGeom>
            <a:solidFill>
              <a:srgbClr val="FFFFFF"/>
            </a:solidFill>
            <a:ln w="7600" cap="flat">
              <a:solidFill>
                <a:srgbClr val="323232"/>
              </a:solidFill>
              <a:bevel/>
            </a:ln>
          </p:spPr>
          <p:txBody>
            <a:bodyPr wrap="square" lIns="0" tIns="0" rIns="0" bIns="0" rtlCol="0" anchor="ctr"/>
            <a:lstStyle/>
            <a:p>
              <a:pPr algn="ctr"/>
              <a:r>
                <a:rPr sz="1520" dirty="0">
                  <a:solidFill>
                    <a:srgbClr val="191919"/>
                  </a:solidFill>
                  <a:latin typeface="方正兰亭黑_GBK"/>
                </a:rPr>
                <a:t>0</a:t>
              </a:r>
            </a:p>
          </p:txBody>
        </p:sp>
        <p:sp>
          <p:nvSpPr>
            <p:cNvPr id="24" name="Rectangle">
              <a:extLst>
                <a:ext uri="{FF2B5EF4-FFF2-40B4-BE49-F238E27FC236}">
                  <a16:creationId xmlns:a16="http://schemas.microsoft.com/office/drawing/2014/main" id="{5A1EE28B-305A-70E3-42FA-822456C91B0C}"/>
                </a:ext>
              </a:extLst>
            </p:cNvPr>
            <p:cNvSpPr/>
            <p:nvPr/>
          </p:nvSpPr>
          <p:spPr>
            <a:xfrm>
              <a:off x="5445330" y="3999000"/>
              <a:ext cx="1292000" cy="357200"/>
            </a:xfrm>
            <a:custGeom>
              <a:avLst/>
              <a:gdLst>
                <a:gd name="connsiteX0" fmla="*/ 0 w 1292000"/>
                <a:gd name="connsiteY0" fmla="*/ 178600 h 357200"/>
                <a:gd name="connsiteX1" fmla="*/ 648132 w 1292000"/>
                <a:gd name="connsiteY1" fmla="*/ 0 h 357200"/>
                <a:gd name="connsiteX2" fmla="*/ 1292000 w 1292000"/>
                <a:gd name="connsiteY2" fmla="*/ 178600 h 357200"/>
                <a:gd name="connsiteX3" fmla="*/ 648132 w 12920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292000" h="357200">
                  <a:moveTo>
                    <a:pt x="0" y="0"/>
                  </a:moveTo>
                  <a:lnTo>
                    <a:pt x="1292000" y="0"/>
                  </a:lnTo>
                  <a:lnTo>
                    <a:pt x="1292000" y="357200"/>
                  </a:lnTo>
                  <a:lnTo>
                    <a:pt x="0" y="357200"/>
                  </a:lnTo>
                  <a:lnTo>
                    <a:pt x="0" y="0"/>
                  </a:lnTo>
                  <a:close/>
                </a:path>
              </a:pathLst>
            </a:custGeom>
            <a:solidFill>
              <a:srgbClr val="FFFFFF"/>
            </a:solidFill>
            <a:ln w="7600" cap="flat">
              <a:solidFill>
                <a:srgbClr val="323232"/>
              </a:solidFill>
              <a:bevel/>
            </a:ln>
          </p:spPr>
          <p:txBody>
            <a:bodyPr wrap="square" lIns="0" tIns="0" rIns="0" bIns="0" rtlCol="0" anchor="ctr"/>
            <a:lstStyle/>
            <a:p>
              <a:pPr algn="ctr"/>
              <a:r>
                <a:rPr sz="1520" dirty="0">
                  <a:solidFill>
                    <a:srgbClr val="191919"/>
                  </a:solidFill>
                  <a:latin typeface="方正兰亭黑_GBK"/>
                </a:rPr>
                <a:t>(0,2)</a:t>
              </a:r>
            </a:p>
          </p:txBody>
        </p:sp>
        <p:sp>
          <p:nvSpPr>
            <p:cNvPr id="25" name="Rectangle">
              <a:extLst>
                <a:ext uri="{FF2B5EF4-FFF2-40B4-BE49-F238E27FC236}">
                  <a16:creationId xmlns:a16="http://schemas.microsoft.com/office/drawing/2014/main" id="{EBCAD4B9-5C0C-F010-6C2F-AC459561C52E}"/>
                </a:ext>
              </a:extLst>
            </p:cNvPr>
            <p:cNvSpPr/>
            <p:nvPr/>
          </p:nvSpPr>
          <p:spPr>
            <a:xfrm>
              <a:off x="6737330" y="3999000"/>
              <a:ext cx="1292000" cy="357200"/>
            </a:xfrm>
            <a:custGeom>
              <a:avLst/>
              <a:gdLst>
                <a:gd name="connsiteX0" fmla="*/ 0 w 1292000"/>
                <a:gd name="connsiteY0" fmla="*/ 178600 h 357200"/>
                <a:gd name="connsiteX1" fmla="*/ 648132 w 1292000"/>
                <a:gd name="connsiteY1" fmla="*/ 0 h 357200"/>
                <a:gd name="connsiteX2" fmla="*/ 1292000 w 1292000"/>
                <a:gd name="connsiteY2" fmla="*/ 178600 h 357200"/>
                <a:gd name="connsiteX3" fmla="*/ 648132 w 1292000"/>
                <a:gd name="connsiteY3" fmla="*/ 357200 h 357200"/>
              </a:gdLst>
              <a:ahLst/>
              <a:cxnLst>
                <a:cxn ang="0">
                  <a:pos x="connsiteX0" y="connsiteY0"/>
                </a:cxn>
                <a:cxn ang="0">
                  <a:pos x="connsiteX1" y="connsiteY1"/>
                </a:cxn>
                <a:cxn ang="0">
                  <a:pos x="connsiteX2" y="connsiteY2"/>
                </a:cxn>
                <a:cxn ang="0">
                  <a:pos x="connsiteX3" y="connsiteY3"/>
                </a:cxn>
              </a:cxnLst>
              <a:rect l="l" t="t" r="r" b="b"/>
              <a:pathLst>
                <a:path w="1292000" h="357200">
                  <a:moveTo>
                    <a:pt x="0" y="0"/>
                  </a:moveTo>
                  <a:lnTo>
                    <a:pt x="1292000" y="0"/>
                  </a:lnTo>
                  <a:lnTo>
                    <a:pt x="1292000" y="357200"/>
                  </a:lnTo>
                  <a:lnTo>
                    <a:pt x="0" y="357200"/>
                  </a:lnTo>
                  <a:lnTo>
                    <a:pt x="0" y="0"/>
                  </a:lnTo>
                  <a:close/>
                </a:path>
              </a:pathLst>
            </a:custGeom>
            <a:solidFill>
              <a:srgbClr val="EBEBEB"/>
            </a:solidFill>
            <a:ln w="7600" cap="flat">
              <a:solidFill>
                <a:srgbClr val="323232"/>
              </a:solidFill>
              <a:bevel/>
            </a:ln>
          </p:spPr>
          <p:txBody>
            <a:bodyPr wrap="square" lIns="0" tIns="0" rIns="0" bIns="0" rtlCol="0" anchor="ctr"/>
            <a:lstStyle/>
            <a:p>
              <a:pPr algn="ctr"/>
              <a:r>
                <a:rPr lang="en-US" altLang="zh-CN" sz="1520" dirty="0">
                  <a:solidFill>
                    <a:srgbClr val="191919"/>
                  </a:solidFill>
                  <a:latin typeface="方正兰亭黑_GBK"/>
                </a:rPr>
                <a:t>‘</a:t>
              </a:r>
              <a:r>
                <a:rPr sz="1520" dirty="0">
                  <a:solidFill>
                    <a:srgbClr val="191919"/>
                  </a:solidFill>
                  <a:latin typeface="方正兰亭黑_GBK"/>
                </a:rPr>
                <a:t>update</a:t>
              </a:r>
              <a:r>
                <a:rPr lang="en-US" sz="1520" dirty="0">
                  <a:solidFill>
                    <a:srgbClr val="191919"/>
                  </a:solidFill>
                  <a:latin typeface="方正兰亭黑_GBK"/>
                </a:rPr>
                <a:t>’</a:t>
              </a:r>
              <a:endParaRPr sz="1520" dirty="0">
                <a:solidFill>
                  <a:srgbClr val="191919"/>
                </a:solidFill>
                <a:latin typeface="方正兰亭黑_GBK"/>
              </a:endParaRPr>
            </a:p>
          </p:txBody>
        </p:sp>
        <p:sp>
          <p:nvSpPr>
            <p:cNvPr id="26" name="Text 131">
              <a:extLst>
                <a:ext uri="{FF2B5EF4-FFF2-40B4-BE49-F238E27FC236}">
                  <a16:creationId xmlns:a16="http://schemas.microsoft.com/office/drawing/2014/main" id="{49A39475-FEE4-6D5F-7C84-79CE2BB2C404}"/>
                </a:ext>
              </a:extLst>
            </p:cNvPr>
            <p:cNvSpPr txBox="1"/>
            <p:nvPr/>
          </p:nvSpPr>
          <p:spPr>
            <a:xfrm>
              <a:off x="1820130" y="3565800"/>
              <a:ext cx="790400" cy="357200"/>
            </a:xfrm>
            <a:prstGeom prst="rect">
              <a:avLst/>
            </a:prstGeom>
            <a:noFill/>
          </p:spPr>
          <p:txBody>
            <a:bodyPr wrap="square" lIns="0" tIns="0" rIns="0" bIns="0" rtlCol="0" anchor="ctr"/>
            <a:lstStyle/>
            <a:p>
              <a:pPr algn="ctr"/>
              <a:r>
                <a:rPr sz="1672" dirty="0">
                  <a:solidFill>
                    <a:srgbClr val="191919"/>
                  </a:solidFill>
                  <a:latin typeface="方正兰亭黑_GBK"/>
                </a:rPr>
                <a:t>xmin</a:t>
              </a:r>
            </a:p>
          </p:txBody>
        </p:sp>
        <p:sp>
          <p:nvSpPr>
            <p:cNvPr id="27" name="Text 132">
              <a:extLst>
                <a:ext uri="{FF2B5EF4-FFF2-40B4-BE49-F238E27FC236}">
                  <a16:creationId xmlns:a16="http://schemas.microsoft.com/office/drawing/2014/main" id="{DD28273F-74D1-8400-4FD2-4276B3F4DA9E}"/>
                </a:ext>
              </a:extLst>
            </p:cNvPr>
            <p:cNvSpPr txBox="1"/>
            <p:nvPr/>
          </p:nvSpPr>
          <p:spPr>
            <a:xfrm>
              <a:off x="3112130" y="3565800"/>
              <a:ext cx="790400" cy="357200"/>
            </a:xfrm>
            <a:prstGeom prst="rect">
              <a:avLst/>
            </a:prstGeom>
            <a:noFill/>
          </p:spPr>
          <p:txBody>
            <a:bodyPr wrap="square" lIns="0" tIns="0" rIns="0" bIns="0" rtlCol="0" anchor="ctr"/>
            <a:lstStyle/>
            <a:p>
              <a:pPr algn="ctr"/>
              <a:r>
                <a:rPr sz="1672" dirty="0">
                  <a:solidFill>
                    <a:srgbClr val="191919"/>
                  </a:solidFill>
                  <a:latin typeface="方正兰亭黑_GBK"/>
                </a:rPr>
                <a:t>xmax</a:t>
              </a:r>
            </a:p>
          </p:txBody>
        </p:sp>
        <p:sp>
          <p:nvSpPr>
            <p:cNvPr id="28" name="Text 133">
              <a:extLst>
                <a:ext uri="{FF2B5EF4-FFF2-40B4-BE49-F238E27FC236}">
                  <a16:creationId xmlns:a16="http://schemas.microsoft.com/office/drawing/2014/main" id="{FD80F71C-FA7F-82AA-221F-3752D8E8B3A5}"/>
                </a:ext>
              </a:extLst>
            </p:cNvPr>
            <p:cNvSpPr txBox="1"/>
            <p:nvPr/>
          </p:nvSpPr>
          <p:spPr>
            <a:xfrm>
              <a:off x="4404130" y="3565800"/>
              <a:ext cx="790400" cy="357200"/>
            </a:xfrm>
            <a:prstGeom prst="rect">
              <a:avLst/>
            </a:prstGeom>
            <a:noFill/>
          </p:spPr>
          <p:txBody>
            <a:bodyPr wrap="square" lIns="0" tIns="0" rIns="0" bIns="0" rtlCol="0" anchor="ctr"/>
            <a:lstStyle/>
            <a:p>
              <a:pPr algn="ctr"/>
              <a:r>
                <a:rPr sz="1672" dirty="0">
                  <a:solidFill>
                    <a:srgbClr val="191919"/>
                  </a:solidFill>
                  <a:latin typeface="方正兰亭黑_GBK"/>
                </a:rPr>
                <a:t>t_cid</a:t>
              </a:r>
            </a:p>
          </p:txBody>
        </p:sp>
        <p:sp>
          <p:nvSpPr>
            <p:cNvPr id="29" name="Text 134">
              <a:extLst>
                <a:ext uri="{FF2B5EF4-FFF2-40B4-BE49-F238E27FC236}">
                  <a16:creationId xmlns:a16="http://schemas.microsoft.com/office/drawing/2014/main" id="{86FF3855-95C7-4FA2-A9D2-BDAF3053E617}"/>
                </a:ext>
              </a:extLst>
            </p:cNvPr>
            <p:cNvSpPr txBox="1"/>
            <p:nvPr/>
          </p:nvSpPr>
          <p:spPr>
            <a:xfrm>
              <a:off x="5696130" y="3565800"/>
              <a:ext cx="790400" cy="357200"/>
            </a:xfrm>
            <a:prstGeom prst="rect">
              <a:avLst/>
            </a:prstGeom>
            <a:noFill/>
          </p:spPr>
          <p:txBody>
            <a:bodyPr wrap="square" lIns="0" tIns="0" rIns="0" bIns="0" rtlCol="0" anchor="ctr"/>
            <a:lstStyle/>
            <a:p>
              <a:pPr algn="ctr"/>
              <a:r>
                <a:rPr sz="1672" dirty="0">
                  <a:solidFill>
                    <a:srgbClr val="191919"/>
                  </a:solidFill>
                  <a:latin typeface="方正兰亭黑_GBK"/>
                </a:rPr>
                <a:t>t_ctid</a:t>
              </a:r>
            </a:p>
          </p:txBody>
        </p:sp>
        <p:sp>
          <p:nvSpPr>
            <p:cNvPr id="30" name="Text 135">
              <a:extLst>
                <a:ext uri="{FF2B5EF4-FFF2-40B4-BE49-F238E27FC236}">
                  <a16:creationId xmlns:a16="http://schemas.microsoft.com/office/drawing/2014/main" id="{4D3AB6A4-86CA-3ED7-52CF-90194B1A4810}"/>
                </a:ext>
              </a:extLst>
            </p:cNvPr>
            <p:cNvSpPr txBox="1"/>
            <p:nvPr/>
          </p:nvSpPr>
          <p:spPr>
            <a:xfrm>
              <a:off x="6988130" y="3565800"/>
              <a:ext cx="790400" cy="357200"/>
            </a:xfrm>
            <a:prstGeom prst="rect">
              <a:avLst/>
            </a:prstGeom>
            <a:noFill/>
          </p:spPr>
          <p:txBody>
            <a:bodyPr wrap="square" lIns="0" tIns="0" rIns="0" bIns="0" rtlCol="0" anchor="ctr"/>
            <a:lstStyle/>
            <a:p>
              <a:pPr algn="ctr"/>
              <a:r>
                <a:rPr sz="1672" dirty="0">
                  <a:solidFill>
                    <a:srgbClr val="191919"/>
                  </a:solidFill>
                  <a:latin typeface="方正兰亭黑_GBK"/>
                </a:rPr>
                <a:t>data</a:t>
              </a:r>
            </a:p>
          </p:txBody>
        </p:sp>
        <p:sp>
          <p:nvSpPr>
            <p:cNvPr id="31" name="ConnectLine">
              <a:extLst>
                <a:ext uri="{FF2B5EF4-FFF2-40B4-BE49-F238E27FC236}">
                  <a16:creationId xmlns:a16="http://schemas.microsoft.com/office/drawing/2014/main" id="{67630660-7A4E-9DEE-1C32-9CC21D0AE462}"/>
                </a:ext>
              </a:extLst>
            </p:cNvPr>
            <p:cNvSpPr/>
            <p:nvPr/>
          </p:nvSpPr>
          <p:spPr>
            <a:xfrm>
              <a:off x="5741730" y="3079400"/>
              <a:ext cx="4172400" cy="1098200"/>
            </a:xfrm>
            <a:custGeom>
              <a:avLst/>
              <a:gdLst/>
              <a:ahLst/>
              <a:cxnLst/>
              <a:rect l="0" t="0" r="0" b="0"/>
              <a:pathLst>
                <a:path w="4172400" h="1098200" fill="none">
                  <a:moveTo>
                    <a:pt x="0" y="0"/>
                  </a:moveTo>
                  <a:cubicBezTo>
                    <a:pt x="-473495" y="-19685"/>
                    <a:pt x="-946990" y="-39369"/>
                    <a:pt x="-1792804" y="7421"/>
                  </a:cubicBezTo>
                  <a:cubicBezTo>
                    <a:pt x="-2638618" y="54210"/>
                    <a:pt x="-3856752" y="167474"/>
                    <a:pt x="-4315405" y="360350"/>
                  </a:cubicBezTo>
                  <a:cubicBezTo>
                    <a:pt x="-4774058" y="553226"/>
                    <a:pt x="-4473229" y="825713"/>
                    <a:pt x="-4172400" y="1098200"/>
                  </a:cubicBezTo>
                </a:path>
              </a:pathLst>
            </a:custGeom>
            <a:noFill/>
            <a:ln w="7600" cap="flat">
              <a:solidFill>
                <a:srgbClr val="323232"/>
              </a:solidFill>
              <a:bevel/>
              <a:tailEnd type="stealth" w="lg" len="lg"/>
            </a:ln>
          </p:spPr>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6">
            <a:extLst>
              <a:ext uri="{FF2B5EF4-FFF2-40B4-BE49-F238E27FC236}">
                <a16:creationId xmlns:a16="http://schemas.microsoft.com/office/drawing/2014/main" id="{82D12675-44BA-4A12-95E2-53CE42E365F2}"/>
              </a:ext>
            </a:extLst>
          </p:cNvPr>
          <p:cNvSpPr/>
          <p:nvPr/>
        </p:nvSpPr>
        <p:spPr>
          <a:xfrm>
            <a:off x="522753" y="3512832"/>
            <a:ext cx="10874187" cy="300431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10" name="Shape6">
            <a:extLst>
              <a:ext uri="{FF2B5EF4-FFF2-40B4-BE49-F238E27FC236}">
                <a16:creationId xmlns:a16="http://schemas.microsoft.com/office/drawing/2014/main" id="{2BB58945-69A6-42E9-96FF-DC536AE97366}"/>
              </a:ext>
            </a:extLst>
          </p:cNvPr>
          <p:cNvSpPr/>
          <p:nvPr/>
        </p:nvSpPr>
        <p:spPr>
          <a:xfrm>
            <a:off x="668159" y="3634294"/>
            <a:ext cx="10578594" cy="2761452"/>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8" name="Shape18">
            <a:extLst>
              <a:ext uri="{FF2B5EF4-FFF2-40B4-BE49-F238E27FC236}">
                <a16:creationId xmlns:a16="http://schemas.microsoft.com/office/drawing/2014/main" id="{CA02947C-86FA-43A0-AEA7-1533075A3978}"/>
              </a:ext>
            </a:extLst>
          </p:cNvPr>
          <p:cNvSpPr/>
          <p:nvPr/>
        </p:nvSpPr>
        <p:spPr>
          <a:xfrm>
            <a:off x="522753" y="1057274"/>
            <a:ext cx="10874188" cy="2368431"/>
          </a:xfrm>
          <a:prstGeom prst="roundRect">
            <a:avLst>
              <a:gd name="adj" fmla="val 1800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38</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行存多版本：追加更新</a:t>
            </a:r>
            <a:endParaRPr kumimoji="1" lang="zh-CN" altLang="en-US" dirty="0">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522753" y="1179709"/>
            <a:ext cx="11169416" cy="2317477"/>
          </a:xfrm>
        </p:spPr>
        <p:txBody>
          <a:bodyPr/>
          <a:lstStyle/>
          <a:p>
            <a:pP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第二次更新会发生如下变化：</a:t>
            </a:r>
            <a:endParaRPr lang="en-US" altLang="zh-CN" sz="2400" dirty="0">
              <a:latin typeface="微软雅黑" panose="020B0503020204020204" pitchFamily="34" charset="-122"/>
              <a:ea typeface="微软雅黑" panose="020B0503020204020204" pitchFamily="34" charset="-122"/>
            </a:endParaRPr>
          </a:p>
          <a:p>
            <a:pPr lvl="1">
              <a:lnSpc>
                <a:spcPct val="12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第二个版本也变为历史版本</a:t>
            </a:r>
            <a:endParaRPr lang="en-US" altLang="zh-CN" sz="2000" dirty="0">
              <a:latin typeface="微软雅黑" panose="020B0503020204020204" pitchFamily="34" charset="-122"/>
              <a:ea typeface="微软雅黑" panose="020B0503020204020204" pitchFamily="34" charset="-122"/>
            </a:endParaRPr>
          </a:p>
          <a:p>
            <a:pPr lvl="1">
              <a:lnSpc>
                <a:spcPct val="12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通过</a:t>
            </a:r>
            <a:r>
              <a:rPr lang="en-US" altLang="zh-CN" sz="2000" dirty="0" err="1">
                <a:latin typeface="微软雅黑" panose="020B0503020204020204" pitchFamily="34" charset="-122"/>
                <a:ea typeface="微软雅黑" panose="020B0503020204020204" pitchFamily="34" charset="-122"/>
              </a:rPr>
              <a:t>t_ctid</a:t>
            </a:r>
            <a:r>
              <a:rPr lang="zh-CN" altLang="en-US" sz="2000" dirty="0">
                <a:latin typeface="微软雅黑" panose="020B0503020204020204" pitchFamily="34" charset="-122"/>
                <a:ea typeface="微软雅黑" panose="020B0503020204020204" pitchFamily="34" charset="-122"/>
              </a:rPr>
              <a:t>指向最新版本的记录</a:t>
            </a:r>
            <a:endParaRPr lang="en-US" altLang="zh-CN" sz="2000" dirty="0">
              <a:latin typeface="微软雅黑" panose="020B0503020204020204" pitchFamily="34" charset="-122"/>
              <a:ea typeface="微软雅黑" panose="020B0503020204020204" pitchFamily="34" charset="-122"/>
            </a:endParaRPr>
          </a:p>
          <a:p>
            <a:pPr lvl="1">
              <a:lnSpc>
                <a:spcPct val="12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第二个版本的记录在一个事务中被删除， </a:t>
            </a:r>
            <a:r>
              <a:rPr lang="en-US" altLang="zh-CN" sz="2000" dirty="0" err="1">
                <a:latin typeface="微软雅黑" panose="020B0503020204020204" pitchFamily="34" charset="-122"/>
                <a:ea typeface="微软雅黑" panose="020B0503020204020204" pitchFamily="34" charset="-122"/>
              </a:rPr>
              <a:t>xmin</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xmax</a:t>
            </a:r>
            <a:r>
              <a:rPr lang="zh-CN" altLang="en-US" sz="2000" dirty="0">
                <a:latin typeface="微软雅黑" panose="020B0503020204020204" pitchFamily="34" charset="-122"/>
                <a:ea typeface="微软雅黑" panose="020B0503020204020204" pitchFamily="34" charset="-122"/>
              </a:rPr>
              <a:t>均为</a:t>
            </a:r>
            <a:r>
              <a:rPr lang="en-US" altLang="zh-CN" sz="2000" dirty="0">
                <a:latin typeface="微软雅黑" panose="020B0503020204020204" pitchFamily="34" charset="-122"/>
                <a:ea typeface="微软雅黑" panose="020B0503020204020204" pitchFamily="34" charset="-122"/>
              </a:rPr>
              <a:t>30</a:t>
            </a:r>
          </a:p>
          <a:p>
            <a:pPr lvl="1">
              <a:lnSpc>
                <a:spcPct val="12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第三个（最新）版本的</a:t>
            </a:r>
            <a:r>
              <a:rPr lang="en-US" altLang="zh-CN" sz="2000" dirty="0" err="1">
                <a:latin typeface="微软雅黑" panose="020B0503020204020204" pitchFamily="34" charset="-122"/>
                <a:ea typeface="微软雅黑" panose="020B0503020204020204" pitchFamily="34" charset="-122"/>
              </a:rPr>
              <a:t>xmin</a:t>
            </a:r>
            <a:r>
              <a:rPr lang="zh-CN" altLang="en-US" sz="2000" dirty="0">
                <a:latin typeface="微软雅黑" panose="020B0503020204020204" pitchFamily="34" charset="-122"/>
                <a:ea typeface="微软雅黑" panose="020B0503020204020204" pitchFamily="34" charset="-122"/>
              </a:rPr>
              <a:t>仍为</a:t>
            </a:r>
            <a:r>
              <a:rPr lang="en-US" altLang="zh-CN" sz="2000" dirty="0">
                <a:latin typeface="微软雅黑" panose="020B0503020204020204" pitchFamily="34" charset="-122"/>
                <a:ea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rPr>
              <a:t>，但事务内的第二次更新，操作序号</a:t>
            </a:r>
            <a:r>
              <a:rPr lang="en-US" altLang="zh-CN" sz="2000" dirty="0" err="1">
                <a:latin typeface="微软雅黑" panose="020B0503020204020204" pitchFamily="34" charset="-122"/>
                <a:ea typeface="微软雅黑" panose="020B0503020204020204" pitchFamily="34" charset="-122"/>
              </a:rPr>
              <a:t>cid</a:t>
            </a:r>
            <a:r>
              <a:rPr lang="zh-CN" altLang="en-US" sz="2000" dirty="0">
                <a:latin typeface="微软雅黑" panose="020B0503020204020204" pitchFamily="34" charset="-122"/>
                <a:ea typeface="微软雅黑" panose="020B0503020204020204" pitchFamily="34" charset="-122"/>
              </a:rPr>
              <a:t>从</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增加为</a:t>
            </a:r>
            <a:r>
              <a:rPr lang="en-US" altLang="zh-CN" sz="2000" dirty="0">
                <a:latin typeface="微软雅黑" panose="020B0503020204020204" pitchFamily="34" charset="-122"/>
                <a:ea typeface="微软雅黑" panose="020B0503020204020204" pitchFamily="34" charset="-122"/>
              </a:rPr>
              <a:t>1</a:t>
            </a:r>
          </a:p>
        </p:txBody>
      </p:sp>
      <p:sp>
        <p:nvSpPr>
          <p:cNvPr id="5" name="页脚占位符 4"/>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42" name="组合 41">
            <a:extLst>
              <a:ext uri="{FF2B5EF4-FFF2-40B4-BE49-F238E27FC236}">
                <a16:creationId xmlns:a16="http://schemas.microsoft.com/office/drawing/2014/main" id="{DA8C187A-9D1B-2B5F-F0F2-2792FFE47BAA}"/>
              </a:ext>
            </a:extLst>
          </p:cNvPr>
          <p:cNvGrpSpPr/>
          <p:nvPr/>
        </p:nvGrpSpPr>
        <p:grpSpPr>
          <a:xfrm>
            <a:off x="1050551" y="3512832"/>
            <a:ext cx="10088256" cy="2761452"/>
            <a:chOff x="1053192" y="1699542"/>
            <a:chExt cx="10164536" cy="3537173"/>
          </a:xfrm>
        </p:grpSpPr>
        <p:sp>
          <p:nvSpPr>
            <p:cNvPr id="4" name="矩形 3">
              <a:extLst>
                <a:ext uri="{FF2B5EF4-FFF2-40B4-BE49-F238E27FC236}">
                  <a16:creationId xmlns:a16="http://schemas.microsoft.com/office/drawing/2014/main" id="{8B401D2F-E07A-8B59-CDF3-351AF2F4C152}"/>
                </a:ext>
              </a:extLst>
            </p:cNvPr>
            <p:cNvSpPr/>
            <p:nvPr/>
          </p:nvSpPr>
          <p:spPr>
            <a:xfrm>
              <a:off x="1053193" y="2049237"/>
              <a:ext cx="2032907" cy="342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方正兰亭黑简体" panose="02000000000000000000" pitchFamily="2" charset="-122"/>
                  <a:ea typeface="方正兰亭黑简体" panose="02000000000000000000" pitchFamily="2" charset="-122"/>
                </a:rPr>
                <a:t>10</a:t>
              </a:r>
              <a:endParaRPr lang="zh-CN" altLang="en-US" sz="1400" dirty="0">
                <a:solidFill>
                  <a:schemeClr val="tx1"/>
                </a:solidFill>
                <a:latin typeface="方正兰亭黑简体" panose="02000000000000000000" pitchFamily="2" charset="-122"/>
                <a:ea typeface="方正兰亭黑简体" panose="02000000000000000000" pitchFamily="2" charset="-122"/>
              </a:endParaRPr>
            </a:p>
          </p:txBody>
        </p:sp>
        <p:sp>
          <p:nvSpPr>
            <p:cNvPr id="11" name="矩形 10">
              <a:extLst>
                <a:ext uri="{FF2B5EF4-FFF2-40B4-BE49-F238E27FC236}">
                  <a16:creationId xmlns:a16="http://schemas.microsoft.com/office/drawing/2014/main" id="{A869CE25-B9B6-6820-A0BD-4DB724647513}"/>
                </a:ext>
              </a:extLst>
            </p:cNvPr>
            <p:cNvSpPr/>
            <p:nvPr/>
          </p:nvSpPr>
          <p:spPr>
            <a:xfrm>
              <a:off x="3086100" y="2049237"/>
              <a:ext cx="2032907" cy="342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方正兰亭黑简体" panose="02000000000000000000" pitchFamily="2" charset="-122"/>
                  <a:ea typeface="方正兰亭黑简体" panose="02000000000000000000" pitchFamily="2" charset="-122"/>
                </a:rPr>
                <a:t>30</a:t>
              </a:r>
              <a:endParaRPr lang="zh-CN" altLang="en-US" sz="1400" dirty="0">
                <a:solidFill>
                  <a:schemeClr val="tx1"/>
                </a:solidFill>
                <a:latin typeface="方正兰亭黑简体" panose="02000000000000000000" pitchFamily="2" charset="-122"/>
                <a:ea typeface="方正兰亭黑简体" panose="02000000000000000000" pitchFamily="2" charset="-122"/>
              </a:endParaRPr>
            </a:p>
          </p:txBody>
        </p:sp>
        <p:sp>
          <p:nvSpPr>
            <p:cNvPr id="12" name="矩形 11">
              <a:extLst>
                <a:ext uri="{FF2B5EF4-FFF2-40B4-BE49-F238E27FC236}">
                  <a16:creationId xmlns:a16="http://schemas.microsoft.com/office/drawing/2014/main" id="{9F1C4504-A62B-1374-D0DF-E2ACD4EFF274}"/>
                </a:ext>
              </a:extLst>
            </p:cNvPr>
            <p:cNvSpPr/>
            <p:nvPr/>
          </p:nvSpPr>
          <p:spPr>
            <a:xfrm>
              <a:off x="5119007" y="2049237"/>
              <a:ext cx="2032907" cy="342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方正兰亭黑简体" panose="02000000000000000000" pitchFamily="2" charset="-122"/>
                  <a:ea typeface="方正兰亭黑简体" panose="02000000000000000000" pitchFamily="2" charset="-122"/>
                </a:rPr>
                <a:t>0</a:t>
              </a:r>
              <a:endParaRPr lang="zh-CN" altLang="en-US" sz="1400" dirty="0">
                <a:solidFill>
                  <a:schemeClr val="tx1"/>
                </a:solidFill>
                <a:latin typeface="方正兰亭黑简体" panose="02000000000000000000" pitchFamily="2" charset="-122"/>
                <a:ea typeface="方正兰亭黑简体" panose="02000000000000000000" pitchFamily="2" charset="-122"/>
              </a:endParaRPr>
            </a:p>
          </p:txBody>
        </p:sp>
        <p:sp>
          <p:nvSpPr>
            <p:cNvPr id="13" name="矩形 12">
              <a:extLst>
                <a:ext uri="{FF2B5EF4-FFF2-40B4-BE49-F238E27FC236}">
                  <a16:creationId xmlns:a16="http://schemas.microsoft.com/office/drawing/2014/main" id="{6EA360F4-86CF-8B78-A36B-EA4CF2737496}"/>
                </a:ext>
              </a:extLst>
            </p:cNvPr>
            <p:cNvSpPr/>
            <p:nvPr/>
          </p:nvSpPr>
          <p:spPr>
            <a:xfrm>
              <a:off x="7151914" y="2049237"/>
              <a:ext cx="2032907" cy="342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方正兰亭黑简体" panose="02000000000000000000" pitchFamily="2" charset="-122"/>
                  <a:ea typeface="方正兰亭黑简体" panose="02000000000000000000" pitchFamily="2" charset="-122"/>
                </a:rPr>
                <a:t>(0,2)</a:t>
              </a:r>
              <a:endParaRPr lang="zh-CN" altLang="en-US" sz="1400" dirty="0">
                <a:solidFill>
                  <a:schemeClr val="tx1"/>
                </a:solidFill>
                <a:latin typeface="方正兰亭黑简体" panose="02000000000000000000" pitchFamily="2" charset="-122"/>
                <a:ea typeface="方正兰亭黑简体" panose="02000000000000000000" pitchFamily="2" charset="-122"/>
              </a:endParaRPr>
            </a:p>
          </p:txBody>
        </p:sp>
        <p:sp>
          <p:nvSpPr>
            <p:cNvPr id="14" name="矩形 13">
              <a:extLst>
                <a:ext uri="{FF2B5EF4-FFF2-40B4-BE49-F238E27FC236}">
                  <a16:creationId xmlns:a16="http://schemas.microsoft.com/office/drawing/2014/main" id="{B72AF036-D308-AC30-AAA5-05762FB93084}"/>
                </a:ext>
              </a:extLst>
            </p:cNvPr>
            <p:cNvSpPr/>
            <p:nvPr/>
          </p:nvSpPr>
          <p:spPr>
            <a:xfrm>
              <a:off x="9184821" y="2049237"/>
              <a:ext cx="2032907" cy="342900"/>
            </a:xfrm>
            <a:prstGeom prst="rect">
              <a:avLst/>
            </a:prstGeom>
            <a:solidFill>
              <a:srgbClr val="D6DC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方正兰亭黑简体" panose="02000000000000000000" pitchFamily="2" charset="-122"/>
                  <a:ea typeface="方正兰亭黑简体" panose="02000000000000000000" pitchFamily="2" charset="-122"/>
                </a:rPr>
                <a:t>'insert'</a:t>
              </a:r>
              <a:endParaRPr lang="zh-CN" altLang="en-US" sz="1400" dirty="0">
                <a:solidFill>
                  <a:schemeClr val="tx1"/>
                </a:solidFill>
                <a:latin typeface="方正兰亭黑简体" panose="02000000000000000000" pitchFamily="2" charset="-122"/>
                <a:ea typeface="方正兰亭黑简体" panose="02000000000000000000" pitchFamily="2" charset="-122"/>
              </a:endParaRPr>
            </a:p>
          </p:txBody>
        </p:sp>
        <p:sp>
          <p:nvSpPr>
            <p:cNvPr id="15" name="文本框 14">
              <a:extLst>
                <a:ext uri="{FF2B5EF4-FFF2-40B4-BE49-F238E27FC236}">
                  <a16:creationId xmlns:a16="http://schemas.microsoft.com/office/drawing/2014/main" id="{7E232A71-0048-9400-880D-A5172E5389DA}"/>
                </a:ext>
              </a:extLst>
            </p:cNvPr>
            <p:cNvSpPr txBox="1"/>
            <p:nvPr/>
          </p:nvSpPr>
          <p:spPr>
            <a:xfrm>
              <a:off x="1053192" y="1699542"/>
              <a:ext cx="2032907" cy="307777"/>
            </a:xfrm>
            <a:prstGeom prst="rect">
              <a:avLst/>
            </a:prstGeom>
            <a:noFill/>
          </p:spPr>
          <p:txBody>
            <a:bodyPr wrap="square" rtlCol="0">
              <a:spAutoFit/>
            </a:bodyPr>
            <a:lstStyle/>
            <a:p>
              <a:pPr algn="ctr"/>
              <a:r>
                <a:rPr lang="en-US" altLang="zh-CN" sz="1400" dirty="0" err="1">
                  <a:latin typeface="方正兰亭黑简体" panose="02000000000000000000" pitchFamily="2" charset="-122"/>
                  <a:ea typeface="方正兰亭黑简体" panose="02000000000000000000" pitchFamily="2" charset="-122"/>
                  <a:cs typeface="Huawei Sans" panose="020C0503030203020204" pitchFamily="34" charset="0"/>
                </a:rPr>
                <a:t>xmin</a:t>
              </a:r>
              <a:endParaRPr lang="zh-CN" altLang="en-US" sz="1400" dirty="0">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16" name="文本框 15">
              <a:extLst>
                <a:ext uri="{FF2B5EF4-FFF2-40B4-BE49-F238E27FC236}">
                  <a16:creationId xmlns:a16="http://schemas.microsoft.com/office/drawing/2014/main" id="{60016E93-8DEA-2C30-D4F9-731391EF63B9}"/>
                </a:ext>
              </a:extLst>
            </p:cNvPr>
            <p:cNvSpPr txBox="1"/>
            <p:nvPr/>
          </p:nvSpPr>
          <p:spPr>
            <a:xfrm>
              <a:off x="3086100" y="1699542"/>
              <a:ext cx="2032907" cy="307777"/>
            </a:xfrm>
            <a:prstGeom prst="rect">
              <a:avLst/>
            </a:prstGeom>
            <a:noFill/>
          </p:spPr>
          <p:txBody>
            <a:bodyPr wrap="square" rtlCol="0">
              <a:spAutoFit/>
            </a:bodyPr>
            <a:lstStyle/>
            <a:p>
              <a:pPr algn="ctr"/>
              <a:r>
                <a:rPr lang="en-US" altLang="zh-CN" sz="1400" dirty="0" err="1">
                  <a:latin typeface="方正兰亭黑简体" panose="02000000000000000000" pitchFamily="2" charset="-122"/>
                  <a:ea typeface="方正兰亭黑简体" panose="02000000000000000000" pitchFamily="2" charset="-122"/>
                  <a:cs typeface="Huawei Sans" panose="020C0503030203020204" pitchFamily="34" charset="0"/>
                </a:rPr>
                <a:t>xmax</a:t>
              </a:r>
              <a:endParaRPr lang="zh-CN" altLang="en-US" sz="1400" dirty="0">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17" name="文本框 16">
              <a:extLst>
                <a:ext uri="{FF2B5EF4-FFF2-40B4-BE49-F238E27FC236}">
                  <a16:creationId xmlns:a16="http://schemas.microsoft.com/office/drawing/2014/main" id="{5CBFE281-185A-D11D-2799-188270863CCC}"/>
                </a:ext>
              </a:extLst>
            </p:cNvPr>
            <p:cNvSpPr txBox="1"/>
            <p:nvPr/>
          </p:nvSpPr>
          <p:spPr>
            <a:xfrm>
              <a:off x="5119006" y="1699542"/>
              <a:ext cx="2032907" cy="307777"/>
            </a:xfrm>
            <a:prstGeom prst="rect">
              <a:avLst/>
            </a:prstGeom>
            <a:noFill/>
          </p:spPr>
          <p:txBody>
            <a:bodyPr wrap="square" rtlCol="0">
              <a:spAutoFit/>
            </a:bodyPr>
            <a:lstStyle/>
            <a:p>
              <a:pPr algn="ctr"/>
              <a:r>
                <a:rPr lang="en-US" altLang="zh-CN" sz="1400" dirty="0" err="1">
                  <a:latin typeface="方正兰亭黑简体" panose="02000000000000000000" pitchFamily="2" charset="-122"/>
                  <a:ea typeface="方正兰亭黑简体" panose="02000000000000000000" pitchFamily="2" charset="-122"/>
                  <a:cs typeface="Huawei Sans" panose="020C0503030203020204" pitchFamily="34" charset="0"/>
                </a:rPr>
                <a:t>t_cid</a:t>
              </a:r>
              <a:endParaRPr lang="zh-CN" altLang="en-US" sz="1400" dirty="0">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18" name="文本框 17">
              <a:extLst>
                <a:ext uri="{FF2B5EF4-FFF2-40B4-BE49-F238E27FC236}">
                  <a16:creationId xmlns:a16="http://schemas.microsoft.com/office/drawing/2014/main" id="{02714BA4-F4B0-BAFD-C5B5-DDFC175FDCCB}"/>
                </a:ext>
              </a:extLst>
            </p:cNvPr>
            <p:cNvSpPr txBox="1"/>
            <p:nvPr/>
          </p:nvSpPr>
          <p:spPr>
            <a:xfrm>
              <a:off x="7151913" y="1699542"/>
              <a:ext cx="2032907" cy="307777"/>
            </a:xfrm>
            <a:prstGeom prst="rect">
              <a:avLst/>
            </a:prstGeom>
            <a:noFill/>
          </p:spPr>
          <p:txBody>
            <a:bodyPr wrap="square" rtlCol="0">
              <a:spAutoFit/>
            </a:bodyPr>
            <a:lstStyle/>
            <a:p>
              <a:pPr algn="ctr"/>
              <a:r>
                <a:rPr lang="en-US" altLang="zh-CN" sz="1400" dirty="0" err="1">
                  <a:latin typeface="方正兰亭黑简体" panose="02000000000000000000" pitchFamily="2" charset="-122"/>
                  <a:ea typeface="方正兰亭黑简体" panose="02000000000000000000" pitchFamily="2" charset="-122"/>
                  <a:cs typeface="Huawei Sans" panose="020C0503030203020204" pitchFamily="34" charset="0"/>
                </a:rPr>
                <a:t>t_ctid</a:t>
              </a:r>
              <a:endParaRPr lang="zh-CN" altLang="en-US" sz="1400" dirty="0">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19" name="文本框 18">
              <a:extLst>
                <a:ext uri="{FF2B5EF4-FFF2-40B4-BE49-F238E27FC236}">
                  <a16:creationId xmlns:a16="http://schemas.microsoft.com/office/drawing/2014/main" id="{B5CEBFD5-827D-324F-4F04-E397E2DDF878}"/>
                </a:ext>
              </a:extLst>
            </p:cNvPr>
            <p:cNvSpPr txBox="1"/>
            <p:nvPr/>
          </p:nvSpPr>
          <p:spPr>
            <a:xfrm>
              <a:off x="9184820" y="1699542"/>
              <a:ext cx="2032907" cy="307777"/>
            </a:xfrm>
            <a:prstGeom prst="rect">
              <a:avLst/>
            </a:prstGeom>
            <a:noFill/>
          </p:spPr>
          <p:txBody>
            <a:bodyPr wrap="square" rtlCol="0">
              <a:spAutoFit/>
            </a:bodyPr>
            <a:lstStyle/>
            <a:p>
              <a:pPr algn="ctr"/>
              <a:r>
                <a:rPr lang="en-US" altLang="zh-CN" sz="1400" dirty="0">
                  <a:latin typeface="方正兰亭黑简体" panose="02000000000000000000" pitchFamily="2" charset="-122"/>
                  <a:ea typeface="方正兰亭黑简体" panose="02000000000000000000" pitchFamily="2" charset="-122"/>
                  <a:cs typeface="Huawei Sans" panose="020C0503030203020204" pitchFamily="34" charset="0"/>
                </a:rPr>
                <a:t>data</a:t>
              </a:r>
              <a:endParaRPr lang="zh-CN" altLang="en-US" sz="1400" dirty="0">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20" name="矩形 19">
              <a:extLst>
                <a:ext uri="{FF2B5EF4-FFF2-40B4-BE49-F238E27FC236}">
                  <a16:creationId xmlns:a16="http://schemas.microsoft.com/office/drawing/2014/main" id="{1D2E0361-03FD-7240-B3F7-FB971179E02B}"/>
                </a:ext>
              </a:extLst>
            </p:cNvPr>
            <p:cNvSpPr/>
            <p:nvPr/>
          </p:nvSpPr>
          <p:spPr>
            <a:xfrm>
              <a:off x="1053193" y="3429000"/>
              <a:ext cx="2032907" cy="342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方正兰亭黑简体" panose="02000000000000000000" pitchFamily="2" charset="-122"/>
                  <a:ea typeface="方正兰亭黑简体" panose="02000000000000000000" pitchFamily="2" charset="-122"/>
                </a:rPr>
                <a:t>30</a:t>
              </a:r>
              <a:endParaRPr lang="zh-CN" altLang="en-US" sz="1400" dirty="0">
                <a:solidFill>
                  <a:schemeClr val="tx1"/>
                </a:solidFill>
                <a:latin typeface="方正兰亭黑简体" panose="02000000000000000000" pitchFamily="2" charset="-122"/>
                <a:ea typeface="方正兰亭黑简体" panose="02000000000000000000" pitchFamily="2" charset="-122"/>
              </a:endParaRPr>
            </a:p>
          </p:txBody>
        </p:sp>
        <p:sp>
          <p:nvSpPr>
            <p:cNvPr id="21" name="矩形 20">
              <a:extLst>
                <a:ext uri="{FF2B5EF4-FFF2-40B4-BE49-F238E27FC236}">
                  <a16:creationId xmlns:a16="http://schemas.microsoft.com/office/drawing/2014/main" id="{D351D7C5-8925-7EAA-CEB3-BCC6A69E661D}"/>
                </a:ext>
              </a:extLst>
            </p:cNvPr>
            <p:cNvSpPr/>
            <p:nvPr/>
          </p:nvSpPr>
          <p:spPr>
            <a:xfrm>
              <a:off x="3086100" y="3429000"/>
              <a:ext cx="2032907" cy="342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latin typeface="方正兰亭黑简体" panose="02000000000000000000" pitchFamily="2" charset="-122"/>
                  <a:ea typeface="方正兰亭黑简体" panose="02000000000000000000" pitchFamily="2" charset="-122"/>
                </a:rPr>
                <a:t>30</a:t>
              </a:r>
              <a:endParaRPr lang="zh-CN" altLang="en-US" sz="1400" dirty="0">
                <a:solidFill>
                  <a:srgbClr val="FF0000"/>
                </a:solidFill>
                <a:latin typeface="方正兰亭黑简体" panose="02000000000000000000" pitchFamily="2" charset="-122"/>
                <a:ea typeface="方正兰亭黑简体" panose="02000000000000000000" pitchFamily="2" charset="-122"/>
              </a:endParaRPr>
            </a:p>
          </p:txBody>
        </p:sp>
        <p:sp>
          <p:nvSpPr>
            <p:cNvPr id="22" name="矩形 21">
              <a:extLst>
                <a:ext uri="{FF2B5EF4-FFF2-40B4-BE49-F238E27FC236}">
                  <a16:creationId xmlns:a16="http://schemas.microsoft.com/office/drawing/2014/main" id="{9719D1DC-AE51-594F-9863-512F480554C4}"/>
                </a:ext>
              </a:extLst>
            </p:cNvPr>
            <p:cNvSpPr/>
            <p:nvPr/>
          </p:nvSpPr>
          <p:spPr>
            <a:xfrm>
              <a:off x="5119007" y="3429000"/>
              <a:ext cx="2032907" cy="342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方正兰亭黑简体" panose="02000000000000000000" pitchFamily="2" charset="-122"/>
                  <a:ea typeface="方正兰亭黑简体" panose="02000000000000000000" pitchFamily="2" charset="-122"/>
                </a:rPr>
                <a:t>0</a:t>
              </a:r>
              <a:endParaRPr lang="zh-CN" altLang="en-US" sz="1400" dirty="0">
                <a:solidFill>
                  <a:schemeClr val="tx1"/>
                </a:solidFill>
                <a:latin typeface="方正兰亭黑简体" panose="02000000000000000000" pitchFamily="2" charset="-122"/>
                <a:ea typeface="方正兰亭黑简体" panose="02000000000000000000" pitchFamily="2" charset="-122"/>
              </a:endParaRPr>
            </a:p>
          </p:txBody>
        </p:sp>
        <p:sp>
          <p:nvSpPr>
            <p:cNvPr id="23" name="矩形 22">
              <a:extLst>
                <a:ext uri="{FF2B5EF4-FFF2-40B4-BE49-F238E27FC236}">
                  <a16:creationId xmlns:a16="http://schemas.microsoft.com/office/drawing/2014/main" id="{35A0EB5B-1254-F366-9CF9-567373D21CCB}"/>
                </a:ext>
              </a:extLst>
            </p:cNvPr>
            <p:cNvSpPr/>
            <p:nvPr/>
          </p:nvSpPr>
          <p:spPr>
            <a:xfrm>
              <a:off x="7151914" y="3429000"/>
              <a:ext cx="2032907" cy="342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00B050"/>
                  </a:solidFill>
                  <a:latin typeface="方正兰亭黑简体" panose="02000000000000000000" pitchFamily="2" charset="-122"/>
                  <a:ea typeface="方正兰亭黑简体" panose="02000000000000000000" pitchFamily="2" charset="-122"/>
                </a:rPr>
                <a:t>(0,3)</a:t>
              </a:r>
              <a:endParaRPr lang="zh-CN" altLang="en-US" sz="1400" dirty="0">
                <a:solidFill>
                  <a:srgbClr val="00B050"/>
                </a:solidFill>
                <a:latin typeface="方正兰亭黑简体" panose="02000000000000000000" pitchFamily="2" charset="-122"/>
                <a:ea typeface="方正兰亭黑简体" panose="02000000000000000000" pitchFamily="2" charset="-122"/>
              </a:endParaRPr>
            </a:p>
          </p:txBody>
        </p:sp>
        <p:sp>
          <p:nvSpPr>
            <p:cNvPr id="24" name="矩形 23">
              <a:extLst>
                <a:ext uri="{FF2B5EF4-FFF2-40B4-BE49-F238E27FC236}">
                  <a16:creationId xmlns:a16="http://schemas.microsoft.com/office/drawing/2014/main" id="{FA8C8C29-6472-419F-5448-068E2219A11B}"/>
                </a:ext>
              </a:extLst>
            </p:cNvPr>
            <p:cNvSpPr/>
            <p:nvPr/>
          </p:nvSpPr>
          <p:spPr>
            <a:xfrm>
              <a:off x="9184821" y="3429000"/>
              <a:ext cx="2032907" cy="342900"/>
            </a:xfrm>
            <a:prstGeom prst="rect">
              <a:avLst/>
            </a:prstGeom>
            <a:solidFill>
              <a:srgbClr val="D6DC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方正兰亭黑简体" panose="02000000000000000000" pitchFamily="2" charset="-122"/>
                  <a:ea typeface="方正兰亭黑简体" panose="02000000000000000000" pitchFamily="2" charset="-122"/>
                </a:rPr>
                <a:t>'update'</a:t>
              </a:r>
              <a:endParaRPr lang="zh-CN" altLang="en-US" sz="1400" dirty="0">
                <a:solidFill>
                  <a:schemeClr val="tx1"/>
                </a:solidFill>
                <a:latin typeface="方正兰亭黑简体" panose="02000000000000000000" pitchFamily="2" charset="-122"/>
                <a:ea typeface="方正兰亭黑简体" panose="02000000000000000000" pitchFamily="2" charset="-122"/>
              </a:endParaRPr>
            </a:p>
          </p:txBody>
        </p:sp>
        <p:sp>
          <p:nvSpPr>
            <p:cNvPr id="25" name="文本框 24">
              <a:extLst>
                <a:ext uri="{FF2B5EF4-FFF2-40B4-BE49-F238E27FC236}">
                  <a16:creationId xmlns:a16="http://schemas.microsoft.com/office/drawing/2014/main" id="{B0508B5F-1308-7C68-D55E-B6DDFD8B6F89}"/>
                </a:ext>
              </a:extLst>
            </p:cNvPr>
            <p:cNvSpPr txBox="1"/>
            <p:nvPr/>
          </p:nvSpPr>
          <p:spPr>
            <a:xfrm>
              <a:off x="1053192" y="3079305"/>
              <a:ext cx="2032907" cy="307777"/>
            </a:xfrm>
            <a:prstGeom prst="rect">
              <a:avLst/>
            </a:prstGeom>
            <a:noFill/>
          </p:spPr>
          <p:txBody>
            <a:bodyPr wrap="square" rtlCol="0">
              <a:spAutoFit/>
            </a:bodyPr>
            <a:lstStyle/>
            <a:p>
              <a:pPr algn="ctr"/>
              <a:r>
                <a:rPr lang="en-US" altLang="zh-CN" sz="1400" dirty="0" err="1">
                  <a:latin typeface="方正兰亭黑简体" panose="02000000000000000000" pitchFamily="2" charset="-122"/>
                  <a:ea typeface="方正兰亭黑简体" panose="02000000000000000000" pitchFamily="2" charset="-122"/>
                  <a:cs typeface="Huawei Sans" panose="020C0503030203020204" pitchFamily="34" charset="0"/>
                </a:rPr>
                <a:t>xmin</a:t>
              </a:r>
              <a:endParaRPr lang="zh-CN" altLang="en-US" sz="1400" dirty="0">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26" name="文本框 25">
              <a:extLst>
                <a:ext uri="{FF2B5EF4-FFF2-40B4-BE49-F238E27FC236}">
                  <a16:creationId xmlns:a16="http://schemas.microsoft.com/office/drawing/2014/main" id="{AF292A74-A24D-018D-9E0B-396D6ADAF089}"/>
                </a:ext>
              </a:extLst>
            </p:cNvPr>
            <p:cNvSpPr txBox="1"/>
            <p:nvPr/>
          </p:nvSpPr>
          <p:spPr>
            <a:xfrm>
              <a:off x="3086100" y="3079305"/>
              <a:ext cx="2032907" cy="307777"/>
            </a:xfrm>
            <a:prstGeom prst="rect">
              <a:avLst/>
            </a:prstGeom>
            <a:noFill/>
          </p:spPr>
          <p:txBody>
            <a:bodyPr wrap="square" rtlCol="0">
              <a:spAutoFit/>
            </a:bodyPr>
            <a:lstStyle/>
            <a:p>
              <a:pPr algn="ctr"/>
              <a:r>
                <a:rPr lang="en-US" altLang="zh-CN" sz="1400" dirty="0" err="1">
                  <a:latin typeface="方正兰亭黑简体" panose="02000000000000000000" pitchFamily="2" charset="-122"/>
                  <a:ea typeface="方正兰亭黑简体" panose="02000000000000000000" pitchFamily="2" charset="-122"/>
                  <a:cs typeface="Huawei Sans" panose="020C0503030203020204" pitchFamily="34" charset="0"/>
                </a:rPr>
                <a:t>xmax</a:t>
              </a:r>
              <a:endParaRPr lang="zh-CN" altLang="en-US" sz="1400" dirty="0">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27" name="文本框 26">
              <a:extLst>
                <a:ext uri="{FF2B5EF4-FFF2-40B4-BE49-F238E27FC236}">
                  <a16:creationId xmlns:a16="http://schemas.microsoft.com/office/drawing/2014/main" id="{9A5969A3-1B4C-E265-DAB3-2E1F5A9A141D}"/>
                </a:ext>
              </a:extLst>
            </p:cNvPr>
            <p:cNvSpPr txBox="1"/>
            <p:nvPr/>
          </p:nvSpPr>
          <p:spPr>
            <a:xfrm>
              <a:off x="5119006" y="3079305"/>
              <a:ext cx="2032907" cy="307777"/>
            </a:xfrm>
            <a:prstGeom prst="rect">
              <a:avLst/>
            </a:prstGeom>
            <a:noFill/>
          </p:spPr>
          <p:txBody>
            <a:bodyPr wrap="square" rtlCol="0">
              <a:spAutoFit/>
            </a:bodyPr>
            <a:lstStyle/>
            <a:p>
              <a:pPr algn="ctr"/>
              <a:r>
                <a:rPr lang="en-US" altLang="zh-CN" sz="1400" dirty="0" err="1">
                  <a:latin typeface="方正兰亭黑简体" panose="02000000000000000000" pitchFamily="2" charset="-122"/>
                  <a:ea typeface="方正兰亭黑简体" panose="02000000000000000000" pitchFamily="2" charset="-122"/>
                  <a:cs typeface="Huawei Sans" panose="020C0503030203020204" pitchFamily="34" charset="0"/>
                </a:rPr>
                <a:t>t_cid</a:t>
              </a:r>
              <a:endParaRPr lang="zh-CN" altLang="en-US" sz="1400" dirty="0">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28" name="文本框 27">
              <a:extLst>
                <a:ext uri="{FF2B5EF4-FFF2-40B4-BE49-F238E27FC236}">
                  <a16:creationId xmlns:a16="http://schemas.microsoft.com/office/drawing/2014/main" id="{39F6C938-3FA6-70E8-9621-0DFD329E3269}"/>
                </a:ext>
              </a:extLst>
            </p:cNvPr>
            <p:cNvSpPr txBox="1"/>
            <p:nvPr/>
          </p:nvSpPr>
          <p:spPr>
            <a:xfrm>
              <a:off x="7151913" y="3079305"/>
              <a:ext cx="2032907" cy="307777"/>
            </a:xfrm>
            <a:prstGeom prst="rect">
              <a:avLst/>
            </a:prstGeom>
            <a:noFill/>
          </p:spPr>
          <p:txBody>
            <a:bodyPr wrap="square" rtlCol="0">
              <a:spAutoFit/>
            </a:bodyPr>
            <a:lstStyle/>
            <a:p>
              <a:pPr algn="ctr"/>
              <a:r>
                <a:rPr lang="en-US" altLang="zh-CN" sz="1400" dirty="0" err="1">
                  <a:latin typeface="方正兰亭黑简体" panose="02000000000000000000" pitchFamily="2" charset="-122"/>
                  <a:ea typeface="方正兰亭黑简体" panose="02000000000000000000" pitchFamily="2" charset="-122"/>
                  <a:cs typeface="Huawei Sans" panose="020C0503030203020204" pitchFamily="34" charset="0"/>
                </a:rPr>
                <a:t>t_ctid</a:t>
              </a:r>
              <a:endParaRPr lang="zh-CN" altLang="en-US" sz="1400" dirty="0">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29" name="文本框 28">
              <a:extLst>
                <a:ext uri="{FF2B5EF4-FFF2-40B4-BE49-F238E27FC236}">
                  <a16:creationId xmlns:a16="http://schemas.microsoft.com/office/drawing/2014/main" id="{568340A8-85AE-F62C-A4C2-8102D6879E3B}"/>
                </a:ext>
              </a:extLst>
            </p:cNvPr>
            <p:cNvSpPr txBox="1"/>
            <p:nvPr/>
          </p:nvSpPr>
          <p:spPr>
            <a:xfrm>
              <a:off x="9184820" y="3079305"/>
              <a:ext cx="2032907" cy="307777"/>
            </a:xfrm>
            <a:prstGeom prst="rect">
              <a:avLst/>
            </a:prstGeom>
            <a:noFill/>
          </p:spPr>
          <p:txBody>
            <a:bodyPr wrap="square" rtlCol="0">
              <a:spAutoFit/>
            </a:bodyPr>
            <a:lstStyle/>
            <a:p>
              <a:pPr algn="ctr"/>
              <a:r>
                <a:rPr lang="en-US" altLang="zh-CN" sz="1400" dirty="0">
                  <a:latin typeface="方正兰亭黑简体" panose="02000000000000000000" pitchFamily="2" charset="-122"/>
                  <a:ea typeface="方正兰亭黑简体" panose="02000000000000000000" pitchFamily="2" charset="-122"/>
                  <a:cs typeface="Huawei Sans" panose="020C0503030203020204" pitchFamily="34" charset="0"/>
                </a:rPr>
                <a:t>data</a:t>
              </a:r>
              <a:endParaRPr lang="zh-CN" altLang="en-US" sz="1400" dirty="0">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30" name="矩形 29">
              <a:extLst>
                <a:ext uri="{FF2B5EF4-FFF2-40B4-BE49-F238E27FC236}">
                  <a16:creationId xmlns:a16="http://schemas.microsoft.com/office/drawing/2014/main" id="{BF6B4B52-9BA8-89E8-4A72-48CC242F6778}"/>
                </a:ext>
              </a:extLst>
            </p:cNvPr>
            <p:cNvSpPr/>
            <p:nvPr/>
          </p:nvSpPr>
          <p:spPr>
            <a:xfrm>
              <a:off x="1053193" y="4893815"/>
              <a:ext cx="2032907" cy="342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latin typeface="方正兰亭黑简体" panose="02000000000000000000" pitchFamily="2" charset="-122"/>
                  <a:ea typeface="方正兰亭黑简体" panose="02000000000000000000" pitchFamily="2" charset="-122"/>
                </a:rPr>
                <a:t>30</a:t>
              </a:r>
              <a:endParaRPr lang="zh-CN" altLang="en-US" sz="1400" dirty="0">
                <a:solidFill>
                  <a:srgbClr val="FF0000"/>
                </a:solidFill>
                <a:latin typeface="方正兰亭黑简体" panose="02000000000000000000" pitchFamily="2" charset="-122"/>
                <a:ea typeface="方正兰亭黑简体" panose="02000000000000000000" pitchFamily="2" charset="-122"/>
              </a:endParaRPr>
            </a:p>
          </p:txBody>
        </p:sp>
        <p:sp>
          <p:nvSpPr>
            <p:cNvPr id="31" name="矩形 30">
              <a:extLst>
                <a:ext uri="{FF2B5EF4-FFF2-40B4-BE49-F238E27FC236}">
                  <a16:creationId xmlns:a16="http://schemas.microsoft.com/office/drawing/2014/main" id="{C55C7C25-7E29-A82D-357C-DE5C59C8AD90}"/>
                </a:ext>
              </a:extLst>
            </p:cNvPr>
            <p:cNvSpPr/>
            <p:nvPr/>
          </p:nvSpPr>
          <p:spPr>
            <a:xfrm>
              <a:off x="3086100" y="4893815"/>
              <a:ext cx="2032907" cy="342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latin typeface="方正兰亭黑简体" panose="02000000000000000000" pitchFamily="2" charset="-122"/>
                  <a:ea typeface="方正兰亭黑简体" panose="02000000000000000000" pitchFamily="2" charset="-122"/>
                </a:rPr>
                <a:t>0</a:t>
              </a:r>
              <a:endParaRPr lang="zh-CN" altLang="en-US" sz="1400" dirty="0">
                <a:solidFill>
                  <a:srgbClr val="FF0000"/>
                </a:solidFill>
                <a:latin typeface="方正兰亭黑简体" panose="02000000000000000000" pitchFamily="2" charset="-122"/>
                <a:ea typeface="方正兰亭黑简体" panose="02000000000000000000" pitchFamily="2" charset="-122"/>
              </a:endParaRPr>
            </a:p>
          </p:txBody>
        </p:sp>
        <p:sp>
          <p:nvSpPr>
            <p:cNvPr id="32" name="矩形 31">
              <a:extLst>
                <a:ext uri="{FF2B5EF4-FFF2-40B4-BE49-F238E27FC236}">
                  <a16:creationId xmlns:a16="http://schemas.microsoft.com/office/drawing/2014/main" id="{F00F325A-B628-988C-6726-C44B4DF818F2}"/>
                </a:ext>
              </a:extLst>
            </p:cNvPr>
            <p:cNvSpPr/>
            <p:nvPr/>
          </p:nvSpPr>
          <p:spPr>
            <a:xfrm>
              <a:off x="5119007" y="4893815"/>
              <a:ext cx="2032907" cy="342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0070C0"/>
                  </a:solidFill>
                  <a:latin typeface="方正兰亭黑简体" panose="02000000000000000000" pitchFamily="2" charset="-122"/>
                  <a:ea typeface="方正兰亭黑简体" panose="02000000000000000000" pitchFamily="2" charset="-122"/>
                </a:rPr>
                <a:t>1</a:t>
              </a:r>
              <a:endParaRPr lang="zh-CN" altLang="en-US" sz="1400" dirty="0">
                <a:solidFill>
                  <a:srgbClr val="0070C0"/>
                </a:solidFill>
                <a:latin typeface="方正兰亭黑简体" panose="02000000000000000000" pitchFamily="2" charset="-122"/>
                <a:ea typeface="方正兰亭黑简体" panose="02000000000000000000" pitchFamily="2" charset="-122"/>
              </a:endParaRPr>
            </a:p>
          </p:txBody>
        </p:sp>
        <p:sp>
          <p:nvSpPr>
            <p:cNvPr id="33" name="矩形 32">
              <a:extLst>
                <a:ext uri="{FF2B5EF4-FFF2-40B4-BE49-F238E27FC236}">
                  <a16:creationId xmlns:a16="http://schemas.microsoft.com/office/drawing/2014/main" id="{8AEA5CA0-A944-EE30-816C-B0F783EFABE4}"/>
                </a:ext>
              </a:extLst>
            </p:cNvPr>
            <p:cNvSpPr/>
            <p:nvPr/>
          </p:nvSpPr>
          <p:spPr>
            <a:xfrm>
              <a:off x="7151914" y="4893815"/>
              <a:ext cx="2032907" cy="342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00B050"/>
                  </a:solidFill>
                  <a:latin typeface="方正兰亭黑简体" panose="02000000000000000000" pitchFamily="2" charset="-122"/>
                  <a:ea typeface="方正兰亭黑简体" panose="02000000000000000000" pitchFamily="2" charset="-122"/>
                </a:rPr>
                <a:t>(0,3)</a:t>
              </a:r>
              <a:endParaRPr lang="zh-CN" altLang="en-US" sz="1400" dirty="0">
                <a:solidFill>
                  <a:srgbClr val="00B050"/>
                </a:solidFill>
                <a:latin typeface="方正兰亭黑简体" panose="02000000000000000000" pitchFamily="2" charset="-122"/>
                <a:ea typeface="方正兰亭黑简体" panose="02000000000000000000" pitchFamily="2" charset="-122"/>
              </a:endParaRPr>
            </a:p>
          </p:txBody>
        </p:sp>
        <p:sp>
          <p:nvSpPr>
            <p:cNvPr id="34" name="矩形 33">
              <a:extLst>
                <a:ext uri="{FF2B5EF4-FFF2-40B4-BE49-F238E27FC236}">
                  <a16:creationId xmlns:a16="http://schemas.microsoft.com/office/drawing/2014/main" id="{9077D61C-9AA8-88CD-17CE-642EA914EE67}"/>
                </a:ext>
              </a:extLst>
            </p:cNvPr>
            <p:cNvSpPr/>
            <p:nvPr/>
          </p:nvSpPr>
          <p:spPr>
            <a:xfrm>
              <a:off x="9184821" y="4893815"/>
              <a:ext cx="2032907" cy="342900"/>
            </a:xfrm>
            <a:prstGeom prst="rect">
              <a:avLst/>
            </a:prstGeom>
            <a:solidFill>
              <a:srgbClr val="D6DC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方正兰亭黑简体" panose="02000000000000000000" pitchFamily="2" charset="-122"/>
                  <a:ea typeface="方正兰亭黑简体" panose="02000000000000000000" pitchFamily="2" charset="-122"/>
                </a:rPr>
                <a:t>'update2'</a:t>
              </a:r>
              <a:endParaRPr lang="zh-CN" altLang="en-US" sz="1400" dirty="0">
                <a:solidFill>
                  <a:schemeClr val="tx1"/>
                </a:solidFill>
                <a:latin typeface="方正兰亭黑简体" panose="02000000000000000000" pitchFamily="2" charset="-122"/>
                <a:ea typeface="方正兰亭黑简体" panose="02000000000000000000" pitchFamily="2" charset="-122"/>
              </a:endParaRPr>
            </a:p>
          </p:txBody>
        </p:sp>
        <p:sp>
          <p:nvSpPr>
            <p:cNvPr id="35" name="文本框 34">
              <a:extLst>
                <a:ext uri="{FF2B5EF4-FFF2-40B4-BE49-F238E27FC236}">
                  <a16:creationId xmlns:a16="http://schemas.microsoft.com/office/drawing/2014/main" id="{80EFAFCE-F555-FAB7-4C48-E97C1FA5DB9E}"/>
                </a:ext>
              </a:extLst>
            </p:cNvPr>
            <p:cNvSpPr txBox="1"/>
            <p:nvPr/>
          </p:nvSpPr>
          <p:spPr>
            <a:xfrm>
              <a:off x="1053192" y="4544120"/>
              <a:ext cx="2032907" cy="307777"/>
            </a:xfrm>
            <a:prstGeom prst="rect">
              <a:avLst/>
            </a:prstGeom>
            <a:noFill/>
          </p:spPr>
          <p:txBody>
            <a:bodyPr wrap="square" rtlCol="0">
              <a:spAutoFit/>
            </a:bodyPr>
            <a:lstStyle/>
            <a:p>
              <a:pPr algn="ctr"/>
              <a:r>
                <a:rPr lang="en-US" altLang="zh-CN" sz="1400" dirty="0" err="1">
                  <a:latin typeface="方正兰亭黑简体" panose="02000000000000000000" pitchFamily="2" charset="-122"/>
                  <a:ea typeface="方正兰亭黑简体" panose="02000000000000000000" pitchFamily="2" charset="-122"/>
                  <a:cs typeface="Huawei Sans" panose="020C0503030203020204" pitchFamily="34" charset="0"/>
                </a:rPr>
                <a:t>xmin</a:t>
              </a:r>
              <a:endParaRPr lang="zh-CN" altLang="en-US" sz="1400" dirty="0">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36" name="文本框 35">
              <a:extLst>
                <a:ext uri="{FF2B5EF4-FFF2-40B4-BE49-F238E27FC236}">
                  <a16:creationId xmlns:a16="http://schemas.microsoft.com/office/drawing/2014/main" id="{75B77F4D-D819-277D-9A51-0B966C91908C}"/>
                </a:ext>
              </a:extLst>
            </p:cNvPr>
            <p:cNvSpPr txBox="1"/>
            <p:nvPr/>
          </p:nvSpPr>
          <p:spPr>
            <a:xfrm>
              <a:off x="3086100" y="4544120"/>
              <a:ext cx="2032907" cy="307777"/>
            </a:xfrm>
            <a:prstGeom prst="rect">
              <a:avLst/>
            </a:prstGeom>
            <a:noFill/>
          </p:spPr>
          <p:txBody>
            <a:bodyPr wrap="square" rtlCol="0">
              <a:spAutoFit/>
            </a:bodyPr>
            <a:lstStyle/>
            <a:p>
              <a:pPr algn="ctr"/>
              <a:r>
                <a:rPr lang="en-US" altLang="zh-CN" sz="1400" dirty="0" err="1">
                  <a:latin typeface="方正兰亭黑简体" panose="02000000000000000000" pitchFamily="2" charset="-122"/>
                  <a:ea typeface="方正兰亭黑简体" panose="02000000000000000000" pitchFamily="2" charset="-122"/>
                  <a:cs typeface="Huawei Sans" panose="020C0503030203020204" pitchFamily="34" charset="0"/>
                </a:rPr>
                <a:t>xmax</a:t>
              </a:r>
              <a:endParaRPr lang="zh-CN" altLang="en-US" sz="1400" dirty="0">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37" name="文本框 36">
              <a:extLst>
                <a:ext uri="{FF2B5EF4-FFF2-40B4-BE49-F238E27FC236}">
                  <a16:creationId xmlns:a16="http://schemas.microsoft.com/office/drawing/2014/main" id="{DA8681B9-43F3-94EE-83B5-7CE0D4BDF758}"/>
                </a:ext>
              </a:extLst>
            </p:cNvPr>
            <p:cNvSpPr txBox="1"/>
            <p:nvPr/>
          </p:nvSpPr>
          <p:spPr>
            <a:xfrm>
              <a:off x="5119006" y="4544120"/>
              <a:ext cx="2032907" cy="307777"/>
            </a:xfrm>
            <a:prstGeom prst="rect">
              <a:avLst/>
            </a:prstGeom>
            <a:noFill/>
          </p:spPr>
          <p:txBody>
            <a:bodyPr wrap="square" rtlCol="0">
              <a:spAutoFit/>
            </a:bodyPr>
            <a:lstStyle/>
            <a:p>
              <a:pPr algn="ctr"/>
              <a:r>
                <a:rPr lang="en-US" altLang="zh-CN" sz="1400" dirty="0" err="1">
                  <a:latin typeface="方正兰亭黑简体" panose="02000000000000000000" pitchFamily="2" charset="-122"/>
                  <a:ea typeface="方正兰亭黑简体" panose="02000000000000000000" pitchFamily="2" charset="-122"/>
                  <a:cs typeface="Huawei Sans" panose="020C0503030203020204" pitchFamily="34" charset="0"/>
                </a:rPr>
                <a:t>t_cid</a:t>
              </a:r>
              <a:endParaRPr lang="zh-CN" altLang="en-US" sz="1400" dirty="0">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38" name="文本框 37">
              <a:extLst>
                <a:ext uri="{FF2B5EF4-FFF2-40B4-BE49-F238E27FC236}">
                  <a16:creationId xmlns:a16="http://schemas.microsoft.com/office/drawing/2014/main" id="{A107D849-64EC-24D4-AACC-12C2072BA690}"/>
                </a:ext>
              </a:extLst>
            </p:cNvPr>
            <p:cNvSpPr txBox="1"/>
            <p:nvPr/>
          </p:nvSpPr>
          <p:spPr>
            <a:xfrm>
              <a:off x="7151913" y="4544120"/>
              <a:ext cx="2032907" cy="307777"/>
            </a:xfrm>
            <a:prstGeom prst="rect">
              <a:avLst/>
            </a:prstGeom>
            <a:noFill/>
          </p:spPr>
          <p:txBody>
            <a:bodyPr wrap="square" rtlCol="0">
              <a:spAutoFit/>
            </a:bodyPr>
            <a:lstStyle/>
            <a:p>
              <a:pPr algn="ctr"/>
              <a:r>
                <a:rPr lang="en-US" altLang="zh-CN" sz="1400" dirty="0" err="1">
                  <a:latin typeface="方正兰亭黑简体" panose="02000000000000000000" pitchFamily="2" charset="-122"/>
                  <a:ea typeface="方正兰亭黑简体" panose="02000000000000000000" pitchFamily="2" charset="-122"/>
                  <a:cs typeface="Huawei Sans" panose="020C0503030203020204" pitchFamily="34" charset="0"/>
                </a:rPr>
                <a:t>t_ctid</a:t>
              </a:r>
              <a:endParaRPr lang="zh-CN" altLang="en-US" sz="1400" dirty="0">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39" name="文本框 38">
              <a:extLst>
                <a:ext uri="{FF2B5EF4-FFF2-40B4-BE49-F238E27FC236}">
                  <a16:creationId xmlns:a16="http://schemas.microsoft.com/office/drawing/2014/main" id="{771E9A3A-0161-E6B1-4965-E5A5CE202354}"/>
                </a:ext>
              </a:extLst>
            </p:cNvPr>
            <p:cNvSpPr txBox="1"/>
            <p:nvPr/>
          </p:nvSpPr>
          <p:spPr>
            <a:xfrm>
              <a:off x="9184820" y="4544120"/>
              <a:ext cx="2032907" cy="307777"/>
            </a:xfrm>
            <a:prstGeom prst="rect">
              <a:avLst/>
            </a:prstGeom>
            <a:noFill/>
          </p:spPr>
          <p:txBody>
            <a:bodyPr wrap="square" rtlCol="0">
              <a:spAutoFit/>
            </a:bodyPr>
            <a:lstStyle/>
            <a:p>
              <a:pPr algn="ctr"/>
              <a:r>
                <a:rPr lang="en-US" altLang="zh-CN" sz="1400" dirty="0">
                  <a:latin typeface="方正兰亭黑简体" panose="02000000000000000000" pitchFamily="2" charset="-122"/>
                  <a:ea typeface="方正兰亭黑简体" panose="02000000000000000000" pitchFamily="2" charset="-122"/>
                  <a:cs typeface="Huawei Sans" panose="020C0503030203020204" pitchFamily="34" charset="0"/>
                </a:rPr>
                <a:t>data</a:t>
              </a:r>
              <a:endParaRPr lang="zh-CN" altLang="en-US" sz="1400" dirty="0">
                <a:latin typeface="方正兰亭黑简体" panose="02000000000000000000" pitchFamily="2" charset="-122"/>
                <a:ea typeface="方正兰亭黑简体" panose="02000000000000000000" pitchFamily="2" charset="-122"/>
                <a:cs typeface="Huawei Sans" panose="020C0503030203020204" pitchFamily="34" charset="0"/>
              </a:endParaRPr>
            </a:p>
          </p:txBody>
        </p:sp>
        <p:cxnSp>
          <p:nvCxnSpPr>
            <p:cNvPr id="40" name="连接符: 曲线 4">
              <a:extLst>
                <a:ext uri="{FF2B5EF4-FFF2-40B4-BE49-F238E27FC236}">
                  <a16:creationId xmlns:a16="http://schemas.microsoft.com/office/drawing/2014/main" id="{A8C1585E-17E5-BEEA-3B19-889742B01BF0}"/>
                </a:ext>
              </a:extLst>
            </p:cNvPr>
            <p:cNvCxnSpPr>
              <a:cxnSpLocks/>
              <a:endCxn id="20" idx="1"/>
            </p:cNvCxnSpPr>
            <p:nvPr/>
          </p:nvCxnSpPr>
          <p:spPr>
            <a:xfrm rot="10800000" flipV="1">
              <a:off x="1053194" y="2229466"/>
              <a:ext cx="6843127" cy="1370984"/>
            </a:xfrm>
            <a:prstGeom prst="curvedConnector3">
              <a:avLst>
                <a:gd name="adj1" fmla="val 103366"/>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连接符: 曲线 54">
              <a:extLst>
                <a:ext uri="{FF2B5EF4-FFF2-40B4-BE49-F238E27FC236}">
                  <a16:creationId xmlns:a16="http://schemas.microsoft.com/office/drawing/2014/main" id="{1DD05CC8-C3C1-377B-9D84-5CA77B8E4C0C}"/>
                </a:ext>
              </a:extLst>
            </p:cNvPr>
            <p:cNvCxnSpPr>
              <a:cxnSpLocks/>
              <a:endCxn id="30" idx="1"/>
            </p:cNvCxnSpPr>
            <p:nvPr/>
          </p:nvCxnSpPr>
          <p:spPr>
            <a:xfrm rot="10800000" flipV="1">
              <a:off x="1053193" y="3600452"/>
              <a:ext cx="6843128" cy="1464813"/>
            </a:xfrm>
            <a:prstGeom prst="curvedConnector3">
              <a:avLst>
                <a:gd name="adj1" fmla="val 103366"/>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18">
            <a:extLst>
              <a:ext uri="{FF2B5EF4-FFF2-40B4-BE49-F238E27FC236}">
                <a16:creationId xmlns:a16="http://schemas.microsoft.com/office/drawing/2014/main" id="{CA02947C-86FA-43A0-AEA7-1533075A3978}"/>
              </a:ext>
            </a:extLst>
          </p:cNvPr>
          <p:cNvSpPr/>
          <p:nvPr/>
        </p:nvSpPr>
        <p:spPr>
          <a:xfrm>
            <a:off x="522753" y="5220975"/>
            <a:ext cx="10874188" cy="975245"/>
          </a:xfrm>
          <a:prstGeom prst="roundRect">
            <a:avLst>
              <a:gd name="adj" fmla="val 1800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9" name="Shape18">
            <a:extLst>
              <a:ext uri="{FF2B5EF4-FFF2-40B4-BE49-F238E27FC236}">
                <a16:creationId xmlns:a16="http://schemas.microsoft.com/office/drawing/2014/main" id="{CA02947C-86FA-43A0-AEA7-1533075A3978}"/>
              </a:ext>
            </a:extLst>
          </p:cNvPr>
          <p:cNvSpPr/>
          <p:nvPr/>
        </p:nvSpPr>
        <p:spPr>
          <a:xfrm>
            <a:off x="522753" y="981074"/>
            <a:ext cx="10874188" cy="975245"/>
          </a:xfrm>
          <a:prstGeom prst="roundRect">
            <a:avLst>
              <a:gd name="adj" fmla="val 1800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7" name="Shape6">
            <a:extLst>
              <a:ext uri="{FF2B5EF4-FFF2-40B4-BE49-F238E27FC236}">
                <a16:creationId xmlns:a16="http://schemas.microsoft.com/office/drawing/2014/main" id="{82D12675-44BA-4A12-95E2-53CE42E365F2}"/>
              </a:ext>
            </a:extLst>
          </p:cNvPr>
          <p:cNvSpPr/>
          <p:nvPr/>
        </p:nvSpPr>
        <p:spPr>
          <a:xfrm>
            <a:off x="522753" y="2056416"/>
            <a:ext cx="10912795" cy="3057300"/>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8" name="Shape6">
            <a:extLst>
              <a:ext uri="{FF2B5EF4-FFF2-40B4-BE49-F238E27FC236}">
                <a16:creationId xmlns:a16="http://schemas.microsoft.com/office/drawing/2014/main" id="{2BB58945-69A6-42E9-96FF-DC536AE97366}"/>
              </a:ext>
            </a:extLst>
          </p:cNvPr>
          <p:cNvSpPr/>
          <p:nvPr/>
        </p:nvSpPr>
        <p:spPr>
          <a:xfrm>
            <a:off x="661556" y="2110247"/>
            <a:ext cx="10620163" cy="2952771"/>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39</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行存多版本：追加更新</a:t>
            </a:r>
            <a:endParaRPr kumimoji="1" lang="zh-CN" altLang="en-US" dirty="0">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696286" y="1065366"/>
            <a:ext cx="9932894" cy="1044881"/>
          </a:xfrm>
        </p:spPr>
        <p:txBody>
          <a:bodyPr/>
          <a:lstStyle/>
          <a:p>
            <a:pP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经过两次更新后的页面如下图所示。</a:t>
            </a:r>
            <a:endParaRPr lang="en-US" altLang="zh-CN" sz="24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不同于原地更新，三次操作产生的同一行的</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个版本均存储在该页面中。</a:t>
            </a:r>
            <a:endParaRPr lang="en-US" altLang="zh-CN" sz="2400"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sp>
        <p:nvSpPr>
          <p:cNvPr id="11" name="内容占位符 2">
            <a:extLst>
              <a:ext uri="{FF2B5EF4-FFF2-40B4-BE49-F238E27FC236}">
                <a16:creationId xmlns:a16="http://schemas.microsoft.com/office/drawing/2014/main" id="{6FFC6B3F-ACC5-1E21-AE79-AE65E6884F82}"/>
              </a:ext>
            </a:extLst>
          </p:cNvPr>
          <p:cNvSpPr txBox="1">
            <a:spLocks/>
          </p:cNvSpPr>
          <p:nvPr/>
        </p:nvSpPr>
        <p:spPr bwMode="auto">
          <a:xfrm>
            <a:off x="731091" y="5258598"/>
            <a:ext cx="9932894" cy="10448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16230" indent="-316230" algn="l" rtl="0" eaLnBrk="1" fontAlgn="base" hangingPunct="1">
              <a:spcBef>
                <a:spcPct val="20000"/>
              </a:spcBef>
              <a:spcAft>
                <a:spcPct val="0"/>
              </a:spcAft>
              <a:buFont typeface="Wingdings" panose="05000000000000000000" pitchFamily="2" charset="2"/>
              <a:buChar char="p"/>
              <a:defRPr kumimoji="1" sz="3200" b="0">
                <a:solidFill>
                  <a:schemeClr val="tx1"/>
                </a:solidFill>
                <a:effectLst/>
                <a:latin typeface="SimHei" panose="02010609060101010101" pitchFamily="49" charset="-122"/>
                <a:ea typeface="SimHei" panose="02010609060101010101" pitchFamily="49" charset="-122"/>
                <a:cs typeface="Arial" panose="020B0604020202020204"/>
              </a:defRPr>
            </a:lvl1pPr>
            <a:lvl2pPr marL="685800" indent="-263525"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panose="020B0604020202020204"/>
              </a:defRPr>
            </a:lvl2pPr>
            <a:lvl3pPr marL="1055370" indent="-210820"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panose="020B0604020202020204"/>
              </a:defRPr>
            </a:lvl3pPr>
            <a:lvl4pPr marL="147701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28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092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6pPr>
            <a:lvl7pPr marL="274320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7pPr>
            <a:lvl8pPr marL="316547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8pPr>
            <a:lvl9pPr marL="358711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9pPr>
          </a:lstStyle>
          <a:p>
            <a:pPr>
              <a:buFont typeface="Wingdings" panose="05000000000000000000" pitchFamily="2" charset="2"/>
              <a:buChar char="Ø"/>
            </a:pPr>
            <a:r>
              <a:rPr lang="zh-CN" altLang="en-US" sz="2400" kern="0" dirty="0">
                <a:latin typeface="微软雅黑" panose="020B0503020204020204" pitchFamily="34" charset="-122"/>
                <a:ea typeface="微软雅黑" panose="020B0503020204020204" pitchFamily="34" charset="-122"/>
              </a:rPr>
              <a:t>同一页面中会存有同一条数据的不同版本</a:t>
            </a:r>
            <a:endParaRPr lang="en-US" altLang="zh-CN" sz="2400" kern="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sz="2000" kern="0" dirty="0">
                <a:latin typeface="微软雅黑" panose="020B0503020204020204" pitchFamily="34" charset="-122"/>
                <a:ea typeface="微软雅黑" panose="020B0503020204020204" pitchFamily="34" charset="-122"/>
              </a:rPr>
              <a:t>在读写这些不同版本时互不冲突，具备良好的并发性能。</a:t>
            </a:r>
            <a:endParaRPr lang="en-US" altLang="zh-CN" sz="2000" kern="0" dirty="0">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904804BF-9D4F-3A28-32DF-EA28BEE3D762}"/>
              </a:ext>
            </a:extLst>
          </p:cNvPr>
          <p:cNvGrpSpPr/>
          <p:nvPr/>
        </p:nvGrpSpPr>
        <p:grpSpPr>
          <a:xfrm>
            <a:off x="2769745" y="2217506"/>
            <a:ext cx="5855586" cy="2815072"/>
            <a:chOff x="3807399" y="2112885"/>
            <a:chExt cx="4573042" cy="3335172"/>
          </a:xfrm>
        </p:grpSpPr>
        <p:sp>
          <p:nvSpPr>
            <p:cNvPr id="13" name="矩形 12">
              <a:extLst>
                <a:ext uri="{FF2B5EF4-FFF2-40B4-BE49-F238E27FC236}">
                  <a16:creationId xmlns:a16="http://schemas.microsoft.com/office/drawing/2014/main" id="{47FE75F1-8ABE-59EC-8A7F-352F473741AA}"/>
                </a:ext>
              </a:extLst>
            </p:cNvPr>
            <p:cNvSpPr/>
            <p:nvPr/>
          </p:nvSpPr>
          <p:spPr>
            <a:xfrm>
              <a:off x="3811559" y="2112885"/>
              <a:ext cx="4568882" cy="27964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tx1"/>
                </a:solidFill>
                <a:latin typeface="方正兰亭黑简体" panose="02000000000000000000" pitchFamily="2" charset="-122"/>
                <a:ea typeface="方正兰亭黑简体" panose="02000000000000000000" pitchFamily="2" charset="-122"/>
              </a:endParaRPr>
            </a:p>
          </p:txBody>
        </p:sp>
        <p:sp>
          <p:nvSpPr>
            <p:cNvPr id="14" name="矩形 13">
              <a:extLst>
                <a:ext uri="{FF2B5EF4-FFF2-40B4-BE49-F238E27FC236}">
                  <a16:creationId xmlns:a16="http://schemas.microsoft.com/office/drawing/2014/main" id="{6EB11E67-57CE-F695-BBAA-AC26D0E83FC9}"/>
                </a:ext>
              </a:extLst>
            </p:cNvPr>
            <p:cNvSpPr/>
            <p:nvPr/>
          </p:nvSpPr>
          <p:spPr>
            <a:xfrm>
              <a:off x="6857480" y="4566451"/>
              <a:ext cx="1522961" cy="342900"/>
            </a:xfrm>
            <a:prstGeom prst="rect">
              <a:avLst/>
            </a:prstGeom>
            <a:solidFill>
              <a:srgbClr val="D6DC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方正兰亭黑简体" panose="02000000000000000000" pitchFamily="2" charset="-122"/>
                  <a:ea typeface="方正兰亭黑简体" panose="02000000000000000000" pitchFamily="2" charset="-122"/>
                </a:rPr>
                <a:t>行</a:t>
              </a:r>
              <a:r>
                <a:rPr lang="en-US" altLang="zh-CN" sz="1400" dirty="0">
                  <a:solidFill>
                    <a:schemeClr val="tx1"/>
                  </a:solidFill>
                  <a:latin typeface="方正兰亭黑简体" panose="02000000000000000000" pitchFamily="2" charset="-122"/>
                  <a:ea typeface="方正兰亭黑简体" panose="02000000000000000000" pitchFamily="2" charset="-122"/>
                </a:rPr>
                <a:t>1</a:t>
              </a:r>
              <a:endParaRPr lang="zh-CN" altLang="en-US" sz="1400" dirty="0">
                <a:solidFill>
                  <a:schemeClr val="tx1"/>
                </a:solidFill>
                <a:latin typeface="方正兰亭黑简体" panose="02000000000000000000" pitchFamily="2" charset="-122"/>
                <a:ea typeface="方正兰亭黑简体" panose="02000000000000000000" pitchFamily="2" charset="-122"/>
              </a:endParaRPr>
            </a:p>
          </p:txBody>
        </p:sp>
        <p:sp>
          <p:nvSpPr>
            <p:cNvPr id="15" name="矩形 14">
              <a:extLst>
                <a:ext uri="{FF2B5EF4-FFF2-40B4-BE49-F238E27FC236}">
                  <a16:creationId xmlns:a16="http://schemas.microsoft.com/office/drawing/2014/main" id="{7EF3647E-23D9-BEBB-F93A-2B40C7E7E322}"/>
                </a:ext>
              </a:extLst>
            </p:cNvPr>
            <p:cNvSpPr/>
            <p:nvPr/>
          </p:nvSpPr>
          <p:spPr>
            <a:xfrm>
              <a:off x="5334519" y="4566451"/>
              <a:ext cx="1522961" cy="342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方正兰亭黑简体" panose="02000000000000000000" pitchFamily="2" charset="-122"/>
                  <a:ea typeface="方正兰亭黑简体" panose="02000000000000000000" pitchFamily="2" charset="-122"/>
                </a:rPr>
                <a:t>行</a:t>
              </a:r>
              <a:r>
                <a:rPr lang="en-US" altLang="zh-CN" sz="1400" dirty="0">
                  <a:solidFill>
                    <a:schemeClr val="tx1"/>
                  </a:solidFill>
                  <a:latin typeface="方正兰亭黑简体" panose="02000000000000000000" pitchFamily="2" charset="-122"/>
                  <a:ea typeface="方正兰亭黑简体" panose="02000000000000000000" pitchFamily="2" charset="-122"/>
                </a:rPr>
                <a:t>1'</a:t>
              </a:r>
              <a:endParaRPr lang="zh-CN" altLang="en-US" sz="1400" dirty="0">
                <a:solidFill>
                  <a:schemeClr val="tx1"/>
                </a:solidFill>
                <a:latin typeface="方正兰亭黑简体" panose="02000000000000000000" pitchFamily="2" charset="-122"/>
                <a:ea typeface="方正兰亭黑简体" panose="02000000000000000000" pitchFamily="2" charset="-122"/>
              </a:endParaRPr>
            </a:p>
          </p:txBody>
        </p:sp>
        <p:sp>
          <p:nvSpPr>
            <p:cNvPr id="16" name="矩形 15">
              <a:extLst>
                <a:ext uri="{FF2B5EF4-FFF2-40B4-BE49-F238E27FC236}">
                  <a16:creationId xmlns:a16="http://schemas.microsoft.com/office/drawing/2014/main" id="{D1B09DF7-191E-14EF-3FFC-E05EBAB3ACF7}"/>
                </a:ext>
              </a:extLst>
            </p:cNvPr>
            <p:cNvSpPr/>
            <p:nvPr/>
          </p:nvSpPr>
          <p:spPr>
            <a:xfrm>
              <a:off x="3811558" y="4566451"/>
              <a:ext cx="1522961" cy="342900"/>
            </a:xfrm>
            <a:prstGeom prst="rect">
              <a:avLst/>
            </a:prstGeom>
            <a:solidFill>
              <a:srgbClr val="D6DCE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方正兰亭黑简体" panose="02000000000000000000" pitchFamily="2" charset="-122"/>
                  <a:ea typeface="方正兰亭黑简体" panose="02000000000000000000" pitchFamily="2" charset="-122"/>
                </a:rPr>
                <a:t>行</a:t>
              </a:r>
              <a:r>
                <a:rPr lang="en-US" altLang="zh-CN" sz="1400" dirty="0">
                  <a:solidFill>
                    <a:schemeClr val="tx1"/>
                  </a:solidFill>
                  <a:latin typeface="方正兰亭黑简体" panose="02000000000000000000" pitchFamily="2" charset="-122"/>
                  <a:ea typeface="方正兰亭黑简体" panose="02000000000000000000" pitchFamily="2" charset="-122"/>
                </a:rPr>
                <a:t>1''</a:t>
              </a:r>
              <a:endParaRPr lang="zh-CN" altLang="en-US" sz="1400" dirty="0">
                <a:solidFill>
                  <a:schemeClr val="tx1"/>
                </a:solidFill>
                <a:latin typeface="方正兰亭黑简体" panose="02000000000000000000" pitchFamily="2" charset="-122"/>
                <a:ea typeface="方正兰亭黑简体" panose="02000000000000000000" pitchFamily="2" charset="-122"/>
              </a:endParaRPr>
            </a:p>
          </p:txBody>
        </p:sp>
        <p:sp>
          <p:nvSpPr>
            <p:cNvPr id="17" name="矩形 16">
              <a:extLst>
                <a:ext uri="{FF2B5EF4-FFF2-40B4-BE49-F238E27FC236}">
                  <a16:creationId xmlns:a16="http://schemas.microsoft.com/office/drawing/2014/main" id="{B606CE72-5369-2416-0ADC-6EBCC2F9DD92}"/>
                </a:ext>
              </a:extLst>
            </p:cNvPr>
            <p:cNvSpPr/>
            <p:nvPr/>
          </p:nvSpPr>
          <p:spPr>
            <a:xfrm>
              <a:off x="3811557" y="2601157"/>
              <a:ext cx="1522961" cy="4882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方正兰亭黑简体" panose="02000000000000000000" pitchFamily="2" charset="-122"/>
                  <a:ea typeface="方正兰亭黑简体" panose="02000000000000000000" pitchFamily="2" charset="-122"/>
                </a:rPr>
                <a:t>行指针</a:t>
              </a:r>
              <a:r>
                <a:rPr lang="en-US" altLang="zh-CN" sz="1400" dirty="0">
                  <a:solidFill>
                    <a:schemeClr val="tx1"/>
                  </a:solidFill>
                  <a:latin typeface="方正兰亭黑简体" panose="02000000000000000000" pitchFamily="2" charset="-122"/>
                  <a:ea typeface="方正兰亭黑简体" panose="02000000000000000000" pitchFamily="2" charset="-122"/>
                </a:rPr>
                <a:t>3</a:t>
              </a:r>
              <a:endParaRPr lang="zh-CN" altLang="en-US" sz="1400" dirty="0">
                <a:solidFill>
                  <a:schemeClr val="tx1"/>
                </a:solidFill>
                <a:latin typeface="方正兰亭黑简体" panose="02000000000000000000" pitchFamily="2" charset="-122"/>
                <a:ea typeface="方正兰亭黑简体" panose="02000000000000000000" pitchFamily="2" charset="-122"/>
              </a:endParaRPr>
            </a:p>
          </p:txBody>
        </p:sp>
        <p:sp>
          <p:nvSpPr>
            <p:cNvPr id="18" name="矩形 17">
              <a:extLst>
                <a:ext uri="{FF2B5EF4-FFF2-40B4-BE49-F238E27FC236}">
                  <a16:creationId xmlns:a16="http://schemas.microsoft.com/office/drawing/2014/main" id="{B84BD8A5-8C82-6F1A-9A68-7EACCD1C91D3}"/>
                </a:ext>
              </a:extLst>
            </p:cNvPr>
            <p:cNvSpPr/>
            <p:nvPr/>
          </p:nvSpPr>
          <p:spPr>
            <a:xfrm>
              <a:off x="5334518" y="2112885"/>
              <a:ext cx="1522961" cy="4882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方正兰亭黑简体" panose="02000000000000000000" pitchFamily="2" charset="-122"/>
                  <a:ea typeface="方正兰亭黑简体" panose="02000000000000000000" pitchFamily="2" charset="-122"/>
                </a:rPr>
                <a:t>行指针</a:t>
              </a:r>
              <a:r>
                <a:rPr lang="en-US" altLang="zh-CN" sz="1400" dirty="0">
                  <a:solidFill>
                    <a:schemeClr val="tx1"/>
                  </a:solidFill>
                  <a:latin typeface="方正兰亭黑简体" panose="02000000000000000000" pitchFamily="2" charset="-122"/>
                  <a:ea typeface="方正兰亭黑简体" panose="02000000000000000000" pitchFamily="2" charset="-122"/>
                </a:rPr>
                <a:t>1</a:t>
              </a:r>
              <a:endParaRPr lang="zh-CN" altLang="en-US" sz="1400" dirty="0">
                <a:solidFill>
                  <a:schemeClr val="tx1"/>
                </a:solidFill>
                <a:latin typeface="方正兰亭黑简体" panose="02000000000000000000" pitchFamily="2" charset="-122"/>
                <a:ea typeface="方正兰亭黑简体" panose="02000000000000000000" pitchFamily="2" charset="-122"/>
              </a:endParaRPr>
            </a:p>
          </p:txBody>
        </p:sp>
        <p:sp>
          <p:nvSpPr>
            <p:cNvPr id="19" name="矩形 18">
              <a:extLst>
                <a:ext uri="{FF2B5EF4-FFF2-40B4-BE49-F238E27FC236}">
                  <a16:creationId xmlns:a16="http://schemas.microsoft.com/office/drawing/2014/main" id="{E3FEF1AB-0570-2087-6025-719B79BBF6E0}"/>
                </a:ext>
              </a:extLst>
            </p:cNvPr>
            <p:cNvSpPr/>
            <p:nvPr/>
          </p:nvSpPr>
          <p:spPr>
            <a:xfrm>
              <a:off x="6857477" y="2112885"/>
              <a:ext cx="1522961" cy="4882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方正兰亭黑简体" panose="02000000000000000000" pitchFamily="2" charset="-122"/>
                  <a:ea typeface="方正兰亭黑简体" panose="02000000000000000000" pitchFamily="2" charset="-122"/>
                </a:rPr>
                <a:t>行指针</a:t>
              </a:r>
              <a:r>
                <a:rPr lang="en-US" altLang="zh-CN" sz="1400" dirty="0">
                  <a:solidFill>
                    <a:schemeClr val="tx1"/>
                  </a:solidFill>
                  <a:latin typeface="方正兰亭黑简体" panose="02000000000000000000" pitchFamily="2" charset="-122"/>
                  <a:ea typeface="方正兰亭黑简体" panose="02000000000000000000" pitchFamily="2" charset="-122"/>
                </a:rPr>
                <a:t>2</a:t>
              </a:r>
              <a:endParaRPr lang="zh-CN" altLang="en-US" sz="1400" dirty="0">
                <a:solidFill>
                  <a:schemeClr val="tx1"/>
                </a:solidFill>
                <a:latin typeface="方正兰亭黑简体" panose="02000000000000000000" pitchFamily="2" charset="-122"/>
                <a:ea typeface="方正兰亭黑简体" panose="02000000000000000000" pitchFamily="2" charset="-122"/>
              </a:endParaRPr>
            </a:p>
          </p:txBody>
        </p:sp>
        <p:cxnSp>
          <p:nvCxnSpPr>
            <p:cNvPr id="20" name="直接箭头连接符 4">
              <a:extLst>
                <a:ext uri="{FF2B5EF4-FFF2-40B4-BE49-F238E27FC236}">
                  <a16:creationId xmlns:a16="http://schemas.microsoft.com/office/drawing/2014/main" id="{B4F1A9D3-FB4F-1E75-D5D4-F6F95BEA20C3}"/>
                </a:ext>
              </a:extLst>
            </p:cNvPr>
            <p:cNvCxnSpPr>
              <a:cxnSpLocks/>
              <a:stCxn id="17" idx="2"/>
              <a:endCxn id="16" idx="0"/>
            </p:cNvCxnSpPr>
            <p:nvPr/>
          </p:nvCxnSpPr>
          <p:spPr>
            <a:xfrm>
              <a:off x="4573038" y="3089429"/>
              <a:ext cx="1" cy="1477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62">
              <a:extLst>
                <a:ext uri="{FF2B5EF4-FFF2-40B4-BE49-F238E27FC236}">
                  <a16:creationId xmlns:a16="http://schemas.microsoft.com/office/drawing/2014/main" id="{DC18666E-13BB-859D-AF80-2C0773241955}"/>
                </a:ext>
              </a:extLst>
            </p:cNvPr>
            <p:cNvCxnSpPr>
              <a:cxnSpLocks/>
              <a:stCxn id="18" idx="2"/>
              <a:endCxn id="14" idx="0"/>
            </p:cNvCxnSpPr>
            <p:nvPr/>
          </p:nvCxnSpPr>
          <p:spPr>
            <a:xfrm>
              <a:off x="6095999" y="2601157"/>
              <a:ext cx="1522962" cy="19652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63">
              <a:extLst>
                <a:ext uri="{FF2B5EF4-FFF2-40B4-BE49-F238E27FC236}">
                  <a16:creationId xmlns:a16="http://schemas.microsoft.com/office/drawing/2014/main" id="{8EB1AE8E-AC2F-B050-F985-5789D6717A44}"/>
                </a:ext>
              </a:extLst>
            </p:cNvPr>
            <p:cNvCxnSpPr>
              <a:cxnSpLocks/>
              <a:stCxn id="19" idx="2"/>
              <a:endCxn id="15" idx="0"/>
            </p:cNvCxnSpPr>
            <p:nvPr/>
          </p:nvCxnSpPr>
          <p:spPr>
            <a:xfrm flipH="1">
              <a:off x="6096000" y="2601157"/>
              <a:ext cx="1522958" cy="19652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005B1381-272D-F1B5-1451-89E33D9E6893}"/>
                </a:ext>
              </a:extLst>
            </p:cNvPr>
            <p:cNvSpPr txBox="1"/>
            <p:nvPr/>
          </p:nvSpPr>
          <p:spPr>
            <a:xfrm>
              <a:off x="4579389" y="5140280"/>
              <a:ext cx="1516609" cy="307777"/>
            </a:xfrm>
            <a:prstGeom prst="rect">
              <a:avLst/>
            </a:prstGeom>
            <a:noFill/>
          </p:spPr>
          <p:txBody>
            <a:bodyPr wrap="square" rtlCol="0">
              <a:spAutoFit/>
            </a:bodyPr>
            <a:lstStyle/>
            <a:p>
              <a:pPr algn="ctr"/>
              <a:r>
                <a:rPr lang="en-US" altLang="zh-CN" sz="1400" dirty="0" err="1">
                  <a:latin typeface="方正兰亭黑简体" panose="02000000000000000000" pitchFamily="2" charset="-122"/>
                  <a:ea typeface="方正兰亭黑简体" panose="02000000000000000000" pitchFamily="2" charset="-122"/>
                  <a:cs typeface="Huawei Sans" panose="020C0503030203020204" pitchFamily="34" charset="0"/>
                </a:rPr>
                <a:t>t_ctid</a:t>
              </a:r>
              <a:endParaRPr lang="zh-CN" altLang="en-US" sz="1400" dirty="0">
                <a:latin typeface="方正兰亭黑简体" panose="02000000000000000000" pitchFamily="2" charset="-122"/>
                <a:ea typeface="方正兰亭黑简体" panose="02000000000000000000" pitchFamily="2" charset="-122"/>
                <a:cs typeface="Huawei Sans" panose="020C0503030203020204" pitchFamily="34" charset="0"/>
              </a:endParaRPr>
            </a:p>
          </p:txBody>
        </p:sp>
        <p:cxnSp>
          <p:nvCxnSpPr>
            <p:cNvPr id="24" name="连接符: 肘形 14">
              <a:extLst>
                <a:ext uri="{FF2B5EF4-FFF2-40B4-BE49-F238E27FC236}">
                  <a16:creationId xmlns:a16="http://schemas.microsoft.com/office/drawing/2014/main" id="{AD12651E-DD85-3288-5A05-0B01312B0275}"/>
                </a:ext>
              </a:extLst>
            </p:cNvPr>
            <p:cNvCxnSpPr>
              <a:stCxn id="15" idx="2"/>
              <a:endCxn id="16" idx="2"/>
            </p:cNvCxnSpPr>
            <p:nvPr/>
          </p:nvCxnSpPr>
          <p:spPr>
            <a:xfrm rot="5400000">
              <a:off x="5334520" y="4147871"/>
              <a:ext cx="12700" cy="1522961"/>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32032A9-7DF3-8126-88AD-FA8BFA8125E4}"/>
                </a:ext>
              </a:extLst>
            </p:cNvPr>
            <p:cNvSpPr txBox="1"/>
            <p:nvPr/>
          </p:nvSpPr>
          <p:spPr>
            <a:xfrm>
              <a:off x="6310535" y="5140280"/>
              <a:ext cx="1516609" cy="307777"/>
            </a:xfrm>
            <a:prstGeom prst="rect">
              <a:avLst/>
            </a:prstGeom>
            <a:noFill/>
          </p:spPr>
          <p:txBody>
            <a:bodyPr wrap="square" rtlCol="0">
              <a:spAutoFit/>
            </a:bodyPr>
            <a:lstStyle/>
            <a:p>
              <a:pPr algn="ctr"/>
              <a:r>
                <a:rPr lang="en-US" altLang="zh-CN" sz="1400" dirty="0" err="1">
                  <a:latin typeface="方正兰亭黑简体" panose="02000000000000000000" pitchFamily="2" charset="-122"/>
                  <a:ea typeface="方正兰亭黑简体" panose="02000000000000000000" pitchFamily="2" charset="-122"/>
                  <a:cs typeface="Huawei Sans" panose="020C0503030203020204" pitchFamily="34" charset="0"/>
                </a:rPr>
                <a:t>t_ctid</a:t>
              </a:r>
              <a:endParaRPr lang="zh-CN" altLang="en-US" sz="1400" dirty="0">
                <a:latin typeface="方正兰亭黑简体" panose="02000000000000000000" pitchFamily="2" charset="-122"/>
                <a:ea typeface="方正兰亭黑简体" panose="02000000000000000000" pitchFamily="2" charset="-122"/>
                <a:cs typeface="Huawei Sans" panose="020C0503030203020204" pitchFamily="34" charset="0"/>
              </a:endParaRPr>
            </a:p>
          </p:txBody>
        </p:sp>
        <p:cxnSp>
          <p:nvCxnSpPr>
            <p:cNvPr id="26" name="连接符: 肘形 66">
              <a:extLst>
                <a:ext uri="{FF2B5EF4-FFF2-40B4-BE49-F238E27FC236}">
                  <a16:creationId xmlns:a16="http://schemas.microsoft.com/office/drawing/2014/main" id="{E5F2BE7E-DF7C-90F9-94DF-4A5F02EE93A0}"/>
                </a:ext>
              </a:extLst>
            </p:cNvPr>
            <p:cNvCxnSpPr/>
            <p:nvPr/>
          </p:nvCxnSpPr>
          <p:spPr>
            <a:xfrm rot="5400000">
              <a:off x="7065666" y="4147871"/>
              <a:ext cx="12700" cy="1522961"/>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13110E82-AD26-3427-2D39-D93643ADF31A}"/>
                </a:ext>
              </a:extLst>
            </p:cNvPr>
            <p:cNvSpPr/>
            <p:nvPr/>
          </p:nvSpPr>
          <p:spPr>
            <a:xfrm>
              <a:off x="3807399" y="2112885"/>
              <a:ext cx="1522961" cy="4882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方正兰亭黑简体" panose="02000000000000000000" pitchFamily="2" charset="-122"/>
                  <a:ea typeface="方正兰亭黑简体" panose="02000000000000000000" pitchFamily="2" charset="-122"/>
                </a:rPr>
                <a:t>header</a:t>
              </a:r>
              <a:endParaRPr lang="zh-CN" altLang="en-US" sz="1400" dirty="0">
                <a:solidFill>
                  <a:schemeClr val="tx1"/>
                </a:solidFill>
                <a:latin typeface="方正兰亭黑简体" panose="02000000000000000000" pitchFamily="2" charset="-122"/>
                <a:ea typeface="方正兰亭黑简体" panose="02000000000000000000" pitchFamily="2" charset="-12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6">
            <a:extLst>
              <a:ext uri="{FF2B5EF4-FFF2-40B4-BE49-F238E27FC236}">
                <a16:creationId xmlns:a16="http://schemas.microsoft.com/office/drawing/2014/main" id="{82D12675-44BA-4A12-95E2-53CE42E365F2}"/>
              </a:ext>
            </a:extLst>
          </p:cNvPr>
          <p:cNvSpPr/>
          <p:nvPr/>
        </p:nvSpPr>
        <p:spPr>
          <a:xfrm>
            <a:off x="81659" y="1012080"/>
            <a:ext cx="11996039" cy="5505066"/>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10" name="Shape6">
            <a:extLst>
              <a:ext uri="{FF2B5EF4-FFF2-40B4-BE49-F238E27FC236}">
                <a16:creationId xmlns:a16="http://schemas.microsoft.com/office/drawing/2014/main" id="{2BB58945-69A6-42E9-96FF-DC536AE97366}"/>
              </a:ext>
            </a:extLst>
          </p:cNvPr>
          <p:cNvSpPr/>
          <p:nvPr/>
        </p:nvSpPr>
        <p:spPr>
          <a:xfrm>
            <a:off x="185573" y="1108652"/>
            <a:ext cx="11775768" cy="5316850"/>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4</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技术架构</a:t>
            </a:r>
            <a:endParaRPr kumimoji="1"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375BB6EC-2D39-9FB4-4D92-19FC04FFFFDA}"/>
              </a:ext>
            </a:extLst>
          </p:cNvPr>
          <p:cNvGrpSpPr/>
          <p:nvPr/>
        </p:nvGrpSpPr>
        <p:grpSpPr>
          <a:xfrm>
            <a:off x="1473107" y="1195755"/>
            <a:ext cx="8827569" cy="5165968"/>
            <a:chOff x="1473107" y="1195755"/>
            <a:chExt cx="8827569" cy="5165968"/>
          </a:xfrm>
        </p:grpSpPr>
        <p:sp>
          <p:nvSpPr>
            <p:cNvPr id="130" name="矩形 74">
              <a:extLst>
                <a:ext uri="{FF2B5EF4-FFF2-40B4-BE49-F238E27FC236}">
                  <a16:creationId xmlns:a16="http://schemas.microsoft.com/office/drawing/2014/main" id="{A427F868-1C54-5888-C2AE-16C7A4227299}"/>
                </a:ext>
              </a:extLst>
            </p:cNvPr>
            <p:cNvSpPr/>
            <p:nvPr/>
          </p:nvSpPr>
          <p:spPr>
            <a:xfrm>
              <a:off x="3047927" y="4008978"/>
              <a:ext cx="5628649" cy="1011038"/>
            </a:xfrm>
            <a:prstGeom prst="rect">
              <a:avLst/>
            </a:prstGeom>
            <a:solidFill>
              <a:srgbClr val="BDD8EE"/>
            </a:solidFill>
            <a:ln w="9525" cap="flat" cmpd="sng" algn="ctr">
              <a:solidFill>
                <a:sysClr val="windowText" lastClr="000000"/>
              </a:solidFill>
              <a:prstDash val="solid"/>
            </a:ln>
            <a:effectLst/>
          </p:spPr>
          <p:txBody>
            <a:bodyPr rtlCol="0" anchor="t"/>
            <a:lstStyle/>
            <a:p>
              <a:pPr algn="ctr" defTabSz="1218658" fontAlgn="auto">
                <a:spcBef>
                  <a:spcPts val="0"/>
                </a:spcBef>
                <a:spcAft>
                  <a:spcPts val="0"/>
                </a:spcAft>
                <a:defRPr/>
              </a:pPr>
              <a:endParaRPr lang="en-US" altLang="zh-CN" kern="0" dirty="0">
                <a:solidFill>
                  <a:srgbClr val="000000"/>
                </a:solidFill>
                <a:latin typeface="Microsoft YaHei" panose="020B0503020204020204" pitchFamily="34" charset="-122"/>
                <a:ea typeface="Microsoft YaHei" panose="020B0503020204020204" pitchFamily="34" charset="-122"/>
              </a:endParaRPr>
            </a:p>
          </p:txBody>
        </p:sp>
        <p:sp>
          <p:nvSpPr>
            <p:cNvPr id="131" name="矩形 83">
              <a:extLst>
                <a:ext uri="{FF2B5EF4-FFF2-40B4-BE49-F238E27FC236}">
                  <a16:creationId xmlns:a16="http://schemas.microsoft.com/office/drawing/2014/main" id="{C9746482-B1A2-AD01-7B29-B112570D2CAC}"/>
                </a:ext>
              </a:extLst>
            </p:cNvPr>
            <p:cNvSpPr/>
            <p:nvPr/>
          </p:nvSpPr>
          <p:spPr>
            <a:xfrm>
              <a:off x="1473107" y="5123978"/>
              <a:ext cx="8779927" cy="1237745"/>
            </a:xfrm>
            <a:prstGeom prst="rect">
              <a:avLst/>
            </a:prstGeom>
            <a:solidFill>
              <a:schemeClr val="bg1">
                <a:lumMod val="85000"/>
              </a:schemeClr>
            </a:solidFill>
            <a:ln w="9525" cap="flat" cmpd="sng" algn="ctr">
              <a:solidFill>
                <a:sysClr val="windowText" lastClr="000000"/>
              </a:solidFill>
              <a:prstDash val="solid"/>
            </a:ln>
            <a:effectLst/>
          </p:spPr>
          <p:txBody>
            <a:bodyPr rtlCol="0" anchor="t"/>
            <a:lstStyle/>
            <a:p>
              <a:pPr algn="ctr" defTabSz="1218658" fontAlgn="auto">
                <a:spcBef>
                  <a:spcPts val="0"/>
                </a:spcBef>
                <a:spcAft>
                  <a:spcPts val="0"/>
                </a:spcAft>
                <a:defRPr/>
              </a:pPr>
              <a:endParaRPr lang="en-US" altLang="zh-CN" kern="0" dirty="0">
                <a:solidFill>
                  <a:srgbClr val="000000"/>
                </a:solidFill>
                <a:latin typeface="Microsoft YaHei" panose="020B0503020204020204" pitchFamily="34" charset="-122"/>
                <a:ea typeface="Microsoft YaHei" panose="020B0503020204020204" pitchFamily="34" charset="-122"/>
              </a:endParaRPr>
            </a:p>
          </p:txBody>
        </p:sp>
        <p:sp>
          <p:nvSpPr>
            <p:cNvPr id="132" name="文本框 76">
              <a:extLst>
                <a:ext uri="{FF2B5EF4-FFF2-40B4-BE49-F238E27FC236}">
                  <a16:creationId xmlns:a16="http://schemas.microsoft.com/office/drawing/2014/main" id="{774A4DE2-C768-6032-D1E2-7F7ADC165227}"/>
                </a:ext>
              </a:extLst>
            </p:cNvPr>
            <p:cNvSpPr txBox="1"/>
            <p:nvPr/>
          </p:nvSpPr>
          <p:spPr>
            <a:xfrm>
              <a:off x="4470111" y="5098294"/>
              <a:ext cx="3026262" cy="378628"/>
            </a:xfrm>
            <a:prstGeom prst="rect">
              <a:avLst/>
            </a:prstGeom>
            <a:noFill/>
          </p:spPr>
          <p:txBody>
            <a:bodyPr wrap="square" rtlCol="0">
              <a:spAutoFit/>
            </a:bodyPr>
            <a:lstStyle/>
            <a:p>
              <a:pPr algn="ctr" defTabSz="1218658">
                <a:defRPr/>
              </a:pPr>
              <a:r>
                <a:rPr lang="zh-CN" altLang="en-US" kern="0" dirty="0">
                  <a:solidFill>
                    <a:srgbClr val="000000"/>
                  </a:solidFill>
                  <a:latin typeface="Microsoft YaHei" panose="020B0503020204020204" pitchFamily="34" charset="-122"/>
                  <a:ea typeface="Microsoft YaHei" panose="020B0503020204020204" pitchFamily="34" charset="-122"/>
                </a:rPr>
                <a:t>③ 云原生弹性伸缩架构</a:t>
              </a:r>
            </a:p>
          </p:txBody>
        </p:sp>
        <p:sp>
          <p:nvSpPr>
            <p:cNvPr id="133" name="矩形 84">
              <a:extLst>
                <a:ext uri="{FF2B5EF4-FFF2-40B4-BE49-F238E27FC236}">
                  <a16:creationId xmlns:a16="http://schemas.microsoft.com/office/drawing/2014/main" id="{CC850343-E2AA-C41E-255A-6C88E452C1F4}"/>
                </a:ext>
              </a:extLst>
            </p:cNvPr>
            <p:cNvSpPr/>
            <p:nvPr/>
          </p:nvSpPr>
          <p:spPr>
            <a:xfrm>
              <a:off x="3191810" y="4359036"/>
              <a:ext cx="1060340" cy="540620"/>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pPr>
              <a:r>
                <a:rPr lang="zh-CN" altLang="en-US" kern="0" dirty="0">
                  <a:latin typeface="Microsoft YaHei" panose="020B0503020204020204" pitchFamily="34" charset="-122"/>
                  <a:ea typeface="Microsoft YaHei" panose="020B0503020204020204" pitchFamily="34" charset="-122"/>
                  <a:cs typeface="Arial" pitchFamily="34" charset="0"/>
                </a:rPr>
                <a:t>故障自感知</a:t>
              </a:r>
              <a:endParaRPr lang="en-US" kern="0" dirty="0">
                <a:latin typeface="Microsoft YaHei" panose="020B0503020204020204" pitchFamily="34" charset="-122"/>
                <a:ea typeface="Microsoft YaHei" panose="020B0503020204020204" pitchFamily="34" charset="-122"/>
                <a:cs typeface="Arial" pitchFamily="34" charset="0"/>
              </a:endParaRPr>
            </a:p>
          </p:txBody>
        </p:sp>
        <p:sp>
          <p:nvSpPr>
            <p:cNvPr id="134" name="矩形 84">
              <a:extLst>
                <a:ext uri="{FF2B5EF4-FFF2-40B4-BE49-F238E27FC236}">
                  <a16:creationId xmlns:a16="http://schemas.microsoft.com/office/drawing/2014/main" id="{B2403274-81F2-692B-C1FF-7265F9D9CF6F}"/>
                </a:ext>
              </a:extLst>
            </p:cNvPr>
            <p:cNvSpPr/>
            <p:nvPr/>
          </p:nvSpPr>
          <p:spPr>
            <a:xfrm>
              <a:off x="1674652" y="5545768"/>
              <a:ext cx="3000490" cy="272889"/>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pPr>
              <a:r>
                <a:rPr lang="zh-CN" altLang="en-US" kern="0" dirty="0">
                  <a:latin typeface="Microsoft YaHei" panose="020B0503020204020204" pitchFamily="34" charset="-122"/>
                  <a:ea typeface="Microsoft YaHei" panose="020B0503020204020204" pitchFamily="34" charset="-122"/>
                  <a:cs typeface="Arial" pitchFamily="34" charset="0"/>
                </a:rPr>
                <a:t>云原生分布式计算存储分离</a:t>
              </a:r>
              <a:endParaRPr lang="en-US" altLang="zh-CN" kern="0" dirty="0">
                <a:latin typeface="Microsoft YaHei" panose="020B0503020204020204" pitchFamily="34" charset="-122"/>
                <a:ea typeface="Microsoft YaHei" panose="020B0503020204020204" pitchFamily="34" charset="-122"/>
                <a:cs typeface="Arial" pitchFamily="34" charset="0"/>
              </a:endParaRPr>
            </a:p>
          </p:txBody>
        </p:sp>
        <p:sp>
          <p:nvSpPr>
            <p:cNvPr id="135" name="矩形 84">
              <a:extLst>
                <a:ext uri="{FF2B5EF4-FFF2-40B4-BE49-F238E27FC236}">
                  <a16:creationId xmlns:a16="http://schemas.microsoft.com/office/drawing/2014/main" id="{EADDAD86-9866-A36E-D589-1E62A79AC315}"/>
                </a:ext>
              </a:extLst>
            </p:cNvPr>
            <p:cNvSpPr/>
            <p:nvPr/>
          </p:nvSpPr>
          <p:spPr>
            <a:xfrm>
              <a:off x="4404131" y="4359036"/>
              <a:ext cx="1328043" cy="540620"/>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pPr>
              <a:r>
                <a:rPr lang="zh-CN" altLang="en-US" kern="0" dirty="0">
                  <a:latin typeface="Microsoft YaHei" panose="020B0503020204020204" pitchFamily="34" charset="-122"/>
                  <a:ea typeface="Microsoft YaHei" panose="020B0503020204020204" pitchFamily="34" charset="-122"/>
                  <a:cs typeface="Arial" pitchFamily="34" charset="0"/>
                </a:rPr>
                <a:t>多地多活容灾</a:t>
              </a:r>
              <a:endParaRPr lang="en-US" kern="0" dirty="0">
                <a:latin typeface="Microsoft YaHei" panose="020B0503020204020204" pitchFamily="34" charset="-122"/>
                <a:ea typeface="Microsoft YaHei" panose="020B0503020204020204" pitchFamily="34" charset="-122"/>
                <a:cs typeface="Arial" pitchFamily="34" charset="0"/>
              </a:endParaRPr>
            </a:p>
          </p:txBody>
        </p:sp>
        <p:sp>
          <p:nvSpPr>
            <p:cNvPr id="136" name="矩形 84">
              <a:extLst>
                <a:ext uri="{FF2B5EF4-FFF2-40B4-BE49-F238E27FC236}">
                  <a16:creationId xmlns:a16="http://schemas.microsoft.com/office/drawing/2014/main" id="{2BFBA204-E209-A47D-3E93-E45CCD0F22C8}"/>
                </a:ext>
              </a:extLst>
            </p:cNvPr>
            <p:cNvSpPr/>
            <p:nvPr/>
          </p:nvSpPr>
          <p:spPr>
            <a:xfrm>
              <a:off x="5902604" y="4359036"/>
              <a:ext cx="1216360" cy="540620"/>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pPr>
              <a:r>
                <a:rPr lang="zh-CN" altLang="en-US" kern="0" dirty="0">
                  <a:latin typeface="Microsoft YaHei" panose="020B0503020204020204" pitchFamily="34" charset="-122"/>
                  <a:ea typeface="Microsoft YaHei" panose="020B0503020204020204" pitchFamily="34" charset="-122"/>
                  <a:cs typeface="Arial" pitchFamily="34" charset="0"/>
                </a:rPr>
                <a:t>同城双集群</a:t>
              </a:r>
              <a:r>
                <a:rPr lang="en-US" altLang="zh-CN" kern="0" dirty="0">
                  <a:latin typeface="Microsoft YaHei" panose="020B0503020204020204" pitchFamily="34" charset="-122"/>
                  <a:ea typeface="Microsoft YaHei" panose="020B0503020204020204" pitchFamily="34" charset="-122"/>
                  <a:cs typeface="Arial" pitchFamily="34" charset="0"/>
                </a:rPr>
                <a:t>RPO=0</a:t>
              </a:r>
              <a:endParaRPr lang="en-US" kern="0" dirty="0">
                <a:latin typeface="Microsoft YaHei" panose="020B0503020204020204" pitchFamily="34" charset="-122"/>
                <a:ea typeface="Microsoft YaHei" panose="020B0503020204020204" pitchFamily="34" charset="-122"/>
                <a:cs typeface="Arial" pitchFamily="34" charset="0"/>
              </a:endParaRPr>
            </a:p>
          </p:txBody>
        </p:sp>
        <p:sp>
          <p:nvSpPr>
            <p:cNvPr id="137" name="矩形 136">
              <a:extLst>
                <a:ext uri="{FF2B5EF4-FFF2-40B4-BE49-F238E27FC236}">
                  <a16:creationId xmlns:a16="http://schemas.microsoft.com/office/drawing/2014/main" id="{1AF4F3A5-3E39-2B4C-5CC6-047D6C18ED00}"/>
                </a:ext>
              </a:extLst>
            </p:cNvPr>
            <p:cNvSpPr/>
            <p:nvPr/>
          </p:nvSpPr>
          <p:spPr>
            <a:xfrm>
              <a:off x="3063070" y="1195756"/>
              <a:ext cx="5604347" cy="2776099"/>
            </a:xfrm>
            <a:prstGeom prst="rect">
              <a:avLst/>
            </a:prstGeom>
            <a:solidFill>
              <a:srgbClr val="FFFF00"/>
            </a:solidFill>
            <a:ln w="9525" cap="flat" cmpd="sng" algn="ctr">
              <a:solidFill>
                <a:srgbClr val="FFC000">
                  <a:alpha val="70000"/>
                </a:srgbClr>
              </a:solidFill>
              <a:prstDash val="solid"/>
            </a:ln>
            <a:effectLst/>
          </p:spPr>
          <p:txBody>
            <a:bodyPr rtlCol="0" anchor="t"/>
            <a:lstStyle/>
            <a:p>
              <a:pPr algn="ctr" defTabSz="1218658" fontAlgn="auto">
                <a:spcBef>
                  <a:spcPts val="0"/>
                </a:spcBef>
                <a:spcAft>
                  <a:spcPts val="0"/>
                </a:spcAft>
                <a:defRPr/>
              </a:pPr>
              <a:endParaRPr lang="en-US" altLang="zh-CN" kern="0" dirty="0">
                <a:solidFill>
                  <a:srgbClr val="000000"/>
                </a:solidFill>
                <a:latin typeface="Microsoft YaHei" panose="020B0503020204020204" pitchFamily="34" charset="-122"/>
                <a:ea typeface="Microsoft YaHei" panose="020B0503020204020204" pitchFamily="34" charset="-122"/>
              </a:endParaRPr>
            </a:p>
          </p:txBody>
        </p:sp>
        <p:sp>
          <p:nvSpPr>
            <p:cNvPr id="138" name="文本框 137">
              <a:extLst>
                <a:ext uri="{FF2B5EF4-FFF2-40B4-BE49-F238E27FC236}">
                  <a16:creationId xmlns:a16="http://schemas.microsoft.com/office/drawing/2014/main" id="{2D2C456A-C937-48E4-A446-8C67EFE4D547}"/>
                </a:ext>
              </a:extLst>
            </p:cNvPr>
            <p:cNvSpPr txBox="1"/>
            <p:nvPr/>
          </p:nvSpPr>
          <p:spPr>
            <a:xfrm>
              <a:off x="4382941" y="1195755"/>
              <a:ext cx="3932969" cy="378628"/>
            </a:xfrm>
            <a:prstGeom prst="rect">
              <a:avLst/>
            </a:prstGeom>
            <a:noFill/>
          </p:spPr>
          <p:txBody>
            <a:bodyPr wrap="square" rtlCol="0">
              <a:spAutoFit/>
            </a:bodyPr>
            <a:lstStyle/>
            <a:p>
              <a:pPr algn="ctr" defTabSz="1218658">
                <a:defRPr/>
              </a:pPr>
              <a:r>
                <a:rPr lang="zh-CN" altLang="en-US" kern="0" dirty="0">
                  <a:solidFill>
                    <a:srgbClr val="000000"/>
                  </a:solidFill>
                  <a:latin typeface="Microsoft YaHei" panose="020B0503020204020204" pitchFamily="34" charset="-122"/>
                  <a:ea typeface="Microsoft YaHei" panose="020B0503020204020204" pitchFamily="34" charset="-122"/>
                </a:rPr>
                <a:t>① 分布式优化、执行与事务处理</a:t>
              </a:r>
            </a:p>
          </p:txBody>
        </p:sp>
        <p:sp>
          <p:nvSpPr>
            <p:cNvPr id="139" name="矩形 138">
              <a:extLst>
                <a:ext uri="{FF2B5EF4-FFF2-40B4-BE49-F238E27FC236}">
                  <a16:creationId xmlns:a16="http://schemas.microsoft.com/office/drawing/2014/main" id="{C97377BD-9E6C-6109-B133-055EF9841501}"/>
                </a:ext>
              </a:extLst>
            </p:cNvPr>
            <p:cNvSpPr/>
            <p:nvPr/>
          </p:nvSpPr>
          <p:spPr>
            <a:xfrm>
              <a:off x="5030348" y="1844288"/>
              <a:ext cx="1467171" cy="523815"/>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zh-CN" altLang="en-US" kern="0" dirty="0">
                  <a:latin typeface="Microsoft YaHei" panose="020B0503020204020204" pitchFamily="34" charset="-122"/>
                  <a:ea typeface="Microsoft YaHei" panose="020B0503020204020204" pitchFamily="34" charset="-122"/>
                  <a:cs typeface="Arial" pitchFamily="34" charset="0"/>
                </a:rPr>
                <a:t>全链路并行编译执行</a:t>
              </a:r>
            </a:p>
          </p:txBody>
        </p:sp>
        <p:sp>
          <p:nvSpPr>
            <p:cNvPr id="140" name="矩形 139">
              <a:extLst>
                <a:ext uri="{FF2B5EF4-FFF2-40B4-BE49-F238E27FC236}">
                  <a16:creationId xmlns:a16="http://schemas.microsoft.com/office/drawing/2014/main" id="{8256137B-ECB1-6114-E89E-F4D672E2B69B}"/>
                </a:ext>
              </a:extLst>
            </p:cNvPr>
            <p:cNvSpPr/>
            <p:nvPr/>
          </p:nvSpPr>
          <p:spPr>
            <a:xfrm>
              <a:off x="6781295" y="1844288"/>
              <a:ext cx="1750089" cy="523815"/>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zh-CN" altLang="en-US" kern="0" dirty="0">
                  <a:latin typeface="Microsoft YaHei" panose="020B0503020204020204" pitchFamily="34" charset="-122"/>
                  <a:ea typeface="Microsoft YaHei" panose="020B0503020204020204" pitchFamily="34" charset="-122"/>
                  <a:cs typeface="Arial" pitchFamily="34" charset="0"/>
                </a:rPr>
                <a:t>大规模并发事务处理</a:t>
              </a:r>
            </a:p>
          </p:txBody>
        </p:sp>
        <p:sp>
          <p:nvSpPr>
            <p:cNvPr id="141" name="矩形 103">
              <a:extLst>
                <a:ext uri="{FF2B5EF4-FFF2-40B4-BE49-F238E27FC236}">
                  <a16:creationId xmlns:a16="http://schemas.microsoft.com/office/drawing/2014/main" id="{35FC81B4-4E47-CFFD-06C2-AFF1888B6373}"/>
                </a:ext>
              </a:extLst>
            </p:cNvPr>
            <p:cNvSpPr/>
            <p:nvPr/>
          </p:nvSpPr>
          <p:spPr>
            <a:xfrm>
              <a:off x="3207972" y="1844288"/>
              <a:ext cx="1620159" cy="523815"/>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zh-CN" altLang="en-US" kern="0" dirty="0">
                  <a:latin typeface="Microsoft YaHei" panose="020B0503020204020204" pitchFamily="34" charset="-122"/>
                  <a:ea typeface="Microsoft YaHei" panose="020B0503020204020204" pitchFamily="34" charset="-122"/>
                  <a:cs typeface="Arial" pitchFamily="34" charset="0"/>
                </a:rPr>
                <a:t>分布式近数据计算</a:t>
              </a:r>
            </a:p>
          </p:txBody>
        </p:sp>
        <p:sp>
          <p:nvSpPr>
            <p:cNvPr id="142" name="矩形 103">
              <a:extLst>
                <a:ext uri="{FF2B5EF4-FFF2-40B4-BE49-F238E27FC236}">
                  <a16:creationId xmlns:a16="http://schemas.microsoft.com/office/drawing/2014/main" id="{3474A2CF-D8C4-558A-DFE4-4C0C4592A4F9}"/>
                </a:ext>
              </a:extLst>
            </p:cNvPr>
            <p:cNvSpPr/>
            <p:nvPr/>
          </p:nvSpPr>
          <p:spPr>
            <a:xfrm>
              <a:off x="7191463" y="4359036"/>
              <a:ext cx="1397622" cy="540620"/>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zh-CN" altLang="en-US" kern="0" dirty="0">
                  <a:latin typeface="Microsoft YaHei" panose="020B0503020204020204" pitchFamily="34" charset="-122"/>
                  <a:ea typeface="Microsoft YaHei" panose="020B0503020204020204" pitchFamily="34" charset="-122"/>
                  <a:cs typeface="Arial" pitchFamily="34" charset="0"/>
                </a:rPr>
                <a:t>细粒度无锁并行回放</a:t>
              </a:r>
            </a:p>
          </p:txBody>
        </p:sp>
        <p:sp>
          <p:nvSpPr>
            <p:cNvPr id="143" name="矩形 84">
              <a:extLst>
                <a:ext uri="{FF2B5EF4-FFF2-40B4-BE49-F238E27FC236}">
                  <a16:creationId xmlns:a16="http://schemas.microsoft.com/office/drawing/2014/main" id="{92E7CAD9-D18E-0072-D2E3-9BED46C77D1C}"/>
                </a:ext>
              </a:extLst>
            </p:cNvPr>
            <p:cNvSpPr/>
            <p:nvPr/>
          </p:nvSpPr>
          <p:spPr>
            <a:xfrm>
              <a:off x="5084390" y="5545768"/>
              <a:ext cx="2225509" cy="272889"/>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pPr>
              <a:r>
                <a:rPr lang="en-US" kern="0" dirty="0" err="1">
                  <a:latin typeface="Microsoft YaHei" panose="020B0503020204020204" pitchFamily="34" charset="-122"/>
                  <a:ea typeface="Microsoft YaHei" panose="020B0503020204020204" pitchFamily="34" charset="-122"/>
                  <a:cs typeface="Arial" pitchFamily="34" charset="0"/>
                </a:rPr>
                <a:t>在线弹性伸缩</a:t>
              </a:r>
              <a:endParaRPr lang="en-US" kern="0" dirty="0">
                <a:latin typeface="Microsoft YaHei" panose="020B0503020204020204" pitchFamily="34" charset="-122"/>
                <a:ea typeface="Microsoft YaHei" panose="020B0503020204020204" pitchFamily="34" charset="-122"/>
                <a:cs typeface="Arial" pitchFamily="34" charset="0"/>
              </a:endParaRPr>
            </a:p>
          </p:txBody>
        </p:sp>
        <p:sp>
          <p:nvSpPr>
            <p:cNvPr id="144" name="矩形 84">
              <a:extLst>
                <a:ext uri="{FF2B5EF4-FFF2-40B4-BE49-F238E27FC236}">
                  <a16:creationId xmlns:a16="http://schemas.microsoft.com/office/drawing/2014/main" id="{9A40A9C5-DAA9-6E5D-5D7D-B4DE5E81FE3B}"/>
                </a:ext>
              </a:extLst>
            </p:cNvPr>
            <p:cNvSpPr/>
            <p:nvPr/>
          </p:nvSpPr>
          <p:spPr>
            <a:xfrm>
              <a:off x="7673394" y="5545768"/>
              <a:ext cx="2411983" cy="272889"/>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pPr>
              <a:r>
                <a:rPr lang="zh-CN" altLang="en-US" kern="0" dirty="0">
                  <a:latin typeface="Microsoft YaHei" panose="020B0503020204020204" pitchFamily="34" charset="-122"/>
                  <a:ea typeface="Microsoft YaHei" panose="020B0503020204020204" pitchFamily="34" charset="-122"/>
                  <a:cs typeface="Arial" pitchFamily="34" charset="0"/>
                </a:rPr>
                <a:t>分布式多写多读</a:t>
              </a:r>
              <a:endParaRPr lang="en-US" kern="0" dirty="0">
                <a:latin typeface="Microsoft YaHei" panose="020B0503020204020204" pitchFamily="34" charset="-122"/>
                <a:ea typeface="Microsoft YaHei" panose="020B0503020204020204" pitchFamily="34" charset="-122"/>
                <a:cs typeface="Arial" pitchFamily="34" charset="0"/>
              </a:endParaRPr>
            </a:p>
          </p:txBody>
        </p:sp>
        <p:sp>
          <p:nvSpPr>
            <p:cNvPr id="145" name="矩形 83">
              <a:extLst>
                <a:ext uri="{FF2B5EF4-FFF2-40B4-BE49-F238E27FC236}">
                  <a16:creationId xmlns:a16="http://schemas.microsoft.com/office/drawing/2014/main" id="{C12CE39E-6042-FB9D-8D49-4A0CCA63095D}"/>
                </a:ext>
              </a:extLst>
            </p:cNvPr>
            <p:cNvSpPr/>
            <p:nvPr/>
          </p:nvSpPr>
          <p:spPr>
            <a:xfrm>
              <a:off x="1484440" y="1195756"/>
              <a:ext cx="1491460" cy="3824260"/>
            </a:xfrm>
            <a:prstGeom prst="rect">
              <a:avLst/>
            </a:prstGeom>
            <a:solidFill>
              <a:srgbClr val="00B0F0"/>
            </a:solidFill>
            <a:ln w="9525" cap="flat" cmpd="sng" algn="ctr">
              <a:solidFill>
                <a:sysClr val="windowText" lastClr="000000"/>
              </a:solidFill>
              <a:prstDash val="solid"/>
            </a:ln>
            <a:effectLst/>
          </p:spPr>
          <p:txBody>
            <a:bodyPr rtlCol="0" anchor="t"/>
            <a:lstStyle/>
            <a:p>
              <a:pPr algn="ctr" defTabSz="1218658" fontAlgn="auto">
                <a:spcBef>
                  <a:spcPts val="0"/>
                </a:spcBef>
                <a:spcAft>
                  <a:spcPts val="0"/>
                </a:spcAft>
                <a:defRPr/>
              </a:pPr>
              <a:endParaRPr lang="en-US" altLang="zh-CN" kern="0" dirty="0">
                <a:solidFill>
                  <a:srgbClr val="000000"/>
                </a:solidFill>
                <a:latin typeface="Microsoft YaHei" panose="020B0503020204020204" pitchFamily="34" charset="-122"/>
                <a:ea typeface="Microsoft YaHei" panose="020B0503020204020204" pitchFamily="34" charset="-122"/>
              </a:endParaRPr>
            </a:p>
          </p:txBody>
        </p:sp>
        <p:sp>
          <p:nvSpPr>
            <p:cNvPr id="146" name="文本框 76">
              <a:extLst>
                <a:ext uri="{FF2B5EF4-FFF2-40B4-BE49-F238E27FC236}">
                  <a16:creationId xmlns:a16="http://schemas.microsoft.com/office/drawing/2014/main" id="{20927E4C-8FA3-A789-2CC3-AB403081CED9}"/>
                </a:ext>
              </a:extLst>
            </p:cNvPr>
            <p:cNvSpPr txBox="1"/>
            <p:nvPr/>
          </p:nvSpPr>
          <p:spPr>
            <a:xfrm>
              <a:off x="1484440" y="1195755"/>
              <a:ext cx="1563487" cy="378628"/>
            </a:xfrm>
            <a:prstGeom prst="rect">
              <a:avLst/>
            </a:prstGeom>
            <a:noFill/>
          </p:spPr>
          <p:txBody>
            <a:bodyPr wrap="square" rtlCol="0">
              <a:spAutoFit/>
            </a:bodyPr>
            <a:lstStyle/>
            <a:p>
              <a:pPr algn="ctr" defTabSz="1218658">
                <a:defRPr/>
              </a:pPr>
              <a:r>
                <a:rPr lang="zh-CN" altLang="en-US" kern="0" dirty="0">
                  <a:solidFill>
                    <a:srgbClr val="000000"/>
                  </a:solidFill>
                  <a:latin typeface="Microsoft YaHei" panose="020B0503020204020204" pitchFamily="34" charset="-122"/>
                  <a:ea typeface="Microsoft YaHei" panose="020B0503020204020204" pitchFamily="34" charset="-122"/>
                </a:rPr>
                <a:t>⑤ 安全隐私</a:t>
              </a:r>
            </a:p>
          </p:txBody>
        </p:sp>
        <p:sp>
          <p:nvSpPr>
            <p:cNvPr id="147" name="矩形 83">
              <a:extLst>
                <a:ext uri="{FF2B5EF4-FFF2-40B4-BE49-F238E27FC236}">
                  <a16:creationId xmlns:a16="http://schemas.microsoft.com/office/drawing/2014/main" id="{4E8525A3-5B74-B760-BFF0-D506201C3464}"/>
                </a:ext>
              </a:extLst>
            </p:cNvPr>
            <p:cNvSpPr/>
            <p:nvPr/>
          </p:nvSpPr>
          <p:spPr>
            <a:xfrm>
              <a:off x="8716106" y="1195756"/>
              <a:ext cx="1545040" cy="3824260"/>
            </a:xfrm>
            <a:prstGeom prst="rect">
              <a:avLst/>
            </a:prstGeom>
            <a:solidFill>
              <a:srgbClr val="00B050"/>
            </a:solidFill>
            <a:ln w="9525" cap="flat" cmpd="sng" algn="ctr">
              <a:solidFill>
                <a:sysClr val="windowText" lastClr="000000"/>
              </a:solidFill>
              <a:prstDash val="solid"/>
            </a:ln>
            <a:effectLst/>
          </p:spPr>
          <p:txBody>
            <a:bodyPr rtlCol="0" anchor="t"/>
            <a:lstStyle/>
            <a:p>
              <a:pPr algn="ctr" defTabSz="1218658" fontAlgn="auto">
                <a:spcBef>
                  <a:spcPts val="0"/>
                </a:spcBef>
                <a:spcAft>
                  <a:spcPts val="0"/>
                </a:spcAft>
                <a:defRPr/>
              </a:pPr>
              <a:endParaRPr lang="en-US" altLang="zh-CN" kern="0" dirty="0">
                <a:solidFill>
                  <a:srgbClr val="000000"/>
                </a:solidFill>
                <a:latin typeface="Microsoft YaHei" panose="020B0503020204020204" pitchFamily="34" charset="-122"/>
                <a:ea typeface="Microsoft YaHei" panose="020B0503020204020204" pitchFamily="34" charset="-122"/>
              </a:endParaRPr>
            </a:p>
          </p:txBody>
        </p:sp>
        <p:sp>
          <p:nvSpPr>
            <p:cNvPr id="148" name="文本框 76">
              <a:extLst>
                <a:ext uri="{FF2B5EF4-FFF2-40B4-BE49-F238E27FC236}">
                  <a16:creationId xmlns:a16="http://schemas.microsoft.com/office/drawing/2014/main" id="{13890E36-80DB-2E9B-8092-175BFD5B4A26}"/>
                </a:ext>
              </a:extLst>
            </p:cNvPr>
            <p:cNvSpPr txBox="1"/>
            <p:nvPr/>
          </p:nvSpPr>
          <p:spPr>
            <a:xfrm>
              <a:off x="8754587" y="1195755"/>
              <a:ext cx="1546089" cy="378628"/>
            </a:xfrm>
            <a:prstGeom prst="rect">
              <a:avLst/>
            </a:prstGeom>
            <a:noFill/>
          </p:spPr>
          <p:txBody>
            <a:bodyPr wrap="square" rtlCol="0">
              <a:spAutoFit/>
            </a:bodyPr>
            <a:lstStyle/>
            <a:p>
              <a:pPr algn="ctr" defTabSz="1218658">
                <a:defRPr/>
              </a:pPr>
              <a:r>
                <a:rPr lang="zh-CN" altLang="en-US" kern="0" dirty="0">
                  <a:solidFill>
                    <a:srgbClr val="000000"/>
                  </a:solidFill>
                  <a:latin typeface="Microsoft YaHei" panose="020B0503020204020204" pitchFamily="34" charset="-122"/>
                  <a:ea typeface="Microsoft YaHei" panose="020B0503020204020204" pitchFamily="34" charset="-122"/>
                </a:rPr>
                <a:t>④ 智能优化</a:t>
              </a:r>
            </a:p>
          </p:txBody>
        </p:sp>
        <p:sp>
          <p:nvSpPr>
            <p:cNvPr id="149" name="矩形 103">
              <a:extLst>
                <a:ext uri="{FF2B5EF4-FFF2-40B4-BE49-F238E27FC236}">
                  <a16:creationId xmlns:a16="http://schemas.microsoft.com/office/drawing/2014/main" id="{DA275062-5FA5-D2B8-02B7-3EB9A8F63884}"/>
                </a:ext>
              </a:extLst>
            </p:cNvPr>
            <p:cNvSpPr/>
            <p:nvPr/>
          </p:nvSpPr>
          <p:spPr>
            <a:xfrm>
              <a:off x="8805547" y="1844288"/>
              <a:ext cx="1386362" cy="272889"/>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en-US" altLang="zh-CN" kern="0" dirty="0">
                  <a:latin typeface="Microsoft YaHei" panose="020B0503020204020204" pitchFamily="34" charset="-122"/>
                  <a:ea typeface="Microsoft YaHei" panose="020B0503020204020204" pitchFamily="34" charset="-122"/>
                  <a:cs typeface="Arial" pitchFamily="34" charset="0"/>
                </a:rPr>
                <a:t>ABO</a:t>
              </a:r>
              <a:r>
                <a:rPr lang="zh-CN" altLang="en-US" kern="0" dirty="0">
                  <a:latin typeface="Microsoft YaHei" panose="020B0503020204020204" pitchFamily="34" charset="-122"/>
                  <a:ea typeface="Microsoft YaHei" panose="020B0503020204020204" pitchFamily="34" charset="-122"/>
                  <a:cs typeface="Arial" pitchFamily="34" charset="0"/>
                </a:rPr>
                <a:t>优化器</a:t>
              </a:r>
            </a:p>
          </p:txBody>
        </p:sp>
        <p:sp>
          <p:nvSpPr>
            <p:cNvPr id="150" name="矩形 103">
              <a:extLst>
                <a:ext uri="{FF2B5EF4-FFF2-40B4-BE49-F238E27FC236}">
                  <a16:creationId xmlns:a16="http://schemas.microsoft.com/office/drawing/2014/main" id="{D0544492-E4DE-9D1C-0409-F2AA109F6160}"/>
                </a:ext>
              </a:extLst>
            </p:cNvPr>
            <p:cNvSpPr/>
            <p:nvPr/>
          </p:nvSpPr>
          <p:spPr>
            <a:xfrm>
              <a:off x="8805547" y="2400207"/>
              <a:ext cx="1386362" cy="272889"/>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zh-CN" altLang="en-US" kern="0" dirty="0">
                  <a:latin typeface="Microsoft YaHei" panose="020B0503020204020204" pitchFamily="34" charset="-122"/>
                  <a:ea typeface="Microsoft YaHei" panose="020B0503020204020204" pitchFamily="34" charset="-122"/>
                  <a:cs typeface="Arial" pitchFamily="34" charset="0"/>
                </a:rPr>
                <a:t>内置</a:t>
              </a:r>
              <a:r>
                <a:rPr lang="en-US" altLang="zh-CN" kern="0" dirty="0">
                  <a:latin typeface="Microsoft YaHei" panose="020B0503020204020204" pitchFamily="34" charset="-122"/>
                  <a:ea typeface="Microsoft YaHei" panose="020B0503020204020204" pitchFamily="34" charset="-122"/>
                  <a:cs typeface="Arial" pitchFamily="34" charset="0"/>
                </a:rPr>
                <a:t>AI</a:t>
              </a:r>
              <a:r>
                <a:rPr lang="zh-CN" altLang="en-US" kern="0" dirty="0">
                  <a:latin typeface="Microsoft YaHei" panose="020B0503020204020204" pitchFamily="34" charset="-122"/>
                  <a:ea typeface="Microsoft YaHei" panose="020B0503020204020204" pitchFamily="34" charset="-122"/>
                  <a:cs typeface="Arial" pitchFamily="34" charset="0"/>
                </a:rPr>
                <a:t>引擎</a:t>
              </a:r>
            </a:p>
          </p:txBody>
        </p:sp>
        <p:sp>
          <p:nvSpPr>
            <p:cNvPr id="151" name="矩形 103">
              <a:extLst>
                <a:ext uri="{FF2B5EF4-FFF2-40B4-BE49-F238E27FC236}">
                  <a16:creationId xmlns:a16="http://schemas.microsoft.com/office/drawing/2014/main" id="{BAAE70BC-A4B3-209A-AF31-086FC7906BCD}"/>
                </a:ext>
              </a:extLst>
            </p:cNvPr>
            <p:cNvSpPr/>
            <p:nvPr/>
          </p:nvSpPr>
          <p:spPr>
            <a:xfrm>
              <a:off x="8805547" y="2956126"/>
              <a:ext cx="1386362" cy="272889"/>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zh-CN" altLang="en-US" kern="0" dirty="0">
                  <a:latin typeface="Microsoft YaHei" panose="020B0503020204020204" pitchFamily="34" charset="-122"/>
                  <a:ea typeface="Microsoft YaHei" panose="020B0503020204020204" pitchFamily="34" charset="-122"/>
                  <a:cs typeface="Arial" pitchFamily="34" charset="0"/>
                </a:rPr>
                <a:t>自治运维</a:t>
              </a:r>
            </a:p>
          </p:txBody>
        </p:sp>
        <p:sp>
          <p:nvSpPr>
            <p:cNvPr id="152" name="矩形 103">
              <a:extLst>
                <a:ext uri="{FF2B5EF4-FFF2-40B4-BE49-F238E27FC236}">
                  <a16:creationId xmlns:a16="http://schemas.microsoft.com/office/drawing/2014/main" id="{CFBD06AA-B067-3864-3A41-95ECCCE0C3EE}"/>
                </a:ext>
              </a:extLst>
            </p:cNvPr>
            <p:cNvSpPr/>
            <p:nvPr/>
          </p:nvSpPr>
          <p:spPr>
            <a:xfrm>
              <a:off x="1609845" y="1856465"/>
              <a:ext cx="1168470" cy="272889"/>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zh-CN" altLang="en-US" kern="0" dirty="0">
                  <a:latin typeface="Microsoft YaHei" panose="020B0503020204020204" pitchFamily="34" charset="-122"/>
                  <a:ea typeface="Microsoft YaHei" panose="020B0503020204020204" pitchFamily="34" charset="-122"/>
                  <a:cs typeface="Arial" pitchFamily="34" charset="0"/>
                </a:rPr>
                <a:t>全密态</a:t>
              </a:r>
            </a:p>
          </p:txBody>
        </p:sp>
        <p:sp>
          <p:nvSpPr>
            <p:cNvPr id="153" name="矩形 103">
              <a:extLst>
                <a:ext uri="{FF2B5EF4-FFF2-40B4-BE49-F238E27FC236}">
                  <a16:creationId xmlns:a16="http://schemas.microsoft.com/office/drawing/2014/main" id="{932A58ED-B94A-DA76-8B21-6767307A164B}"/>
                </a:ext>
              </a:extLst>
            </p:cNvPr>
            <p:cNvSpPr/>
            <p:nvPr/>
          </p:nvSpPr>
          <p:spPr>
            <a:xfrm>
              <a:off x="1609845" y="2408932"/>
              <a:ext cx="1168470" cy="272889"/>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zh-CN" altLang="en-US" kern="0" dirty="0">
                  <a:latin typeface="Microsoft YaHei" panose="020B0503020204020204" pitchFamily="34" charset="-122"/>
                  <a:ea typeface="Microsoft YaHei" panose="020B0503020204020204" pitchFamily="34" charset="-122"/>
                  <a:cs typeface="Arial" pitchFamily="34" charset="0"/>
                </a:rPr>
                <a:t>防篡改</a:t>
              </a:r>
            </a:p>
          </p:txBody>
        </p:sp>
        <p:sp>
          <p:nvSpPr>
            <p:cNvPr id="154" name="矩形 103">
              <a:extLst>
                <a:ext uri="{FF2B5EF4-FFF2-40B4-BE49-F238E27FC236}">
                  <a16:creationId xmlns:a16="http://schemas.microsoft.com/office/drawing/2014/main" id="{88325145-4179-4084-FAAA-C00BA6728F03}"/>
                </a:ext>
              </a:extLst>
            </p:cNvPr>
            <p:cNvSpPr/>
            <p:nvPr/>
          </p:nvSpPr>
          <p:spPr>
            <a:xfrm>
              <a:off x="1609845" y="2961399"/>
              <a:ext cx="1168470" cy="272889"/>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zh-CN" altLang="en-US" kern="0" dirty="0">
                  <a:latin typeface="Microsoft YaHei" panose="020B0503020204020204" pitchFamily="34" charset="-122"/>
                  <a:ea typeface="Microsoft YaHei" panose="020B0503020204020204" pitchFamily="34" charset="-122"/>
                  <a:cs typeface="Arial" pitchFamily="34" charset="0"/>
                </a:rPr>
                <a:t>自治安全</a:t>
              </a:r>
            </a:p>
          </p:txBody>
        </p:sp>
        <p:sp>
          <p:nvSpPr>
            <p:cNvPr id="155" name="矩形 103">
              <a:extLst>
                <a:ext uri="{FF2B5EF4-FFF2-40B4-BE49-F238E27FC236}">
                  <a16:creationId xmlns:a16="http://schemas.microsoft.com/office/drawing/2014/main" id="{9F24FB81-2532-3451-178E-CE4600D4A209}"/>
                </a:ext>
              </a:extLst>
            </p:cNvPr>
            <p:cNvSpPr/>
            <p:nvPr/>
          </p:nvSpPr>
          <p:spPr>
            <a:xfrm>
              <a:off x="3191810" y="2502130"/>
              <a:ext cx="1192904" cy="274123"/>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en-US" altLang="zh-CN" kern="0" dirty="0">
                  <a:latin typeface="Microsoft YaHei" panose="020B0503020204020204" pitchFamily="34" charset="-122"/>
                  <a:ea typeface="Microsoft YaHei" panose="020B0503020204020204" pitchFamily="34" charset="-122"/>
                  <a:cs typeface="Arial" pitchFamily="34" charset="0"/>
                </a:rPr>
                <a:t>SQL</a:t>
              </a:r>
              <a:r>
                <a:rPr lang="zh-CN" altLang="en-US" kern="0" dirty="0">
                  <a:latin typeface="Microsoft YaHei" panose="020B0503020204020204" pitchFamily="34" charset="-122"/>
                  <a:ea typeface="Microsoft YaHei" panose="020B0503020204020204" pitchFamily="34" charset="-122"/>
                  <a:cs typeface="Arial" pitchFamily="34" charset="0"/>
                </a:rPr>
                <a:t>解析</a:t>
              </a:r>
            </a:p>
          </p:txBody>
        </p:sp>
        <p:sp>
          <p:nvSpPr>
            <p:cNvPr id="156" name="矩形 103">
              <a:extLst>
                <a:ext uri="{FF2B5EF4-FFF2-40B4-BE49-F238E27FC236}">
                  <a16:creationId xmlns:a16="http://schemas.microsoft.com/office/drawing/2014/main" id="{9BFCFEED-D230-F65B-FD13-4AC20A5AACDD}"/>
                </a:ext>
              </a:extLst>
            </p:cNvPr>
            <p:cNvSpPr/>
            <p:nvPr/>
          </p:nvSpPr>
          <p:spPr>
            <a:xfrm>
              <a:off x="5737753" y="2502130"/>
              <a:ext cx="1410859" cy="274123"/>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en-US" altLang="zh-CN" kern="0" dirty="0">
                  <a:latin typeface="Microsoft YaHei" panose="020B0503020204020204" pitchFamily="34" charset="-122"/>
                  <a:ea typeface="Microsoft YaHei" panose="020B0503020204020204" pitchFamily="34" charset="-122"/>
                  <a:cs typeface="Arial" pitchFamily="34" charset="0"/>
                </a:rPr>
                <a:t>Hint</a:t>
              </a:r>
              <a:endParaRPr lang="zh-CN" altLang="en-US" kern="0" dirty="0">
                <a:latin typeface="Microsoft YaHei" panose="020B0503020204020204" pitchFamily="34" charset="-122"/>
                <a:ea typeface="Microsoft YaHei" panose="020B0503020204020204" pitchFamily="34" charset="-122"/>
                <a:cs typeface="Arial" pitchFamily="34" charset="0"/>
              </a:endParaRPr>
            </a:p>
          </p:txBody>
        </p:sp>
        <p:sp>
          <p:nvSpPr>
            <p:cNvPr id="157" name="矩形 103">
              <a:extLst>
                <a:ext uri="{FF2B5EF4-FFF2-40B4-BE49-F238E27FC236}">
                  <a16:creationId xmlns:a16="http://schemas.microsoft.com/office/drawing/2014/main" id="{7C61CC46-4F6A-4C9B-96C7-2401291C0D04}"/>
                </a:ext>
              </a:extLst>
            </p:cNvPr>
            <p:cNvSpPr/>
            <p:nvPr/>
          </p:nvSpPr>
          <p:spPr>
            <a:xfrm>
              <a:off x="7262241" y="2502130"/>
              <a:ext cx="1263588" cy="274123"/>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zh-CN" altLang="en-US" kern="0" dirty="0">
                  <a:latin typeface="Microsoft YaHei" panose="020B0503020204020204" pitchFamily="34" charset="-122"/>
                  <a:ea typeface="Microsoft YaHei" panose="020B0503020204020204" pitchFamily="34" charset="-122"/>
                  <a:cs typeface="Arial" pitchFamily="34" charset="0"/>
                </a:rPr>
                <a:t>计划管理</a:t>
              </a:r>
            </a:p>
          </p:txBody>
        </p:sp>
        <p:sp>
          <p:nvSpPr>
            <p:cNvPr id="158" name="矩形 103">
              <a:extLst>
                <a:ext uri="{FF2B5EF4-FFF2-40B4-BE49-F238E27FC236}">
                  <a16:creationId xmlns:a16="http://schemas.microsoft.com/office/drawing/2014/main" id="{D0C81803-246A-316A-2ACC-E72A1650DA3E}"/>
                </a:ext>
              </a:extLst>
            </p:cNvPr>
            <p:cNvSpPr/>
            <p:nvPr/>
          </p:nvSpPr>
          <p:spPr>
            <a:xfrm>
              <a:off x="4470111" y="2502130"/>
              <a:ext cx="1149938" cy="274123"/>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en-US" altLang="zh-CN" sz="1600" kern="0" dirty="0">
                  <a:latin typeface="Microsoft YaHei" panose="020B0503020204020204" pitchFamily="34" charset="-122"/>
                  <a:ea typeface="Microsoft YaHei" panose="020B0503020204020204" pitchFamily="34" charset="-122"/>
                  <a:cs typeface="Arial" pitchFamily="34" charset="0"/>
                </a:rPr>
                <a:t>RBO/CBO</a:t>
              </a:r>
              <a:endParaRPr lang="zh-CN" altLang="en-US" sz="1600" kern="0" dirty="0">
                <a:latin typeface="Microsoft YaHei" panose="020B0503020204020204" pitchFamily="34" charset="-122"/>
                <a:ea typeface="Microsoft YaHei" panose="020B0503020204020204" pitchFamily="34" charset="-122"/>
                <a:cs typeface="Arial" pitchFamily="34" charset="0"/>
              </a:endParaRPr>
            </a:p>
          </p:txBody>
        </p:sp>
        <p:sp>
          <p:nvSpPr>
            <p:cNvPr id="159" name="矩形 103">
              <a:extLst>
                <a:ext uri="{FF2B5EF4-FFF2-40B4-BE49-F238E27FC236}">
                  <a16:creationId xmlns:a16="http://schemas.microsoft.com/office/drawing/2014/main" id="{B80F3AC1-F094-D4D9-77A9-5166C57F9164}"/>
                </a:ext>
              </a:extLst>
            </p:cNvPr>
            <p:cNvSpPr/>
            <p:nvPr/>
          </p:nvSpPr>
          <p:spPr>
            <a:xfrm>
              <a:off x="3191808" y="2871054"/>
              <a:ext cx="1192904" cy="274123"/>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en-US" altLang="zh-CN" kern="0" dirty="0">
                  <a:latin typeface="Microsoft YaHei" panose="020B0503020204020204" pitchFamily="34" charset="-122"/>
                  <a:ea typeface="Microsoft YaHei" panose="020B0503020204020204" pitchFamily="34" charset="-122"/>
                  <a:cs typeface="Arial" pitchFamily="34" charset="0"/>
                </a:rPr>
                <a:t>SMP</a:t>
              </a:r>
              <a:endParaRPr lang="zh-CN" altLang="en-US" kern="0" dirty="0">
                <a:latin typeface="Microsoft YaHei" panose="020B0503020204020204" pitchFamily="34" charset="-122"/>
                <a:ea typeface="Microsoft YaHei" panose="020B0503020204020204" pitchFamily="34" charset="-122"/>
                <a:cs typeface="Arial" pitchFamily="34" charset="0"/>
              </a:endParaRPr>
            </a:p>
          </p:txBody>
        </p:sp>
        <p:sp>
          <p:nvSpPr>
            <p:cNvPr id="160" name="矩形 103">
              <a:extLst>
                <a:ext uri="{FF2B5EF4-FFF2-40B4-BE49-F238E27FC236}">
                  <a16:creationId xmlns:a16="http://schemas.microsoft.com/office/drawing/2014/main" id="{B714FAD7-7B2D-DAB4-191C-6788E926FC18}"/>
                </a:ext>
              </a:extLst>
            </p:cNvPr>
            <p:cNvSpPr/>
            <p:nvPr/>
          </p:nvSpPr>
          <p:spPr>
            <a:xfrm>
              <a:off x="4470111" y="2871054"/>
              <a:ext cx="1155198" cy="274123"/>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zh-CN" altLang="en-US" kern="0" dirty="0">
                  <a:latin typeface="Microsoft YaHei" panose="020B0503020204020204" pitchFamily="34" charset="-122"/>
                  <a:ea typeface="Microsoft YaHei" panose="020B0503020204020204" pitchFamily="34" charset="-122"/>
                  <a:cs typeface="Arial" pitchFamily="34" charset="0"/>
                </a:rPr>
                <a:t>线程池</a:t>
              </a:r>
            </a:p>
          </p:txBody>
        </p:sp>
        <p:sp>
          <p:nvSpPr>
            <p:cNvPr id="161" name="矩形 103">
              <a:extLst>
                <a:ext uri="{FF2B5EF4-FFF2-40B4-BE49-F238E27FC236}">
                  <a16:creationId xmlns:a16="http://schemas.microsoft.com/office/drawing/2014/main" id="{01F9620B-C086-37F5-C1B8-59CC21EC1D3B}"/>
                </a:ext>
              </a:extLst>
            </p:cNvPr>
            <p:cNvSpPr/>
            <p:nvPr/>
          </p:nvSpPr>
          <p:spPr>
            <a:xfrm>
              <a:off x="5737753" y="2871054"/>
              <a:ext cx="1410859" cy="274123"/>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zh-CN" altLang="en-US" kern="0" dirty="0">
                  <a:latin typeface="Microsoft YaHei" panose="020B0503020204020204" pitchFamily="34" charset="-122"/>
                  <a:ea typeface="Microsoft YaHei" panose="020B0503020204020204" pitchFamily="34" charset="-122"/>
                  <a:cs typeface="Arial" pitchFamily="34" charset="0"/>
                </a:rPr>
                <a:t>向量化</a:t>
              </a:r>
            </a:p>
          </p:txBody>
        </p:sp>
        <p:sp>
          <p:nvSpPr>
            <p:cNvPr id="162" name="矩形 103">
              <a:extLst>
                <a:ext uri="{FF2B5EF4-FFF2-40B4-BE49-F238E27FC236}">
                  <a16:creationId xmlns:a16="http://schemas.microsoft.com/office/drawing/2014/main" id="{ED9F93BC-92B1-D713-BDF6-CA381B626EB8}"/>
                </a:ext>
              </a:extLst>
            </p:cNvPr>
            <p:cNvSpPr/>
            <p:nvPr/>
          </p:nvSpPr>
          <p:spPr>
            <a:xfrm>
              <a:off x="7262241" y="2871054"/>
              <a:ext cx="1263588" cy="274123"/>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zh-CN" altLang="en-US" kern="0" dirty="0">
                  <a:latin typeface="Microsoft YaHei" panose="020B0503020204020204" pitchFamily="34" charset="-122"/>
                  <a:ea typeface="Microsoft YaHei" panose="020B0503020204020204" pitchFamily="34" charset="-122"/>
                  <a:cs typeface="Arial" pitchFamily="34" charset="0"/>
                </a:rPr>
                <a:t>编译执行</a:t>
              </a:r>
            </a:p>
          </p:txBody>
        </p:sp>
        <p:sp>
          <p:nvSpPr>
            <p:cNvPr id="163" name="矩形 103">
              <a:extLst>
                <a:ext uri="{FF2B5EF4-FFF2-40B4-BE49-F238E27FC236}">
                  <a16:creationId xmlns:a16="http://schemas.microsoft.com/office/drawing/2014/main" id="{19FAEB06-3C42-EAC8-3204-5A9A0A6B1CD7}"/>
                </a:ext>
              </a:extLst>
            </p:cNvPr>
            <p:cNvSpPr/>
            <p:nvPr/>
          </p:nvSpPr>
          <p:spPr>
            <a:xfrm>
              <a:off x="3191810" y="3657000"/>
              <a:ext cx="1191132" cy="267945"/>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en-US" altLang="zh-CN" kern="0" dirty="0" err="1">
                  <a:latin typeface="Microsoft YaHei" panose="020B0503020204020204" pitchFamily="34" charset="-122"/>
                  <a:ea typeface="Microsoft YaHei" panose="020B0503020204020204" pitchFamily="34" charset="-122"/>
                  <a:cs typeface="Arial" pitchFamily="34" charset="0"/>
                </a:rPr>
                <a:t>AStore</a:t>
              </a:r>
              <a:endParaRPr lang="zh-CN" altLang="en-US" kern="0" dirty="0">
                <a:latin typeface="Microsoft YaHei" panose="020B0503020204020204" pitchFamily="34" charset="-122"/>
                <a:ea typeface="Microsoft YaHei" panose="020B0503020204020204" pitchFamily="34" charset="-122"/>
                <a:cs typeface="Arial" pitchFamily="34" charset="0"/>
              </a:endParaRPr>
            </a:p>
          </p:txBody>
        </p:sp>
        <p:sp>
          <p:nvSpPr>
            <p:cNvPr id="164" name="矩形 103">
              <a:extLst>
                <a:ext uri="{FF2B5EF4-FFF2-40B4-BE49-F238E27FC236}">
                  <a16:creationId xmlns:a16="http://schemas.microsoft.com/office/drawing/2014/main" id="{1E04198C-2021-7F83-5056-FCF0D6818F53}"/>
                </a:ext>
              </a:extLst>
            </p:cNvPr>
            <p:cNvSpPr/>
            <p:nvPr/>
          </p:nvSpPr>
          <p:spPr>
            <a:xfrm>
              <a:off x="4470111" y="3657000"/>
              <a:ext cx="1137358" cy="267945"/>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en-US" altLang="zh-CN" kern="0" dirty="0" err="1">
                  <a:latin typeface="Microsoft YaHei" panose="020B0503020204020204" pitchFamily="34" charset="-122"/>
                  <a:ea typeface="Microsoft YaHei" panose="020B0503020204020204" pitchFamily="34" charset="-122"/>
                  <a:cs typeface="Arial" pitchFamily="34" charset="0"/>
                </a:rPr>
                <a:t>UStore</a:t>
              </a:r>
              <a:endParaRPr lang="zh-CN" altLang="en-US" kern="0" dirty="0">
                <a:latin typeface="Microsoft YaHei" panose="020B0503020204020204" pitchFamily="34" charset="-122"/>
                <a:ea typeface="Microsoft YaHei" panose="020B0503020204020204" pitchFamily="34" charset="-122"/>
                <a:cs typeface="Arial" pitchFamily="34" charset="0"/>
              </a:endParaRPr>
            </a:p>
          </p:txBody>
        </p:sp>
        <p:sp>
          <p:nvSpPr>
            <p:cNvPr id="165" name="矩形 103">
              <a:extLst>
                <a:ext uri="{FF2B5EF4-FFF2-40B4-BE49-F238E27FC236}">
                  <a16:creationId xmlns:a16="http://schemas.microsoft.com/office/drawing/2014/main" id="{34F545E3-ABD9-5CD9-F165-C42B03A404E6}"/>
                </a:ext>
              </a:extLst>
            </p:cNvPr>
            <p:cNvSpPr/>
            <p:nvPr/>
          </p:nvSpPr>
          <p:spPr>
            <a:xfrm>
              <a:off x="5737753" y="3657000"/>
              <a:ext cx="1406482" cy="267945"/>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en-US" altLang="zh-CN" kern="0" dirty="0" err="1">
                  <a:latin typeface="Microsoft YaHei" panose="020B0503020204020204" pitchFamily="34" charset="-122"/>
                  <a:ea typeface="Microsoft YaHei" panose="020B0503020204020204" pitchFamily="34" charset="-122"/>
                  <a:cs typeface="Arial" pitchFamily="34" charset="0"/>
                </a:rPr>
                <a:t>CStore</a:t>
              </a:r>
              <a:endParaRPr lang="zh-CN" altLang="en-US" kern="0" dirty="0">
                <a:latin typeface="Microsoft YaHei" panose="020B0503020204020204" pitchFamily="34" charset="-122"/>
                <a:ea typeface="Microsoft YaHei" panose="020B0503020204020204" pitchFamily="34" charset="-122"/>
                <a:cs typeface="Arial" pitchFamily="34" charset="0"/>
              </a:endParaRPr>
            </a:p>
          </p:txBody>
        </p:sp>
        <p:sp>
          <p:nvSpPr>
            <p:cNvPr id="166" name="矩形 103">
              <a:extLst>
                <a:ext uri="{FF2B5EF4-FFF2-40B4-BE49-F238E27FC236}">
                  <a16:creationId xmlns:a16="http://schemas.microsoft.com/office/drawing/2014/main" id="{764DEAE4-AB0A-9E1B-74FD-92BE73FC194F}"/>
                </a:ext>
              </a:extLst>
            </p:cNvPr>
            <p:cNvSpPr/>
            <p:nvPr/>
          </p:nvSpPr>
          <p:spPr>
            <a:xfrm>
              <a:off x="7262241" y="3657000"/>
              <a:ext cx="1258030" cy="267945"/>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en-US" altLang="zh-CN" kern="0" dirty="0">
                  <a:latin typeface="Microsoft YaHei" panose="020B0503020204020204" pitchFamily="34" charset="-122"/>
                  <a:ea typeface="Microsoft YaHei" panose="020B0503020204020204" pitchFamily="34" charset="-122"/>
                  <a:cs typeface="Arial" pitchFamily="34" charset="0"/>
                </a:rPr>
                <a:t>MOT</a:t>
              </a:r>
              <a:endParaRPr lang="zh-CN" altLang="en-US" kern="0" dirty="0">
                <a:latin typeface="Microsoft YaHei" panose="020B0503020204020204" pitchFamily="34" charset="-122"/>
                <a:ea typeface="Microsoft YaHei" panose="020B0503020204020204" pitchFamily="34" charset="-122"/>
                <a:cs typeface="Arial" pitchFamily="34" charset="0"/>
              </a:endParaRPr>
            </a:p>
          </p:txBody>
        </p:sp>
        <p:sp>
          <p:nvSpPr>
            <p:cNvPr id="167" name="矩形 103">
              <a:extLst>
                <a:ext uri="{FF2B5EF4-FFF2-40B4-BE49-F238E27FC236}">
                  <a16:creationId xmlns:a16="http://schemas.microsoft.com/office/drawing/2014/main" id="{580E876F-AC06-C506-72A7-E16B21F7B249}"/>
                </a:ext>
              </a:extLst>
            </p:cNvPr>
            <p:cNvSpPr/>
            <p:nvPr/>
          </p:nvSpPr>
          <p:spPr>
            <a:xfrm>
              <a:off x="3191810" y="3260938"/>
              <a:ext cx="1191132" cy="267945"/>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zh-CN" altLang="en-US" kern="0" dirty="0">
                  <a:latin typeface="Microsoft YaHei" panose="020B0503020204020204" pitchFamily="34" charset="-122"/>
                  <a:ea typeface="Microsoft YaHei" panose="020B0503020204020204" pitchFamily="34" charset="-122"/>
                  <a:cs typeface="Arial" pitchFamily="34" charset="0"/>
                </a:rPr>
                <a:t>段页式</a:t>
              </a:r>
            </a:p>
          </p:txBody>
        </p:sp>
        <p:sp>
          <p:nvSpPr>
            <p:cNvPr id="168" name="矩形 103">
              <a:extLst>
                <a:ext uri="{FF2B5EF4-FFF2-40B4-BE49-F238E27FC236}">
                  <a16:creationId xmlns:a16="http://schemas.microsoft.com/office/drawing/2014/main" id="{4B895E3A-AABF-C285-3DFE-C6E4EF0ECDD6}"/>
                </a:ext>
              </a:extLst>
            </p:cNvPr>
            <p:cNvSpPr/>
            <p:nvPr/>
          </p:nvSpPr>
          <p:spPr>
            <a:xfrm>
              <a:off x="5737753" y="3260938"/>
              <a:ext cx="1410859" cy="267945"/>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zh-CN" altLang="en-US" kern="0" dirty="0">
                  <a:latin typeface="Microsoft YaHei" panose="020B0503020204020204" pitchFamily="34" charset="-122"/>
                  <a:ea typeface="Microsoft YaHei" panose="020B0503020204020204" pitchFamily="34" charset="-122"/>
                  <a:cs typeface="Arial" pitchFamily="34" charset="0"/>
                </a:rPr>
                <a:t>增量检查点</a:t>
              </a:r>
            </a:p>
          </p:txBody>
        </p:sp>
        <p:sp>
          <p:nvSpPr>
            <p:cNvPr id="169" name="矩形 84">
              <a:extLst>
                <a:ext uri="{FF2B5EF4-FFF2-40B4-BE49-F238E27FC236}">
                  <a16:creationId xmlns:a16="http://schemas.microsoft.com/office/drawing/2014/main" id="{3C9BCF13-28EF-1CD7-846D-C4C2175D9D8C}"/>
                </a:ext>
              </a:extLst>
            </p:cNvPr>
            <p:cNvSpPr/>
            <p:nvPr/>
          </p:nvSpPr>
          <p:spPr>
            <a:xfrm>
              <a:off x="1674652" y="5957898"/>
              <a:ext cx="2015181" cy="272889"/>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pPr>
              <a:r>
                <a:rPr lang="zh-CN" altLang="en-US" kern="0" dirty="0">
                  <a:latin typeface="Microsoft YaHei" panose="020B0503020204020204" pitchFamily="34" charset="-122"/>
                  <a:ea typeface="Microsoft YaHei" panose="020B0503020204020204" pitchFamily="34" charset="-122"/>
                  <a:cs typeface="Arial" pitchFamily="34" charset="0"/>
                </a:rPr>
                <a:t>滚动升级</a:t>
              </a:r>
              <a:endParaRPr lang="en-US" kern="0" dirty="0">
                <a:latin typeface="Microsoft YaHei" panose="020B0503020204020204" pitchFamily="34" charset="-122"/>
                <a:ea typeface="Microsoft YaHei" panose="020B0503020204020204" pitchFamily="34" charset="-122"/>
                <a:cs typeface="Arial" pitchFamily="34" charset="0"/>
              </a:endParaRPr>
            </a:p>
          </p:txBody>
        </p:sp>
        <p:sp>
          <p:nvSpPr>
            <p:cNvPr id="170" name="矩形 84">
              <a:extLst>
                <a:ext uri="{FF2B5EF4-FFF2-40B4-BE49-F238E27FC236}">
                  <a16:creationId xmlns:a16="http://schemas.microsoft.com/office/drawing/2014/main" id="{A6C4934D-7242-958C-858D-CA9194AAB94F}"/>
                </a:ext>
              </a:extLst>
            </p:cNvPr>
            <p:cNvSpPr/>
            <p:nvPr/>
          </p:nvSpPr>
          <p:spPr>
            <a:xfrm>
              <a:off x="3804563" y="5957898"/>
              <a:ext cx="2015181" cy="272889"/>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pPr>
              <a:r>
                <a:rPr lang="zh-CN" altLang="en-US" kern="0" dirty="0">
                  <a:latin typeface="Microsoft YaHei" panose="020B0503020204020204" pitchFamily="34" charset="-122"/>
                  <a:ea typeface="Microsoft YaHei" panose="020B0503020204020204" pitchFamily="34" charset="-122"/>
                  <a:cs typeface="Arial" pitchFamily="34" charset="0"/>
                </a:rPr>
                <a:t>集群通信</a:t>
              </a:r>
              <a:endParaRPr lang="en-US" kern="0" dirty="0">
                <a:latin typeface="Microsoft YaHei" panose="020B0503020204020204" pitchFamily="34" charset="-122"/>
                <a:ea typeface="Microsoft YaHei" panose="020B0503020204020204" pitchFamily="34" charset="-122"/>
                <a:cs typeface="Arial" pitchFamily="34" charset="0"/>
              </a:endParaRPr>
            </a:p>
          </p:txBody>
        </p:sp>
        <p:sp>
          <p:nvSpPr>
            <p:cNvPr id="171" name="矩形 84">
              <a:extLst>
                <a:ext uri="{FF2B5EF4-FFF2-40B4-BE49-F238E27FC236}">
                  <a16:creationId xmlns:a16="http://schemas.microsoft.com/office/drawing/2014/main" id="{03720D8E-1AB7-174C-6893-009985FB0C2F}"/>
                </a:ext>
              </a:extLst>
            </p:cNvPr>
            <p:cNvSpPr/>
            <p:nvPr/>
          </p:nvSpPr>
          <p:spPr>
            <a:xfrm>
              <a:off x="5934475" y="5957898"/>
              <a:ext cx="2015181" cy="272889"/>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pPr>
              <a:r>
                <a:rPr lang="zh-CN" altLang="en-US" kern="0" dirty="0">
                  <a:latin typeface="Microsoft YaHei" panose="020B0503020204020204" pitchFamily="34" charset="-122"/>
                  <a:ea typeface="Microsoft YaHei" panose="020B0503020204020204" pitchFamily="34" charset="-122"/>
                  <a:cs typeface="Arial" pitchFamily="34" charset="0"/>
                </a:rPr>
                <a:t>负载均衡</a:t>
              </a:r>
              <a:endParaRPr lang="en-US" kern="0" dirty="0">
                <a:latin typeface="Microsoft YaHei" panose="020B0503020204020204" pitchFamily="34" charset="-122"/>
                <a:ea typeface="Microsoft YaHei" panose="020B0503020204020204" pitchFamily="34" charset="-122"/>
                <a:cs typeface="Arial" pitchFamily="34" charset="0"/>
              </a:endParaRPr>
            </a:p>
          </p:txBody>
        </p:sp>
        <p:sp>
          <p:nvSpPr>
            <p:cNvPr id="172" name="矩形 84">
              <a:extLst>
                <a:ext uri="{FF2B5EF4-FFF2-40B4-BE49-F238E27FC236}">
                  <a16:creationId xmlns:a16="http://schemas.microsoft.com/office/drawing/2014/main" id="{0A45973F-34B9-C7D9-C6DB-A88CBCCDBB5E}"/>
                </a:ext>
              </a:extLst>
            </p:cNvPr>
            <p:cNvSpPr/>
            <p:nvPr/>
          </p:nvSpPr>
          <p:spPr>
            <a:xfrm>
              <a:off x="8064387" y="5957898"/>
              <a:ext cx="2015181" cy="272889"/>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pPr>
              <a:r>
                <a:rPr lang="zh-CN" altLang="en-US" kern="0" dirty="0">
                  <a:latin typeface="Microsoft YaHei" panose="020B0503020204020204" pitchFamily="34" charset="-122"/>
                  <a:ea typeface="Microsoft YaHei" panose="020B0503020204020204" pitchFamily="34" charset="-122"/>
                  <a:cs typeface="Arial" pitchFamily="34" charset="0"/>
                </a:rPr>
                <a:t>多租户</a:t>
              </a:r>
              <a:endParaRPr lang="en-US" kern="0" dirty="0">
                <a:latin typeface="Microsoft YaHei" panose="020B0503020204020204" pitchFamily="34" charset="-122"/>
                <a:ea typeface="Microsoft YaHei" panose="020B0503020204020204" pitchFamily="34" charset="-122"/>
                <a:cs typeface="Arial" pitchFamily="34" charset="0"/>
              </a:endParaRPr>
            </a:p>
          </p:txBody>
        </p:sp>
        <p:sp>
          <p:nvSpPr>
            <p:cNvPr id="173" name="矩形 103">
              <a:extLst>
                <a:ext uri="{FF2B5EF4-FFF2-40B4-BE49-F238E27FC236}">
                  <a16:creationId xmlns:a16="http://schemas.microsoft.com/office/drawing/2014/main" id="{0100551B-50AF-AF3D-0F4F-7D9B23E53928}"/>
                </a:ext>
              </a:extLst>
            </p:cNvPr>
            <p:cNvSpPr/>
            <p:nvPr/>
          </p:nvSpPr>
          <p:spPr>
            <a:xfrm>
              <a:off x="1609845" y="3513866"/>
              <a:ext cx="1168470" cy="272889"/>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zh-CN" altLang="en-US" kern="0" dirty="0">
                  <a:latin typeface="Microsoft YaHei" panose="020B0503020204020204" pitchFamily="34" charset="-122"/>
                  <a:ea typeface="Microsoft YaHei" panose="020B0503020204020204" pitchFamily="34" charset="-122"/>
                  <a:cs typeface="Arial" pitchFamily="34" charset="0"/>
                </a:rPr>
                <a:t>透明加密</a:t>
              </a:r>
            </a:p>
          </p:txBody>
        </p:sp>
        <p:sp>
          <p:nvSpPr>
            <p:cNvPr id="174" name="矩形 103">
              <a:extLst>
                <a:ext uri="{FF2B5EF4-FFF2-40B4-BE49-F238E27FC236}">
                  <a16:creationId xmlns:a16="http://schemas.microsoft.com/office/drawing/2014/main" id="{8046DCA9-4FBA-59D7-E302-01DF400E1A46}"/>
                </a:ext>
              </a:extLst>
            </p:cNvPr>
            <p:cNvSpPr/>
            <p:nvPr/>
          </p:nvSpPr>
          <p:spPr>
            <a:xfrm>
              <a:off x="1609845" y="4066333"/>
              <a:ext cx="1168470" cy="272889"/>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zh-CN" altLang="en-US" kern="0" dirty="0">
                  <a:latin typeface="Microsoft YaHei" panose="020B0503020204020204" pitchFamily="34" charset="-122"/>
                  <a:ea typeface="Microsoft YaHei" panose="020B0503020204020204" pitchFamily="34" charset="-122"/>
                  <a:cs typeface="Arial" pitchFamily="34" charset="0"/>
                </a:rPr>
                <a:t>权限控制</a:t>
              </a:r>
            </a:p>
          </p:txBody>
        </p:sp>
        <p:sp>
          <p:nvSpPr>
            <p:cNvPr id="175" name="矩形 103">
              <a:extLst>
                <a:ext uri="{FF2B5EF4-FFF2-40B4-BE49-F238E27FC236}">
                  <a16:creationId xmlns:a16="http://schemas.microsoft.com/office/drawing/2014/main" id="{896733FC-A84D-E9C5-00FE-ED127D586D74}"/>
                </a:ext>
              </a:extLst>
            </p:cNvPr>
            <p:cNvSpPr/>
            <p:nvPr/>
          </p:nvSpPr>
          <p:spPr>
            <a:xfrm>
              <a:off x="1609845" y="4618803"/>
              <a:ext cx="1168470" cy="272889"/>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zh-CN" altLang="en-US" kern="0" dirty="0">
                  <a:latin typeface="Microsoft YaHei" panose="020B0503020204020204" pitchFamily="34" charset="-122"/>
                  <a:ea typeface="Microsoft YaHei" panose="020B0503020204020204" pitchFamily="34" charset="-122"/>
                  <a:cs typeface="Arial" pitchFamily="34" charset="0"/>
                </a:rPr>
                <a:t>动态脱敏</a:t>
              </a:r>
            </a:p>
          </p:txBody>
        </p:sp>
        <p:sp>
          <p:nvSpPr>
            <p:cNvPr id="176" name="矩形 103">
              <a:extLst>
                <a:ext uri="{FF2B5EF4-FFF2-40B4-BE49-F238E27FC236}">
                  <a16:creationId xmlns:a16="http://schemas.microsoft.com/office/drawing/2014/main" id="{7E1617D3-CF65-C0EE-9C1A-1E50B2EC69C1}"/>
                </a:ext>
              </a:extLst>
            </p:cNvPr>
            <p:cNvSpPr/>
            <p:nvPr/>
          </p:nvSpPr>
          <p:spPr>
            <a:xfrm>
              <a:off x="8805547" y="3512044"/>
              <a:ext cx="1386362" cy="272889"/>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zh-CN" altLang="en-US" kern="0" dirty="0">
                  <a:latin typeface="Microsoft YaHei" panose="020B0503020204020204" pitchFamily="34" charset="-122"/>
                  <a:ea typeface="Microsoft YaHei" panose="020B0503020204020204" pitchFamily="34" charset="-122"/>
                  <a:cs typeface="Arial" pitchFamily="34" charset="0"/>
                </a:rPr>
                <a:t>参数调优</a:t>
              </a:r>
            </a:p>
          </p:txBody>
        </p:sp>
        <p:sp>
          <p:nvSpPr>
            <p:cNvPr id="177" name="矩形 103">
              <a:extLst>
                <a:ext uri="{FF2B5EF4-FFF2-40B4-BE49-F238E27FC236}">
                  <a16:creationId xmlns:a16="http://schemas.microsoft.com/office/drawing/2014/main" id="{FDFB8316-6E77-A888-BA94-5278ACD97617}"/>
                </a:ext>
              </a:extLst>
            </p:cNvPr>
            <p:cNvSpPr/>
            <p:nvPr/>
          </p:nvSpPr>
          <p:spPr>
            <a:xfrm>
              <a:off x="8805547" y="4067963"/>
              <a:ext cx="1386362" cy="272889"/>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zh-CN" altLang="en-US" kern="0" dirty="0">
                  <a:latin typeface="Microsoft YaHei" panose="020B0503020204020204" pitchFamily="34" charset="-122"/>
                  <a:ea typeface="Microsoft YaHei" panose="020B0503020204020204" pitchFamily="34" charset="-122"/>
                  <a:cs typeface="Arial" pitchFamily="34" charset="0"/>
                </a:rPr>
                <a:t>分布键推荐</a:t>
              </a:r>
            </a:p>
          </p:txBody>
        </p:sp>
        <p:sp>
          <p:nvSpPr>
            <p:cNvPr id="178" name="矩形 103">
              <a:extLst>
                <a:ext uri="{FF2B5EF4-FFF2-40B4-BE49-F238E27FC236}">
                  <a16:creationId xmlns:a16="http://schemas.microsoft.com/office/drawing/2014/main" id="{C2566FE4-471B-CF86-1B79-D554A019725B}"/>
                </a:ext>
              </a:extLst>
            </p:cNvPr>
            <p:cNvSpPr/>
            <p:nvPr/>
          </p:nvSpPr>
          <p:spPr>
            <a:xfrm>
              <a:off x="8802285" y="4623879"/>
              <a:ext cx="1386362" cy="272889"/>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zh-CN" altLang="en-US" kern="0" dirty="0">
                  <a:latin typeface="Microsoft YaHei" panose="020B0503020204020204" pitchFamily="34" charset="-122"/>
                  <a:ea typeface="Microsoft YaHei" panose="020B0503020204020204" pitchFamily="34" charset="-122"/>
                  <a:cs typeface="Arial" pitchFamily="34" charset="0"/>
                </a:rPr>
                <a:t>索引推荐</a:t>
              </a:r>
            </a:p>
          </p:txBody>
        </p:sp>
        <p:sp>
          <p:nvSpPr>
            <p:cNvPr id="179" name="矩形 103">
              <a:extLst>
                <a:ext uri="{FF2B5EF4-FFF2-40B4-BE49-F238E27FC236}">
                  <a16:creationId xmlns:a16="http://schemas.microsoft.com/office/drawing/2014/main" id="{19612161-A75E-2A24-98B8-510095BC5389}"/>
                </a:ext>
              </a:extLst>
            </p:cNvPr>
            <p:cNvSpPr/>
            <p:nvPr/>
          </p:nvSpPr>
          <p:spPr>
            <a:xfrm>
              <a:off x="4470111" y="3260938"/>
              <a:ext cx="1155198" cy="267945"/>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en-US" altLang="zh-CN" kern="0" dirty="0" err="1">
                  <a:latin typeface="Microsoft YaHei" panose="020B0503020204020204" pitchFamily="34" charset="-122"/>
                  <a:ea typeface="Microsoft YaHei" panose="020B0503020204020204" pitchFamily="34" charset="-122"/>
                  <a:cs typeface="Arial" pitchFamily="34" charset="0"/>
                </a:rPr>
                <a:t>Paxos</a:t>
              </a:r>
              <a:endParaRPr lang="zh-CN" altLang="en-US" kern="0" dirty="0">
                <a:latin typeface="Microsoft YaHei" panose="020B0503020204020204" pitchFamily="34" charset="-122"/>
                <a:ea typeface="Microsoft YaHei" panose="020B0503020204020204" pitchFamily="34" charset="-122"/>
                <a:cs typeface="Arial" pitchFamily="34" charset="0"/>
              </a:endParaRPr>
            </a:p>
          </p:txBody>
        </p:sp>
        <p:sp>
          <p:nvSpPr>
            <p:cNvPr id="180" name="文本框 76">
              <a:extLst>
                <a:ext uri="{FF2B5EF4-FFF2-40B4-BE49-F238E27FC236}">
                  <a16:creationId xmlns:a16="http://schemas.microsoft.com/office/drawing/2014/main" id="{503DCA2A-C830-2C57-ADFC-96482650B5C8}"/>
                </a:ext>
              </a:extLst>
            </p:cNvPr>
            <p:cNvSpPr txBox="1"/>
            <p:nvPr/>
          </p:nvSpPr>
          <p:spPr>
            <a:xfrm>
              <a:off x="3938543" y="3947222"/>
              <a:ext cx="3848312" cy="378628"/>
            </a:xfrm>
            <a:prstGeom prst="rect">
              <a:avLst/>
            </a:prstGeom>
            <a:noFill/>
          </p:spPr>
          <p:txBody>
            <a:bodyPr wrap="square" rtlCol="0">
              <a:spAutoFit/>
            </a:bodyPr>
            <a:lstStyle/>
            <a:p>
              <a:pPr algn="ctr" defTabSz="1218658">
                <a:defRPr/>
              </a:pPr>
              <a:r>
                <a:rPr lang="zh-CN" altLang="en-US" kern="0" dirty="0">
                  <a:solidFill>
                    <a:srgbClr val="000000"/>
                  </a:solidFill>
                  <a:latin typeface="Microsoft YaHei" panose="020B0503020204020204" pitchFamily="34" charset="-122"/>
                  <a:ea typeface="Microsoft YaHei" panose="020B0503020204020204" pitchFamily="34" charset="-122"/>
                </a:rPr>
                <a:t>② 多层级高可用容灾</a:t>
              </a:r>
            </a:p>
          </p:txBody>
        </p:sp>
        <p:sp>
          <p:nvSpPr>
            <p:cNvPr id="181" name="矩形 103">
              <a:extLst>
                <a:ext uri="{FF2B5EF4-FFF2-40B4-BE49-F238E27FC236}">
                  <a16:creationId xmlns:a16="http://schemas.microsoft.com/office/drawing/2014/main" id="{314B7DFA-9272-76BD-A05B-115F1B724019}"/>
                </a:ext>
              </a:extLst>
            </p:cNvPr>
            <p:cNvSpPr/>
            <p:nvPr/>
          </p:nvSpPr>
          <p:spPr>
            <a:xfrm>
              <a:off x="7262241" y="3260938"/>
              <a:ext cx="1263588" cy="274123"/>
            </a:xfrm>
            <a:prstGeom prst="rect">
              <a:avLst/>
            </a:prstGeom>
            <a:noFill/>
            <a:ln w="12700" cap="flat" cmpd="sng" algn="ctr">
              <a:solidFill>
                <a:sysClr val="windowText" lastClr="000000"/>
              </a:solidFill>
              <a:prstDash val="solid"/>
            </a:ln>
            <a:effectLst/>
          </p:spPr>
          <p:txBody>
            <a:bodyPr rtlCol="0" anchor="ctr"/>
            <a:lstStyle/>
            <a:p>
              <a:pPr algn="ctr" fontAlgn="auto">
                <a:spcBef>
                  <a:spcPts val="0"/>
                </a:spcBef>
                <a:spcAft>
                  <a:spcPts val="0"/>
                </a:spcAft>
                <a:defRPr/>
              </a:pPr>
              <a:r>
                <a:rPr lang="en-US" altLang="zh-CN" kern="0" dirty="0">
                  <a:latin typeface="Microsoft YaHei" panose="020B0503020204020204" pitchFamily="34" charset="-122"/>
                  <a:ea typeface="Microsoft YaHei" panose="020B0503020204020204" pitchFamily="34" charset="-122"/>
                  <a:cs typeface="Arial" pitchFamily="34" charset="0"/>
                </a:rPr>
                <a:t>ACID</a:t>
              </a:r>
              <a:endParaRPr lang="zh-CN" altLang="en-US" kern="0" dirty="0">
                <a:latin typeface="Microsoft YaHei" panose="020B0503020204020204" pitchFamily="34" charset="-122"/>
                <a:ea typeface="Microsoft YaHei" panose="020B0503020204020204" pitchFamily="34" charset="-122"/>
                <a:cs typeface="Arial" pitchFamily="34" charset="0"/>
              </a:endParaRPr>
            </a:p>
          </p:txBody>
        </p:sp>
      </p:grpSp>
    </p:spTree>
    <p:extLst>
      <p:ext uri="{BB962C8B-B14F-4D97-AF65-F5344CB8AC3E}">
        <p14:creationId xmlns:p14="http://schemas.microsoft.com/office/powerpoint/2010/main" val="4083554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18">
            <a:extLst>
              <a:ext uri="{FF2B5EF4-FFF2-40B4-BE49-F238E27FC236}">
                <a16:creationId xmlns:a16="http://schemas.microsoft.com/office/drawing/2014/main" id="{CA02947C-86FA-43A0-AEA7-1533075A3978}"/>
              </a:ext>
            </a:extLst>
          </p:cNvPr>
          <p:cNvSpPr/>
          <p:nvPr/>
        </p:nvSpPr>
        <p:spPr>
          <a:xfrm>
            <a:off x="522753" y="942974"/>
            <a:ext cx="11025750" cy="1841237"/>
          </a:xfrm>
          <a:prstGeom prst="roundRect">
            <a:avLst>
              <a:gd name="adj" fmla="val 1800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8" name="Shape6">
            <a:extLst>
              <a:ext uri="{FF2B5EF4-FFF2-40B4-BE49-F238E27FC236}">
                <a16:creationId xmlns:a16="http://schemas.microsoft.com/office/drawing/2014/main" id="{82D12675-44BA-4A12-95E2-53CE42E365F2}"/>
              </a:ext>
            </a:extLst>
          </p:cNvPr>
          <p:cNvSpPr/>
          <p:nvPr/>
        </p:nvSpPr>
        <p:spPr>
          <a:xfrm>
            <a:off x="522752" y="2967867"/>
            <a:ext cx="11025750" cy="360642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9" name="Shape6">
            <a:extLst>
              <a:ext uri="{FF2B5EF4-FFF2-40B4-BE49-F238E27FC236}">
                <a16:creationId xmlns:a16="http://schemas.microsoft.com/office/drawing/2014/main" id="{2BB58945-69A6-42E9-96FF-DC536AE97366}"/>
              </a:ext>
            </a:extLst>
          </p:cNvPr>
          <p:cNvSpPr/>
          <p:nvPr/>
        </p:nvSpPr>
        <p:spPr>
          <a:xfrm>
            <a:off x="643498" y="3079805"/>
            <a:ext cx="10813396" cy="3406720"/>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40</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行存多版本：追加更新</a:t>
            </a:r>
            <a:endParaRPr kumimoji="1" lang="zh-CN" altLang="en-US" dirty="0">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545338" y="996644"/>
            <a:ext cx="11025750" cy="1878440"/>
          </a:xfrm>
        </p:spPr>
        <p:txBody>
          <a:bodyPr/>
          <a:lstStyle/>
          <a:p>
            <a:pPr>
              <a:lnSpc>
                <a:spcPct val="12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为了实现多版本的并发控制，还需要为每个事务分配事务号，并设计能够确定快照与事务之间可见关系的机制</a:t>
            </a:r>
            <a:endParaRPr lang="en-US" altLang="zh-CN" sz="2000" dirty="0">
              <a:latin typeface="微软雅黑" panose="020B0503020204020204" pitchFamily="34" charset="-122"/>
              <a:ea typeface="微软雅黑" panose="020B0503020204020204" pitchFamily="34" charset="-122"/>
            </a:endParaRPr>
          </a:p>
          <a:p>
            <a:pPr lvl="1">
              <a:lnSpc>
                <a:spcPct val="12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每个事务有一个单独的事务状态存储区域，记录了该事务的状态信息和提交顺序号（</a:t>
            </a:r>
            <a:r>
              <a:rPr lang="en-GB" altLang="zh-CN" sz="2000" dirty="0">
                <a:latin typeface="微软雅黑" panose="020B0503020204020204" pitchFamily="34" charset="-122"/>
                <a:ea typeface="微软雅黑" panose="020B0503020204020204" pitchFamily="34" charset="-122"/>
              </a:rPr>
              <a:t>CSN</a:t>
            </a:r>
            <a:r>
              <a:rPr lang="zh-CN" altLang="en-GB"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lnSpc>
                <a:spcPct val="12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图中每个非只读事务的事务号为</a:t>
            </a:r>
            <a:r>
              <a:rPr lang="en-US" altLang="zh-CN" sz="2000" dirty="0">
                <a:latin typeface="微软雅黑" panose="020B0503020204020204" pitchFamily="34" charset="-122"/>
                <a:ea typeface="微软雅黑" panose="020B0503020204020204" pitchFamily="34" charset="-122"/>
              </a:rPr>
              <a:t>XID</a:t>
            </a:r>
            <a:r>
              <a:rPr lang="zh-CN" altLang="en-US" sz="2000" dirty="0">
                <a:latin typeface="微软雅黑" panose="020B0503020204020204" pitchFamily="34" charset="-122"/>
                <a:ea typeface="微软雅黑" panose="020B0503020204020204" pitchFamily="34" charset="-122"/>
              </a:rPr>
              <a:t>，在事务提交时会增加</a:t>
            </a:r>
            <a:r>
              <a:rPr lang="en-US" altLang="zh-CN" sz="2000" dirty="0">
                <a:latin typeface="微软雅黑" panose="020B0503020204020204" pitchFamily="34" charset="-122"/>
                <a:ea typeface="微软雅黑" panose="020B0503020204020204" pitchFamily="34" charset="-122"/>
              </a:rPr>
              <a:t>CSN</a:t>
            </a:r>
            <a:r>
              <a:rPr lang="zh-CN" altLang="en-US" sz="2000" dirty="0">
                <a:latin typeface="微软雅黑" panose="020B0503020204020204" pitchFamily="34" charset="-122"/>
                <a:ea typeface="微软雅黑" panose="020B0503020204020204" pitchFamily="34" charset="-122"/>
              </a:rPr>
              <a:t>取值</a:t>
            </a:r>
            <a:endParaRPr lang="en-US" altLang="zh-CN" sz="2000"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73" name="组合 72">
            <a:extLst>
              <a:ext uri="{FF2B5EF4-FFF2-40B4-BE49-F238E27FC236}">
                <a16:creationId xmlns:a16="http://schemas.microsoft.com/office/drawing/2014/main" id="{CCBA28FD-BD7D-3384-C9F6-21CB36E1588D}"/>
              </a:ext>
            </a:extLst>
          </p:cNvPr>
          <p:cNvGrpSpPr/>
          <p:nvPr/>
        </p:nvGrpSpPr>
        <p:grpSpPr>
          <a:xfrm>
            <a:off x="3551331" y="3164749"/>
            <a:ext cx="4517631" cy="3251506"/>
            <a:chOff x="4663440" y="1554478"/>
            <a:chExt cx="3362957" cy="2828413"/>
          </a:xfrm>
        </p:grpSpPr>
        <p:cxnSp>
          <p:nvCxnSpPr>
            <p:cNvPr id="5" name="直接连接符 148">
              <a:extLst>
                <a:ext uri="{FF2B5EF4-FFF2-40B4-BE49-F238E27FC236}">
                  <a16:creationId xmlns:a16="http://schemas.microsoft.com/office/drawing/2014/main" id="{21394A38-6B16-D521-1F0E-58868AD363E4}"/>
                </a:ext>
              </a:extLst>
            </p:cNvPr>
            <p:cNvCxnSpPr>
              <a:cxnSpLocks/>
            </p:cNvCxnSpPr>
            <p:nvPr/>
          </p:nvCxnSpPr>
          <p:spPr>
            <a:xfrm flipH="1">
              <a:off x="6268617" y="1993545"/>
              <a:ext cx="1" cy="2076017"/>
            </a:xfrm>
            <a:prstGeom prst="line">
              <a:avLst/>
            </a:prstGeom>
            <a:ln w="190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CA8248E4-99D0-FFC7-59EA-5CC9C31B9FA7}"/>
                </a:ext>
              </a:extLst>
            </p:cNvPr>
            <p:cNvSpPr/>
            <p:nvPr/>
          </p:nvSpPr>
          <p:spPr>
            <a:xfrm>
              <a:off x="5637291" y="2861008"/>
              <a:ext cx="1249309" cy="15975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Microsoft YaHei" panose="020B0503020204020204" pitchFamily="34" charset="-122"/>
                  <a:ea typeface="Microsoft YaHei" panose="020B0503020204020204" pitchFamily="34" charset="-122"/>
                </a:rPr>
                <a:t>TX4</a:t>
              </a:r>
              <a:endParaRPr lang="zh-CN" altLang="en-US" sz="1400" b="1" dirty="0">
                <a:solidFill>
                  <a:schemeClr val="tx1"/>
                </a:solidFill>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3F21E766-E52B-D3DD-422E-BADD0A8790E1}"/>
                </a:ext>
              </a:extLst>
            </p:cNvPr>
            <p:cNvSpPr/>
            <p:nvPr/>
          </p:nvSpPr>
          <p:spPr>
            <a:xfrm>
              <a:off x="5155345" y="2376262"/>
              <a:ext cx="1226654" cy="15975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Microsoft YaHei" panose="020B0503020204020204" pitchFamily="34" charset="-122"/>
                  <a:ea typeface="Microsoft YaHei" panose="020B0503020204020204" pitchFamily="34" charset="-122"/>
                </a:rPr>
                <a:t>TX2</a:t>
              </a:r>
              <a:endParaRPr lang="zh-CN" altLang="en-US" sz="1400" b="1" dirty="0">
                <a:solidFill>
                  <a:schemeClr val="tx1"/>
                </a:solidFill>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328D869B-2B5A-48B1-B1D5-0368D0835CBD}"/>
                </a:ext>
              </a:extLst>
            </p:cNvPr>
            <p:cNvSpPr txBox="1"/>
            <p:nvPr/>
          </p:nvSpPr>
          <p:spPr>
            <a:xfrm>
              <a:off x="4926138" y="4115163"/>
              <a:ext cx="2854831" cy="267728"/>
            </a:xfrm>
            <a:prstGeom prst="rect">
              <a:avLst/>
            </a:prstGeom>
            <a:noFill/>
          </p:spPr>
          <p:txBody>
            <a:bodyPr wrap="square" rtlCol="0">
              <a:spAutoFit/>
            </a:bodyPr>
            <a:lstStyle/>
            <a:p>
              <a:pPr algn="ctr"/>
              <a:r>
                <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rPr>
                <a:t>快照 </a:t>
              </a:r>
              <a:r>
                <a:rPr lang="en-US" altLang="zh-CN" sz="1400" b="1" dirty="0">
                  <a:latin typeface="Microsoft YaHei" panose="020B0503020204020204" pitchFamily="34" charset="-122"/>
                  <a:ea typeface="Microsoft YaHei" panose="020B0503020204020204" pitchFamily="34" charset="-122"/>
                  <a:cs typeface="Huawei Sans" panose="020C0503030203020204" pitchFamily="34" charset="0"/>
                </a:rPr>
                <a:t>Snapshot</a:t>
              </a:r>
              <a:endPar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endParaRPr>
            </a:p>
          </p:txBody>
        </p:sp>
        <p:cxnSp>
          <p:nvCxnSpPr>
            <p:cNvPr id="14" name="直接箭头连接符 2">
              <a:extLst>
                <a:ext uri="{FF2B5EF4-FFF2-40B4-BE49-F238E27FC236}">
                  <a16:creationId xmlns:a16="http://schemas.microsoft.com/office/drawing/2014/main" id="{54F915AE-452B-AA0F-6CA0-24716E729268}"/>
                </a:ext>
              </a:extLst>
            </p:cNvPr>
            <p:cNvCxnSpPr>
              <a:cxnSpLocks/>
            </p:cNvCxnSpPr>
            <p:nvPr/>
          </p:nvCxnSpPr>
          <p:spPr>
            <a:xfrm>
              <a:off x="4663440" y="1818560"/>
              <a:ext cx="319266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3E83F55F-E2A4-0B5A-02BD-BCB6FAA125B8}"/>
                </a:ext>
              </a:extLst>
            </p:cNvPr>
            <p:cNvGrpSpPr/>
            <p:nvPr/>
          </p:nvGrpSpPr>
          <p:grpSpPr>
            <a:xfrm>
              <a:off x="5565239" y="1554479"/>
              <a:ext cx="140788" cy="687515"/>
              <a:chOff x="4752834" y="981956"/>
              <a:chExt cx="186431" cy="910400"/>
            </a:xfrm>
          </p:grpSpPr>
          <p:cxnSp>
            <p:nvCxnSpPr>
              <p:cNvPr id="16" name="直接连接符 6">
                <a:extLst>
                  <a:ext uri="{FF2B5EF4-FFF2-40B4-BE49-F238E27FC236}">
                    <a16:creationId xmlns:a16="http://schemas.microsoft.com/office/drawing/2014/main" id="{A43CCE2E-5822-C7BF-B1AF-28E7D5EF65AC}"/>
                  </a:ext>
                </a:extLst>
              </p:cNvPr>
              <p:cNvCxnSpPr>
                <a:cxnSpLocks/>
                <a:endCxn id="36" idx="3"/>
              </p:cNvCxnSpPr>
              <p:nvPr/>
            </p:nvCxnSpPr>
            <p:spPr>
              <a:xfrm>
                <a:off x="4844715" y="1331648"/>
                <a:ext cx="0" cy="56070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23B6307-786E-850B-BFC0-0DCB38172073}"/>
                  </a:ext>
                </a:extLst>
              </p:cNvPr>
              <p:cNvSpPr txBox="1"/>
              <p:nvPr/>
            </p:nvSpPr>
            <p:spPr>
              <a:xfrm>
                <a:off x="4752834" y="981956"/>
                <a:ext cx="186431" cy="425427"/>
              </a:xfrm>
              <a:prstGeom prst="rect">
                <a:avLst/>
              </a:prstGeom>
              <a:noFill/>
            </p:spPr>
            <p:txBody>
              <a:bodyPr wrap="square" rtlCol="0">
                <a:spAutoFit/>
              </a:bodyPr>
              <a:lstStyle/>
              <a:p>
                <a:pPr algn="ctr"/>
                <a:r>
                  <a:rPr lang="en-US" altLang="zh-CN" b="1" dirty="0">
                    <a:latin typeface="Microsoft YaHei" panose="020B0503020204020204" pitchFamily="34" charset="-122"/>
                    <a:ea typeface="Microsoft YaHei" panose="020B0503020204020204" pitchFamily="34" charset="-122"/>
                    <a:cs typeface="Huawei Sans" panose="020C0503030203020204" pitchFamily="34" charset="0"/>
                  </a:rPr>
                  <a:t>1</a:t>
                </a:r>
                <a:endParaRPr lang="zh-CN" altLang="en-US"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grpSp>
          <p:nvGrpSpPr>
            <p:cNvPr id="18" name="组合 17">
              <a:extLst>
                <a:ext uri="{FF2B5EF4-FFF2-40B4-BE49-F238E27FC236}">
                  <a16:creationId xmlns:a16="http://schemas.microsoft.com/office/drawing/2014/main" id="{0864707D-4066-5087-25CE-04894DCE5708}"/>
                </a:ext>
              </a:extLst>
            </p:cNvPr>
            <p:cNvGrpSpPr/>
            <p:nvPr/>
          </p:nvGrpSpPr>
          <p:grpSpPr>
            <a:xfrm>
              <a:off x="5803931" y="1554479"/>
              <a:ext cx="140788" cy="1068586"/>
              <a:chOff x="4811697" y="981956"/>
              <a:chExt cx="186431" cy="1415015"/>
            </a:xfrm>
          </p:grpSpPr>
          <p:cxnSp>
            <p:nvCxnSpPr>
              <p:cNvPr id="19" name="直接连接符 36">
                <a:extLst>
                  <a:ext uri="{FF2B5EF4-FFF2-40B4-BE49-F238E27FC236}">
                    <a16:creationId xmlns:a16="http://schemas.microsoft.com/office/drawing/2014/main" id="{3CC60F8E-8EF6-689E-DF7E-DE52A7C90B62}"/>
                  </a:ext>
                </a:extLst>
              </p:cNvPr>
              <p:cNvCxnSpPr>
                <a:cxnSpLocks/>
              </p:cNvCxnSpPr>
              <p:nvPr/>
            </p:nvCxnSpPr>
            <p:spPr>
              <a:xfrm>
                <a:off x="4913790" y="1331651"/>
                <a:ext cx="0" cy="106532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34A6AA0-288C-2243-AED0-629FFEDACED9}"/>
                  </a:ext>
                </a:extLst>
              </p:cNvPr>
              <p:cNvSpPr txBox="1"/>
              <p:nvPr/>
            </p:nvSpPr>
            <p:spPr>
              <a:xfrm>
                <a:off x="4811697" y="981956"/>
                <a:ext cx="186431" cy="425429"/>
              </a:xfrm>
              <a:prstGeom prst="rect">
                <a:avLst/>
              </a:prstGeom>
              <a:noFill/>
            </p:spPr>
            <p:txBody>
              <a:bodyPr wrap="square" rtlCol="0">
                <a:spAutoFit/>
              </a:bodyPr>
              <a:lstStyle/>
              <a:p>
                <a:pPr algn="ctr"/>
                <a:r>
                  <a:rPr lang="en-US" altLang="zh-CN" b="1" dirty="0">
                    <a:latin typeface="Microsoft YaHei" panose="020B0503020204020204" pitchFamily="34" charset="-122"/>
                    <a:ea typeface="Microsoft YaHei" panose="020B0503020204020204" pitchFamily="34" charset="-122"/>
                    <a:cs typeface="Huawei Sans" panose="020C0503030203020204" pitchFamily="34" charset="0"/>
                  </a:rPr>
                  <a:t>2</a:t>
                </a:r>
                <a:endParaRPr lang="zh-CN" altLang="en-US"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grpSp>
          <p:nvGrpSpPr>
            <p:cNvPr id="21" name="组合 20">
              <a:extLst>
                <a:ext uri="{FF2B5EF4-FFF2-40B4-BE49-F238E27FC236}">
                  <a16:creationId xmlns:a16="http://schemas.microsoft.com/office/drawing/2014/main" id="{1BB6DFB6-70E1-718B-D752-750008153773}"/>
                </a:ext>
              </a:extLst>
            </p:cNvPr>
            <p:cNvGrpSpPr/>
            <p:nvPr/>
          </p:nvGrpSpPr>
          <p:grpSpPr>
            <a:xfrm>
              <a:off x="6055324" y="1554479"/>
              <a:ext cx="140788" cy="1466286"/>
              <a:chOff x="4811697" y="981956"/>
              <a:chExt cx="186431" cy="1941648"/>
            </a:xfrm>
          </p:grpSpPr>
          <p:cxnSp>
            <p:nvCxnSpPr>
              <p:cNvPr id="22" name="直接连接符 39">
                <a:extLst>
                  <a:ext uri="{FF2B5EF4-FFF2-40B4-BE49-F238E27FC236}">
                    <a16:creationId xmlns:a16="http://schemas.microsoft.com/office/drawing/2014/main" id="{DF32F79D-88F3-4DC7-A4B7-246FB9A52782}"/>
                  </a:ext>
                </a:extLst>
              </p:cNvPr>
              <p:cNvCxnSpPr>
                <a:cxnSpLocks/>
              </p:cNvCxnSpPr>
              <p:nvPr/>
            </p:nvCxnSpPr>
            <p:spPr>
              <a:xfrm>
                <a:off x="4913790" y="1331651"/>
                <a:ext cx="0" cy="1591953"/>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232DA941-D1AB-A1D2-AC6C-BC95F66F5520}"/>
                  </a:ext>
                </a:extLst>
              </p:cNvPr>
              <p:cNvSpPr txBox="1"/>
              <p:nvPr/>
            </p:nvSpPr>
            <p:spPr>
              <a:xfrm>
                <a:off x="4811697" y="981956"/>
                <a:ext cx="186431" cy="425429"/>
              </a:xfrm>
              <a:prstGeom prst="rect">
                <a:avLst/>
              </a:prstGeom>
              <a:noFill/>
            </p:spPr>
            <p:txBody>
              <a:bodyPr wrap="square" rtlCol="0">
                <a:spAutoFit/>
              </a:bodyPr>
              <a:lstStyle/>
              <a:p>
                <a:pPr algn="ctr"/>
                <a:r>
                  <a:rPr lang="en-US" altLang="zh-CN" b="1" dirty="0">
                    <a:latin typeface="Microsoft YaHei" panose="020B0503020204020204" pitchFamily="34" charset="-122"/>
                    <a:ea typeface="Microsoft YaHei" panose="020B0503020204020204" pitchFamily="34" charset="-122"/>
                    <a:cs typeface="Huawei Sans" panose="020C0503030203020204" pitchFamily="34" charset="0"/>
                  </a:rPr>
                  <a:t>3</a:t>
                </a:r>
                <a:endParaRPr lang="zh-CN" altLang="en-US"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grpSp>
          <p:nvGrpSpPr>
            <p:cNvPr id="24" name="组合 23">
              <a:extLst>
                <a:ext uri="{FF2B5EF4-FFF2-40B4-BE49-F238E27FC236}">
                  <a16:creationId xmlns:a16="http://schemas.microsoft.com/office/drawing/2014/main" id="{5C751575-A937-EABA-06E6-B290E3C8CF35}"/>
                </a:ext>
              </a:extLst>
            </p:cNvPr>
            <p:cNvGrpSpPr/>
            <p:nvPr/>
          </p:nvGrpSpPr>
          <p:grpSpPr>
            <a:xfrm>
              <a:off x="6306717" y="1554479"/>
              <a:ext cx="140788" cy="1306529"/>
              <a:chOff x="4811697" y="981956"/>
              <a:chExt cx="186431" cy="1610334"/>
            </a:xfrm>
          </p:grpSpPr>
          <p:cxnSp>
            <p:nvCxnSpPr>
              <p:cNvPr id="25" name="直接连接符 42">
                <a:extLst>
                  <a:ext uri="{FF2B5EF4-FFF2-40B4-BE49-F238E27FC236}">
                    <a16:creationId xmlns:a16="http://schemas.microsoft.com/office/drawing/2014/main" id="{68B5FBB6-8642-EA20-93B2-2E0FDBF119B9}"/>
                  </a:ext>
                </a:extLst>
              </p:cNvPr>
              <p:cNvCxnSpPr>
                <a:cxnSpLocks/>
              </p:cNvCxnSpPr>
              <p:nvPr/>
            </p:nvCxnSpPr>
            <p:spPr>
              <a:xfrm>
                <a:off x="4904912" y="1307442"/>
                <a:ext cx="0" cy="128484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3366BEBA-CBDC-A4F3-C942-B58498105243}"/>
                  </a:ext>
                </a:extLst>
              </p:cNvPr>
              <p:cNvSpPr txBox="1"/>
              <p:nvPr/>
            </p:nvSpPr>
            <p:spPr>
              <a:xfrm>
                <a:off x="4811697" y="981956"/>
                <a:ext cx="186431" cy="395979"/>
              </a:xfrm>
              <a:prstGeom prst="rect">
                <a:avLst/>
              </a:prstGeom>
              <a:noFill/>
            </p:spPr>
            <p:txBody>
              <a:bodyPr wrap="square" rtlCol="0">
                <a:spAutoFit/>
              </a:bodyPr>
              <a:lstStyle/>
              <a:p>
                <a:pPr algn="ctr"/>
                <a:r>
                  <a:rPr lang="en-US" altLang="zh-CN" b="1" dirty="0">
                    <a:latin typeface="Microsoft YaHei" panose="020B0503020204020204" pitchFamily="34" charset="-122"/>
                    <a:ea typeface="Microsoft YaHei" panose="020B0503020204020204" pitchFamily="34" charset="-122"/>
                    <a:cs typeface="Huawei Sans" panose="020C0503030203020204" pitchFamily="34" charset="0"/>
                  </a:rPr>
                  <a:t>4</a:t>
                </a:r>
                <a:endParaRPr lang="zh-CN" altLang="en-US"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grpSp>
          <p:nvGrpSpPr>
            <p:cNvPr id="27" name="组合 26">
              <a:extLst>
                <a:ext uri="{FF2B5EF4-FFF2-40B4-BE49-F238E27FC236}">
                  <a16:creationId xmlns:a16="http://schemas.microsoft.com/office/drawing/2014/main" id="{BC08B614-0BC4-B27E-07A7-CDFBC189C0E5}"/>
                </a:ext>
              </a:extLst>
            </p:cNvPr>
            <p:cNvGrpSpPr/>
            <p:nvPr/>
          </p:nvGrpSpPr>
          <p:grpSpPr>
            <a:xfrm>
              <a:off x="6558110" y="1554479"/>
              <a:ext cx="140788" cy="1323346"/>
              <a:chOff x="4811697" y="981956"/>
              <a:chExt cx="186431" cy="1752367"/>
            </a:xfrm>
          </p:grpSpPr>
          <p:cxnSp>
            <p:nvCxnSpPr>
              <p:cNvPr id="28" name="直接连接符 45">
                <a:extLst>
                  <a:ext uri="{FF2B5EF4-FFF2-40B4-BE49-F238E27FC236}">
                    <a16:creationId xmlns:a16="http://schemas.microsoft.com/office/drawing/2014/main" id="{80A4ADB3-F4A0-F130-EC00-F9231A2CD86B}"/>
                  </a:ext>
                </a:extLst>
              </p:cNvPr>
              <p:cNvCxnSpPr>
                <a:cxnSpLocks/>
              </p:cNvCxnSpPr>
              <p:nvPr/>
            </p:nvCxnSpPr>
            <p:spPr>
              <a:xfrm>
                <a:off x="4913790" y="1331651"/>
                <a:ext cx="0" cy="1402672"/>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7FD24D4D-B8E2-578F-0A8E-DBD773AA09B1}"/>
                  </a:ext>
                </a:extLst>
              </p:cNvPr>
              <p:cNvSpPr txBox="1"/>
              <p:nvPr/>
            </p:nvSpPr>
            <p:spPr>
              <a:xfrm>
                <a:off x="4811697" y="981956"/>
                <a:ext cx="186431" cy="425429"/>
              </a:xfrm>
              <a:prstGeom prst="rect">
                <a:avLst/>
              </a:prstGeom>
              <a:noFill/>
            </p:spPr>
            <p:txBody>
              <a:bodyPr wrap="square" rtlCol="0">
                <a:spAutoFit/>
              </a:bodyPr>
              <a:lstStyle/>
              <a:p>
                <a:pPr algn="ctr"/>
                <a:r>
                  <a:rPr lang="en-US" altLang="zh-CN" b="1" dirty="0">
                    <a:latin typeface="Microsoft YaHei" panose="020B0503020204020204" pitchFamily="34" charset="-122"/>
                    <a:ea typeface="Microsoft YaHei" panose="020B0503020204020204" pitchFamily="34" charset="-122"/>
                    <a:cs typeface="Huawei Sans" panose="020C0503030203020204" pitchFamily="34" charset="0"/>
                  </a:rPr>
                  <a:t>5</a:t>
                </a:r>
                <a:endParaRPr lang="zh-CN" altLang="en-US"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grpSp>
          <p:nvGrpSpPr>
            <p:cNvPr id="30" name="组合 29">
              <a:extLst>
                <a:ext uri="{FF2B5EF4-FFF2-40B4-BE49-F238E27FC236}">
                  <a16:creationId xmlns:a16="http://schemas.microsoft.com/office/drawing/2014/main" id="{CF275FCC-0B78-6254-BA06-CE58762EC183}"/>
                </a:ext>
              </a:extLst>
            </p:cNvPr>
            <p:cNvGrpSpPr/>
            <p:nvPr/>
          </p:nvGrpSpPr>
          <p:grpSpPr>
            <a:xfrm>
              <a:off x="7060896" y="1554478"/>
              <a:ext cx="140788" cy="687545"/>
              <a:chOff x="4811697" y="981956"/>
              <a:chExt cx="186431" cy="910442"/>
            </a:xfrm>
          </p:grpSpPr>
          <p:cxnSp>
            <p:nvCxnSpPr>
              <p:cNvPr id="31" name="直接连接符 51">
                <a:extLst>
                  <a:ext uri="{FF2B5EF4-FFF2-40B4-BE49-F238E27FC236}">
                    <a16:creationId xmlns:a16="http://schemas.microsoft.com/office/drawing/2014/main" id="{BF774713-D060-03C7-08F1-C16887D8782E}"/>
                  </a:ext>
                </a:extLst>
              </p:cNvPr>
              <p:cNvCxnSpPr>
                <a:cxnSpLocks/>
                <a:endCxn id="40" idx="3"/>
              </p:cNvCxnSpPr>
              <p:nvPr/>
            </p:nvCxnSpPr>
            <p:spPr>
              <a:xfrm flipH="1">
                <a:off x="4913785" y="1331650"/>
                <a:ext cx="5" cy="56074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64DA5F33-7B5D-D35F-6320-AD85091C7AF1}"/>
                  </a:ext>
                </a:extLst>
              </p:cNvPr>
              <p:cNvSpPr txBox="1"/>
              <p:nvPr/>
            </p:nvSpPr>
            <p:spPr>
              <a:xfrm>
                <a:off x="4811697" y="981956"/>
                <a:ext cx="186431" cy="425429"/>
              </a:xfrm>
              <a:prstGeom prst="rect">
                <a:avLst/>
              </a:prstGeom>
              <a:noFill/>
            </p:spPr>
            <p:txBody>
              <a:bodyPr wrap="square" rtlCol="0">
                <a:spAutoFit/>
              </a:bodyPr>
              <a:lstStyle/>
              <a:p>
                <a:pPr algn="ctr"/>
                <a:r>
                  <a:rPr lang="en-US" altLang="zh-CN" b="1" dirty="0">
                    <a:latin typeface="Microsoft YaHei" panose="020B0503020204020204" pitchFamily="34" charset="-122"/>
                    <a:ea typeface="Microsoft YaHei" panose="020B0503020204020204" pitchFamily="34" charset="-122"/>
                    <a:cs typeface="Huawei Sans" panose="020C0503030203020204" pitchFamily="34" charset="0"/>
                  </a:rPr>
                  <a:t>7</a:t>
                </a:r>
                <a:endParaRPr lang="zh-CN" altLang="en-US"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grpSp>
          <p:nvGrpSpPr>
            <p:cNvPr id="33" name="组合 32">
              <a:extLst>
                <a:ext uri="{FF2B5EF4-FFF2-40B4-BE49-F238E27FC236}">
                  <a16:creationId xmlns:a16="http://schemas.microsoft.com/office/drawing/2014/main" id="{CEDE73BC-0843-845A-B5B8-65DD4A15A13D}"/>
                </a:ext>
              </a:extLst>
            </p:cNvPr>
            <p:cNvGrpSpPr/>
            <p:nvPr/>
          </p:nvGrpSpPr>
          <p:grpSpPr>
            <a:xfrm>
              <a:off x="7324990" y="1554479"/>
              <a:ext cx="140788" cy="1646410"/>
              <a:chOff x="4828515" y="981956"/>
              <a:chExt cx="186431" cy="2180167"/>
            </a:xfrm>
          </p:grpSpPr>
          <p:cxnSp>
            <p:nvCxnSpPr>
              <p:cNvPr id="34" name="直接连接符 54">
                <a:extLst>
                  <a:ext uri="{FF2B5EF4-FFF2-40B4-BE49-F238E27FC236}">
                    <a16:creationId xmlns:a16="http://schemas.microsoft.com/office/drawing/2014/main" id="{645C814A-1584-C769-CE7C-922B4E010E34}"/>
                  </a:ext>
                </a:extLst>
              </p:cNvPr>
              <p:cNvCxnSpPr>
                <a:cxnSpLocks/>
                <a:endCxn id="44" idx="3"/>
              </p:cNvCxnSpPr>
              <p:nvPr/>
            </p:nvCxnSpPr>
            <p:spPr>
              <a:xfrm flipH="1">
                <a:off x="4913789" y="1331651"/>
                <a:ext cx="3" cy="1830472"/>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2E352279-9B24-8B92-855E-94BED9632D01}"/>
                  </a:ext>
                </a:extLst>
              </p:cNvPr>
              <p:cNvSpPr txBox="1"/>
              <p:nvPr/>
            </p:nvSpPr>
            <p:spPr>
              <a:xfrm>
                <a:off x="4828515" y="981956"/>
                <a:ext cx="186431" cy="425429"/>
              </a:xfrm>
              <a:prstGeom prst="rect">
                <a:avLst/>
              </a:prstGeom>
              <a:noFill/>
            </p:spPr>
            <p:txBody>
              <a:bodyPr wrap="square" rtlCol="0">
                <a:spAutoFit/>
              </a:bodyPr>
              <a:lstStyle/>
              <a:p>
                <a:pPr algn="ctr"/>
                <a:r>
                  <a:rPr lang="en-US" altLang="zh-CN" b="1" dirty="0">
                    <a:latin typeface="Microsoft YaHei" panose="020B0503020204020204" pitchFamily="34" charset="-122"/>
                    <a:ea typeface="Microsoft YaHei" panose="020B0503020204020204" pitchFamily="34" charset="-122"/>
                    <a:cs typeface="Huawei Sans" panose="020C0503030203020204" pitchFamily="34" charset="0"/>
                  </a:rPr>
                  <a:t>8</a:t>
                </a:r>
                <a:endParaRPr lang="zh-CN" altLang="en-US"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sp>
          <p:nvSpPr>
            <p:cNvPr id="36" name="矩形 35">
              <a:extLst>
                <a:ext uri="{FF2B5EF4-FFF2-40B4-BE49-F238E27FC236}">
                  <a16:creationId xmlns:a16="http://schemas.microsoft.com/office/drawing/2014/main" id="{267D805E-6701-FA56-7772-3E1148DE3AF8}"/>
                </a:ext>
              </a:extLst>
            </p:cNvPr>
            <p:cNvSpPr/>
            <p:nvPr/>
          </p:nvSpPr>
          <p:spPr>
            <a:xfrm>
              <a:off x="4913096" y="2168194"/>
              <a:ext cx="721529" cy="1476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Microsoft YaHei" panose="020B0503020204020204" pitchFamily="34" charset="-122"/>
                  <a:ea typeface="Microsoft YaHei" panose="020B0503020204020204" pitchFamily="34" charset="-122"/>
                </a:rPr>
                <a:t>TX1</a:t>
              </a:r>
              <a:endParaRPr lang="zh-CN" altLang="en-US" sz="1400" b="1" dirty="0">
                <a:solidFill>
                  <a:schemeClr val="tx1"/>
                </a:solidFill>
                <a:latin typeface="Microsoft YaHei" panose="020B0503020204020204" pitchFamily="34" charset="-122"/>
                <a:ea typeface="Microsoft YaHei" panose="020B0503020204020204" pitchFamily="34" charset="-122"/>
              </a:endParaRPr>
            </a:p>
          </p:txBody>
        </p:sp>
        <p:cxnSp>
          <p:nvCxnSpPr>
            <p:cNvPr id="37" name="直接箭头连接符 70">
              <a:extLst>
                <a:ext uri="{FF2B5EF4-FFF2-40B4-BE49-F238E27FC236}">
                  <a16:creationId xmlns:a16="http://schemas.microsoft.com/office/drawing/2014/main" id="{8DD4DF47-D4BD-8C2D-FE3F-D1376E805EAD}"/>
                </a:ext>
              </a:extLst>
            </p:cNvPr>
            <p:cNvCxnSpPr>
              <a:cxnSpLocks/>
            </p:cNvCxnSpPr>
            <p:nvPr/>
          </p:nvCxnSpPr>
          <p:spPr>
            <a:xfrm>
              <a:off x="4663440" y="3841423"/>
              <a:ext cx="319266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4DBDE6E9-8EDF-A42A-47BA-20CF0B764210}"/>
                </a:ext>
              </a:extLst>
            </p:cNvPr>
            <p:cNvSpPr/>
            <p:nvPr/>
          </p:nvSpPr>
          <p:spPr>
            <a:xfrm>
              <a:off x="5401282" y="2629184"/>
              <a:ext cx="494264" cy="1476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Microsoft YaHei" panose="020B0503020204020204" pitchFamily="34" charset="-122"/>
                  <a:ea typeface="Microsoft YaHei" panose="020B0503020204020204" pitchFamily="34" charset="-122"/>
                </a:rPr>
                <a:t>TX3</a:t>
              </a:r>
              <a:endParaRPr lang="zh-CN" altLang="en-US" sz="1400" b="1" dirty="0">
                <a:solidFill>
                  <a:schemeClr val="tx1"/>
                </a:solidFill>
                <a:latin typeface="Microsoft YaHei" panose="020B0503020204020204" pitchFamily="34" charset="-122"/>
                <a:ea typeface="Microsoft YaHei" panose="020B0503020204020204" pitchFamily="34" charset="-122"/>
              </a:endParaRPr>
            </a:p>
          </p:txBody>
        </p:sp>
        <p:sp>
          <p:nvSpPr>
            <p:cNvPr id="39" name="文本框 38">
              <a:extLst>
                <a:ext uri="{FF2B5EF4-FFF2-40B4-BE49-F238E27FC236}">
                  <a16:creationId xmlns:a16="http://schemas.microsoft.com/office/drawing/2014/main" id="{7F44BFA6-1C71-A302-65B2-92A2F1885C36}"/>
                </a:ext>
              </a:extLst>
            </p:cNvPr>
            <p:cNvSpPr txBox="1"/>
            <p:nvPr/>
          </p:nvSpPr>
          <p:spPr>
            <a:xfrm>
              <a:off x="7389388" y="1592793"/>
              <a:ext cx="462048" cy="267728"/>
            </a:xfrm>
            <a:prstGeom prst="rect">
              <a:avLst/>
            </a:prstGeom>
            <a:noFill/>
          </p:spPr>
          <p:txBody>
            <a:bodyPr wrap="square" rtlCol="0">
              <a:spAutoFit/>
            </a:bodyPr>
            <a:lstStyle/>
            <a:p>
              <a:pPr algn="ctr"/>
              <a:r>
                <a:rPr lang="en-US" altLang="zh-CN" sz="1400" b="1" dirty="0">
                  <a:latin typeface="Microsoft YaHei" panose="020B0503020204020204" pitchFamily="34" charset="-122"/>
                  <a:ea typeface="Microsoft YaHei" panose="020B0503020204020204" pitchFamily="34" charset="-122"/>
                  <a:cs typeface="Huawei Sans" panose="020C0503030203020204" pitchFamily="34" charset="0"/>
                </a:rPr>
                <a:t>CSN</a:t>
              </a:r>
              <a:endPar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40" name="矩形 39">
              <a:extLst>
                <a:ext uri="{FF2B5EF4-FFF2-40B4-BE49-F238E27FC236}">
                  <a16:creationId xmlns:a16="http://schemas.microsoft.com/office/drawing/2014/main" id="{14F92E60-0438-D252-E956-631F72213602}"/>
                </a:ext>
              </a:extLst>
            </p:cNvPr>
            <p:cNvSpPr/>
            <p:nvPr/>
          </p:nvSpPr>
          <p:spPr>
            <a:xfrm>
              <a:off x="6369300" y="2168195"/>
              <a:ext cx="768690" cy="1476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Microsoft YaHei" panose="020B0503020204020204" pitchFamily="34" charset="-122"/>
                  <a:ea typeface="Microsoft YaHei" panose="020B0503020204020204" pitchFamily="34" charset="-122"/>
                </a:rPr>
                <a:t>TX7</a:t>
              </a:r>
              <a:endParaRPr lang="zh-CN" altLang="en-US" sz="1400" b="1" dirty="0">
                <a:solidFill>
                  <a:schemeClr val="tx1"/>
                </a:solidFill>
                <a:latin typeface="Microsoft YaHei" panose="020B0503020204020204" pitchFamily="34" charset="-122"/>
                <a:ea typeface="Microsoft YaHei" panose="020B0503020204020204" pitchFamily="34" charset="-122"/>
              </a:endParaRPr>
            </a:p>
          </p:txBody>
        </p:sp>
        <p:sp>
          <p:nvSpPr>
            <p:cNvPr id="41" name="文本框 40">
              <a:extLst>
                <a:ext uri="{FF2B5EF4-FFF2-40B4-BE49-F238E27FC236}">
                  <a16:creationId xmlns:a16="http://schemas.microsoft.com/office/drawing/2014/main" id="{A1B43165-A584-01EB-AF36-567AD272DEDA}"/>
                </a:ext>
              </a:extLst>
            </p:cNvPr>
            <p:cNvSpPr txBox="1"/>
            <p:nvPr/>
          </p:nvSpPr>
          <p:spPr>
            <a:xfrm>
              <a:off x="7389388" y="2261207"/>
              <a:ext cx="637009" cy="267728"/>
            </a:xfrm>
            <a:prstGeom prst="rect">
              <a:avLst/>
            </a:prstGeom>
            <a:noFill/>
          </p:spPr>
          <p:txBody>
            <a:bodyPr wrap="square" rtlCol="0">
              <a:spAutoFit/>
            </a:bodyPr>
            <a:lstStyle/>
            <a:p>
              <a:pPr algn="ctr"/>
              <a:r>
                <a:rPr lang="en-US" altLang="zh-CN" sz="1400" b="1" dirty="0">
                  <a:latin typeface="Microsoft YaHei" panose="020B0503020204020204" pitchFamily="34" charset="-122"/>
                  <a:ea typeface="Microsoft YaHei" panose="020B0503020204020204" pitchFamily="34" charset="-122"/>
                  <a:cs typeface="Huawei Sans" panose="020C0503030203020204" pitchFamily="34" charset="0"/>
                </a:rPr>
                <a:t>CSN:4</a:t>
              </a:r>
              <a:endPar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42" name="矩形 41">
              <a:extLst>
                <a:ext uri="{FF2B5EF4-FFF2-40B4-BE49-F238E27FC236}">
                  <a16:creationId xmlns:a16="http://schemas.microsoft.com/office/drawing/2014/main" id="{FCBDB378-51D2-C2FB-14C2-4CF4E3F4D2C0}"/>
                </a:ext>
              </a:extLst>
            </p:cNvPr>
            <p:cNvSpPr/>
            <p:nvPr/>
          </p:nvSpPr>
          <p:spPr>
            <a:xfrm>
              <a:off x="6132421" y="2629183"/>
              <a:ext cx="517303" cy="156547"/>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Microsoft YaHei" panose="020B0503020204020204" pitchFamily="34" charset="-122"/>
                  <a:ea typeface="Microsoft YaHei" panose="020B0503020204020204" pitchFamily="34" charset="-122"/>
                </a:rPr>
                <a:t>TX6</a:t>
              </a:r>
              <a:endParaRPr lang="zh-CN" altLang="en-US" sz="1400" b="1" dirty="0">
                <a:solidFill>
                  <a:schemeClr val="tx1"/>
                </a:solidFill>
                <a:latin typeface="Microsoft YaHei" panose="020B0503020204020204" pitchFamily="34" charset="-122"/>
                <a:ea typeface="Microsoft YaHei" panose="020B0503020204020204" pitchFamily="34" charset="-122"/>
              </a:endParaRPr>
            </a:p>
          </p:txBody>
        </p:sp>
        <p:sp>
          <p:nvSpPr>
            <p:cNvPr id="43" name="矩形 42">
              <a:extLst>
                <a:ext uri="{FF2B5EF4-FFF2-40B4-BE49-F238E27FC236}">
                  <a16:creationId xmlns:a16="http://schemas.microsoft.com/office/drawing/2014/main" id="{A9549A06-440B-6859-D3D7-D4A0668FDE67}"/>
                </a:ext>
              </a:extLst>
            </p:cNvPr>
            <p:cNvSpPr/>
            <p:nvPr/>
          </p:nvSpPr>
          <p:spPr>
            <a:xfrm>
              <a:off x="5866029" y="3124200"/>
              <a:ext cx="277207" cy="1476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a:solidFill>
                    <a:schemeClr val="tx1"/>
                  </a:solidFill>
                  <a:latin typeface="Microsoft YaHei" panose="020B0503020204020204" pitchFamily="34" charset="-122"/>
                  <a:ea typeface="Microsoft YaHei" panose="020B0503020204020204" pitchFamily="34" charset="-122"/>
                </a:rPr>
                <a:t>TX5</a:t>
              </a:r>
              <a:endParaRPr lang="zh-CN" altLang="en-US" sz="1400" b="1" dirty="0">
                <a:solidFill>
                  <a:schemeClr val="tx1"/>
                </a:solidFill>
                <a:latin typeface="Microsoft YaHei" panose="020B0503020204020204" pitchFamily="34" charset="-122"/>
                <a:ea typeface="Microsoft YaHei" panose="020B0503020204020204" pitchFamily="34" charset="-122"/>
              </a:endParaRPr>
            </a:p>
          </p:txBody>
        </p:sp>
        <p:sp>
          <p:nvSpPr>
            <p:cNvPr id="44" name="矩形 43">
              <a:extLst>
                <a:ext uri="{FF2B5EF4-FFF2-40B4-BE49-F238E27FC236}">
                  <a16:creationId xmlns:a16="http://schemas.microsoft.com/office/drawing/2014/main" id="{468BD78D-2B5B-0C3D-AD03-5DCC814A6640}"/>
                </a:ext>
              </a:extLst>
            </p:cNvPr>
            <p:cNvSpPr/>
            <p:nvPr/>
          </p:nvSpPr>
          <p:spPr>
            <a:xfrm>
              <a:off x="6630872" y="3127060"/>
              <a:ext cx="758515" cy="1476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Microsoft YaHei" panose="020B0503020204020204" pitchFamily="34" charset="-122"/>
                  <a:ea typeface="Microsoft YaHei" panose="020B0503020204020204" pitchFamily="34" charset="-122"/>
                </a:rPr>
                <a:t>TX8</a:t>
              </a:r>
              <a:endParaRPr lang="zh-CN" altLang="en-US" sz="1400" b="1" dirty="0">
                <a:solidFill>
                  <a:schemeClr val="tx1"/>
                </a:solidFill>
                <a:latin typeface="Microsoft YaHei" panose="020B0503020204020204" pitchFamily="34" charset="-122"/>
                <a:ea typeface="Microsoft YaHei" panose="020B0503020204020204" pitchFamily="34" charset="-122"/>
              </a:endParaRPr>
            </a:p>
          </p:txBody>
        </p:sp>
        <p:grpSp>
          <p:nvGrpSpPr>
            <p:cNvPr id="45" name="组合 44">
              <a:extLst>
                <a:ext uri="{FF2B5EF4-FFF2-40B4-BE49-F238E27FC236}">
                  <a16:creationId xmlns:a16="http://schemas.microsoft.com/office/drawing/2014/main" id="{F16655F0-6699-C9F2-8453-DA13CE28D4EE}"/>
                </a:ext>
              </a:extLst>
            </p:cNvPr>
            <p:cNvGrpSpPr/>
            <p:nvPr/>
          </p:nvGrpSpPr>
          <p:grpSpPr>
            <a:xfrm>
              <a:off x="4848074" y="2241995"/>
              <a:ext cx="140788" cy="1923175"/>
              <a:chOff x="4752834" y="-1139265"/>
              <a:chExt cx="186431" cy="2546648"/>
            </a:xfrm>
          </p:grpSpPr>
          <p:cxnSp>
            <p:nvCxnSpPr>
              <p:cNvPr id="46" name="直接连接符 95">
                <a:extLst>
                  <a:ext uri="{FF2B5EF4-FFF2-40B4-BE49-F238E27FC236}">
                    <a16:creationId xmlns:a16="http://schemas.microsoft.com/office/drawing/2014/main" id="{951C78F3-C71B-E87D-2B9F-4D0B840BAE15}"/>
                  </a:ext>
                </a:extLst>
              </p:cNvPr>
              <p:cNvCxnSpPr>
                <a:cxnSpLocks/>
                <a:stCxn id="47" idx="0"/>
                <a:endCxn id="36" idx="1"/>
              </p:cNvCxnSpPr>
              <p:nvPr/>
            </p:nvCxnSpPr>
            <p:spPr>
              <a:xfrm flipH="1" flipV="1">
                <a:off x="4838936" y="-1139265"/>
                <a:ext cx="7113" cy="212122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32579E6D-03DF-94B3-758E-E278C486042E}"/>
                  </a:ext>
                </a:extLst>
              </p:cNvPr>
              <p:cNvSpPr txBox="1"/>
              <p:nvPr/>
            </p:nvSpPr>
            <p:spPr>
              <a:xfrm>
                <a:off x="4752834" y="981956"/>
                <a:ext cx="186431" cy="425427"/>
              </a:xfrm>
              <a:prstGeom prst="rect">
                <a:avLst/>
              </a:prstGeom>
              <a:noFill/>
            </p:spPr>
            <p:txBody>
              <a:bodyPr wrap="square" rtlCol="0">
                <a:spAutoFit/>
              </a:bodyPr>
              <a:lstStyle/>
              <a:p>
                <a:pPr algn="ctr"/>
                <a:r>
                  <a:rPr lang="en-US" altLang="zh-CN" b="1" dirty="0">
                    <a:latin typeface="Microsoft YaHei" panose="020B0503020204020204" pitchFamily="34" charset="-122"/>
                    <a:ea typeface="Microsoft YaHei" panose="020B0503020204020204" pitchFamily="34" charset="-122"/>
                    <a:cs typeface="Huawei Sans" panose="020C0503030203020204" pitchFamily="34" charset="0"/>
                  </a:rPr>
                  <a:t>1</a:t>
                </a:r>
                <a:endParaRPr lang="zh-CN" altLang="en-US"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grpSp>
          <p:nvGrpSpPr>
            <p:cNvPr id="48" name="组合 47">
              <a:extLst>
                <a:ext uri="{FF2B5EF4-FFF2-40B4-BE49-F238E27FC236}">
                  <a16:creationId xmlns:a16="http://schemas.microsoft.com/office/drawing/2014/main" id="{C647668E-34A5-DFE2-C1D0-20380A2409B0}"/>
                </a:ext>
              </a:extLst>
            </p:cNvPr>
            <p:cNvGrpSpPr/>
            <p:nvPr/>
          </p:nvGrpSpPr>
          <p:grpSpPr>
            <a:xfrm>
              <a:off x="5086766" y="2456141"/>
              <a:ext cx="140788" cy="1709030"/>
              <a:chOff x="4811697" y="-855701"/>
              <a:chExt cx="186431" cy="2263087"/>
            </a:xfrm>
          </p:grpSpPr>
          <p:cxnSp>
            <p:nvCxnSpPr>
              <p:cNvPr id="49" name="直接连接符 98">
                <a:extLst>
                  <a:ext uri="{FF2B5EF4-FFF2-40B4-BE49-F238E27FC236}">
                    <a16:creationId xmlns:a16="http://schemas.microsoft.com/office/drawing/2014/main" id="{32BB1E1F-E0E4-9B6B-FAA9-9DB536F17F5F}"/>
                  </a:ext>
                </a:extLst>
              </p:cNvPr>
              <p:cNvCxnSpPr>
                <a:cxnSpLocks/>
                <a:stCxn id="50" idx="0"/>
                <a:endCxn id="12" idx="1"/>
              </p:cNvCxnSpPr>
              <p:nvPr/>
            </p:nvCxnSpPr>
            <p:spPr>
              <a:xfrm flipH="1" flipV="1">
                <a:off x="4902509" y="-855701"/>
                <a:ext cx="2403" cy="183765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6D3EDB6A-6F0D-1364-3141-C278CB56B9F1}"/>
                  </a:ext>
                </a:extLst>
              </p:cNvPr>
              <p:cNvSpPr txBox="1"/>
              <p:nvPr/>
            </p:nvSpPr>
            <p:spPr>
              <a:xfrm>
                <a:off x="4811697" y="981957"/>
                <a:ext cx="186431" cy="425429"/>
              </a:xfrm>
              <a:prstGeom prst="rect">
                <a:avLst/>
              </a:prstGeom>
              <a:noFill/>
            </p:spPr>
            <p:txBody>
              <a:bodyPr wrap="square" rtlCol="0">
                <a:spAutoFit/>
              </a:bodyPr>
              <a:lstStyle/>
              <a:p>
                <a:pPr algn="ctr"/>
                <a:r>
                  <a:rPr lang="en-US" altLang="zh-CN" b="1" dirty="0">
                    <a:latin typeface="Microsoft YaHei" panose="020B0503020204020204" pitchFamily="34" charset="-122"/>
                    <a:ea typeface="Microsoft YaHei" panose="020B0503020204020204" pitchFamily="34" charset="-122"/>
                    <a:cs typeface="Huawei Sans" panose="020C0503030203020204" pitchFamily="34" charset="0"/>
                  </a:rPr>
                  <a:t>2</a:t>
                </a:r>
                <a:endParaRPr lang="zh-CN" altLang="en-US"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grpSp>
          <p:nvGrpSpPr>
            <p:cNvPr id="51" name="组合 50">
              <a:extLst>
                <a:ext uri="{FF2B5EF4-FFF2-40B4-BE49-F238E27FC236}">
                  <a16:creationId xmlns:a16="http://schemas.microsoft.com/office/drawing/2014/main" id="{B8B31135-20FC-D564-115A-6A20C1E7AF44}"/>
                </a:ext>
              </a:extLst>
            </p:cNvPr>
            <p:cNvGrpSpPr/>
            <p:nvPr/>
          </p:nvGrpSpPr>
          <p:grpSpPr>
            <a:xfrm>
              <a:off x="5338159" y="2702985"/>
              <a:ext cx="140788" cy="1462187"/>
              <a:chOff x="4811697" y="-528833"/>
              <a:chExt cx="186431" cy="1936219"/>
            </a:xfrm>
          </p:grpSpPr>
          <p:cxnSp>
            <p:nvCxnSpPr>
              <p:cNvPr id="52" name="直接连接符 101">
                <a:extLst>
                  <a:ext uri="{FF2B5EF4-FFF2-40B4-BE49-F238E27FC236}">
                    <a16:creationId xmlns:a16="http://schemas.microsoft.com/office/drawing/2014/main" id="{B30E2E4B-3B87-69E3-678D-0EFB2F7F8EF4}"/>
                  </a:ext>
                </a:extLst>
              </p:cNvPr>
              <p:cNvCxnSpPr>
                <a:cxnSpLocks/>
                <a:stCxn id="53" idx="0"/>
                <a:endCxn id="38" idx="1"/>
              </p:cNvCxnSpPr>
              <p:nvPr/>
            </p:nvCxnSpPr>
            <p:spPr>
              <a:xfrm flipH="1" flipV="1">
                <a:off x="4895285" y="-528833"/>
                <a:ext cx="9628" cy="151079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DB2D144A-F5E1-F307-50E5-59FE4477A65B}"/>
                  </a:ext>
                </a:extLst>
              </p:cNvPr>
              <p:cNvSpPr txBox="1"/>
              <p:nvPr/>
            </p:nvSpPr>
            <p:spPr>
              <a:xfrm>
                <a:off x="4811697" y="981957"/>
                <a:ext cx="186431" cy="425429"/>
              </a:xfrm>
              <a:prstGeom prst="rect">
                <a:avLst/>
              </a:prstGeom>
              <a:noFill/>
            </p:spPr>
            <p:txBody>
              <a:bodyPr wrap="square" rtlCol="0">
                <a:spAutoFit/>
              </a:bodyPr>
              <a:lstStyle/>
              <a:p>
                <a:pPr algn="ctr"/>
                <a:r>
                  <a:rPr lang="en-US" altLang="zh-CN" b="1" dirty="0">
                    <a:latin typeface="Microsoft YaHei" panose="020B0503020204020204" pitchFamily="34" charset="-122"/>
                    <a:ea typeface="Microsoft YaHei" panose="020B0503020204020204" pitchFamily="34" charset="-122"/>
                    <a:cs typeface="Huawei Sans" panose="020C0503030203020204" pitchFamily="34" charset="0"/>
                  </a:rPr>
                  <a:t>3</a:t>
                </a:r>
                <a:endParaRPr lang="zh-CN" altLang="en-US"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grpSp>
          <p:nvGrpSpPr>
            <p:cNvPr id="54" name="组合 53">
              <a:extLst>
                <a:ext uri="{FF2B5EF4-FFF2-40B4-BE49-F238E27FC236}">
                  <a16:creationId xmlns:a16="http://schemas.microsoft.com/office/drawing/2014/main" id="{16B245FF-17AF-B567-F763-A512366D9164}"/>
                </a:ext>
              </a:extLst>
            </p:cNvPr>
            <p:cNvGrpSpPr/>
            <p:nvPr/>
          </p:nvGrpSpPr>
          <p:grpSpPr>
            <a:xfrm>
              <a:off x="5565740" y="2940887"/>
              <a:ext cx="140788" cy="1224283"/>
              <a:chOff x="4780164" y="-131028"/>
              <a:chExt cx="186431" cy="1508963"/>
            </a:xfrm>
          </p:grpSpPr>
          <p:cxnSp>
            <p:nvCxnSpPr>
              <p:cNvPr id="55" name="直接连接符 104">
                <a:extLst>
                  <a:ext uri="{FF2B5EF4-FFF2-40B4-BE49-F238E27FC236}">
                    <a16:creationId xmlns:a16="http://schemas.microsoft.com/office/drawing/2014/main" id="{AA0B5790-038A-311E-27B3-CDF11B78EDAF}"/>
                  </a:ext>
                </a:extLst>
              </p:cNvPr>
              <p:cNvCxnSpPr>
                <a:cxnSpLocks/>
                <a:stCxn id="56" idx="0"/>
                <a:endCxn id="11" idx="1"/>
              </p:cNvCxnSpPr>
              <p:nvPr/>
            </p:nvCxnSpPr>
            <p:spPr>
              <a:xfrm flipV="1">
                <a:off x="4873380" y="-131028"/>
                <a:ext cx="1533" cy="1112984"/>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2C7C3892-4FBE-1900-C447-3F91055D43C4}"/>
                  </a:ext>
                </a:extLst>
              </p:cNvPr>
              <p:cNvSpPr txBox="1"/>
              <p:nvPr/>
            </p:nvSpPr>
            <p:spPr>
              <a:xfrm>
                <a:off x="4780164" y="981956"/>
                <a:ext cx="186431" cy="395979"/>
              </a:xfrm>
              <a:prstGeom prst="rect">
                <a:avLst/>
              </a:prstGeom>
              <a:noFill/>
            </p:spPr>
            <p:txBody>
              <a:bodyPr wrap="square" rtlCol="0">
                <a:spAutoFit/>
              </a:bodyPr>
              <a:lstStyle/>
              <a:p>
                <a:pPr algn="ctr"/>
                <a:r>
                  <a:rPr lang="en-US" altLang="zh-CN" b="1" dirty="0">
                    <a:latin typeface="Microsoft YaHei" panose="020B0503020204020204" pitchFamily="34" charset="-122"/>
                    <a:ea typeface="Microsoft YaHei" panose="020B0503020204020204" pitchFamily="34" charset="-122"/>
                    <a:cs typeface="Huawei Sans" panose="020C0503030203020204" pitchFamily="34" charset="0"/>
                  </a:rPr>
                  <a:t>4</a:t>
                </a:r>
                <a:endParaRPr lang="zh-CN" altLang="en-US"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grpSp>
          <p:nvGrpSpPr>
            <p:cNvPr id="57" name="组合 56">
              <a:extLst>
                <a:ext uri="{FF2B5EF4-FFF2-40B4-BE49-F238E27FC236}">
                  <a16:creationId xmlns:a16="http://schemas.microsoft.com/office/drawing/2014/main" id="{BFDA38D8-E80E-973B-46BD-A04C8A380116}"/>
                </a:ext>
              </a:extLst>
            </p:cNvPr>
            <p:cNvGrpSpPr/>
            <p:nvPr/>
          </p:nvGrpSpPr>
          <p:grpSpPr>
            <a:xfrm>
              <a:off x="5799669" y="3198000"/>
              <a:ext cx="140788" cy="970730"/>
              <a:chOff x="4786470" y="121948"/>
              <a:chExt cx="186431" cy="1285436"/>
            </a:xfrm>
          </p:grpSpPr>
          <p:cxnSp>
            <p:nvCxnSpPr>
              <p:cNvPr id="58" name="直接连接符 107">
                <a:extLst>
                  <a:ext uri="{FF2B5EF4-FFF2-40B4-BE49-F238E27FC236}">
                    <a16:creationId xmlns:a16="http://schemas.microsoft.com/office/drawing/2014/main" id="{A766CCA7-9E9D-073B-E489-8D0305D76818}"/>
                  </a:ext>
                </a:extLst>
              </p:cNvPr>
              <p:cNvCxnSpPr>
                <a:cxnSpLocks/>
                <a:stCxn id="59" idx="0"/>
                <a:endCxn id="43" idx="1"/>
              </p:cNvCxnSpPr>
              <p:nvPr/>
            </p:nvCxnSpPr>
            <p:spPr>
              <a:xfrm flipH="1" flipV="1">
                <a:off x="4874344" y="121948"/>
                <a:ext cx="5342" cy="860007"/>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2F5A4708-C6C3-5301-2A01-C4FB9A0E115F}"/>
                  </a:ext>
                </a:extLst>
              </p:cNvPr>
              <p:cNvSpPr txBox="1"/>
              <p:nvPr/>
            </p:nvSpPr>
            <p:spPr>
              <a:xfrm>
                <a:off x="4786470" y="981955"/>
                <a:ext cx="186431" cy="425429"/>
              </a:xfrm>
              <a:prstGeom prst="rect">
                <a:avLst/>
              </a:prstGeom>
              <a:noFill/>
            </p:spPr>
            <p:txBody>
              <a:bodyPr wrap="square" rtlCol="0">
                <a:spAutoFit/>
              </a:bodyPr>
              <a:lstStyle/>
              <a:p>
                <a:pPr algn="ctr"/>
                <a:r>
                  <a:rPr lang="en-US" altLang="zh-CN" b="1" dirty="0">
                    <a:latin typeface="Microsoft YaHei" panose="020B0503020204020204" pitchFamily="34" charset="-122"/>
                    <a:ea typeface="Microsoft YaHei" panose="020B0503020204020204" pitchFamily="34" charset="-122"/>
                    <a:cs typeface="Huawei Sans" panose="020C0503030203020204" pitchFamily="34" charset="0"/>
                  </a:rPr>
                  <a:t>5</a:t>
                </a:r>
                <a:endParaRPr lang="zh-CN" altLang="en-US"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grpSp>
          <p:nvGrpSpPr>
            <p:cNvPr id="60" name="组合 59">
              <a:extLst>
                <a:ext uri="{FF2B5EF4-FFF2-40B4-BE49-F238E27FC236}">
                  <a16:creationId xmlns:a16="http://schemas.microsoft.com/office/drawing/2014/main" id="{3C2E916B-F9FA-3897-D4BD-ED281A6211DA}"/>
                </a:ext>
              </a:extLst>
            </p:cNvPr>
            <p:cNvGrpSpPr/>
            <p:nvPr/>
          </p:nvGrpSpPr>
          <p:grpSpPr>
            <a:xfrm>
              <a:off x="6065349" y="2707456"/>
              <a:ext cx="140788" cy="1458187"/>
              <a:chOff x="4796981" y="-523536"/>
              <a:chExt cx="186431" cy="1930922"/>
            </a:xfrm>
          </p:grpSpPr>
          <p:cxnSp>
            <p:nvCxnSpPr>
              <p:cNvPr id="61" name="直接连接符 110">
                <a:extLst>
                  <a:ext uri="{FF2B5EF4-FFF2-40B4-BE49-F238E27FC236}">
                    <a16:creationId xmlns:a16="http://schemas.microsoft.com/office/drawing/2014/main" id="{8917A5FE-93F6-E87B-782A-5614CF022F3C}"/>
                  </a:ext>
                </a:extLst>
              </p:cNvPr>
              <p:cNvCxnSpPr>
                <a:cxnSpLocks/>
                <a:stCxn id="62" idx="0"/>
                <a:endCxn id="42" idx="1"/>
              </p:cNvCxnSpPr>
              <p:nvPr/>
            </p:nvCxnSpPr>
            <p:spPr>
              <a:xfrm flipH="1" flipV="1">
                <a:off x="4885797" y="-523536"/>
                <a:ext cx="4399" cy="1505493"/>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81023EB7-5F74-6562-864D-3C0E1BDD4BBD}"/>
                  </a:ext>
                </a:extLst>
              </p:cNvPr>
              <p:cNvSpPr txBox="1"/>
              <p:nvPr/>
            </p:nvSpPr>
            <p:spPr>
              <a:xfrm>
                <a:off x="4796981" y="981957"/>
                <a:ext cx="186431" cy="425429"/>
              </a:xfrm>
              <a:prstGeom prst="rect">
                <a:avLst/>
              </a:prstGeom>
              <a:noFill/>
            </p:spPr>
            <p:txBody>
              <a:bodyPr wrap="square" rtlCol="0">
                <a:spAutoFit/>
              </a:bodyPr>
              <a:lstStyle/>
              <a:p>
                <a:pPr algn="ctr"/>
                <a:r>
                  <a:rPr lang="en-US" altLang="zh-CN" b="1" dirty="0">
                    <a:latin typeface="Microsoft YaHei" panose="020B0503020204020204" pitchFamily="34" charset="-122"/>
                    <a:ea typeface="Microsoft YaHei" panose="020B0503020204020204" pitchFamily="34" charset="-122"/>
                    <a:cs typeface="Huawei Sans" panose="020C0503030203020204" pitchFamily="34" charset="0"/>
                  </a:rPr>
                  <a:t>6</a:t>
                </a:r>
                <a:endParaRPr lang="zh-CN" altLang="en-US"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grpSp>
          <p:nvGrpSpPr>
            <p:cNvPr id="63" name="组合 62">
              <a:extLst>
                <a:ext uri="{FF2B5EF4-FFF2-40B4-BE49-F238E27FC236}">
                  <a16:creationId xmlns:a16="http://schemas.microsoft.com/office/drawing/2014/main" id="{F99B6086-D77D-BB11-42BC-681DC5FD37B2}"/>
                </a:ext>
              </a:extLst>
            </p:cNvPr>
            <p:cNvGrpSpPr/>
            <p:nvPr/>
          </p:nvGrpSpPr>
          <p:grpSpPr>
            <a:xfrm>
              <a:off x="6307215" y="3013868"/>
              <a:ext cx="140788" cy="1156400"/>
              <a:chOff x="4784366" y="153581"/>
              <a:chExt cx="186431" cy="1531296"/>
            </a:xfrm>
          </p:grpSpPr>
          <p:cxnSp>
            <p:nvCxnSpPr>
              <p:cNvPr id="64" name="直接连接符 113">
                <a:extLst>
                  <a:ext uri="{FF2B5EF4-FFF2-40B4-BE49-F238E27FC236}">
                    <a16:creationId xmlns:a16="http://schemas.microsoft.com/office/drawing/2014/main" id="{52E86F8C-F1E7-D663-2731-AD9F9001E2C3}"/>
                  </a:ext>
                </a:extLst>
              </p:cNvPr>
              <p:cNvCxnSpPr>
                <a:cxnSpLocks/>
                <a:stCxn id="65" idx="0"/>
              </p:cNvCxnSpPr>
              <p:nvPr/>
            </p:nvCxnSpPr>
            <p:spPr>
              <a:xfrm flipV="1">
                <a:off x="4877582" y="153581"/>
                <a:ext cx="6" cy="110586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76A327D7-19BA-7120-8560-01F80D4881FD}"/>
                  </a:ext>
                </a:extLst>
              </p:cNvPr>
              <p:cNvSpPr txBox="1"/>
              <p:nvPr/>
            </p:nvSpPr>
            <p:spPr>
              <a:xfrm>
                <a:off x="4784366" y="1259449"/>
                <a:ext cx="186431" cy="425428"/>
              </a:xfrm>
              <a:prstGeom prst="rect">
                <a:avLst/>
              </a:prstGeom>
              <a:noFill/>
            </p:spPr>
            <p:txBody>
              <a:bodyPr wrap="square" rtlCol="0">
                <a:spAutoFit/>
              </a:bodyPr>
              <a:lstStyle/>
              <a:p>
                <a:pPr algn="ctr"/>
                <a:r>
                  <a:rPr lang="en-US" altLang="zh-CN" b="1" dirty="0">
                    <a:latin typeface="Microsoft YaHei" panose="020B0503020204020204" pitchFamily="34" charset="-122"/>
                    <a:ea typeface="Microsoft YaHei" panose="020B0503020204020204" pitchFamily="34" charset="-122"/>
                    <a:cs typeface="Huawei Sans" panose="020C0503030203020204" pitchFamily="34" charset="0"/>
                  </a:rPr>
                  <a:t>7</a:t>
                </a:r>
                <a:endParaRPr lang="zh-CN" altLang="en-US"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grpSp>
          <p:nvGrpSpPr>
            <p:cNvPr id="66" name="组合 65">
              <a:extLst>
                <a:ext uri="{FF2B5EF4-FFF2-40B4-BE49-F238E27FC236}">
                  <a16:creationId xmlns:a16="http://schemas.microsoft.com/office/drawing/2014/main" id="{6C367B06-B026-1AF2-612E-8AA10AB6EAD1}"/>
                </a:ext>
              </a:extLst>
            </p:cNvPr>
            <p:cNvGrpSpPr/>
            <p:nvPr/>
          </p:nvGrpSpPr>
          <p:grpSpPr>
            <a:xfrm>
              <a:off x="6809503" y="1554479"/>
              <a:ext cx="140788" cy="1323346"/>
              <a:chOff x="4811697" y="981956"/>
              <a:chExt cx="186431" cy="1752367"/>
            </a:xfrm>
          </p:grpSpPr>
          <p:cxnSp>
            <p:nvCxnSpPr>
              <p:cNvPr id="67" name="直接连接符 48">
                <a:extLst>
                  <a:ext uri="{FF2B5EF4-FFF2-40B4-BE49-F238E27FC236}">
                    <a16:creationId xmlns:a16="http://schemas.microsoft.com/office/drawing/2014/main" id="{0229F6AD-6179-6DE6-CF1D-1BF9F1448EE2}"/>
                  </a:ext>
                </a:extLst>
              </p:cNvPr>
              <p:cNvCxnSpPr>
                <a:cxnSpLocks/>
              </p:cNvCxnSpPr>
              <p:nvPr/>
            </p:nvCxnSpPr>
            <p:spPr>
              <a:xfrm>
                <a:off x="4913790" y="1331651"/>
                <a:ext cx="0" cy="1402672"/>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BB33CC23-3B86-ACF5-EE0F-E2D485D1B4BF}"/>
                  </a:ext>
                </a:extLst>
              </p:cNvPr>
              <p:cNvSpPr txBox="1"/>
              <p:nvPr/>
            </p:nvSpPr>
            <p:spPr>
              <a:xfrm>
                <a:off x="4811697" y="981956"/>
                <a:ext cx="186431" cy="425429"/>
              </a:xfrm>
              <a:prstGeom prst="rect">
                <a:avLst/>
              </a:prstGeom>
              <a:noFill/>
            </p:spPr>
            <p:txBody>
              <a:bodyPr wrap="square" rtlCol="0">
                <a:spAutoFit/>
              </a:bodyPr>
              <a:lstStyle/>
              <a:p>
                <a:pPr algn="ctr"/>
                <a:r>
                  <a:rPr lang="en-US" altLang="zh-CN" b="1" dirty="0">
                    <a:latin typeface="Microsoft YaHei" panose="020B0503020204020204" pitchFamily="34" charset="-122"/>
                    <a:ea typeface="Microsoft YaHei" panose="020B0503020204020204" pitchFamily="34" charset="-122"/>
                    <a:cs typeface="Huawei Sans" panose="020C0503030203020204" pitchFamily="34" charset="0"/>
                  </a:rPr>
                  <a:t>6</a:t>
                </a:r>
                <a:endParaRPr lang="zh-CN" altLang="en-US"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sp>
          <p:nvSpPr>
            <p:cNvPr id="69" name="文本框 68">
              <a:extLst>
                <a:ext uri="{FF2B5EF4-FFF2-40B4-BE49-F238E27FC236}">
                  <a16:creationId xmlns:a16="http://schemas.microsoft.com/office/drawing/2014/main" id="{D6CB2EE0-E1A1-1DD4-885B-FF2800A5CED2}"/>
                </a:ext>
              </a:extLst>
            </p:cNvPr>
            <p:cNvSpPr txBox="1"/>
            <p:nvPr/>
          </p:nvSpPr>
          <p:spPr>
            <a:xfrm>
              <a:off x="7389388" y="3846899"/>
              <a:ext cx="637009" cy="267728"/>
            </a:xfrm>
            <a:prstGeom prst="rect">
              <a:avLst/>
            </a:prstGeom>
            <a:noFill/>
          </p:spPr>
          <p:txBody>
            <a:bodyPr wrap="square" rtlCol="0">
              <a:spAutoFit/>
            </a:bodyPr>
            <a:lstStyle/>
            <a:p>
              <a:pPr algn="ctr"/>
              <a:r>
                <a:rPr lang="en-US" altLang="zh-CN" sz="1400" b="1" dirty="0">
                  <a:latin typeface="Microsoft YaHei" panose="020B0503020204020204" pitchFamily="34" charset="-122"/>
                  <a:ea typeface="Microsoft YaHei" panose="020B0503020204020204" pitchFamily="34" charset="-122"/>
                  <a:cs typeface="Huawei Sans" panose="020C0503030203020204" pitchFamily="34" charset="0"/>
                </a:rPr>
                <a:t>XID</a:t>
              </a:r>
              <a:endPar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nvGrpSpPr>
            <p:cNvPr id="70" name="组合 69">
              <a:extLst>
                <a:ext uri="{FF2B5EF4-FFF2-40B4-BE49-F238E27FC236}">
                  <a16:creationId xmlns:a16="http://schemas.microsoft.com/office/drawing/2014/main" id="{9F9C88FA-DD87-3DD2-C1AA-4DE4B2A2D60C}"/>
                </a:ext>
              </a:extLst>
            </p:cNvPr>
            <p:cNvGrpSpPr/>
            <p:nvPr/>
          </p:nvGrpSpPr>
          <p:grpSpPr>
            <a:xfrm>
              <a:off x="6558110" y="3200889"/>
              <a:ext cx="140788" cy="974115"/>
              <a:chOff x="4784366" y="401233"/>
              <a:chExt cx="186431" cy="1289925"/>
            </a:xfrm>
          </p:grpSpPr>
          <p:cxnSp>
            <p:nvCxnSpPr>
              <p:cNvPr id="71" name="直接连接符 156">
                <a:extLst>
                  <a:ext uri="{FF2B5EF4-FFF2-40B4-BE49-F238E27FC236}">
                    <a16:creationId xmlns:a16="http://schemas.microsoft.com/office/drawing/2014/main" id="{41453380-2057-BF35-1177-C8F96293B83E}"/>
                  </a:ext>
                </a:extLst>
              </p:cNvPr>
              <p:cNvCxnSpPr>
                <a:cxnSpLocks/>
                <a:stCxn id="72" idx="0"/>
                <a:endCxn id="44" idx="1"/>
              </p:cNvCxnSpPr>
              <p:nvPr/>
            </p:nvCxnSpPr>
            <p:spPr>
              <a:xfrm flipV="1">
                <a:off x="4877582" y="401233"/>
                <a:ext cx="3136" cy="864493"/>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D2113FB1-B443-2E1D-F04F-071A26E77DB6}"/>
                  </a:ext>
                </a:extLst>
              </p:cNvPr>
              <p:cNvSpPr txBox="1"/>
              <p:nvPr/>
            </p:nvSpPr>
            <p:spPr>
              <a:xfrm>
                <a:off x="4784366" y="1265726"/>
                <a:ext cx="186431" cy="425432"/>
              </a:xfrm>
              <a:prstGeom prst="rect">
                <a:avLst/>
              </a:prstGeom>
              <a:noFill/>
            </p:spPr>
            <p:txBody>
              <a:bodyPr wrap="square" rtlCol="0">
                <a:spAutoFit/>
              </a:bodyPr>
              <a:lstStyle/>
              <a:p>
                <a:pPr algn="ctr"/>
                <a:r>
                  <a:rPr lang="en-US" altLang="zh-CN" b="1" dirty="0">
                    <a:latin typeface="Microsoft YaHei" panose="020B0503020204020204" pitchFamily="34" charset="-122"/>
                    <a:ea typeface="Microsoft YaHei" panose="020B0503020204020204" pitchFamily="34" charset="-122"/>
                    <a:cs typeface="Huawei Sans" panose="020C0503030203020204" pitchFamily="34" charset="0"/>
                  </a:rPr>
                  <a:t>8</a:t>
                </a:r>
                <a:endParaRPr lang="zh-CN" altLang="en-US"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18">
            <a:extLst>
              <a:ext uri="{FF2B5EF4-FFF2-40B4-BE49-F238E27FC236}">
                <a16:creationId xmlns:a16="http://schemas.microsoft.com/office/drawing/2014/main" id="{CA02947C-86FA-43A0-AEA7-1533075A3978}"/>
              </a:ext>
            </a:extLst>
          </p:cNvPr>
          <p:cNvSpPr/>
          <p:nvPr/>
        </p:nvSpPr>
        <p:spPr>
          <a:xfrm>
            <a:off x="522752" y="942976"/>
            <a:ext cx="11048335" cy="1859334"/>
          </a:xfrm>
          <a:prstGeom prst="roundRect">
            <a:avLst>
              <a:gd name="adj" fmla="val 1800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7" name="Shape6">
            <a:extLst>
              <a:ext uri="{FF2B5EF4-FFF2-40B4-BE49-F238E27FC236}">
                <a16:creationId xmlns:a16="http://schemas.microsoft.com/office/drawing/2014/main" id="{82D12675-44BA-4A12-95E2-53CE42E365F2}"/>
              </a:ext>
            </a:extLst>
          </p:cNvPr>
          <p:cNvSpPr/>
          <p:nvPr/>
        </p:nvSpPr>
        <p:spPr>
          <a:xfrm>
            <a:off x="1880501" y="2957232"/>
            <a:ext cx="8430998" cy="3315182"/>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8" name="Shape6">
            <a:extLst>
              <a:ext uri="{FF2B5EF4-FFF2-40B4-BE49-F238E27FC236}">
                <a16:creationId xmlns:a16="http://schemas.microsoft.com/office/drawing/2014/main" id="{2BB58945-69A6-42E9-96FF-DC536AE97366}"/>
              </a:ext>
            </a:extLst>
          </p:cNvPr>
          <p:cNvSpPr/>
          <p:nvPr/>
        </p:nvSpPr>
        <p:spPr>
          <a:xfrm>
            <a:off x="1984414" y="3134643"/>
            <a:ext cx="8201818" cy="3050000"/>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41</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行存多版本：追加更新</a:t>
            </a:r>
            <a:endParaRPr kumimoji="1" lang="zh-CN" altLang="en-US" dirty="0">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592964" y="1053794"/>
            <a:ext cx="10513186" cy="1364090"/>
          </a:xfrm>
        </p:spPr>
        <p:txBody>
          <a:bodyPr/>
          <a:lstStyle/>
          <a:p>
            <a:pPr>
              <a:buFont typeface="Arial" panose="020B0604020202020204" pitchFamily="34" charset="0"/>
              <a:buChar char="•"/>
            </a:pPr>
            <a:r>
              <a:rPr lang="en-GB" altLang="zh-CN" sz="2200" dirty="0" err="1">
                <a:latin typeface="微软雅黑" panose="020B0503020204020204" pitchFamily="34" charset="-122"/>
                <a:ea typeface="微软雅黑" panose="020B0503020204020204" pitchFamily="34" charset="-122"/>
              </a:rPr>
              <a:t>CSNLog</a:t>
            </a:r>
            <a:r>
              <a:rPr lang="zh-CN" altLang="en-US" sz="2200" dirty="0">
                <a:latin typeface="微软雅黑" panose="020B0503020204020204" pitchFamily="34" charset="-122"/>
                <a:ea typeface="微软雅黑" panose="020B0503020204020204" pitchFamily="34" charset="-122"/>
              </a:rPr>
              <a:t>：记录</a:t>
            </a:r>
            <a:r>
              <a:rPr lang="en-US" altLang="zh-CN" sz="2200" dirty="0">
                <a:latin typeface="微软雅黑" panose="020B0503020204020204" pitchFamily="34" charset="-122"/>
                <a:ea typeface="微软雅黑" panose="020B0503020204020204" pitchFamily="34" charset="-122"/>
              </a:rPr>
              <a:t>XID</a:t>
            </a:r>
            <a:r>
              <a:rPr lang="zh-CN" altLang="en-US" sz="2200" dirty="0">
                <a:latin typeface="微软雅黑" panose="020B0503020204020204" pitchFamily="34" charset="-122"/>
                <a:ea typeface="微软雅黑" panose="020B0503020204020204" pitchFamily="34" charset="-122"/>
              </a:rPr>
              <a:t>与</a:t>
            </a:r>
            <a:r>
              <a:rPr lang="en-GB" altLang="zh-CN" sz="2200" dirty="0">
                <a:latin typeface="微软雅黑" panose="020B0503020204020204" pitchFamily="34" charset="-122"/>
                <a:ea typeface="微软雅黑" panose="020B0503020204020204" pitchFamily="34" charset="-122"/>
              </a:rPr>
              <a:t>CSN</a:t>
            </a:r>
            <a:r>
              <a:rPr lang="zh-CN" altLang="en-US" sz="2200" dirty="0">
                <a:latin typeface="微软雅黑" panose="020B0503020204020204" pitchFamily="34" charset="-122"/>
                <a:ea typeface="微软雅黑" panose="020B0503020204020204" pitchFamily="34" charset="-122"/>
              </a:rPr>
              <a:t>的映射关系，为每个事务生成一个唯一递增的</a:t>
            </a:r>
            <a:r>
              <a:rPr lang="en-US" altLang="zh-CN" sz="2200" dirty="0">
                <a:latin typeface="微软雅黑" panose="020B0503020204020204" pitchFamily="34" charset="-122"/>
                <a:ea typeface="微软雅黑" panose="020B0503020204020204" pitchFamily="34" charset="-122"/>
              </a:rPr>
              <a:t>CSN</a:t>
            </a:r>
            <a:r>
              <a:rPr lang="zh-CN" altLang="en-US" sz="2200" dirty="0">
                <a:latin typeface="微软雅黑" panose="020B0503020204020204" pitchFamily="34" charset="-122"/>
                <a:ea typeface="微软雅黑" panose="020B0503020204020204" pitchFamily="34" charset="-122"/>
              </a:rPr>
              <a:t>，用于将事务与其可见性进行关联</a:t>
            </a:r>
            <a:endParaRPr lang="en-US" altLang="zh-CN" sz="22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rPr>
              <a:t>Clog</a:t>
            </a:r>
            <a:r>
              <a:rPr lang="zh-CN" altLang="en-US" sz="2200" dirty="0">
                <a:latin typeface="微软雅黑" panose="020B0503020204020204" pitchFamily="34" charset="-122"/>
                <a:ea typeface="微软雅黑" panose="020B0503020204020204" pitchFamily="34" charset="-122"/>
              </a:rPr>
              <a:t>：记录事务</a:t>
            </a:r>
            <a:r>
              <a:rPr lang="en-GB" altLang="zh-CN" sz="2200" dirty="0">
                <a:latin typeface="微软雅黑" panose="020B0503020204020204" pitchFamily="34" charset="-122"/>
                <a:ea typeface="微软雅黑" panose="020B0503020204020204" pitchFamily="34" charset="-122"/>
              </a:rPr>
              <a:t>ID</a:t>
            </a:r>
            <a:r>
              <a:rPr lang="zh-CN" altLang="en-US" sz="2200" dirty="0">
                <a:latin typeface="微软雅黑" panose="020B0503020204020204" pitchFamily="34" charset="-122"/>
                <a:ea typeface="微软雅黑" panose="020B0503020204020204" pitchFamily="34" charset="-122"/>
              </a:rPr>
              <a:t>的运行状态：运行中</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提交</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回滚</a:t>
            </a:r>
            <a:endParaRPr lang="en-US" altLang="zh-CN" sz="2200" dirty="0">
              <a:latin typeface="微软雅黑" panose="020B0503020204020204" pitchFamily="34" charset="-122"/>
              <a:ea typeface="微软雅黑" panose="020B0503020204020204" pitchFamily="34" charset="-122"/>
            </a:endParaRPr>
          </a:p>
          <a:p>
            <a:pPr>
              <a:buFont typeface="Arial" panose="020B0604020202020204" pitchFamily="34" charset="0"/>
              <a:buChar char="•"/>
            </a:pPr>
            <a:r>
              <a:rPr lang="zh-CN" altLang="zh-CN" sz="2200" dirty="0">
                <a:latin typeface="微软雅黑" panose="020B0503020204020204" pitchFamily="34" charset="-122"/>
                <a:ea typeface="微软雅黑" panose="020B0503020204020204" pitchFamily="34" charset="-122"/>
              </a:rPr>
              <a:t>当事务结束后，使用</a:t>
            </a:r>
            <a:r>
              <a:rPr lang="en-US" altLang="zh-CN" sz="2200" dirty="0">
                <a:latin typeface="微软雅黑" panose="020B0503020204020204" pitchFamily="34" charset="-122"/>
                <a:ea typeface="微软雅黑" panose="020B0503020204020204" pitchFamily="34" charset="-122"/>
              </a:rPr>
              <a:t>CLOG</a:t>
            </a:r>
            <a:r>
              <a:rPr lang="zh-CN" altLang="zh-CN" sz="2200" dirty="0">
                <a:latin typeface="微软雅黑" panose="020B0503020204020204" pitchFamily="34" charset="-122"/>
                <a:ea typeface="微软雅黑" panose="020B0503020204020204" pitchFamily="34" charset="-122"/>
              </a:rPr>
              <a:t>记录是否提交，使用</a:t>
            </a:r>
            <a:r>
              <a:rPr lang="en-US" altLang="zh-CN" sz="2200" dirty="0">
                <a:latin typeface="微软雅黑" panose="020B0503020204020204" pitchFamily="34" charset="-122"/>
                <a:ea typeface="微软雅黑" panose="020B0503020204020204" pitchFamily="34" charset="-122"/>
              </a:rPr>
              <a:t>CSNLOG</a:t>
            </a:r>
            <a:r>
              <a:rPr lang="zh-CN" altLang="zh-CN" sz="2200" dirty="0">
                <a:latin typeface="微软雅黑" panose="020B0503020204020204" pitchFamily="34" charset="-122"/>
                <a:ea typeface="微软雅黑" panose="020B0503020204020204" pitchFamily="34" charset="-122"/>
              </a:rPr>
              <a:t>记录该事务提交的序列</a:t>
            </a:r>
            <a:endParaRPr lang="zh-CN" altLang="en-US" sz="2200" dirty="0">
              <a:latin typeface="微软雅黑" panose="020B0503020204020204" pitchFamily="34" charset="-122"/>
              <a:ea typeface="微软雅黑" panose="020B0503020204020204" pitchFamily="34" charset="-122"/>
              <a:sym typeface="Huawei Sans" panose="020C0503030203020204" pitchFamily="34" charset="0"/>
            </a:endParaRPr>
          </a:p>
          <a:p>
            <a:pPr marL="0" indent="0">
              <a:buNone/>
            </a:pPr>
            <a:endParaRPr lang="en-US" altLang="zh-CN" sz="2400"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3"/>
          </p:nvPr>
        </p:nvSpPr>
        <p:spPr>
          <a:xfrm>
            <a:off x="4090567" y="6139780"/>
            <a:ext cx="3852862" cy="309563"/>
          </a:xfrm>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25" name="组合 24">
            <a:extLst>
              <a:ext uri="{FF2B5EF4-FFF2-40B4-BE49-F238E27FC236}">
                <a16:creationId xmlns:a16="http://schemas.microsoft.com/office/drawing/2014/main" id="{37B35F36-F67E-771C-3A26-FCA8BC0B67BD}"/>
              </a:ext>
            </a:extLst>
          </p:cNvPr>
          <p:cNvGrpSpPr/>
          <p:nvPr/>
        </p:nvGrpSpPr>
        <p:grpSpPr>
          <a:xfrm>
            <a:off x="2328919" y="3302531"/>
            <a:ext cx="7534162" cy="2814632"/>
            <a:chOff x="2562761" y="1288505"/>
            <a:chExt cx="6156366" cy="1809266"/>
          </a:xfrm>
        </p:grpSpPr>
        <p:sp>
          <p:nvSpPr>
            <p:cNvPr id="26" name="矩形 25">
              <a:extLst>
                <a:ext uri="{FF2B5EF4-FFF2-40B4-BE49-F238E27FC236}">
                  <a16:creationId xmlns:a16="http://schemas.microsoft.com/office/drawing/2014/main" id="{7D2F0294-7ACB-E97D-5084-D8CE39985C67}"/>
                </a:ext>
              </a:extLst>
            </p:cNvPr>
            <p:cNvSpPr/>
            <p:nvPr/>
          </p:nvSpPr>
          <p:spPr>
            <a:xfrm>
              <a:off x="6336890" y="1288505"/>
              <a:ext cx="2382237" cy="342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Microsoft YaHei" panose="020B0503020204020204" pitchFamily="34" charset="-122"/>
                  <a:ea typeface="Microsoft YaHei" panose="020B0503020204020204" pitchFamily="34" charset="-122"/>
                </a:rPr>
                <a:t>00</a:t>
              </a:r>
              <a:r>
                <a:rPr lang="zh-CN" altLang="en-US" dirty="0">
                  <a:solidFill>
                    <a:schemeClr val="tx1"/>
                  </a:solidFill>
                  <a:latin typeface="Microsoft YaHei" panose="020B0503020204020204" pitchFamily="34" charset="-122"/>
                  <a:ea typeface="Microsoft YaHei" panose="020B0503020204020204" pitchFamily="34" charset="-122"/>
                </a:rPr>
                <a:t>：事务状态为在进行中</a:t>
              </a:r>
            </a:p>
          </p:txBody>
        </p:sp>
        <p:sp>
          <p:nvSpPr>
            <p:cNvPr id="27" name="矩形 26">
              <a:extLst>
                <a:ext uri="{FF2B5EF4-FFF2-40B4-BE49-F238E27FC236}">
                  <a16:creationId xmlns:a16="http://schemas.microsoft.com/office/drawing/2014/main" id="{0B138CB9-404A-657B-161B-35122B2A320F}"/>
                </a:ext>
              </a:extLst>
            </p:cNvPr>
            <p:cNvSpPr/>
            <p:nvPr/>
          </p:nvSpPr>
          <p:spPr>
            <a:xfrm>
              <a:off x="6336890" y="1731850"/>
              <a:ext cx="2382237" cy="342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Microsoft YaHei" panose="020B0503020204020204" pitchFamily="34" charset="-122"/>
                  <a:ea typeface="Microsoft YaHei" panose="020B0503020204020204" pitchFamily="34" charset="-122"/>
                </a:rPr>
                <a:t>01</a:t>
              </a:r>
              <a:r>
                <a:rPr lang="zh-CN" altLang="en-US" dirty="0">
                  <a:solidFill>
                    <a:schemeClr val="tx1"/>
                  </a:solidFill>
                  <a:latin typeface="Microsoft YaHei" panose="020B0503020204020204" pitchFamily="34" charset="-122"/>
                  <a:ea typeface="Microsoft YaHei" panose="020B0503020204020204" pitchFamily="34" charset="-122"/>
                </a:rPr>
                <a:t>：事务状态为已提交</a:t>
              </a:r>
            </a:p>
          </p:txBody>
        </p:sp>
        <p:sp>
          <p:nvSpPr>
            <p:cNvPr id="28" name="矩形 27">
              <a:extLst>
                <a:ext uri="{FF2B5EF4-FFF2-40B4-BE49-F238E27FC236}">
                  <a16:creationId xmlns:a16="http://schemas.microsoft.com/office/drawing/2014/main" id="{DFE95A3F-44EA-0DAA-7442-C00473ADD3A6}"/>
                </a:ext>
              </a:extLst>
            </p:cNvPr>
            <p:cNvSpPr/>
            <p:nvPr/>
          </p:nvSpPr>
          <p:spPr>
            <a:xfrm>
              <a:off x="6336890" y="2179845"/>
              <a:ext cx="2382237" cy="342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Microsoft YaHei" panose="020B0503020204020204" pitchFamily="34" charset="-122"/>
                  <a:ea typeface="Microsoft YaHei" panose="020B0503020204020204" pitchFamily="34" charset="-122"/>
                </a:rPr>
                <a:t>10</a:t>
              </a:r>
              <a:r>
                <a:rPr lang="zh-CN" altLang="en-US" dirty="0">
                  <a:solidFill>
                    <a:schemeClr val="tx1"/>
                  </a:solidFill>
                  <a:latin typeface="Microsoft YaHei" panose="020B0503020204020204" pitchFamily="34" charset="-122"/>
                  <a:ea typeface="Microsoft YaHei" panose="020B0503020204020204" pitchFamily="34" charset="-122"/>
                </a:rPr>
                <a:t>：事务状态为终止</a:t>
              </a:r>
            </a:p>
          </p:txBody>
        </p:sp>
        <p:sp>
          <p:nvSpPr>
            <p:cNvPr id="29" name="矩形 28">
              <a:extLst>
                <a:ext uri="{FF2B5EF4-FFF2-40B4-BE49-F238E27FC236}">
                  <a16:creationId xmlns:a16="http://schemas.microsoft.com/office/drawing/2014/main" id="{C7D37EF1-9EA3-6E3F-CA83-3D888C347632}"/>
                </a:ext>
              </a:extLst>
            </p:cNvPr>
            <p:cNvSpPr/>
            <p:nvPr/>
          </p:nvSpPr>
          <p:spPr>
            <a:xfrm>
              <a:off x="6336890" y="2623190"/>
              <a:ext cx="2382237" cy="342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Microsoft YaHei" panose="020B0503020204020204" pitchFamily="34" charset="-122"/>
                  <a:ea typeface="Microsoft YaHei" panose="020B0503020204020204" pitchFamily="34" charset="-122"/>
                </a:rPr>
                <a:t>11</a:t>
              </a:r>
              <a:r>
                <a:rPr lang="zh-CN" altLang="en-US" dirty="0">
                  <a:solidFill>
                    <a:schemeClr val="tx1"/>
                  </a:solidFill>
                  <a:latin typeface="Microsoft YaHei" panose="020B0503020204020204" pitchFamily="34" charset="-122"/>
                  <a:ea typeface="Microsoft YaHei" panose="020B0503020204020204" pitchFamily="34" charset="-122"/>
                </a:rPr>
                <a:t>：事务状态为子提交</a:t>
              </a:r>
            </a:p>
          </p:txBody>
        </p:sp>
        <p:sp>
          <p:nvSpPr>
            <p:cNvPr id="30" name="矩形 29">
              <a:extLst>
                <a:ext uri="{FF2B5EF4-FFF2-40B4-BE49-F238E27FC236}">
                  <a16:creationId xmlns:a16="http://schemas.microsoft.com/office/drawing/2014/main" id="{E20D764B-DA66-7DFB-9713-8CD39A9EE9E7}"/>
                </a:ext>
              </a:extLst>
            </p:cNvPr>
            <p:cNvSpPr/>
            <p:nvPr/>
          </p:nvSpPr>
          <p:spPr>
            <a:xfrm>
              <a:off x="2562761" y="2754871"/>
              <a:ext cx="2336554" cy="342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每两位表示一个事务状态</a:t>
              </a:r>
            </a:p>
          </p:txBody>
        </p:sp>
        <p:sp>
          <p:nvSpPr>
            <p:cNvPr id="31" name="矩形 30">
              <a:extLst>
                <a:ext uri="{FF2B5EF4-FFF2-40B4-BE49-F238E27FC236}">
                  <a16:creationId xmlns:a16="http://schemas.microsoft.com/office/drawing/2014/main" id="{D0F7FA90-9763-573F-A834-5FCEFA5332D6}"/>
                </a:ext>
              </a:extLst>
            </p:cNvPr>
            <p:cNvSpPr/>
            <p:nvPr/>
          </p:nvSpPr>
          <p:spPr>
            <a:xfrm>
              <a:off x="3389993" y="1992687"/>
              <a:ext cx="341498" cy="510238"/>
            </a:xfrm>
            <a:prstGeom prst="rect">
              <a:avLst/>
            </a:prstGeom>
            <a:solidFill>
              <a:srgbClr val="FFFF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0</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32" name="矩形 31">
              <a:extLst>
                <a:ext uri="{FF2B5EF4-FFF2-40B4-BE49-F238E27FC236}">
                  <a16:creationId xmlns:a16="http://schemas.microsoft.com/office/drawing/2014/main" id="{D38A8F5D-6A1D-234A-897D-7A8CD5326BB1}"/>
                </a:ext>
              </a:extLst>
            </p:cNvPr>
            <p:cNvSpPr/>
            <p:nvPr/>
          </p:nvSpPr>
          <p:spPr>
            <a:xfrm>
              <a:off x="3731491" y="1992687"/>
              <a:ext cx="341498" cy="510238"/>
            </a:xfrm>
            <a:prstGeom prst="rect">
              <a:avLst/>
            </a:prstGeom>
            <a:solidFill>
              <a:srgbClr val="FFFF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0</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33" name="矩形 32">
              <a:extLst>
                <a:ext uri="{FF2B5EF4-FFF2-40B4-BE49-F238E27FC236}">
                  <a16:creationId xmlns:a16="http://schemas.microsoft.com/office/drawing/2014/main" id="{E1528978-8E60-BD75-E0CB-F61F29335571}"/>
                </a:ext>
              </a:extLst>
            </p:cNvPr>
            <p:cNvSpPr/>
            <p:nvPr/>
          </p:nvSpPr>
          <p:spPr>
            <a:xfrm>
              <a:off x="4072989" y="1992687"/>
              <a:ext cx="341498" cy="510238"/>
            </a:xfrm>
            <a:prstGeom prst="rect">
              <a:avLst/>
            </a:prstGeom>
            <a:solidFill>
              <a:srgbClr val="FCC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0</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34" name="矩形 33">
              <a:extLst>
                <a:ext uri="{FF2B5EF4-FFF2-40B4-BE49-F238E27FC236}">
                  <a16:creationId xmlns:a16="http://schemas.microsoft.com/office/drawing/2014/main" id="{63A3E86A-92DB-89F8-75CC-80A44AB43D54}"/>
                </a:ext>
              </a:extLst>
            </p:cNvPr>
            <p:cNvSpPr/>
            <p:nvPr/>
          </p:nvSpPr>
          <p:spPr>
            <a:xfrm>
              <a:off x="4414487" y="1992687"/>
              <a:ext cx="341498" cy="510238"/>
            </a:xfrm>
            <a:prstGeom prst="rect">
              <a:avLst/>
            </a:prstGeom>
            <a:solidFill>
              <a:srgbClr val="FFC00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1</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35" name="矩形 34">
              <a:extLst>
                <a:ext uri="{FF2B5EF4-FFF2-40B4-BE49-F238E27FC236}">
                  <a16:creationId xmlns:a16="http://schemas.microsoft.com/office/drawing/2014/main" id="{0F033085-5A8A-D6DD-5DDE-7FA729BC1CB8}"/>
                </a:ext>
              </a:extLst>
            </p:cNvPr>
            <p:cNvSpPr/>
            <p:nvPr/>
          </p:nvSpPr>
          <p:spPr>
            <a:xfrm>
              <a:off x="4755985" y="1992687"/>
              <a:ext cx="341498" cy="510238"/>
            </a:xfrm>
            <a:prstGeom prst="rect">
              <a:avLst/>
            </a:prstGeom>
            <a:solidFill>
              <a:srgbClr val="92D14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1</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36" name="矩形 35">
              <a:extLst>
                <a:ext uri="{FF2B5EF4-FFF2-40B4-BE49-F238E27FC236}">
                  <a16:creationId xmlns:a16="http://schemas.microsoft.com/office/drawing/2014/main" id="{65EB234C-855C-D0F7-4C24-54DA74342A6F}"/>
                </a:ext>
              </a:extLst>
            </p:cNvPr>
            <p:cNvSpPr/>
            <p:nvPr/>
          </p:nvSpPr>
          <p:spPr>
            <a:xfrm>
              <a:off x="5097483" y="1992687"/>
              <a:ext cx="341498" cy="510238"/>
            </a:xfrm>
            <a:prstGeom prst="rect">
              <a:avLst/>
            </a:prstGeom>
            <a:solidFill>
              <a:srgbClr val="91D1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0</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37" name="矩形 36">
              <a:extLst>
                <a:ext uri="{FF2B5EF4-FFF2-40B4-BE49-F238E27FC236}">
                  <a16:creationId xmlns:a16="http://schemas.microsoft.com/office/drawing/2014/main" id="{3D4A0A98-B419-8855-7256-DF706C3BFC3E}"/>
                </a:ext>
              </a:extLst>
            </p:cNvPr>
            <p:cNvSpPr/>
            <p:nvPr/>
          </p:nvSpPr>
          <p:spPr>
            <a:xfrm>
              <a:off x="5438981" y="1992687"/>
              <a:ext cx="341498" cy="510238"/>
            </a:xfrm>
            <a:prstGeom prst="rect">
              <a:avLst/>
            </a:prstGeom>
            <a:solidFill>
              <a:srgbClr val="04AE4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1</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38" name="矩形 37">
              <a:extLst>
                <a:ext uri="{FF2B5EF4-FFF2-40B4-BE49-F238E27FC236}">
                  <a16:creationId xmlns:a16="http://schemas.microsoft.com/office/drawing/2014/main" id="{17AD3799-A94F-E75D-7B2A-AA83BE6E3087}"/>
                </a:ext>
              </a:extLst>
            </p:cNvPr>
            <p:cNvSpPr/>
            <p:nvPr/>
          </p:nvSpPr>
          <p:spPr>
            <a:xfrm>
              <a:off x="5780479" y="1992687"/>
              <a:ext cx="341498" cy="510238"/>
            </a:xfrm>
            <a:prstGeom prst="rect">
              <a:avLst/>
            </a:prstGeom>
            <a:solidFill>
              <a:srgbClr val="00AF4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rPr>
                <a:t>1</a:t>
              </a:r>
              <a:endParaRPr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39" name="左大括号 38">
              <a:extLst>
                <a:ext uri="{FF2B5EF4-FFF2-40B4-BE49-F238E27FC236}">
                  <a16:creationId xmlns:a16="http://schemas.microsoft.com/office/drawing/2014/main" id="{330279CA-AF2A-FA77-2493-B916142B4E75}"/>
                </a:ext>
              </a:extLst>
            </p:cNvPr>
            <p:cNvSpPr/>
            <p:nvPr/>
          </p:nvSpPr>
          <p:spPr>
            <a:xfrm rot="16200000">
              <a:off x="3637138" y="2269249"/>
              <a:ext cx="188706" cy="68299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dirty="0">
                <a:latin typeface="Microsoft YaHei" panose="020B0503020204020204" pitchFamily="34" charset="-122"/>
                <a:ea typeface="Microsoft YaHei" panose="020B0503020204020204" pitchFamily="34" charset="-122"/>
              </a:endParaRPr>
            </a:p>
          </p:txBody>
        </p:sp>
        <p:sp>
          <p:nvSpPr>
            <p:cNvPr id="40" name="矩形 39">
              <a:extLst>
                <a:ext uri="{FF2B5EF4-FFF2-40B4-BE49-F238E27FC236}">
                  <a16:creationId xmlns:a16="http://schemas.microsoft.com/office/drawing/2014/main" id="{6329E476-1949-A758-EBAE-AA9CC67320BB}"/>
                </a:ext>
              </a:extLst>
            </p:cNvPr>
            <p:cNvSpPr/>
            <p:nvPr/>
          </p:nvSpPr>
          <p:spPr>
            <a:xfrm>
              <a:off x="4303154" y="1425580"/>
              <a:ext cx="914896" cy="342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一个字节</a:t>
              </a:r>
            </a:p>
          </p:txBody>
        </p:sp>
        <p:sp>
          <p:nvSpPr>
            <p:cNvPr id="41" name="左大括号 40">
              <a:extLst>
                <a:ext uri="{FF2B5EF4-FFF2-40B4-BE49-F238E27FC236}">
                  <a16:creationId xmlns:a16="http://schemas.microsoft.com/office/drawing/2014/main" id="{0AC5AABB-2B53-CBB4-66BD-579DEEA972A9}"/>
                </a:ext>
              </a:extLst>
            </p:cNvPr>
            <p:cNvSpPr/>
            <p:nvPr/>
          </p:nvSpPr>
          <p:spPr>
            <a:xfrm rot="5400000">
              <a:off x="4659490" y="512451"/>
              <a:ext cx="192989" cy="273198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800" dirty="0">
                <a:latin typeface="Microsoft YaHei" panose="020B0503020204020204" pitchFamily="34" charset="-122"/>
                <a:ea typeface="Microsoft YaHei" panose="020B0503020204020204" pitchFamily="34" charset="-122"/>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6">
            <a:extLst>
              <a:ext uri="{FF2B5EF4-FFF2-40B4-BE49-F238E27FC236}">
                <a16:creationId xmlns:a16="http://schemas.microsoft.com/office/drawing/2014/main" id="{82D12675-44BA-4A12-95E2-53CE42E365F2}"/>
              </a:ext>
            </a:extLst>
          </p:cNvPr>
          <p:cNvSpPr/>
          <p:nvPr/>
        </p:nvSpPr>
        <p:spPr>
          <a:xfrm>
            <a:off x="1050552" y="849965"/>
            <a:ext cx="10520536" cy="5745351"/>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8" name="Shape6">
            <a:extLst>
              <a:ext uri="{FF2B5EF4-FFF2-40B4-BE49-F238E27FC236}">
                <a16:creationId xmlns:a16="http://schemas.microsoft.com/office/drawing/2014/main" id="{2BB58945-69A6-42E9-96FF-DC536AE97366}"/>
              </a:ext>
            </a:extLst>
          </p:cNvPr>
          <p:cNvSpPr/>
          <p:nvPr/>
        </p:nvSpPr>
        <p:spPr>
          <a:xfrm>
            <a:off x="1149984" y="882978"/>
            <a:ext cx="10316583" cy="5679335"/>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42</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en-US" altLang="zh-CN" sz="4400" dirty="0" err="1">
                <a:latin typeface="微软雅黑" panose="020B0503020204020204" pitchFamily="34" charset="-122"/>
                <a:ea typeface="微软雅黑" panose="020B0503020204020204" pitchFamily="34" charset="-122"/>
              </a:rPr>
              <a:t>GaussDB</a:t>
            </a:r>
            <a:r>
              <a:rPr lang="zh-CN" altLang="en-US" sz="4400" dirty="0">
                <a:latin typeface="微软雅黑" panose="020B0503020204020204" pitchFamily="34" charset="-122"/>
                <a:ea typeface="微软雅黑" panose="020B0503020204020204" pitchFamily="34" charset="-122"/>
              </a:rPr>
              <a:t>行存多版本：追加更新</a:t>
            </a:r>
            <a:endParaRPr kumimoji="1" lang="zh-CN" altLang="en-US" sz="4400"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93" name="组合 92">
            <a:extLst>
              <a:ext uri="{FF2B5EF4-FFF2-40B4-BE49-F238E27FC236}">
                <a16:creationId xmlns:a16="http://schemas.microsoft.com/office/drawing/2014/main" id="{7373A280-D013-14E5-683F-E98371105F4E}"/>
              </a:ext>
            </a:extLst>
          </p:cNvPr>
          <p:cNvGrpSpPr/>
          <p:nvPr/>
        </p:nvGrpSpPr>
        <p:grpSpPr>
          <a:xfrm>
            <a:off x="2308037" y="915983"/>
            <a:ext cx="7575924" cy="5679335"/>
            <a:chOff x="690746" y="391315"/>
            <a:chExt cx="10401973" cy="10222802"/>
          </a:xfrm>
        </p:grpSpPr>
        <p:sp>
          <p:nvSpPr>
            <p:cNvPr id="5" name="矩形 4">
              <a:extLst>
                <a:ext uri="{FF2B5EF4-FFF2-40B4-BE49-F238E27FC236}">
                  <a16:creationId xmlns:a16="http://schemas.microsoft.com/office/drawing/2014/main" id="{A77C93F3-6B3E-84BC-8060-088D45CE20C4}"/>
                </a:ext>
              </a:extLst>
            </p:cNvPr>
            <p:cNvSpPr/>
            <p:nvPr/>
          </p:nvSpPr>
          <p:spPr>
            <a:xfrm>
              <a:off x="6108636" y="391315"/>
              <a:ext cx="3594626" cy="553999"/>
            </a:xfrm>
            <a:prstGeom prst="rect">
              <a:avLst/>
            </a:prstGeom>
          </p:spPr>
          <p:txBody>
            <a:bodyPr wrap="none" anchor="ctr">
              <a:spAutoFit/>
            </a:bodyPr>
            <a:lstStyle/>
            <a:p>
              <a:r>
                <a:rPr lang="zh-CN" altLang="zh-CN" sz="1400" dirty="0">
                  <a:latin typeface="Microsoft YaHei" panose="020B0503020204020204" pitchFamily="34" charset="-122"/>
                  <a:ea typeface="Microsoft YaHei" panose="020B0503020204020204" pitchFamily="34" charset="-122"/>
                </a:rPr>
                <a:t>判断</a:t>
              </a:r>
              <a:r>
                <a:rPr lang="en-US" altLang="zh-CN" sz="1400" dirty="0" err="1">
                  <a:latin typeface="Microsoft YaHei" panose="020B0503020204020204" pitchFamily="34" charset="-122"/>
                  <a:ea typeface="Microsoft YaHei" panose="020B0503020204020204" pitchFamily="34" charset="-122"/>
                </a:rPr>
                <a:t>Xid</a:t>
              </a:r>
              <a:r>
                <a:rPr lang="zh-CN" altLang="zh-CN" sz="1400" dirty="0">
                  <a:latin typeface="Microsoft YaHei" panose="020B0503020204020204" pitchFamily="34" charset="-122"/>
                  <a:ea typeface="Microsoft YaHei" panose="020B0503020204020204" pitchFamily="34" charset="-122"/>
                </a:rPr>
                <a:t>对于当前快照是否可见</a:t>
              </a:r>
            </a:p>
          </p:txBody>
        </p:sp>
        <p:sp>
          <p:nvSpPr>
            <p:cNvPr id="9" name="流程图: 联系 7">
              <a:extLst>
                <a:ext uri="{FF2B5EF4-FFF2-40B4-BE49-F238E27FC236}">
                  <a16:creationId xmlns:a16="http://schemas.microsoft.com/office/drawing/2014/main" id="{4F1B7A78-AF49-C622-F96F-A569D181FEAE}"/>
                </a:ext>
              </a:extLst>
            </p:cNvPr>
            <p:cNvSpPr/>
            <p:nvPr/>
          </p:nvSpPr>
          <p:spPr>
            <a:xfrm>
              <a:off x="7701819" y="966269"/>
              <a:ext cx="254000" cy="25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grpSp>
          <p:nvGrpSpPr>
            <p:cNvPr id="10" name="组合 9">
              <a:extLst>
                <a:ext uri="{FF2B5EF4-FFF2-40B4-BE49-F238E27FC236}">
                  <a16:creationId xmlns:a16="http://schemas.microsoft.com/office/drawing/2014/main" id="{23190CDC-B875-CD9F-0E91-49D03C3AFAA3}"/>
                </a:ext>
              </a:extLst>
            </p:cNvPr>
            <p:cNvGrpSpPr/>
            <p:nvPr/>
          </p:nvGrpSpPr>
          <p:grpSpPr>
            <a:xfrm>
              <a:off x="6409594" y="1442399"/>
              <a:ext cx="2947857" cy="553999"/>
              <a:chOff x="5375275" y="2279530"/>
              <a:chExt cx="2947857" cy="553999"/>
            </a:xfrm>
          </p:grpSpPr>
          <p:sp>
            <p:nvSpPr>
              <p:cNvPr id="11" name="六边形 10">
                <a:extLst>
                  <a:ext uri="{FF2B5EF4-FFF2-40B4-BE49-F238E27FC236}">
                    <a16:creationId xmlns:a16="http://schemas.microsoft.com/office/drawing/2014/main" id="{9063A893-1632-860F-179F-DD987E69BFC4}"/>
                  </a:ext>
                </a:extLst>
              </p:cNvPr>
              <p:cNvSpPr/>
              <p:nvPr/>
            </p:nvSpPr>
            <p:spPr>
              <a:xfrm>
                <a:off x="5375275" y="2352517"/>
                <a:ext cx="2947857" cy="397736"/>
              </a:xfrm>
              <a:prstGeom prst="hexagon">
                <a:avLst>
                  <a:gd name="adj" fmla="val 87674"/>
                  <a:gd name="vf" fmla="val 1154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1B018BB0-4B34-C4C7-8C70-E69316DAB53E}"/>
                  </a:ext>
                </a:extLst>
              </p:cNvPr>
              <p:cNvSpPr txBox="1"/>
              <p:nvPr/>
            </p:nvSpPr>
            <p:spPr>
              <a:xfrm>
                <a:off x="5478462" y="2279530"/>
                <a:ext cx="2741482" cy="553999"/>
              </a:xfrm>
              <a:prstGeom prst="rect">
                <a:avLst/>
              </a:prstGeom>
              <a:noFill/>
            </p:spPr>
            <p:txBody>
              <a:bodyPr wrap="square" rtlCol="0" anchor="ctr">
                <a:spAutoFit/>
              </a:bodyPr>
              <a:lstStyle/>
              <a:p>
                <a:pPr algn="ctr"/>
                <a:r>
                  <a:rPr lang="en-US" altLang="zh-CN" sz="1400" dirty="0" err="1">
                    <a:latin typeface="Microsoft YaHei" panose="020B0503020204020204" pitchFamily="34" charset="-122"/>
                    <a:ea typeface="Microsoft YaHei" panose="020B0503020204020204" pitchFamily="34" charset="-122"/>
                  </a:rPr>
                  <a:t>Xid</a:t>
                </a:r>
                <a:r>
                  <a:rPr lang="en-US" altLang="zh-CN" sz="1400" dirty="0">
                    <a:latin typeface="Microsoft YaHei" panose="020B0503020204020204" pitchFamily="34" charset="-122"/>
                    <a:ea typeface="Microsoft YaHei" panose="020B0503020204020204" pitchFamily="34" charset="-122"/>
                  </a:rPr>
                  <a:t>&gt;=</a:t>
                </a:r>
                <a:r>
                  <a:rPr lang="zh-CN" altLang="zh-CN" sz="1400" dirty="0">
                    <a:latin typeface="Microsoft YaHei" panose="020B0503020204020204" pitchFamily="34" charset="-122"/>
                    <a:ea typeface="Microsoft YaHei" panose="020B0503020204020204" pitchFamily="34" charset="-122"/>
                  </a:rPr>
                  <a:t>快照的</a:t>
                </a:r>
                <a:r>
                  <a:rPr lang="en-US" altLang="zh-CN" sz="1400" dirty="0" err="1">
                    <a:latin typeface="Microsoft YaHei" panose="020B0503020204020204" pitchFamily="34" charset="-122"/>
                    <a:ea typeface="Microsoft YaHei" panose="020B0503020204020204" pitchFamily="34" charset="-122"/>
                  </a:rPr>
                  <a:t>xmax</a:t>
                </a:r>
                <a:endParaRPr lang="en-US" altLang="zh-CN" sz="1400" dirty="0">
                  <a:latin typeface="Microsoft YaHei" panose="020B0503020204020204" pitchFamily="34" charset="-122"/>
                  <a:ea typeface="Microsoft YaHei" panose="020B0503020204020204" pitchFamily="34" charset="-122"/>
                </a:endParaRPr>
              </a:p>
            </p:txBody>
          </p:sp>
        </p:grpSp>
        <p:grpSp>
          <p:nvGrpSpPr>
            <p:cNvPr id="13" name="组合 12">
              <a:extLst>
                <a:ext uri="{FF2B5EF4-FFF2-40B4-BE49-F238E27FC236}">
                  <a16:creationId xmlns:a16="http://schemas.microsoft.com/office/drawing/2014/main" id="{6C7A15E8-8515-86D9-4CB8-A5FCECCBE201}"/>
                </a:ext>
              </a:extLst>
            </p:cNvPr>
            <p:cNvGrpSpPr/>
            <p:nvPr/>
          </p:nvGrpSpPr>
          <p:grpSpPr>
            <a:xfrm>
              <a:off x="3469544" y="2054968"/>
              <a:ext cx="2603500" cy="553999"/>
              <a:chOff x="5356225" y="2279530"/>
              <a:chExt cx="2603500" cy="553999"/>
            </a:xfrm>
          </p:grpSpPr>
          <p:sp>
            <p:nvSpPr>
              <p:cNvPr id="14" name="六边形 13">
                <a:extLst>
                  <a:ext uri="{FF2B5EF4-FFF2-40B4-BE49-F238E27FC236}">
                    <a16:creationId xmlns:a16="http://schemas.microsoft.com/office/drawing/2014/main" id="{AD2FB5CB-8B59-9E75-7573-CF28D0B7D063}"/>
                  </a:ext>
                </a:extLst>
              </p:cNvPr>
              <p:cNvSpPr/>
              <p:nvPr/>
            </p:nvSpPr>
            <p:spPr>
              <a:xfrm>
                <a:off x="5356225" y="2352517"/>
                <a:ext cx="2603500" cy="397736"/>
              </a:xfrm>
              <a:prstGeom prst="hexagon">
                <a:avLst>
                  <a:gd name="adj" fmla="val 87674"/>
                  <a:gd name="vf" fmla="val 1154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0EFDE7F2-F72A-9629-A640-D4302BF3F96D}"/>
                  </a:ext>
                </a:extLst>
              </p:cNvPr>
              <p:cNvSpPr txBox="1"/>
              <p:nvPr/>
            </p:nvSpPr>
            <p:spPr>
              <a:xfrm>
                <a:off x="5445125" y="2279530"/>
                <a:ext cx="2425699" cy="553999"/>
              </a:xfrm>
              <a:prstGeom prst="rect">
                <a:avLst/>
              </a:prstGeom>
              <a:noFill/>
            </p:spPr>
            <p:txBody>
              <a:bodyPr wrap="square" rtlCol="0" anchor="ctr">
                <a:spAutoFit/>
              </a:bodyPr>
              <a:lstStyle/>
              <a:p>
                <a:pPr algn="ctr"/>
                <a:r>
                  <a:rPr lang="en-US" altLang="zh-CN" sz="1400" dirty="0" err="1">
                    <a:latin typeface="Microsoft YaHei" panose="020B0503020204020204" pitchFamily="34" charset="-122"/>
                    <a:ea typeface="Microsoft YaHei" panose="020B0503020204020204" pitchFamily="34" charset="-122"/>
                  </a:rPr>
                  <a:t>Xid</a:t>
                </a:r>
                <a:r>
                  <a:rPr lang="zh-CN" altLang="zh-CN" sz="1400" dirty="0">
                    <a:latin typeface="Microsoft YaHei" panose="020B0503020204020204" pitchFamily="34" charset="-122"/>
                    <a:ea typeface="Microsoft YaHei" panose="020B0503020204020204" pitchFamily="34" charset="-122"/>
                  </a:rPr>
                  <a:t>小于快照的</a:t>
                </a:r>
                <a:r>
                  <a:rPr lang="en-US" altLang="zh-CN" sz="1400" dirty="0" err="1">
                    <a:latin typeface="Microsoft YaHei" panose="020B0503020204020204" pitchFamily="34" charset="-122"/>
                    <a:ea typeface="Microsoft YaHei" panose="020B0503020204020204" pitchFamily="34" charset="-122"/>
                  </a:rPr>
                  <a:t>xmin</a:t>
                </a:r>
                <a:endParaRPr lang="zh-CN" altLang="zh-CN" sz="1400" dirty="0">
                  <a:latin typeface="Microsoft YaHei" panose="020B0503020204020204" pitchFamily="34" charset="-122"/>
                  <a:ea typeface="Microsoft YaHei" panose="020B0503020204020204" pitchFamily="34" charset="-122"/>
                </a:endParaRPr>
              </a:p>
            </p:txBody>
          </p:sp>
        </p:grpSp>
        <p:cxnSp>
          <p:nvCxnSpPr>
            <p:cNvPr id="16" name="直接箭头连接符 10">
              <a:extLst>
                <a:ext uri="{FF2B5EF4-FFF2-40B4-BE49-F238E27FC236}">
                  <a16:creationId xmlns:a16="http://schemas.microsoft.com/office/drawing/2014/main" id="{6B3EC74A-9E72-82B4-A35D-84CBC9CC34B1}"/>
                </a:ext>
              </a:extLst>
            </p:cNvPr>
            <p:cNvCxnSpPr/>
            <p:nvPr/>
          </p:nvCxnSpPr>
          <p:spPr>
            <a:xfrm>
              <a:off x="7828819" y="1220269"/>
              <a:ext cx="0" cy="2922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a:extLst>
                <a:ext uri="{FF2B5EF4-FFF2-40B4-BE49-F238E27FC236}">
                  <a16:creationId xmlns:a16="http://schemas.microsoft.com/office/drawing/2014/main" id="{8ADBE9FC-0BF2-3A10-38C7-75CEFD7B9411}"/>
                </a:ext>
              </a:extLst>
            </p:cNvPr>
            <p:cNvCxnSpPr>
              <a:cxnSpLocks/>
              <a:stCxn id="11" idx="3"/>
            </p:cNvCxnSpPr>
            <p:nvPr/>
          </p:nvCxnSpPr>
          <p:spPr>
            <a:xfrm rot="10800000" flipV="1">
              <a:off x="4787816" y="1714254"/>
              <a:ext cx="1621778" cy="413700"/>
            </a:xfrm>
            <a:prstGeom prst="bentConnector3">
              <a:avLst>
                <a:gd name="adj1" fmla="val 9992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B22480A5-9F21-D1EC-E284-05D06DA64CA0}"/>
                </a:ext>
              </a:extLst>
            </p:cNvPr>
            <p:cNvGrpSpPr/>
            <p:nvPr/>
          </p:nvGrpSpPr>
          <p:grpSpPr>
            <a:xfrm>
              <a:off x="9938476" y="2062589"/>
              <a:ext cx="1154243" cy="553999"/>
              <a:chOff x="8904157" y="2899720"/>
              <a:chExt cx="1154243" cy="553999"/>
            </a:xfrm>
          </p:grpSpPr>
          <p:sp>
            <p:nvSpPr>
              <p:cNvPr id="19" name="矩形 18">
                <a:extLst>
                  <a:ext uri="{FF2B5EF4-FFF2-40B4-BE49-F238E27FC236}">
                    <a16:creationId xmlns:a16="http://schemas.microsoft.com/office/drawing/2014/main" id="{D156DCCE-4CA6-8001-CCF4-5DFE82AD0F60}"/>
                  </a:ext>
                </a:extLst>
              </p:cNvPr>
              <p:cNvSpPr/>
              <p:nvPr/>
            </p:nvSpPr>
            <p:spPr>
              <a:xfrm>
                <a:off x="8984739" y="2899720"/>
                <a:ext cx="993078" cy="553999"/>
              </a:xfrm>
              <a:prstGeom prst="rect">
                <a:avLst/>
              </a:prstGeom>
            </p:spPr>
            <p:txBody>
              <a:bodyPr wrap="none" anchor="ctr">
                <a:spAutoFit/>
              </a:bodyPr>
              <a:lstStyle/>
              <a:p>
                <a:pPr algn="ctr"/>
                <a:r>
                  <a:rPr lang="zh-CN" altLang="zh-CN" sz="1400" dirty="0">
                    <a:latin typeface="Microsoft YaHei" panose="020B0503020204020204" pitchFamily="34" charset="-122"/>
                    <a:ea typeface="Microsoft YaHei" panose="020B0503020204020204" pitchFamily="34" charset="-122"/>
                  </a:rPr>
                  <a:t>不可见</a:t>
                </a:r>
                <a:endParaRPr lang="zh-CN" altLang="en-US" sz="1400" dirty="0">
                  <a:latin typeface="Microsoft YaHei" panose="020B0503020204020204" pitchFamily="34" charset="-122"/>
                  <a:ea typeface="Microsoft YaHei" panose="020B0503020204020204" pitchFamily="34" charset="-122"/>
                </a:endParaRPr>
              </a:p>
            </p:txBody>
          </p:sp>
          <p:sp>
            <p:nvSpPr>
              <p:cNvPr id="20" name="圆角矩形 19">
                <a:extLst>
                  <a:ext uri="{FF2B5EF4-FFF2-40B4-BE49-F238E27FC236}">
                    <a16:creationId xmlns:a16="http://schemas.microsoft.com/office/drawing/2014/main" id="{10F66538-34D6-23B1-E062-EAB488D4F7B9}"/>
                  </a:ext>
                </a:extLst>
              </p:cNvPr>
              <p:cNvSpPr/>
              <p:nvPr/>
            </p:nvSpPr>
            <p:spPr>
              <a:xfrm>
                <a:off x="8904157" y="2926776"/>
                <a:ext cx="1154243" cy="474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grpSp>
        <p:cxnSp>
          <p:nvCxnSpPr>
            <p:cNvPr id="21" name="肘形连接符 20">
              <a:extLst>
                <a:ext uri="{FF2B5EF4-FFF2-40B4-BE49-F238E27FC236}">
                  <a16:creationId xmlns:a16="http://schemas.microsoft.com/office/drawing/2014/main" id="{726A4C33-2089-26EB-EEFC-4949261DCBA9}"/>
                </a:ext>
              </a:extLst>
            </p:cNvPr>
            <p:cNvCxnSpPr>
              <a:cxnSpLocks/>
              <a:stCxn id="11" idx="0"/>
              <a:endCxn id="20" idx="0"/>
            </p:cNvCxnSpPr>
            <p:nvPr/>
          </p:nvCxnSpPr>
          <p:spPr>
            <a:xfrm>
              <a:off x="9357451" y="1714254"/>
              <a:ext cx="1158147" cy="375391"/>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14">
              <a:extLst>
                <a:ext uri="{FF2B5EF4-FFF2-40B4-BE49-F238E27FC236}">
                  <a16:creationId xmlns:a16="http://schemas.microsoft.com/office/drawing/2014/main" id="{E8B32158-8C7F-25D2-2F07-9FC0E21FA057}"/>
                </a:ext>
              </a:extLst>
            </p:cNvPr>
            <p:cNvCxnSpPr/>
            <p:nvPr/>
          </p:nvCxnSpPr>
          <p:spPr>
            <a:xfrm>
              <a:off x="10512371" y="2564002"/>
              <a:ext cx="6453" cy="4050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流程图: 联系 15">
              <a:extLst>
                <a:ext uri="{FF2B5EF4-FFF2-40B4-BE49-F238E27FC236}">
                  <a16:creationId xmlns:a16="http://schemas.microsoft.com/office/drawing/2014/main" id="{CA9F2A22-188D-8B33-C576-615C883754E5}"/>
                </a:ext>
              </a:extLst>
            </p:cNvPr>
            <p:cNvSpPr/>
            <p:nvPr/>
          </p:nvSpPr>
          <p:spPr>
            <a:xfrm>
              <a:off x="10388597" y="2976578"/>
              <a:ext cx="254000" cy="25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FAF016D3-983B-41B3-E866-8E94D165921B}"/>
                </a:ext>
              </a:extLst>
            </p:cNvPr>
            <p:cNvSpPr/>
            <p:nvPr/>
          </p:nvSpPr>
          <p:spPr>
            <a:xfrm>
              <a:off x="5995963" y="1325492"/>
              <a:ext cx="500060" cy="450815"/>
            </a:xfrm>
            <a:prstGeom prst="rect">
              <a:avLst/>
            </a:prstGeom>
          </p:spPr>
          <p:txBody>
            <a:bodyPr wrap="none" anchor="ctr">
              <a:spAutoFit/>
            </a:bodyPr>
            <a:lstStyle/>
            <a:p>
              <a:pPr algn="ctr">
                <a:lnSpc>
                  <a:spcPts val="1200"/>
                </a:lnSpc>
                <a:spcBef>
                  <a:spcPts val="800"/>
                </a:spcBef>
                <a:spcAft>
                  <a:spcPts val="800"/>
                </a:spcAft>
              </a:pPr>
              <a:r>
                <a:rPr lang="zh-CN" altLang="en-US" sz="1400" dirty="0">
                  <a:effectLst/>
                  <a:latin typeface="Microsoft YaHei" panose="020B0503020204020204" pitchFamily="34" charset="-122"/>
                  <a:ea typeface="Microsoft YaHei" panose="020B0503020204020204" pitchFamily="34" charset="-122"/>
                  <a:cs typeface="Times New Roman" panose="02020603050405020304" pitchFamily="18" charset="0"/>
                </a:rPr>
                <a:t>否</a:t>
              </a:r>
              <a:endParaRPr lang="zh-CN" altLang="zh-CN" sz="14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5" name="矩形 24">
              <a:extLst>
                <a:ext uri="{FF2B5EF4-FFF2-40B4-BE49-F238E27FC236}">
                  <a16:creationId xmlns:a16="http://schemas.microsoft.com/office/drawing/2014/main" id="{1E0B5F12-BF79-3B20-BDE7-675FF5364290}"/>
                </a:ext>
              </a:extLst>
            </p:cNvPr>
            <p:cNvSpPr/>
            <p:nvPr/>
          </p:nvSpPr>
          <p:spPr>
            <a:xfrm>
              <a:off x="9125596" y="1302754"/>
              <a:ext cx="500060" cy="450815"/>
            </a:xfrm>
            <a:prstGeom prst="rect">
              <a:avLst/>
            </a:prstGeom>
          </p:spPr>
          <p:txBody>
            <a:bodyPr wrap="none" anchor="ctr">
              <a:spAutoFit/>
            </a:bodyPr>
            <a:lstStyle/>
            <a:p>
              <a:pPr algn="ctr">
                <a:lnSpc>
                  <a:spcPts val="1200"/>
                </a:lnSpc>
                <a:spcBef>
                  <a:spcPts val="800"/>
                </a:spcBef>
                <a:spcAft>
                  <a:spcPts val="800"/>
                </a:spcAft>
              </a:pPr>
              <a:r>
                <a:rPr lang="zh-CN" altLang="en-US" sz="1400" dirty="0">
                  <a:effectLst/>
                  <a:latin typeface="Microsoft YaHei" panose="020B0503020204020204" pitchFamily="34" charset="-122"/>
                  <a:ea typeface="Microsoft YaHei" panose="020B0503020204020204" pitchFamily="34" charset="-122"/>
                  <a:cs typeface="Times New Roman" panose="02020603050405020304" pitchFamily="18" charset="0"/>
                </a:rPr>
                <a:t>是</a:t>
              </a:r>
              <a:endParaRPr lang="zh-CN" altLang="zh-CN" sz="14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6" name="矩形 25">
              <a:extLst>
                <a:ext uri="{FF2B5EF4-FFF2-40B4-BE49-F238E27FC236}">
                  <a16:creationId xmlns:a16="http://schemas.microsoft.com/office/drawing/2014/main" id="{FDDA4071-D937-091A-4AAA-B7482C73CD25}"/>
                </a:ext>
              </a:extLst>
            </p:cNvPr>
            <p:cNvSpPr/>
            <p:nvPr/>
          </p:nvSpPr>
          <p:spPr>
            <a:xfrm>
              <a:off x="3059584" y="1989499"/>
              <a:ext cx="500060" cy="450815"/>
            </a:xfrm>
            <a:prstGeom prst="rect">
              <a:avLst/>
            </a:prstGeom>
          </p:spPr>
          <p:txBody>
            <a:bodyPr wrap="none" anchor="ctr">
              <a:spAutoFit/>
            </a:bodyPr>
            <a:lstStyle/>
            <a:p>
              <a:pPr algn="ctr">
                <a:lnSpc>
                  <a:spcPts val="1200"/>
                </a:lnSpc>
                <a:spcBef>
                  <a:spcPts val="800"/>
                </a:spcBef>
                <a:spcAft>
                  <a:spcPts val="800"/>
                </a:spcAft>
              </a:pP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是</a:t>
              </a:r>
              <a:endParaRPr lang="zh-CN"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p:txBody>
        </p:sp>
        <p:grpSp>
          <p:nvGrpSpPr>
            <p:cNvPr id="27" name="组合 26">
              <a:extLst>
                <a:ext uri="{FF2B5EF4-FFF2-40B4-BE49-F238E27FC236}">
                  <a16:creationId xmlns:a16="http://schemas.microsoft.com/office/drawing/2014/main" id="{EDA1D662-1304-D0FF-0BE7-EBC47E1A04F1}"/>
                </a:ext>
              </a:extLst>
            </p:cNvPr>
            <p:cNvGrpSpPr/>
            <p:nvPr/>
          </p:nvGrpSpPr>
          <p:grpSpPr>
            <a:xfrm>
              <a:off x="1254587" y="2811366"/>
              <a:ext cx="2538570" cy="553999"/>
              <a:chOff x="8489346" y="2715054"/>
              <a:chExt cx="2538570" cy="553999"/>
            </a:xfrm>
          </p:grpSpPr>
          <p:sp>
            <p:nvSpPr>
              <p:cNvPr id="28" name="矩形 27">
                <a:extLst>
                  <a:ext uri="{FF2B5EF4-FFF2-40B4-BE49-F238E27FC236}">
                    <a16:creationId xmlns:a16="http://schemas.microsoft.com/office/drawing/2014/main" id="{5FF2A304-8FE1-5394-BE3C-8517AE082A57}"/>
                  </a:ext>
                </a:extLst>
              </p:cNvPr>
              <p:cNvSpPr/>
              <p:nvPr/>
            </p:nvSpPr>
            <p:spPr>
              <a:xfrm>
                <a:off x="8502962" y="2715054"/>
                <a:ext cx="2524954" cy="553999"/>
              </a:xfrm>
              <a:prstGeom prst="rect">
                <a:avLst/>
              </a:prstGeom>
            </p:spPr>
            <p:txBody>
              <a:bodyPr wrap="none" anchor="ctr">
                <a:spAutoFit/>
              </a:bodyPr>
              <a:lstStyle/>
              <a:p>
                <a:pPr algn="ctr"/>
                <a:r>
                  <a:rPr lang="zh-CN" altLang="zh-CN" sz="1400" dirty="0">
                    <a:latin typeface="Microsoft YaHei" panose="020B0503020204020204" pitchFamily="34" charset="-122"/>
                    <a:ea typeface="Microsoft YaHei" panose="020B0503020204020204" pitchFamily="34" charset="-122"/>
                  </a:rPr>
                  <a:t>查看</a:t>
                </a:r>
                <a:r>
                  <a:rPr lang="en-US" altLang="zh-CN" sz="1400" dirty="0">
                    <a:solidFill>
                      <a:srgbClr val="0432FF"/>
                    </a:solidFill>
                    <a:latin typeface="Microsoft YaHei" panose="020B0503020204020204" pitchFamily="34" charset="-122"/>
                    <a:ea typeface="Microsoft YaHei" panose="020B0503020204020204" pitchFamily="34" charset="-122"/>
                  </a:rPr>
                  <a:t>Clog</a:t>
                </a:r>
                <a:r>
                  <a:rPr lang="zh-CN" altLang="zh-CN" sz="1400" dirty="0">
                    <a:latin typeface="Microsoft YaHei" panose="020B0503020204020204" pitchFamily="34" charset="-122"/>
                    <a:ea typeface="Microsoft YaHei" panose="020B0503020204020204" pitchFamily="34" charset="-122"/>
                  </a:rPr>
                  <a:t>中事务状态</a:t>
                </a:r>
              </a:p>
            </p:txBody>
          </p:sp>
          <p:sp>
            <p:nvSpPr>
              <p:cNvPr id="29" name="圆角矩形 28">
                <a:extLst>
                  <a:ext uri="{FF2B5EF4-FFF2-40B4-BE49-F238E27FC236}">
                    <a16:creationId xmlns:a16="http://schemas.microsoft.com/office/drawing/2014/main" id="{C6A4A807-4E5F-2714-0E0E-1858FFE3F85C}"/>
                  </a:ext>
                </a:extLst>
              </p:cNvPr>
              <p:cNvSpPr/>
              <p:nvPr/>
            </p:nvSpPr>
            <p:spPr>
              <a:xfrm>
                <a:off x="8489346" y="2742110"/>
                <a:ext cx="2530091" cy="4743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grpSp>
        <p:cxnSp>
          <p:nvCxnSpPr>
            <p:cNvPr id="30" name="肘形连接符 29">
              <a:extLst>
                <a:ext uri="{FF2B5EF4-FFF2-40B4-BE49-F238E27FC236}">
                  <a16:creationId xmlns:a16="http://schemas.microsoft.com/office/drawing/2014/main" id="{EE6103DC-D968-5D00-C5F2-C3C8870EEC98}"/>
                </a:ext>
              </a:extLst>
            </p:cNvPr>
            <p:cNvCxnSpPr>
              <a:cxnSpLocks/>
              <a:stCxn id="14" idx="3"/>
              <a:endCxn id="29" idx="0"/>
            </p:cNvCxnSpPr>
            <p:nvPr/>
          </p:nvCxnSpPr>
          <p:spPr>
            <a:xfrm rot="10800000" flipV="1">
              <a:off x="2519632" y="2326822"/>
              <a:ext cx="949912" cy="511600"/>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ABB33BCC-4D7E-7D8A-F951-B2C64FF918C8}"/>
                </a:ext>
              </a:extLst>
            </p:cNvPr>
            <p:cNvGrpSpPr/>
            <p:nvPr/>
          </p:nvGrpSpPr>
          <p:grpSpPr>
            <a:xfrm>
              <a:off x="1817091" y="4040078"/>
              <a:ext cx="1427176" cy="553999"/>
              <a:chOff x="5970034" y="2287151"/>
              <a:chExt cx="1427176" cy="553999"/>
            </a:xfrm>
          </p:grpSpPr>
          <p:sp>
            <p:nvSpPr>
              <p:cNvPr id="32" name="六边形 31">
                <a:extLst>
                  <a:ext uri="{FF2B5EF4-FFF2-40B4-BE49-F238E27FC236}">
                    <a16:creationId xmlns:a16="http://schemas.microsoft.com/office/drawing/2014/main" id="{F7248E2F-A829-5167-8531-F2AB89A1EE16}"/>
                  </a:ext>
                </a:extLst>
              </p:cNvPr>
              <p:cNvSpPr/>
              <p:nvPr/>
            </p:nvSpPr>
            <p:spPr>
              <a:xfrm>
                <a:off x="5970034" y="2352517"/>
                <a:ext cx="1427176" cy="397736"/>
              </a:xfrm>
              <a:prstGeom prst="hexagon">
                <a:avLst>
                  <a:gd name="adj" fmla="val 87674"/>
                  <a:gd name="vf" fmla="val 1154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33" name="文本框 32">
                <a:extLst>
                  <a:ext uri="{FF2B5EF4-FFF2-40B4-BE49-F238E27FC236}">
                    <a16:creationId xmlns:a16="http://schemas.microsoft.com/office/drawing/2014/main" id="{A8DC7F87-8C68-E4BD-CF1B-BCB5D23E214A}"/>
                  </a:ext>
                </a:extLst>
              </p:cNvPr>
              <p:cNvSpPr txBox="1"/>
              <p:nvPr/>
            </p:nvSpPr>
            <p:spPr>
              <a:xfrm>
                <a:off x="6187539" y="2287151"/>
                <a:ext cx="992168" cy="553999"/>
              </a:xfrm>
              <a:prstGeom prst="rect">
                <a:avLst/>
              </a:prstGeom>
              <a:noFill/>
            </p:spPr>
            <p:txBody>
              <a:bodyPr wrap="square" rtlCol="0" anchor="ctr">
                <a:spAutoFit/>
              </a:bodyPr>
              <a:lstStyle/>
              <a:p>
                <a:pPr algn="ctr"/>
                <a:r>
                  <a:rPr lang="zh-CN" altLang="zh-CN" sz="1400" dirty="0">
                    <a:latin typeface="Microsoft YaHei" panose="020B0503020204020204" pitchFamily="34" charset="-122"/>
                    <a:ea typeface="Microsoft YaHei" panose="020B0503020204020204" pitchFamily="34" charset="-122"/>
                  </a:rPr>
                  <a:t>已提交</a:t>
                </a:r>
              </a:p>
            </p:txBody>
          </p:sp>
        </p:grpSp>
        <p:grpSp>
          <p:nvGrpSpPr>
            <p:cNvPr id="34" name="组合 33">
              <a:extLst>
                <a:ext uri="{FF2B5EF4-FFF2-40B4-BE49-F238E27FC236}">
                  <a16:creationId xmlns:a16="http://schemas.microsoft.com/office/drawing/2014/main" id="{EBBF6D77-9BF9-9E80-DD48-F835F354B09E}"/>
                </a:ext>
              </a:extLst>
            </p:cNvPr>
            <p:cNvGrpSpPr/>
            <p:nvPr/>
          </p:nvGrpSpPr>
          <p:grpSpPr>
            <a:xfrm>
              <a:off x="690746" y="5256032"/>
              <a:ext cx="900288" cy="553999"/>
              <a:chOff x="9158113" y="2887019"/>
              <a:chExt cx="900288" cy="553999"/>
            </a:xfrm>
          </p:grpSpPr>
          <p:sp>
            <p:nvSpPr>
              <p:cNvPr id="35" name="矩形 34">
                <a:extLst>
                  <a:ext uri="{FF2B5EF4-FFF2-40B4-BE49-F238E27FC236}">
                    <a16:creationId xmlns:a16="http://schemas.microsoft.com/office/drawing/2014/main" id="{D22873A2-7D82-B785-380F-9ABAFCB053B7}"/>
                  </a:ext>
                </a:extLst>
              </p:cNvPr>
              <p:cNvSpPr/>
              <p:nvPr/>
            </p:nvSpPr>
            <p:spPr>
              <a:xfrm>
                <a:off x="9165505" y="2887019"/>
                <a:ext cx="892896" cy="553999"/>
              </a:xfrm>
              <a:prstGeom prst="rect">
                <a:avLst/>
              </a:prstGeom>
            </p:spPr>
            <p:txBody>
              <a:bodyPr wrap="square" anchor="ctr">
                <a:spAutoFit/>
              </a:bodyPr>
              <a:lstStyle/>
              <a:p>
                <a:pPr algn="ctr"/>
                <a:r>
                  <a:rPr lang="zh-CN" altLang="zh-CN" sz="1400" dirty="0">
                    <a:latin typeface="Microsoft YaHei" panose="020B0503020204020204" pitchFamily="34" charset="-122"/>
                    <a:ea typeface="Microsoft YaHei" panose="020B0503020204020204" pitchFamily="34" charset="-122"/>
                  </a:rPr>
                  <a:t>可见</a:t>
                </a:r>
              </a:p>
            </p:txBody>
          </p:sp>
          <p:sp>
            <p:nvSpPr>
              <p:cNvPr id="36" name="圆角矩形 35">
                <a:extLst>
                  <a:ext uri="{FF2B5EF4-FFF2-40B4-BE49-F238E27FC236}">
                    <a16:creationId xmlns:a16="http://schemas.microsoft.com/office/drawing/2014/main" id="{C448B368-59D5-88FC-7233-3A49DEC83243}"/>
                  </a:ext>
                </a:extLst>
              </p:cNvPr>
              <p:cNvSpPr/>
              <p:nvPr/>
            </p:nvSpPr>
            <p:spPr>
              <a:xfrm>
                <a:off x="9158113" y="2926776"/>
                <a:ext cx="900287" cy="474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grpSp>
        <p:grpSp>
          <p:nvGrpSpPr>
            <p:cNvPr id="37" name="组合 36">
              <a:extLst>
                <a:ext uri="{FF2B5EF4-FFF2-40B4-BE49-F238E27FC236}">
                  <a16:creationId xmlns:a16="http://schemas.microsoft.com/office/drawing/2014/main" id="{CF2C3293-1325-D34E-8E4E-3AE9AFCBD83D}"/>
                </a:ext>
              </a:extLst>
            </p:cNvPr>
            <p:cNvGrpSpPr/>
            <p:nvPr/>
          </p:nvGrpSpPr>
          <p:grpSpPr>
            <a:xfrm>
              <a:off x="3288139" y="5268733"/>
              <a:ext cx="993079" cy="553999"/>
              <a:chOff x="8915469" y="2899720"/>
              <a:chExt cx="993079" cy="553999"/>
            </a:xfrm>
          </p:grpSpPr>
          <p:sp>
            <p:nvSpPr>
              <p:cNvPr id="38" name="矩形 37">
                <a:extLst>
                  <a:ext uri="{FF2B5EF4-FFF2-40B4-BE49-F238E27FC236}">
                    <a16:creationId xmlns:a16="http://schemas.microsoft.com/office/drawing/2014/main" id="{3FA63BDA-0E47-25AA-2179-680DCB27F0A3}"/>
                  </a:ext>
                </a:extLst>
              </p:cNvPr>
              <p:cNvSpPr/>
              <p:nvPr/>
            </p:nvSpPr>
            <p:spPr>
              <a:xfrm>
                <a:off x="8915469" y="2899720"/>
                <a:ext cx="993079" cy="553999"/>
              </a:xfrm>
              <a:prstGeom prst="rect">
                <a:avLst/>
              </a:prstGeom>
            </p:spPr>
            <p:txBody>
              <a:bodyPr wrap="none" anchor="ctr">
                <a:spAutoFit/>
              </a:bodyPr>
              <a:lstStyle/>
              <a:p>
                <a:pPr algn="ctr"/>
                <a:r>
                  <a:rPr lang="zh-CN" altLang="zh-CN" sz="1400" dirty="0">
                    <a:latin typeface="Microsoft YaHei" panose="020B0503020204020204" pitchFamily="34" charset="-122"/>
                    <a:ea typeface="Microsoft YaHei" panose="020B0503020204020204" pitchFamily="34" charset="-122"/>
                  </a:rPr>
                  <a:t>不可见</a:t>
                </a:r>
                <a:endParaRPr lang="zh-CN" altLang="en-US" sz="1400" dirty="0">
                  <a:latin typeface="Microsoft YaHei" panose="020B0503020204020204" pitchFamily="34" charset="-122"/>
                  <a:ea typeface="Microsoft YaHei" panose="020B0503020204020204" pitchFamily="34" charset="-122"/>
                </a:endParaRPr>
              </a:p>
            </p:txBody>
          </p:sp>
          <p:sp>
            <p:nvSpPr>
              <p:cNvPr id="39" name="圆角矩形 38">
                <a:extLst>
                  <a:ext uri="{FF2B5EF4-FFF2-40B4-BE49-F238E27FC236}">
                    <a16:creationId xmlns:a16="http://schemas.microsoft.com/office/drawing/2014/main" id="{C25B2AAD-69E3-6010-BB81-795F7D8BD95B}"/>
                  </a:ext>
                </a:extLst>
              </p:cNvPr>
              <p:cNvSpPr/>
              <p:nvPr/>
            </p:nvSpPr>
            <p:spPr>
              <a:xfrm>
                <a:off x="8919520" y="2926776"/>
                <a:ext cx="984976" cy="474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grpSp>
        <p:cxnSp>
          <p:nvCxnSpPr>
            <p:cNvPr id="40" name="直接箭头连接符 24">
              <a:extLst>
                <a:ext uri="{FF2B5EF4-FFF2-40B4-BE49-F238E27FC236}">
                  <a16:creationId xmlns:a16="http://schemas.microsoft.com/office/drawing/2014/main" id="{79E445C2-266B-6B74-DD73-AAEBDE7F3A3D}"/>
                </a:ext>
              </a:extLst>
            </p:cNvPr>
            <p:cNvCxnSpPr>
              <a:cxnSpLocks/>
              <a:stCxn id="29" idx="2"/>
              <a:endCxn id="33" idx="0"/>
            </p:cNvCxnSpPr>
            <p:nvPr/>
          </p:nvCxnSpPr>
          <p:spPr>
            <a:xfrm>
              <a:off x="2519632" y="3312778"/>
              <a:ext cx="11047" cy="8304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肘形连接符 40">
              <a:extLst>
                <a:ext uri="{FF2B5EF4-FFF2-40B4-BE49-F238E27FC236}">
                  <a16:creationId xmlns:a16="http://schemas.microsoft.com/office/drawing/2014/main" id="{51B58CAE-08F3-3BDD-33CE-AED32B08C18F}"/>
                </a:ext>
              </a:extLst>
            </p:cNvPr>
            <p:cNvCxnSpPr>
              <a:stCxn id="32" idx="3"/>
              <a:endCxn id="36" idx="0"/>
            </p:cNvCxnSpPr>
            <p:nvPr/>
          </p:nvCxnSpPr>
          <p:spPr>
            <a:xfrm rot="10800000" flipV="1">
              <a:off x="1140891" y="4304311"/>
              <a:ext cx="676201" cy="991477"/>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41">
              <a:extLst>
                <a:ext uri="{FF2B5EF4-FFF2-40B4-BE49-F238E27FC236}">
                  <a16:creationId xmlns:a16="http://schemas.microsoft.com/office/drawing/2014/main" id="{70D0FB40-CFA5-E52A-3155-347D2A2F6B35}"/>
                </a:ext>
              </a:extLst>
            </p:cNvPr>
            <p:cNvCxnSpPr>
              <a:stCxn id="32" idx="0"/>
              <a:endCxn id="39" idx="0"/>
            </p:cNvCxnSpPr>
            <p:nvPr/>
          </p:nvCxnSpPr>
          <p:spPr>
            <a:xfrm>
              <a:off x="3244267" y="4304312"/>
              <a:ext cx="540411" cy="991477"/>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5E7DF746-1900-9273-2CDE-ECDD9949270B}"/>
                </a:ext>
              </a:extLst>
            </p:cNvPr>
            <p:cNvSpPr/>
            <p:nvPr/>
          </p:nvSpPr>
          <p:spPr>
            <a:xfrm>
              <a:off x="1300969" y="3936697"/>
              <a:ext cx="500060" cy="450815"/>
            </a:xfrm>
            <a:prstGeom prst="rect">
              <a:avLst/>
            </a:prstGeom>
          </p:spPr>
          <p:txBody>
            <a:bodyPr wrap="none" anchor="ctr">
              <a:spAutoFit/>
            </a:bodyPr>
            <a:lstStyle/>
            <a:p>
              <a:pPr algn="ctr">
                <a:lnSpc>
                  <a:spcPts val="1200"/>
                </a:lnSpc>
                <a:spcBef>
                  <a:spcPts val="800"/>
                </a:spcBef>
                <a:spcAft>
                  <a:spcPts val="800"/>
                </a:spcAft>
              </a:pP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是</a:t>
              </a:r>
              <a:endParaRPr lang="zh-CN"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4" name="矩形 43">
              <a:extLst>
                <a:ext uri="{FF2B5EF4-FFF2-40B4-BE49-F238E27FC236}">
                  <a16:creationId xmlns:a16="http://schemas.microsoft.com/office/drawing/2014/main" id="{7EE01FF9-9F55-6CC4-10C9-132CB5BAF1E0}"/>
                </a:ext>
              </a:extLst>
            </p:cNvPr>
            <p:cNvSpPr/>
            <p:nvPr/>
          </p:nvSpPr>
          <p:spPr>
            <a:xfrm>
              <a:off x="3120684" y="3936697"/>
              <a:ext cx="500060" cy="450815"/>
            </a:xfrm>
            <a:prstGeom prst="rect">
              <a:avLst/>
            </a:prstGeom>
          </p:spPr>
          <p:txBody>
            <a:bodyPr wrap="none" anchor="ctr">
              <a:spAutoFit/>
            </a:bodyPr>
            <a:lstStyle/>
            <a:p>
              <a:pPr algn="ctr">
                <a:lnSpc>
                  <a:spcPts val="1200"/>
                </a:lnSpc>
                <a:spcBef>
                  <a:spcPts val="800"/>
                </a:spcBef>
                <a:spcAft>
                  <a:spcPts val="800"/>
                </a:spcAft>
              </a:pP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否</a:t>
              </a:r>
              <a:endParaRPr lang="zh-CN"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5" name="菱形 44">
              <a:extLst>
                <a:ext uri="{FF2B5EF4-FFF2-40B4-BE49-F238E27FC236}">
                  <a16:creationId xmlns:a16="http://schemas.microsoft.com/office/drawing/2014/main" id="{221113EA-826D-EDEF-22EB-6F63B6F58204}"/>
                </a:ext>
              </a:extLst>
            </p:cNvPr>
            <p:cNvSpPr/>
            <p:nvPr/>
          </p:nvSpPr>
          <p:spPr>
            <a:xfrm>
              <a:off x="2113613" y="5993153"/>
              <a:ext cx="659567" cy="659567"/>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cxnSp>
          <p:nvCxnSpPr>
            <p:cNvPr id="46" name="肘形连接符 45">
              <a:extLst>
                <a:ext uri="{FF2B5EF4-FFF2-40B4-BE49-F238E27FC236}">
                  <a16:creationId xmlns:a16="http://schemas.microsoft.com/office/drawing/2014/main" id="{3B95BDFA-6BAA-4491-FA51-53DFAD434236}"/>
                </a:ext>
              </a:extLst>
            </p:cNvPr>
            <p:cNvCxnSpPr>
              <a:stCxn id="36" idx="2"/>
              <a:endCxn id="45" idx="1"/>
            </p:cNvCxnSpPr>
            <p:nvPr/>
          </p:nvCxnSpPr>
          <p:spPr>
            <a:xfrm rot="16200000" flipH="1">
              <a:off x="1350856" y="5560179"/>
              <a:ext cx="552791" cy="972723"/>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肘形连接符 46">
              <a:extLst>
                <a:ext uri="{FF2B5EF4-FFF2-40B4-BE49-F238E27FC236}">
                  <a16:creationId xmlns:a16="http://schemas.microsoft.com/office/drawing/2014/main" id="{903E7101-F4F9-7E72-01C8-8833EA2463EF}"/>
                </a:ext>
              </a:extLst>
            </p:cNvPr>
            <p:cNvCxnSpPr>
              <a:stCxn id="39" idx="2"/>
              <a:endCxn id="45" idx="3"/>
            </p:cNvCxnSpPr>
            <p:nvPr/>
          </p:nvCxnSpPr>
          <p:spPr>
            <a:xfrm rot="5400000">
              <a:off x="3002534" y="5540792"/>
              <a:ext cx="552791" cy="101149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32">
              <a:extLst>
                <a:ext uri="{FF2B5EF4-FFF2-40B4-BE49-F238E27FC236}">
                  <a16:creationId xmlns:a16="http://schemas.microsoft.com/office/drawing/2014/main" id="{6EC0DD26-A5EA-3904-4F75-28D6FBF9475C}"/>
                </a:ext>
              </a:extLst>
            </p:cNvPr>
            <p:cNvCxnSpPr/>
            <p:nvPr/>
          </p:nvCxnSpPr>
          <p:spPr>
            <a:xfrm>
              <a:off x="2439963" y="6640336"/>
              <a:ext cx="6453" cy="4050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流程图: 联系 33">
              <a:extLst>
                <a:ext uri="{FF2B5EF4-FFF2-40B4-BE49-F238E27FC236}">
                  <a16:creationId xmlns:a16="http://schemas.microsoft.com/office/drawing/2014/main" id="{48476DBB-3A89-C6D4-67CF-33E04E03D2D8}"/>
                </a:ext>
              </a:extLst>
            </p:cNvPr>
            <p:cNvSpPr/>
            <p:nvPr/>
          </p:nvSpPr>
          <p:spPr>
            <a:xfrm>
              <a:off x="2316189" y="7052912"/>
              <a:ext cx="254000" cy="25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grpSp>
          <p:nvGrpSpPr>
            <p:cNvPr id="50" name="组合 49">
              <a:extLst>
                <a:ext uri="{FF2B5EF4-FFF2-40B4-BE49-F238E27FC236}">
                  <a16:creationId xmlns:a16="http://schemas.microsoft.com/office/drawing/2014/main" id="{ECBAA9D3-70E8-2AF1-903B-9884997DA8F5}"/>
                </a:ext>
              </a:extLst>
            </p:cNvPr>
            <p:cNvGrpSpPr/>
            <p:nvPr/>
          </p:nvGrpSpPr>
          <p:grpSpPr>
            <a:xfrm>
              <a:off x="6080968" y="2811366"/>
              <a:ext cx="2793663" cy="553999"/>
              <a:chOff x="5356224" y="2287151"/>
              <a:chExt cx="3767769" cy="553999"/>
            </a:xfrm>
          </p:grpSpPr>
          <p:sp>
            <p:nvSpPr>
              <p:cNvPr id="51" name="六边形 50">
                <a:extLst>
                  <a:ext uri="{FF2B5EF4-FFF2-40B4-BE49-F238E27FC236}">
                    <a16:creationId xmlns:a16="http://schemas.microsoft.com/office/drawing/2014/main" id="{93E19E24-6C7C-BEE4-A92C-4B1DB0793EDE}"/>
                  </a:ext>
                </a:extLst>
              </p:cNvPr>
              <p:cNvSpPr/>
              <p:nvPr/>
            </p:nvSpPr>
            <p:spPr>
              <a:xfrm>
                <a:off x="5356224" y="2352517"/>
                <a:ext cx="3767769" cy="397736"/>
              </a:xfrm>
              <a:prstGeom prst="hexagon">
                <a:avLst>
                  <a:gd name="adj" fmla="val 87674"/>
                  <a:gd name="vf" fmla="val 1154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52" name="文本框 51">
                <a:extLst>
                  <a:ext uri="{FF2B5EF4-FFF2-40B4-BE49-F238E27FC236}">
                    <a16:creationId xmlns:a16="http://schemas.microsoft.com/office/drawing/2014/main" id="{04E54D32-55BA-1AB3-0B01-21320F5DBB4C}"/>
                  </a:ext>
                </a:extLst>
              </p:cNvPr>
              <p:cNvSpPr txBox="1"/>
              <p:nvPr/>
            </p:nvSpPr>
            <p:spPr>
              <a:xfrm>
                <a:off x="5494097" y="2287151"/>
                <a:ext cx="3492022" cy="553999"/>
              </a:xfrm>
              <a:prstGeom prst="rect">
                <a:avLst/>
              </a:prstGeom>
              <a:noFill/>
            </p:spPr>
            <p:txBody>
              <a:bodyPr wrap="square" rtlCol="0" anchor="ctr">
                <a:spAutoFit/>
              </a:bodyPr>
              <a:lstStyle/>
              <a:p>
                <a:pPr algn="ctr"/>
                <a:r>
                  <a:rPr lang="zh-CN" altLang="zh-CN" sz="1400" dirty="0">
                    <a:latin typeface="Microsoft YaHei" panose="020B0503020204020204" pitchFamily="34" charset="-122"/>
                    <a:ea typeface="Microsoft YaHei" panose="020B0503020204020204" pitchFamily="34" charset="-122"/>
                  </a:rPr>
                  <a:t>读取事务</a:t>
                </a:r>
                <a:r>
                  <a:rPr lang="en-US" altLang="zh-CN" sz="1400" dirty="0">
                    <a:latin typeface="Microsoft YaHei" panose="020B0503020204020204" pitchFamily="34" charset="-122"/>
                    <a:ea typeface="Microsoft YaHei" panose="020B0503020204020204" pitchFamily="34" charset="-122"/>
                  </a:rPr>
                  <a:t>ID</a:t>
                </a:r>
                <a:r>
                  <a:rPr lang="zh-CN" altLang="zh-CN" sz="1400" dirty="0">
                    <a:latin typeface="Microsoft YaHei" panose="020B0503020204020204" pitchFamily="34" charset="-122"/>
                    <a:ea typeface="Microsoft YaHei" panose="020B0503020204020204" pitchFamily="34" charset="-122"/>
                  </a:rPr>
                  <a:t>的</a:t>
                </a:r>
                <a:r>
                  <a:rPr lang="en-US" altLang="zh-CN" sz="1400" dirty="0" err="1">
                    <a:solidFill>
                      <a:srgbClr val="0432FF"/>
                    </a:solidFill>
                    <a:latin typeface="Microsoft YaHei" panose="020B0503020204020204" pitchFamily="34" charset="-122"/>
                    <a:ea typeface="Microsoft YaHei" panose="020B0503020204020204" pitchFamily="34" charset="-122"/>
                  </a:rPr>
                  <a:t>CSN</a:t>
                </a:r>
                <a:endParaRPr lang="zh-CN" altLang="zh-CN" sz="1400" dirty="0">
                  <a:solidFill>
                    <a:srgbClr val="0432FF"/>
                  </a:solidFill>
                  <a:latin typeface="Microsoft YaHei" panose="020B0503020204020204" pitchFamily="34" charset="-122"/>
                  <a:ea typeface="Microsoft YaHei" panose="020B0503020204020204" pitchFamily="34" charset="-122"/>
                </a:endParaRPr>
              </a:p>
            </p:txBody>
          </p:sp>
        </p:grpSp>
        <p:cxnSp>
          <p:nvCxnSpPr>
            <p:cNvPr id="53" name="肘形连接符 52">
              <a:extLst>
                <a:ext uri="{FF2B5EF4-FFF2-40B4-BE49-F238E27FC236}">
                  <a16:creationId xmlns:a16="http://schemas.microsoft.com/office/drawing/2014/main" id="{0F3915D3-03BB-E35B-0F55-A61CD75D02EF}"/>
                </a:ext>
              </a:extLst>
            </p:cNvPr>
            <p:cNvCxnSpPr>
              <a:cxnSpLocks/>
              <a:stCxn id="14" idx="0"/>
            </p:cNvCxnSpPr>
            <p:nvPr/>
          </p:nvCxnSpPr>
          <p:spPr>
            <a:xfrm>
              <a:off x="6073044" y="2326823"/>
              <a:ext cx="1367154" cy="549909"/>
            </a:xfrm>
            <a:prstGeom prst="bentConnector3">
              <a:avLst>
                <a:gd name="adj1" fmla="val 10016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4" name="组合 53">
              <a:extLst>
                <a:ext uri="{FF2B5EF4-FFF2-40B4-BE49-F238E27FC236}">
                  <a16:creationId xmlns:a16="http://schemas.microsoft.com/office/drawing/2014/main" id="{FEA9FB51-E218-0075-2D5E-C02194368BFF}"/>
                </a:ext>
              </a:extLst>
            </p:cNvPr>
            <p:cNvGrpSpPr/>
            <p:nvPr/>
          </p:nvGrpSpPr>
          <p:grpSpPr>
            <a:xfrm>
              <a:off x="6530051" y="4022978"/>
              <a:ext cx="1895497" cy="553999"/>
              <a:chOff x="5356225" y="2270051"/>
              <a:chExt cx="2603500" cy="553999"/>
            </a:xfrm>
          </p:grpSpPr>
          <p:sp>
            <p:nvSpPr>
              <p:cNvPr id="55" name="六边形 54">
                <a:extLst>
                  <a:ext uri="{FF2B5EF4-FFF2-40B4-BE49-F238E27FC236}">
                    <a16:creationId xmlns:a16="http://schemas.microsoft.com/office/drawing/2014/main" id="{8972D6ED-DE41-84F0-B528-A412412FC6F8}"/>
                  </a:ext>
                </a:extLst>
              </p:cNvPr>
              <p:cNvSpPr/>
              <p:nvPr/>
            </p:nvSpPr>
            <p:spPr>
              <a:xfrm>
                <a:off x="5356225" y="2355413"/>
                <a:ext cx="2603500" cy="397736"/>
              </a:xfrm>
              <a:prstGeom prst="hexagon">
                <a:avLst>
                  <a:gd name="adj" fmla="val 87674"/>
                  <a:gd name="vf" fmla="val 1154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56" name="文本框 55">
                <a:extLst>
                  <a:ext uri="{FF2B5EF4-FFF2-40B4-BE49-F238E27FC236}">
                    <a16:creationId xmlns:a16="http://schemas.microsoft.com/office/drawing/2014/main" id="{A21468EA-D86F-A137-A597-1B4C728D5EB0}"/>
                  </a:ext>
                </a:extLst>
              </p:cNvPr>
              <p:cNvSpPr txBox="1"/>
              <p:nvPr/>
            </p:nvSpPr>
            <p:spPr>
              <a:xfrm>
                <a:off x="5445125" y="2270051"/>
                <a:ext cx="2425699" cy="553999"/>
              </a:xfrm>
              <a:prstGeom prst="rect">
                <a:avLst/>
              </a:prstGeom>
              <a:noFill/>
            </p:spPr>
            <p:txBody>
              <a:bodyPr wrap="square" rtlCol="0" anchor="ctr">
                <a:spAutoFit/>
              </a:bodyPr>
              <a:lstStyle/>
              <a:p>
                <a:pPr algn="ctr"/>
                <a:r>
                  <a:rPr lang="zh-CN" altLang="zh-CN" sz="1400" dirty="0">
                    <a:latin typeface="Microsoft YaHei" panose="020B0503020204020204" pitchFamily="34" charset="-122"/>
                    <a:ea typeface="Microsoft YaHei" panose="020B0503020204020204" pitchFamily="34" charset="-122"/>
                  </a:rPr>
                  <a:t>正在提交</a:t>
                </a:r>
              </a:p>
            </p:txBody>
          </p:sp>
        </p:grpSp>
        <p:cxnSp>
          <p:nvCxnSpPr>
            <p:cNvPr id="57" name="直接箭头连接符 37">
              <a:extLst>
                <a:ext uri="{FF2B5EF4-FFF2-40B4-BE49-F238E27FC236}">
                  <a16:creationId xmlns:a16="http://schemas.microsoft.com/office/drawing/2014/main" id="{4ED609D5-28BF-26CD-3E37-9FEE317EB89D}"/>
                </a:ext>
              </a:extLst>
            </p:cNvPr>
            <p:cNvCxnSpPr/>
            <p:nvPr/>
          </p:nvCxnSpPr>
          <p:spPr>
            <a:xfrm>
              <a:off x="7425655" y="3272740"/>
              <a:ext cx="9809" cy="8447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4A6EE0AC-B2C2-6B0B-F76A-73AA431FE603}"/>
                </a:ext>
              </a:extLst>
            </p:cNvPr>
            <p:cNvGrpSpPr/>
            <p:nvPr/>
          </p:nvGrpSpPr>
          <p:grpSpPr>
            <a:xfrm>
              <a:off x="4967805" y="5268733"/>
              <a:ext cx="1894942" cy="553998"/>
              <a:chOff x="8904157" y="2899720"/>
              <a:chExt cx="1894942" cy="553998"/>
            </a:xfrm>
          </p:grpSpPr>
          <p:sp>
            <p:nvSpPr>
              <p:cNvPr id="59" name="矩形 58">
                <a:extLst>
                  <a:ext uri="{FF2B5EF4-FFF2-40B4-BE49-F238E27FC236}">
                    <a16:creationId xmlns:a16="http://schemas.microsoft.com/office/drawing/2014/main" id="{B7149183-DF7F-C9C1-0E83-6D9492B6B0F0}"/>
                  </a:ext>
                </a:extLst>
              </p:cNvPr>
              <p:cNvSpPr/>
              <p:nvPr/>
            </p:nvSpPr>
            <p:spPr>
              <a:xfrm>
                <a:off x="8911979" y="2899720"/>
                <a:ext cx="1887118" cy="553998"/>
              </a:xfrm>
              <a:prstGeom prst="rect">
                <a:avLst/>
              </a:prstGeom>
            </p:spPr>
            <p:txBody>
              <a:bodyPr wrap="square" anchor="ctr">
                <a:spAutoFit/>
              </a:bodyPr>
              <a:lstStyle/>
              <a:p>
                <a:pPr algn="ctr"/>
                <a:r>
                  <a:rPr lang="zh-CN" altLang="zh-CN" sz="1400" dirty="0">
                    <a:latin typeface="Microsoft YaHei" panose="020B0503020204020204" pitchFamily="34" charset="-122"/>
                    <a:ea typeface="Microsoft YaHei" panose="020B0503020204020204" pitchFamily="34" charset="-122"/>
                  </a:rPr>
                  <a:t>等待事务结束</a:t>
                </a:r>
              </a:p>
            </p:txBody>
          </p:sp>
          <p:sp>
            <p:nvSpPr>
              <p:cNvPr id="60" name="圆角矩形 59">
                <a:extLst>
                  <a:ext uri="{FF2B5EF4-FFF2-40B4-BE49-F238E27FC236}">
                    <a16:creationId xmlns:a16="http://schemas.microsoft.com/office/drawing/2014/main" id="{1C9BB143-C027-1768-CE6B-201A6AA1DC8E}"/>
                  </a:ext>
                </a:extLst>
              </p:cNvPr>
              <p:cNvSpPr/>
              <p:nvPr/>
            </p:nvSpPr>
            <p:spPr>
              <a:xfrm>
                <a:off x="8904157" y="2926776"/>
                <a:ext cx="1894942" cy="474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grpSp>
        <p:grpSp>
          <p:nvGrpSpPr>
            <p:cNvPr id="61" name="组合 60">
              <a:extLst>
                <a:ext uri="{FF2B5EF4-FFF2-40B4-BE49-F238E27FC236}">
                  <a16:creationId xmlns:a16="http://schemas.microsoft.com/office/drawing/2014/main" id="{5386D90A-9284-59D8-B0A5-C160B58B852F}"/>
                </a:ext>
              </a:extLst>
            </p:cNvPr>
            <p:cNvGrpSpPr/>
            <p:nvPr/>
          </p:nvGrpSpPr>
          <p:grpSpPr>
            <a:xfrm>
              <a:off x="8391706" y="5268733"/>
              <a:ext cx="993079" cy="553999"/>
              <a:chOff x="8963379" y="2899720"/>
              <a:chExt cx="993079" cy="553999"/>
            </a:xfrm>
          </p:grpSpPr>
          <p:sp>
            <p:nvSpPr>
              <p:cNvPr id="62" name="矩形 61">
                <a:extLst>
                  <a:ext uri="{FF2B5EF4-FFF2-40B4-BE49-F238E27FC236}">
                    <a16:creationId xmlns:a16="http://schemas.microsoft.com/office/drawing/2014/main" id="{99F09853-27B3-2E35-B6F8-7227A0C8A36A}"/>
                  </a:ext>
                </a:extLst>
              </p:cNvPr>
              <p:cNvSpPr/>
              <p:nvPr/>
            </p:nvSpPr>
            <p:spPr>
              <a:xfrm>
                <a:off x="8963379" y="2899720"/>
                <a:ext cx="993079" cy="553999"/>
              </a:xfrm>
              <a:prstGeom prst="rect">
                <a:avLst/>
              </a:prstGeom>
            </p:spPr>
            <p:txBody>
              <a:bodyPr wrap="none" anchor="ctr">
                <a:spAutoFit/>
              </a:bodyPr>
              <a:lstStyle/>
              <a:p>
                <a:pPr algn="ctr"/>
                <a:r>
                  <a:rPr lang="zh-CN" altLang="zh-CN" sz="1400" dirty="0">
                    <a:latin typeface="Microsoft YaHei" panose="020B0503020204020204" pitchFamily="34" charset="-122"/>
                    <a:ea typeface="Microsoft YaHei" panose="020B0503020204020204" pitchFamily="34" charset="-122"/>
                  </a:rPr>
                  <a:t>不可见</a:t>
                </a:r>
                <a:endParaRPr lang="zh-CN" altLang="en-US" sz="1400" dirty="0">
                  <a:latin typeface="Microsoft YaHei" panose="020B0503020204020204" pitchFamily="34" charset="-122"/>
                  <a:ea typeface="Microsoft YaHei" panose="020B0503020204020204" pitchFamily="34" charset="-122"/>
                </a:endParaRPr>
              </a:p>
            </p:txBody>
          </p:sp>
          <p:sp>
            <p:nvSpPr>
              <p:cNvPr id="63" name="圆角矩形 62">
                <a:extLst>
                  <a:ext uri="{FF2B5EF4-FFF2-40B4-BE49-F238E27FC236}">
                    <a16:creationId xmlns:a16="http://schemas.microsoft.com/office/drawing/2014/main" id="{54D30836-2197-0A1D-9C73-7D5498B5383A}"/>
                  </a:ext>
                </a:extLst>
              </p:cNvPr>
              <p:cNvSpPr/>
              <p:nvPr/>
            </p:nvSpPr>
            <p:spPr>
              <a:xfrm>
                <a:off x="8973648" y="2926776"/>
                <a:ext cx="972543" cy="474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grpSp>
        <p:cxnSp>
          <p:nvCxnSpPr>
            <p:cNvPr id="64" name="肘形连接符 63">
              <a:extLst>
                <a:ext uri="{FF2B5EF4-FFF2-40B4-BE49-F238E27FC236}">
                  <a16:creationId xmlns:a16="http://schemas.microsoft.com/office/drawing/2014/main" id="{113B815C-CE83-57E9-582B-E8B0458F8E96}"/>
                </a:ext>
              </a:extLst>
            </p:cNvPr>
            <p:cNvCxnSpPr>
              <a:stCxn id="55" idx="3"/>
              <a:endCxn id="60" idx="0"/>
            </p:cNvCxnSpPr>
            <p:nvPr/>
          </p:nvCxnSpPr>
          <p:spPr>
            <a:xfrm rot="10800000" flipV="1">
              <a:off x="5915277" y="4307207"/>
              <a:ext cx="614775" cy="988581"/>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肘形连接符 64">
              <a:extLst>
                <a:ext uri="{FF2B5EF4-FFF2-40B4-BE49-F238E27FC236}">
                  <a16:creationId xmlns:a16="http://schemas.microsoft.com/office/drawing/2014/main" id="{5233C163-4FDB-FEBC-D82A-172727EBB87E}"/>
                </a:ext>
              </a:extLst>
            </p:cNvPr>
            <p:cNvCxnSpPr>
              <a:stCxn id="55" idx="0"/>
              <a:endCxn id="63" idx="0"/>
            </p:cNvCxnSpPr>
            <p:nvPr/>
          </p:nvCxnSpPr>
          <p:spPr>
            <a:xfrm>
              <a:off x="8425548" y="4307208"/>
              <a:ext cx="462699" cy="988581"/>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5A275F9A-9FBE-74E6-8D7C-B67D20213555}"/>
                </a:ext>
              </a:extLst>
            </p:cNvPr>
            <p:cNvSpPr/>
            <p:nvPr/>
          </p:nvSpPr>
          <p:spPr>
            <a:xfrm>
              <a:off x="6161254" y="3936472"/>
              <a:ext cx="500060" cy="450815"/>
            </a:xfrm>
            <a:prstGeom prst="rect">
              <a:avLst/>
            </a:prstGeom>
          </p:spPr>
          <p:txBody>
            <a:bodyPr wrap="none" anchor="ctr">
              <a:spAutoFit/>
            </a:bodyPr>
            <a:lstStyle/>
            <a:p>
              <a:pPr algn="ctr">
                <a:lnSpc>
                  <a:spcPts val="1200"/>
                </a:lnSpc>
                <a:spcBef>
                  <a:spcPts val="800"/>
                </a:spcBef>
                <a:spcAft>
                  <a:spcPts val="800"/>
                </a:spcAft>
              </a:pPr>
              <a:r>
                <a:rPr lang="zh-CN" altLang="en-US" sz="1400" dirty="0">
                  <a:effectLst/>
                  <a:latin typeface="Microsoft YaHei" panose="020B0503020204020204" pitchFamily="34" charset="-122"/>
                  <a:ea typeface="Microsoft YaHei" panose="020B0503020204020204" pitchFamily="34" charset="-122"/>
                  <a:cs typeface="Times New Roman" panose="02020603050405020304" pitchFamily="18" charset="0"/>
                </a:rPr>
                <a:t>是</a:t>
              </a:r>
              <a:endParaRPr lang="zh-CN" altLang="zh-CN" sz="14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7" name="矩形 66">
              <a:extLst>
                <a:ext uri="{FF2B5EF4-FFF2-40B4-BE49-F238E27FC236}">
                  <a16:creationId xmlns:a16="http://schemas.microsoft.com/office/drawing/2014/main" id="{76C9AF52-F24E-AF74-85C8-768A0C45386F}"/>
                </a:ext>
              </a:extLst>
            </p:cNvPr>
            <p:cNvSpPr/>
            <p:nvPr/>
          </p:nvSpPr>
          <p:spPr>
            <a:xfrm>
              <a:off x="8310202" y="3936697"/>
              <a:ext cx="500060" cy="450815"/>
            </a:xfrm>
            <a:prstGeom prst="rect">
              <a:avLst/>
            </a:prstGeom>
          </p:spPr>
          <p:txBody>
            <a:bodyPr wrap="none" anchor="ctr">
              <a:spAutoFit/>
            </a:bodyPr>
            <a:lstStyle/>
            <a:p>
              <a:pPr algn="ctr">
                <a:lnSpc>
                  <a:spcPts val="1200"/>
                </a:lnSpc>
                <a:spcBef>
                  <a:spcPts val="800"/>
                </a:spcBef>
                <a:spcAft>
                  <a:spcPts val="800"/>
                </a:spcAft>
              </a:pP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否</a:t>
              </a:r>
              <a:endParaRPr lang="zh-CN"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p:txBody>
        </p:sp>
        <p:cxnSp>
          <p:nvCxnSpPr>
            <p:cNvPr id="68" name="直接箭头连接符 44">
              <a:extLst>
                <a:ext uri="{FF2B5EF4-FFF2-40B4-BE49-F238E27FC236}">
                  <a16:creationId xmlns:a16="http://schemas.microsoft.com/office/drawing/2014/main" id="{7DA49542-4671-D018-6F71-448E4D405938}"/>
                </a:ext>
              </a:extLst>
            </p:cNvPr>
            <p:cNvCxnSpPr/>
            <p:nvPr/>
          </p:nvCxnSpPr>
          <p:spPr>
            <a:xfrm>
              <a:off x="8942346" y="5792314"/>
              <a:ext cx="6453" cy="4050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流程图: 联系 45">
              <a:extLst>
                <a:ext uri="{FF2B5EF4-FFF2-40B4-BE49-F238E27FC236}">
                  <a16:creationId xmlns:a16="http://schemas.microsoft.com/office/drawing/2014/main" id="{817EE88A-1923-DC63-02C1-4863CEE4B7DA}"/>
                </a:ext>
              </a:extLst>
            </p:cNvPr>
            <p:cNvSpPr/>
            <p:nvPr/>
          </p:nvSpPr>
          <p:spPr>
            <a:xfrm>
              <a:off x="8818572" y="6204890"/>
              <a:ext cx="254000" cy="25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cxnSp>
          <p:nvCxnSpPr>
            <p:cNvPr id="70" name="肘形连接符 69">
              <a:extLst>
                <a:ext uri="{FF2B5EF4-FFF2-40B4-BE49-F238E27FC236}">
                  <a16:creationId xmlns:a16="http://schemas.microsoft.com/office/drawing/2014/main" id="{6C256534-CD06-BA47-6E35-EC49ADFCBA0C}"/>
                </a:ext>
              </a:extLst>
            </p:cNvPr>
            <p:cNvCxnSpPr>
              <a:stCxn id="60" idx="2"/>
              <a:endCxn id="51" idx="0"/>
            </p:cNvCxnSpPr>
            <p:nvPr/>
          </p:nvCxnSpPr>
          <p:spPr>
            <a:xfrm rot="5400000" flipH="1" flipV="1">
              <a:off x="6047680" y="2943195"/>
              <a:ext cx="2694546" cy="2959355"/>
            </a:xfrm>
            <a:prstGeom prst="bentConnector4">
              <a:avLst>
                <a:gd name="adj1" fmla="val -33262"/>
                <a:gd name="adj2" fmla="val 12685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AFE2BEC7-DBDC-632B-3981-B2E81A7DF00E}"/>
                </a:ext>
              </a:extLst>
            </p:cNvPr>
            <p:cNvGrpSpPr/>
            <p:nvPr/>
          </p:nvGrpSpPr>
          <p:grpSpPr>
            <a:xfrm>
              <a:off x="4166044" y="7569371"/>
              <a:ext cx="4184554" cy="3044746"/>
              <a:chOff x="3716344" y="8406502"/>
              <a:chExt cx="4184554" cy="3044746"/>
            </a:xfrm>
          </p:grpSpPr>
          <p:grpSp>
            <p:nvGrpSpPr>
              <p:cNvPr id="72" name="组合 71">
                <a:extLst>
                  <a:ext uri="{FF2B5EF4-FFF2-40B4-BE49-F238E27FC236}">
                    <a16:creationId xmlns:a16="http://schemas.microsoft.com/office/drawing/2014/main" id="{6B549BD6-36E6-C198-8B54-19DB92688578}"/>
                  </a:ext>
                </a:extLst>
              </p:cNvPr>
              <p:cNvGrpSpPr/>
              <p:nvPr/>
            </p:nvGrpSpPr>
            <p:grpSpPr>
              <a:xfrm>
                <a:off x="4432570" y="8406502"/>
                <a:ext cx="2445470" cy="941796"/>
                <a:chOff x="4117930" y="2291392"/>
                <a:chExt cx="3298166" cy="941796"/>
              </a:xfrm>
            </p:grpSpPr>
            <p:sp>
              <p:nvSpPr>
                <p:cNvPr id="88" name="六边形 87">
                  <a:extLst>
                    <a:ext uri="{FF2B5EF4-FFF2-40B4-BE49-F238E27FC236}">
                      <a16:creationId xmlns:a16="http://schemas.microsoft.com/office/drawing/2014/main" id="{C6799867-89D0-E519-2370-1E1A6A389D3B}"/>
                    </a:ext>
                  </a:extLst>
                </p:cNvPr>
                <p:cNvSpPr/>
                <p:nvPr/>
              </p:nvSpPr>
              <p:spPr>
                <a:xfrm>
                  <a:off x="4117930" y="2352516"/>
                  <a:ext cx="3298166" cy="775743"/>
                </a:xfrm>
                <a:prstGeom prst="hexagon">
                  <a:avLst>
                    <a:gd name="adj" fmla="val 87674"/>
                    <a:gd name="vf" fmla="val 1154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sp>
              <p:nvSpPr>
                <p:cNvPr id="89" name="文本框 88">
                  <a:extLst>
                    <a:ext uri="{FF2B5EF4-FFF2-40B4-BE49-F238E27FC236}">
                      <a16:creationId xmlns:a16="http://schemas.microsoft.com/office/drawing/2014/main" id="{01D2A742-943F-89CA-8E5D-B3298A6C5225}"/>
                    </a:ext>
                  </a:extLst>
                </p:cNvPr>
                <p:cNvSpPr txBox="1"/>
                <p:nvPr/>
              </p:nvSpPr>
              <p:spPr>
                <a:xfrm>
                  <a:off x="4488416" y="2291392"/>
                  <a:ext cx="2859058" cy="941796"/>
                </a:xfrm>
                <a:prstGeom prst="rect">
                  <a:avLst/>
                </a:prstGeom>
                <a:noFill/>
              </p:spPr>
              <p:txBody>
                <a:bodyPr wrap="square" rtlCol="0" anchor="ctr">
                  <a:spAutoFit/>
                </a:bodyPr>
                <a:lstStyle/>
                <a:p>
                  <a:pPr algn="ctr"/>
                  <a:r>
                    <a:rPr lang="zh-CN" altLang="zh-CN" sz="1400" dirty="0">
                      <a:latin typeface="Microsoft YaHei" panose="020B0503020204020204" pitchFamily="34" charset="-122"/>
                      <a:ea typeface="Microsoft YaHei" panose="020B0503020204020204" pitchFamily="34" charset="-122"/>
                    </a:rPr>
                    <a:t>事务</a:t>
                  </a:r>
                  <a:r>
                    <a:rPr lang="en-US" altLang="zh-CN" sz="1400" dirty="0">
                      <a:latin typeface="Microsoft YaHei" panose="020B0503020204020204" pitchFamily="34" charset="-122"/>
                      <a:ea typeface="Microsoft YaHei" panose="020B0503020204020204" pitchFamily="34" charset="-122"/>
                    </a:rPr>
                    <a:t>ID</a:t>
                  </a:r>
                  <a:r>
                    <a:rPr lang="zh-CN" altLang="zh-CN" sz="1400" dirty="0">
                      <a:latin typeface="Microsoft YaHei" panose="020B0503020204020204" pitchFamily="34" charset="-122"/>
                      <a:ea typeface="Microsoft YaHei" panose="020B0503020204020204" pitchFamily="34" charset="-122"/>
                    </a:rPr>
                    <a:t>对应</a:t>
                  </a:r>
                  <a:r>
                    <a:rPr lang="en-US" altLang="zh-CN" sz="1400" dirty="0" err="1">
                      <a:latin typeface="Microsoft YaHei" panose="020B0503020204020204" pitchFamily="34" charset="-122"/>
                      <a:ea typeface="Microsoft YaHei" panose="020B0503020204020204" pitchFamily="34" charset="-122"/>
                    </a:rPr>
                    <a:t>CSN</a:t>
                  </a:r>
                  <a:endParaRPr lang="en-US" altLang="zh-CN" sz="1400" dirty="0">
                    <a:latin typeface="Microsoft YaHei" panose="020B0503020204020204" pitchFamily="34" charset="-122"/>
                    <a:ea typeface="Microsoft YaHei" panose="020B0503020204020204" pitchFamily="34" charset="-122"/>
                  </a:endParaRPr>
                </a:p>
                <a:p>
                  <a:pPr algn="ctr"/>
                  <a:r>
                    <a:rPr lang="zh-CN" altLang="zh-CN" sz="1400" dirty="0">
                      <a:latin typeface="Microsoft YaHei" panose="020B0503020204020204" pitchFamily="34" charset="-122"/>
                      <a:ea typeface="Microsoft YaHei" panose="020B0503020204020204" pitchFamily="34" charset="-122"/>
                    </a:rPr>
                    <a:t>小于快照</a:t>
                  </a:r>
                  <a:r>
                    <a:rPr lang="en-US" altLang="zh-CN" sz="1400" dirty="0" err="1">
                      <a:latin typeface="Microsoft YaHei" panose="020B0503020204020204" pitchFamily="34" charset="-122"/>
                      <a:ea typeface="Microsoft YaHei" panose="020B0503020204020204" pitchFamily="34" charset="-122"/>
                    </a:rPr>
                    <a:t>CSN</a:t>
                  </a:r>
                  <a:endParaRPr lang="zh-CN" altLang="zh-CN" sz="1400" dirty="0">
                    <a:latin typeface="Microsoft YaHei" panose="020B0503020204020204" pitchFamily="34" charset="-122"/>
                    <a:ea typeface="Microsoft YaHei" panose="020B0503020204020204" pitchFamily="34" charset="-122"/>
                  </a:endParaRPr>
                </a:p>
              </p:txBody>
            </p:sp>
          </p:grpSp>
          <p:grpSp>
            <p:nvGrpSpPr>
              <p:cNvPr id="73" name="组合 72">
                <a:extLst>
                  <a:ext uri="{FF2B5EF4-FFF2-40B4-BE49-F238E27FC236}">
                    <a16:creationId xmlns:a16="http://schemas.microsoft.com/office/drawing/2014/main" id="{45E11AB4-FB16-0DC7-DDD8-F5A6E49EC12A}"/>
                  </a:ext>
                </a:extLst>
              </p:cNvPr>
              <p:cNvGrpSpPr/>
              <p:nvPr/>
            </p:nvGrpSpPr>
            <p:grpSpPr>
              <a:xfrm>
                <a:off x="3716344" y="9486176"/>
                <a:ext cx="853869" cy="553999"/>
                <a:chOff x="8904158" y="2899720"/>
                <a:chExt cx="853869" cy="553999"/>
              </a:xfrm>
            </p:grpSpPr>
            <p:sp>
              <p:nvSpPr>
                <p:cNvPr id="86" name="矩形 85">
                  <a:extLst>
                    <a:ext uri="{FF2B5EF4-FFF2-40B4-BE49-F238E27FC236}">
                      <a16:creationId xmlns:a16="http://schemas.microsoft.com/office/drawing/2014/main" id="{41168B2D-7101-5B67-73CB-9783DA3BDED0}"/>
                    </a:ext>
                  </a:extLst>
                </p:cNvPr>
                <p:cNvSpPr/>
                <p:nvPr/>
              </p:nvSpPr>
              <p:spPr>
                <a:xfrm>
                  <a:off x="8904159" y="2899720"/>
                  <a:ext cx="853868" cy="553999"/>
                </a:xfrm>
                <a:prstGeom prst="rect">
                  <a:avLst/>
                </a:prstGeom>
              </p:spPr>
              <p:txBody>
                <a:bodyPr wrap="square" anchor="ctr">
                  <a:spAutoFit/>
                </a:bodyPr>
                <a:lstStyle/>
                <a:p>
                  <a:pPr algn="ctr"/>
                  <a:r>
                    <a:rPr lang="zh-CN" altLang="zh-CN" sz="1400" dirty="0">
                      <a:latin typeface="Microsoft YaHei" panose="020B0503020204020204" pitchFamily="34" charset="-122"/>
                      <a:ea typeface="Microsoft YaHei" panose="020B0503020204020204" pitchFamily="34" charset="-122"/>
                    </a:rPr>
                    <a:t>可见</a:t>
                  </a:r>
                </a:p>
              </p:txBody>
            </p:sp>
            <p:sp>
              <p:nvSpPr>
                <p:cNvPr id="87" name="圆角矩形 86">
                  <a:extLst>
                    <a:ext uri="{FF2B5EF4-FFF2-40B4-BE49-F238E27FC236}">
                      <a16:creationId xmlns:a16="http://schemas.microsoft.com/office/drawing/2014/main" id="{927B5189-81C6-4F6C-BC99-B3AE7E38974E}"/>
                    </a:ext>
                  </a:extLst>
                </p:cNvPr>
                <p:cNvSpPr/>
                <p:nvPr/>
              </p:nvSpPr>
              <p:spPr>
                <a:xfrm>
                  <a:off x="8904158" y="2926776"/>
                  <a:ext cx="853868" cy="474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grpSp>
          <p:grpSp>
            <p:nvGrpSpPr>
              <p:cNvPr id="74" name="组合 73">
                <a:extLst>
                  <a:ext uri="{FF2B5EF4-FFF2-40B4-BE49-F238E27FC236}">
                    <a16:creationId xmlns:a16="http://schemas.microsoft.com/office/drawing/2014/main" id="{83FF3054-01FA-6F46-7ED3-765D1480F61C}"/>
                  </a:ext>
                </a:extLst>
              </p:cNvPr>
              <p:cNvGrpSpPr/>
              <p:nvPr/>
            </p:nvGrpSpPr>
            <p:grpSpPr>
              <a:xfrm>
                <a:off x="6854045" y="9486176"/>
                <a:ext cx="1046853" cy="553999"/>
                <a:chOff x="8904157" y="2899720"/>
                <a:chExt cx="1046853" cy="553999"/>
              </a:xfrm>
            </p:grpSpPr>
            <p:sp>
              <p:nvSpPr>
                <p:cNvPr id="84" name="矩形 83">
                  <a:extLst>
                    <a:ext uri="{FF2B5EF4-FFF2-40B4-BE49-F238E27FC236}">
                      <a16:creationId xmlns:a16="http://schemas.microsoft.com/office/drawing/2014/main" id="{58D727F2-0EC1-8627-3C8C-A2D7DDCBD8C4}"/>
                    </a:ext>
                  </a:extLst>
                </p:cNvPr>
                <p:cNvSpPr/>
                <p:nvPr/>
              </p:nvSpPr>
              <p:spPr>
                <a:xfrm>
                  <a:off x="8931045" y="2899720"/>
                  <a:ext cx="993079" cy="553999"/>
                </a:xfrm>
                <a:prstGeom prst="rect">
                  <a:avLst/>
                </a:prstGeom>
              </p:spPr>
              <p:txBody>
                <a:bodyPr wrap="none" anchor="ctr">
                  <a:spAutoFit/>
                </a:bodyPr>
                <a:lstStyle/>
                <a:p>
                  <a:pPr algn="ctr"/>
                  <a:r>
                    <a:rPr lang="zh-CN" altLang="zh-CN" sz="1400" dirty="0">
                      <a:latin typeface="Microsoft YaHei" panose="020B0503020204020204" pitchFamily="34" charset="-122"/>
                      <a:ea typeface="Microsoft YaHei" panose="020B0503020204020204" pitchFamily="34" charset="-122"/>
                    </a:rPr>
                    <a:t>不可见</a:t>
                  </a:r>
                  <a:endParaRPr lang="zh-CN" altLang="en-US" sz="1400" dirty="0">
                    <a:latin typeface="Microsoft YaHei" panose="020B0503020204020204" pitchFamily="34" charset="-122"/>
                    <a:ea typeface="Microsoft YaHei" panose="020B0503020204020204" pitchFamily="34" charset="-122"/>
                  </a:endParaRPr>
                </a:p>
              </p:txBody>
            </p:sp>
            <p:sp>
              <p:nvSpPr>
                <p:cNvPr id="85" name="圆角矩形 84">
                  <a:extLst>
                    <a:ext uri="{FF2B5EF4-FFF2-40B4-BE49-F238E27FC236}">
                      <a16:creationId xmlns:a16="http://schemas.microsoft.com/office/drawing/2014/main" id="{BE843699-C02F-7A93-39CE-65F52A702A57}"/>
                    </a:ext>
                  </a:extLst>
                </p:cNvPr>
                <p:cNvSpPr/>
                <p:nvPr/>
              </p:nvSpPr>
              <p:spPr>
                <a:xfrm>
                  <a:off x="8904157" y="2926776"/>
                  <a:ext cx="1046853" cy="474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grpSp>
          <p:cxnSp>
            <p:nvCxnSpPr>
              <p:cNvPr id="75" name="肘形连接符 74">
                <a:extLst>
                  <a:ext uri="{FF2B5EF4-FFF2-40B4-BE49-F238E27FC236}">
                    <a16:creationId xmlns:a16="http://schemas.microsoft.com/office/drawing/2014/main" id="{31A75046-D72C-FE72-38FD-31CED372F622}"/>
                  </a:ext>
                </a:extLst>
              </p:cNvPr>
              <p:cNvCxnSpPr>
                <a:stCxn id="88" idx="3"/>
                <a:endCxn id="87" idx="0"/>
              </p:cNvCxnSpPr>
              <p:nvPr/>
            </p:nvCxnSpPr>
            <p:spPr>
              <a:xfrm rot="10800000" flipV="1">
                <a:off x="4143278" y="8855498"/>
                <a:ext cx="289292" cy="65773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a:extLst>
                  <a:ext uri="{FF2B5EF4-FFF2-40B4-BE49-F238E27FC236}">
                    <a16:creationId xmlns:a16="http://schemas.microsoft.com/office/drawing/2014/main" id="{58FAFA97-D3F9-B9A1-C30E-CB0E7E727665}"/>
                  </a:ext>
                </a:extLst>
              </p:cNvPr>
              <p:cNvCxnSpPr>
                <a:stCxn id="88" idx="0"/>
                <a:endCxn id="85" idx="0"/>
              </p:cNvCxnSpPr>
              <p:nvPr/>
            </p:nvCxnSpPr>
            <p:spPr>
              <a:xfrm>
                <a:off x="6878040" y="8855498"/>
                <a:ext cx="499432" cy="65773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66C2A749-9F37-61D1-CBCA-79227341067D}"/>
                  </a:ext>
                </a:extLst>
              </p:cNvPr>
              <p:cNvSpPr/>
              <p:nvPr/>
            </p:nvSpPr>
            <p:spPr>
              <a:xfrm>
                <a:off x="3949776" y="8494070"/>
                <a:ext cx="500060" cy="450815"/>
              </a:xfrm>
              <a:prstGeom prst="rect">
                <a:avLst/>
              </a:prstGeom>
            </p:spPr>
            <p:txBody>
              <a:bodyPr wrap="none" anchor="ctr">
                <a:spAutoFit/>
              </a:bodyPr>
              <a:lstStyle/>
              <a:p>
                <a:pPr algn="ctr">
                  <a:lnSpc>
                    <a:spcPts val="1200"/>
                  </a:lnSpc>
                  <a:spcBef>
                    <a:spcPts val="800"/>
                  </a:spcBef>
                  <a:spcAft>
                    <a:spcPts val="800"/>
                  </a:spcAft>
                </a:pPr>
                <a:r>
                  <a:rPr lang="zh-CN" altLang="en-US" sz="1400" dirty="0">
                    <a:effectLst/>
                    <a:latin typeface="Microsoft YaHei" panose="020B0503020204020204" pitchFamily="34" charset="-122"/>
                    <a:ea typeface="Microsoft YaHei" panose="020B0503020204020204" pitchFamily="34" charset="-122"/>
                    <a:cs typeface="Times New Roman" panose="02020603050405020304" pitchFamily="18" charset="0"/>
                  </a:rPr>
                  <a:t>是</a:t>
                </a:r>
                <a:endParaRPr lang="zh-CN" altLang="zh-CN" sz="14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8" name="矩形 77">
                <a:extLst>
                  <a:ext uri="{FF2B5EF4-FFF2-40B4-BE49-F238E27FC236}">
                    <a16:creationId xmlns:a16="http://schemas.microsoft.com/office/drawing/2014/main" id="{31D9668E-2571-42E0-3791-818A5AEC99B4}"/>
                  </a:ext>
                </a:extLst>
              </p:cNvPr>
              <p:cNvSpPr/>
              <p:nvPr/>
            </p:nvSpPr>
            <p:spPr>
              <a:xfrm>
                <a:off x="6800760" y="8494295"/>
                <a:ext cx="500060" cy="450815"/>
              </a:xfrm>
              <a:prstGeom prst="rect">
                <a:avLst/>
              </a:prstGeom>
            </p:spPr>
            <p:txBody>
              <a:bodyPr wrap="none" anchor="ctr">
                <a:spAutoFit/>
              </a:bodyPr>
              <a:lstStyle/>
              <a:p>
                <a:pPr algn="ctr">
                  <a:lnSpc>
                    <a:spcPts val="1200"/>
                  </a:lnSpc>
                  <a:spcBef>
                    <a:spcPts val="800"/>
                  </a:spcBef>
                  <a:spcAft>
                    <a:spcPts val="800"/>
                  </a:spcAft>
                </a:pP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否</a:t>
                </a:r>
                <a:endParaRPr lang="zh-CN"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9" name="菱形 78">
                <a:extLst>
                  <a:ext uri="{FF2B5EF4-FFF2-40B4-BE49-F238E27FC236}">
                    <a16:creationId xmlns:a16="http://schemas.microsoft.com/office/drawing/2014/main" id="{8AE3F404-22C6-12ED-12C1-7EF49BCC738B}"/>
                  </a:ext>
                </a:extLst>
              </p:cNvPr>
              <p:cNvSpPr/>
              <p:nvPr/>
            </p:nvSpPr>
            <p:spPr>
              <a:xfrm>
                <a:off x="5325522" y="10137489"/>
                <a:ext cx="659567" cy="659567"/>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cxnSp>
            <p:nvCxnSpPr>
              <p:cNvPr id="80" name="肘形连接符 79">
                <a:extLst>
                  <a:ext uri="{FF2B5EF4-FFF2-40B4-BE49-F238E27FC236}">
                    <a16:creationId xmlns:a16="http://schemas.microsoft.com/office/drawing/2014/main" id="{77D9C989-C77D-97EE-6BF4-019C79AD3689}"/>
                  </a:ext>
                </a:extLst>
              </p:cNvPr>
              <p:cNvCxnSpPr>
                <a:stCxn id="87" idx="2"/>
                <a:endCxn id="79" idx="1"/>
              </p:cNvCxnSpPr>
              <p:nvPr/>
            </p:nvCxnSpPr>
            <p:spPr>
              <a:xfrm rot="16200000" flipH="1">
                <a:off x="4494558" y="9636309"/>
                <a:ext cx="479684" cy="118224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肘形连接符 80">
                <a:extLst>
                  <a:ext uri="{FF2B5EF4-FFF2-40B4-BE49-F238E27FC236}">
                    <a16:creationId xmlns:a16="http://schemas.microsoft.com/office/drawing/2014/main" id="{BB10BEFB-B1DD-4A8B-C294-234D71C71E3B}"/>
                  </a:ext>
                </a:extLst>
              </p:cNvPr>
              <p:cNvCxnSpPr>
                <a:stCxn id="85" idx="2"/>
                <a:endCxn id="79" idx="3"/>
              </p:cNvCxnSpPr>
              <p:nvPr/>
            </p:nvCxnSpPr>
            <p:spPr>
              <a:xfrm rot="5400000">
                <a:off x="6441439" y="9531240"/>
                <a:ext cx="479684" cy="1392383"/>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59">
                <a:extLst>
                  <a:ext uri="{FF2B5EF4-FFF2-40B4-BE49-F238E27FC236}">
                    <a16:creationId xmlns:a16="http://schemas.microsoft.com/office/drawing/2014/main" id="{52A2FFD7-7FCD-AC9B-EF8F-FCE0261E2841}"/>
                  </a:ext>
                </a:extLst>
              </p:cNvPr>
              <p:cNvCxnSpPr/>
              <p:nvPr/>
            </p:nvCxnSpPr>
            <p:spPr>
              <a:xfrm>
                <a:off x="5652079" y="10784672"/>
                <a:ext cx="6453" cy="4050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流程图: 联系 60">
                <a:extLst>
                  <a:ext uri="{FF2B5EF4-FFF2-40B4-BE49-F238E27FC236}">
                    <a16:creationId xmlns:a16="http://schemas.microsoft.com/office/drawing/2014/main" id="{A9775821-49DC-55CA-70ED-13E303BB0C0F}"/>
                  </a:ext>
                </a:extLst>
              </p:cNvPr>
              <p:cNvSpPr/>
              <p:nvPr/>
            </p:nvSpPr>
            <p:spPr>
              <a:xfrm>
                <a:off x="5528305" y="11197248"/>
                <a:ext cx="254000" cy="25400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Microsoft YaHei" panose="020B0503020204020204" pitchFamily="34" charset="-122"/>
                  <a:ea typeface="Microsoft YaHei" panose="020B0503020204020204" pitchFamily="34" charset="-122"/>
                </a:endParaRPr>
              </a:p>
            </p:txBody>
          </p:sp>
        </p:grpSp>
        <p:cxnSp>
          <p:nvCxnSpPr>
            <p:cNvPr id="90" name="肘形连接符 89">
              <a:extLst>
                <a:ext uri="{FF2B5EF4-FFF2-40B4-BE49-F238E27FC236}">
                  <a16:creationId xmlns:a16="http://schemas.microsoft.com/office/drawing/2014/main" id="{97D6A498-1265-06FC-5AC4-B05ABCF04ACF}"/>
                </a:ext>
              </a:extLst>
            </p:cNvPr>
            <p:cNvCxnSpPr>
              <a:stCxn id="51" idx="3"/>
            </p:cNvCxnSpPr>
            <p:nvPr/>
          </p:nvCxnSpPr>
          <p:spPr>
            <a:xfrm rot="10800000" flipV="1">
              <a:off x="6080968" y="3075599"/>
              <a:ext cx="12700" cy="4554895"/>
            </a:xfrm>
            <a:prstGeom prst="bentConnector4">
              <a:avLst>
                <a:gd name="adj1" fmla="val 12600000"/>
                <a:gd name="adj2" fmla="val 91676"/>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矩形 90">
              <a:extLst>
                <a:ext uri="{FF2B5EF4-FFF2-40B4-BE49-F238E27FC236}">
                  <a16:creationId xmlns:a16="http://schemas.microsoft.com/office/drawing/2014/main" id="{5769598A-CDF8-D563-9C51-7EB972A31848}"/>
                </a:ext>
              </a:extLst>
            </p:cNvPr>
            <p:cNvSpPr/>
            <p:nvPr/>
          </p:nvSpPr>
          <p:spPr>
            <a:xfrm>
              <a:off x="7397435" y="3514376"/>
              <a:ext cx="993078" cy="450815"/>
            </a:xfrm>
            <a:prstGeom prst="rect">
              <a:avLst/>
            </a:prstGeom>
          </p:spPr>
          <p:txBody>
            <a:bodyPr wrap="none" anchor="ctr">
              <a:spAutoFit/>
            </a:bodyPr>
            <a:lstStyle/>
            <a:p>
              <a:pPr algn="ctr">
                <a:lnSpc>
                  <a:spcPts val="1200"/>
                </a:lnSpc>
                <a:spcBef>
                  <a:spcPts val="800"/>
                </a:spcBef>
                <a:spcAft>
                  <a:spcPts val="800"/>
                </a:spcAft>
              </a:pP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未提交</a:t>
              </a:r>
              <a:endParaRPr lang="zh-CN"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92" name="矩形 91">
              <a:extLst>
                <a:ext uri="{FF2B5EF4-FFF2-40B4-BE49-F238E27FC236}">
                  <a16:creationId xmlns:a16="http://schemas.microsoft.com/office/drawing/2014/main" id="{2C0A216B-E710-CC34-E5C7-365060FD2EAC}"/>
                </a:ext>
              </a:extLst>
            </p:cNvPr>
            <p:cNvSpPr/>
            <p:nvPr/>
          </p:nvSpPr>
          <p:spPr>
            <a:xfrm>
              <a:off x="4784452" y="2677329"/>
              <a:ext cx="993078" cy="450815"/>
            </a:xfrm>
            <a:prstGeom prst="rect">
              <a:avLst/>
            </a:prstGeom>
          </p:spPr>
          <p:txBody>
            <a:bodyPr wrap="none" anchor="ctr">
              <a:spAutoFit/>
            </a:bodyPr>
            <a:lstStyle/>
            <a:p>
              <a:pPr algn="ctr">
                <a:lnSpc>
                  <a:spcPts val="1200"/>
                </a:lnSpc>
                <a:spcBef>
                  <a:spcPts val="800"/>
                </a:spcBef>
                <a:spcAft>
                  <a:spcPts val="800"/>
                </a:spcAft>
              </a:pPr>
              <a:r>
                <a:rPr lang="zh-CN" altLang="en-US" sz="1400" dirty="0">
                  <a:latin typeface="Microsoft YaHei" panose="020B0503020204020204" pitchFamily="34" charset="-122"/>
                  <a:ea typeface="Microsoft YaHei" panose="020B0503020204020204" pitchFamily="34" charset="-122"/>
                  <a:cs typeface="Times New Roman" panose="02020603050405020304" pitchFamily="18" charset="0"/>
                </a:rPr>
                <a:t>已提交</a:t>
              </a:r>
              <a:endParaRPr lang="zh-CN" altLang="zh-CN" sz="1400" dirty="0">
                <a:latin typeface="Microsoft YaHei" panose="020B0503020204020204" pitchFamily="34" charset="-122"/>
                <a:ea typeface="Microsoft YaHei" panose="020B0503020204020204" pitchFamily="34" charset="-122"/>
                <a:cs typeface="Times New Roman" panose="02020603050405020304" pitchFamily="18" charset="0"/>
              </a:endParaRPr>
            </a:p>
          </p:txBody>
        </p:sp>
      </p:grpSp>
      <p:sp>
        <p:nvSpPr>
          <p:cNvPr id="94" name="矩形 93">
            <a:extLst>
              <a:ext uri="{FF2B5EF4-FFF2-40B4-BE49-F238E27FC236}">
                <a16:creationId xmlns:a16="http://schemas.microsoft.com/office/drawing/2014/main" id="{FC420FEA-F59F-3B7F-21E8-3F59A82F3A92}"/>
              </a:ext>
            </a:extLst>
          </p:cNvPr>
          <p:cNvSpPr/>
          <p:nvPr/>
        </p:nvSpPr>
        <p:spPr>
          <a:xfrm>
            <a:off x="6261177" y="1814219"/>
            <a:ext cx="364202" cy="250453"/>
          </a:xfrm>
          <a:prstGeom prst="rect">
            <a:avLst/>
          </a:prstGeom>
        </p:spPr>
        <p:txBody>
          <a:bodyPr wrap="none" anchor="ctr">
            <a:spAutoFit/>
          </a:bodyPr>
          <a:lstStyle/>
          <a:p>
            <a:pPr algn="ctr">
              <a:lnSpc>
                <a:spcPts val="1200"/>
              </a:lnSpc>
              <a:spcBef>
                <a:spcPts val="800"/>
              </a:spcBef>
              <a:spcAft>
                <a:spcPts val="800"/>
              </a:spcAft>
            </a:pPr>
            <a:r>
              <a:rPr lang="zh-CN" altLang="en-US" sz="1400" dirty="0">
                <a:effectLst/>
                <a:latin typeface="Microsoft YaHei" panose="020B0503020204020204" pitchFamily="34" charset="-122"/>
                <a:ea typeface="Microsoft YaHei" panose="020B0503020204020204" pitchFamily="34" charset="-122"/>
                <a:cs typeface="Times New Roman" panose="02020603050405020304" pitchFamily="18" charset="0"/>
              </a:rPr>
              <a:t>否</a:t>
            </a:r>
            <a:endParaRPr lang="zh-CN" altLang="zh-CN" sz="14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18">
            <a:extLst>
              <a:ext uri="{FF2B5EF4-FFF2-40B4-BE49-F238E27FC236}">
                <a16:creationId xmlns:a16="http://schemas.microsoft.com/office/drawing/2014/main" id="{CA02947C-86FA-43A0-AEA7-1533075A3978}"/>
              </a:ext>
            </a:extLst>
          </p:cNvPr>
          <p:cNvSpPr/>
          <p:nvPr/>
        </p:nvSpPr>
        <p:spPr>
          <a:xfrm>
            <a:off x="522752" y="942975"/>
            <a:ext cx="11048335" cy="1624842"/>
          </a:xfrm>
          <a:prstGeom prst="roundRect">
            <a:avLst>
              <a:gd name="adj" fmla="val 1800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10" name="Shape6">
            <a:extLst>
              <a:ext uri="{FF2B5EF4-FFF2-40B4-BE49-F238E27FC236}">
                <a16:creationId xmlns:a16="http://schemas.microsoft.com/office/drawing/2014/main" id="{82D12675-44BA-4A12-95E2-53CE42E365F2}"/>
              </a:ext>
            </a:extLst>
          </p:cNvPr>
          <p:cNvSpPr/>
          <p:nvPr/>
        </p:nvSpPr>
        <p:spPr>
          <a:xfrm>
            <a:off x="522751" y="2567817"/>
            <a:ext cx="11048335" cy="3980620"/>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11" name="Shape6">
            <a:extLst>
              <a:ext uri="{FF2B5EF4-FFF2-40B4-BE49-F238E27FC236}">
                <a16:creationId xmlns:a16="http://schemas.microsoft.com/office/drawing/2014/main" id="{2BB58945-69A6-42E9-96FF-DC536AE97366}"/>
              </a:ext>
            </a:extLst>
          </p:cNvPr>
          <p:cNvSpPr/>
          <p:nvPr/>
        </p:nvSpPr>
        <p:spPr>
          <a:xfrm>
            <a:off x="665755" y="2621486"/>
            <a:ext cx="10748008" cy="3895660"/>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43</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行存多版本：原位更新</a:t>
            </a:r>
            <a:endParaRPr kumimoji="1" lang="zh-CN" altLang="en-US" dirty="0">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657224" y="996644"/>
            <a:ext cx="10639426" cy="1878440"/>
          </a:xfrm>
        </p:spPr>
        <p:txBody>
          <a:bodyPr/>
          <a:lstStyle/>
          <a:p>
            <a:pPr>
              <a:buFont typeface="Wingdings" pitchFamily="2" charset="2"/>
              <a:buChar char="l"/>
            </a:pPr>
            <a:r>
              <a:rPr lang="zh-CN" altLang="en-US" sz="2400" dirty="0">
                <a:latin typeface="微软雅黑" panose="020B0503020204020204" pitchFamily="34" charset="-122"/>
                <a:ea typeface="微软雅黑" panose="020B0503020204020204" pitchFamily="34" charset="-122"/>
              </a:rPr>
              <a:t>追加更新行存储将老版本元组和新版本元组存储在统一空间</a:t>
            </a:r>
            <a:endParaRPr lang="en-US" altLang="zh-CN" sz="24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老版本回收困难，而且可能需要扫描所有数据来清除老版本信息</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原位更新行存通过单独的回滚段来存储老版本数据</a:t>
            </a:r>
            <a:endParaRPr lang="en-US" altLang="zh-CN" sz="2400" dirty="0">
              <a:latin typeface="微软雅黑" panose="020B0503020204020204" pitchFamily="34" charset="-122"/>
              <a:ea typeface="微软雅黑" panose="020B0503020204020204" pitchFamily="34" charset="-122"/>
            </a:endParaRPr>
          </a:p>
          <a:p>
            <a:pPr marL="879475" lvl="1" indent="-457200">
              <a:buFont typeface="+mj-ea"/>
              <a:buAutoNum type="circleNumDbPlain"/>
            </a:pPr>
            <a:r>
              <a:rPr lang="zh-CN" altLang="en-US" sz="2000" dirty="0">
                <a:latin typeface="微软雅黑" panose="020B0503020204020204" pitchFamily="34" charset="-122"/>
                <a:ea typeface="微软雅黑" panose="020B0503020204020204" pitchFamily="34" charset="-122"/>
              </a:rPr>
              <a:t>最新版存在数据段，并通过指针指向存放于回滚段的老版本</a:t>
            </a:r>
            <a:endParaRPr lang="en-US" altLang="zh-CN" sz="2000"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65" name="组合 64">
            <a:extLst>
              <a:ext uri="{FF2B5EF4-FFF2-40B4-BE49-F238E27FC236}">
                <a16:creationId xmlns:a16="http://schemas.microsoft.com/office/drawing/2014/main" id="{6E08342B-5A56-F1CF-42D4-996E9A6DF3BE}"/>
              </a:ext>
            </a:extLst>
          </p:cNvPr>
          <p:cNvGrpSpPr/>
          <p:nvPr/>
        </p:nvGrpSpPr>
        <p:grpSpPr>
          <a:xfrm>
            <a:off x="1462482" y="2754571"/>
            <a:ext cx="8918647" cy="3685374"/>
            <a:chOff x="251520" y="792636"/>
            <a:chExt cx="8477727" cy="3334731"/>
          </a:xfrm>
        </p:grpSpPr>
        <p:sp>
          <p:nvSpPr>
            <p:cNvPr id="66" name="矩形 65">
              <a:extLst>
                <a:ext uri="{FF2B5EF4-FFF2-40B4-BE49-F238E27FC236}">
                  <a16:creationId xmlns:a16="http://schemas.microsoft.com/office/drawing/2014/main" id="{90340643-91E1-9E6F-100C-AE1BB8A4B610}"/>
                </a:ext>
              </a:extLst>
            </p:cNvPr>
            <p:cNvSpPr/>
            <p:nvPr/>
          </p:nvSpPr>
          <p:spPr>
            <a:xfrm>
              <a:off x="5292080" y="887007"/>
              <a:ext cx="3437167" cy="3240360"/>
            </a:xfrm>
            <a:prstGeom prst="rect">
              <a:avLst/>
            </a:prstGeom>
            <a:solidFill>
              <a:schemeClr val="bg1">
                <a:lumMod val="95000"/>
              </a:schemeClr>
            </a:solidFill>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67" name="矩形 66">
              <a:extLst>
                <a:ext uri="{FF2B5EF4-FFF2-40B4-BE49-F238E27FC236}">
                  <a16:creationId xmlns:a16="http://schemas.microsoft.com/office/drawing/2014/main" id="{FE3779E3-6971-AAF4-A70C-F990055EEF4F}"/>
                </a:ext>
              </a:extLst>
            </p:cNvPr>
            <p:cNvSpPr/>
            <p:nvPr/>
          </p:nvSpPr>
          <p:spPr>
            <a:xfrm>
              <a:off x="5490550" y="1081310"/>
              <a:ext cx="3059384" cy="1080120"/>
            </a:xfrm>
            <a:prstGeom prst="rect">
              <a:avLst/>
            </a:prstGeom>
            <a:solidFill>
              <a:schemeClr val="bg1"/>
            </a:solidFill>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68" name="矩形 67">
              <a:extLst>
                <a:ext uri="{FF2B5EF4-FFF2-40B4-BE49-F238E27FC236}">
                  <a16:creationId xmlns:a16="http://schemas.microsoft.com/office/drawing/2014/main" id="{6F4CFE0C-8ED6-57A2-91B7-D8E6CDD124EA}"/>
                </a:ext>
              </a:extLst>
            </p:cNvPr>
            <p:cNvSpPr/>
            <p:nvPr/>
          </p:nvSpPr>
          <p:spPr>
            <a:xfrm>
              <a:off x="5711177" y="2855831"/>
              <a:ext cx="2475655" cy="1090410"/>
            </a:xfrm>
            <a:prstGeom prst="rect">
              <a:avLst/>
            </a:prstGeom>
            <a:solidFill>
              <a:schemeClr val="bg1"/>
            </a:solidFill>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69" name="矩形 68">
              <a:extLst>
                <a:ext uri="{FF2B5EF4-FFF2-40B4-BE49-F238E27FC236}">
                  <a16:creationId xmlns:a16="http://schemas.microsoft.com/office/drawing/2014/main" id="{132ABD6A-FA54-B96A-8936-599676059217}"/>
                </a:ext>
              </a:extLst>
            </p:cNvPr>
            <p:cNvSpPr/>
            <p:nvPr/>
          </p:nvSpPr>
          <p:spPr>
            <a:xfrm>
              <a:off x="251520" y="887007"/>
              <a:ext cx="4788532" cy="3240360"/>
            </a:xfrm>
            <a:prstGeom prst="rect">
              <a:avLst/>
            </a:prstGeom>
            <a:solidFill>
              <a:schemeClr val="accent3">
                <a:lumMod val="95000"/>
              </a:schemeClr>
            </a:solidFill>
            <a:ln>
              <a:noFill/>
            </a:ln>
          </p:spPr>
          <p:txBody>
            <a:bodyPr wrap="square" rtlCol="0" anchor="ctr">
              <a:spAutoFit/>
            </a:bodyPr>
            <a:lstStyle/>
            <a:p>
              <a:pPr algn="ctr">
                <a:buFont typeface="Arial" pitchFamily="34" charset="0"/>
                <a:buChar char="•"/>
              </a:pPr>
              <a:endParaRPr lang="zh-CN" altLang="en-US" sz="2400" dirty="0" err="1"/>
            </a:p>
          </p:txBody>
        </p:sp>
        <p:sp>
          <p:nvSpPr>
            <p:cNvPr id="70" name="矩形 69">
              <a:extLst>
                <a:ext uri="{FF2B5EF4-FFF2-40B4-BE49-F238E27FC236}">
                  <a16:creationId xmlns:a16="http://schemas.microsoft.com/office/drawing/2014/main" id="{B7931678-93D1-BA73-EABA-E363DBB6DA37}"/>
                </a:ext>
              </a:extLst>
            </p:cNvPr>
            <p:cNvSpPr/>
            <p:nvPr/>
          </p:nvSpPr>
          <p:spPr>
            <a:xfrm>
              <a:off x="359532" y="2111143"/>
              <a:ext cx="4536504" cy="1800200"/>
            </a:xfrm>
            <a:prstGeom prst="rect">
              <a:avLst/>
            </a:prstGeom>
            <a:solidFill>
              <a:schemeClr val="bg1"/>
            </a:solidFill>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71" name="矩形 70">
              <a:extLst>
                <a:ext uri="{FF2B5EF4-FFF2-40B4-BE49-F238E27FC236}">
                  <a16:creationId xmlns:a16="http://schemas.microsoft.com/office/drawing/2014/main" id="{E83545AB-D103-1163-7888-4B147B975698}"/>
                </a:ext>
              </a:extLst>
            </p:cNvPr>
            <p:cNvSpPr/>
            <p:nvPr/>
          </p:nvSpPr>
          <p:spPr>
            <a:xfrm>
              <a:off x="580742" y="3403460"/>
              <a:ext cx="720080" cy="208870"/>
            </a:xfrm>
            <a:prstGeom prst="rect">
              <a:avLst/>
            </a:prstGeom>
            <a:solidFill>
              <a:schemeClr val="bg2"/>
            </a:solidFill>
            <a:ln>
              <a:solidFill>
                <a:schemeClr val="tx1"/>
              </a:solidFill>
            </a:ln>
          </p:spPr>
          <p:txBody>
            <a:bodyPr wrap="square" rtlCol="0" anchor="ctr">
              <a:spAutoFit/>
            </a:bodyPr>
            <a:lstStyle/>
            <a:p>
              <a:pPr algn="ctr"/>
              <a:r>
                <a:rPr lang="zh-CN" altLang="en-US" sz="900" b="1" dirty="0">
                  <a:solidFill>
                    <a:schemeClr val="bg1"/>
                  </a:solidFill>
                  <a:latin typeface="Microsoft YaHei" panose="020B0503020204020204" pitchFamily="34" charset="-122"/>
                  <a:ea typeface="Microsoft YaHei" panose="020B0503020204020204" pitchFamily="34" charset="-122"/>
                </a:rPr>
                <a:t>事务</a:t>
              </a:r>
              <a:r>
                <a:rPr lang="en-US" altLang="zh-CN" sz="900" b="1" dirty="0">
                  <a:solidFill>
                    <a:schemeClr val="bg1"/>
                  </a:solidFill>
                  <a:latin typeface="Microsoft YaHei" panose="020B0503020204020204" pitchFamily="34" charset="-122"/>
                  <a:ea typeface="Microsoft YaHei" panose="020B0503020204020204" pitchFamily="34" charset="-122"/>
                </a:rPr>
                <a:t>ID</a:t>
              </a:r>
              <a:endParaRPr lang="zh-CN" altLang="en-US" sz="900" b="1" dirty="0" err="1">
                <a:solidFill>
                  <a:schemeClr val="bg1"/>
                </a:solidFill>
                <a:latin typeface="Microsoft YaHei" panose="020B0503020204020204" pitchFamily="34" charset="-122"/>
                <a:ea typeface="Microsoft YaHei" panose="020B0503020204020204" pitchFamily="34" charset="-122"/>
              </a:endParaRPr>
            </a:p>
          </p:txBody>
        </p:sp>
        <p:sp>
          <p:nvSpPr>
            <p:cNvPr id="72" name="矩形 71">
              <a:extLst>
                <a:ext uri="{FF2B5EF4-FFF2-40B4-BE49-F238E27FC236}">
                  <a16:creationId xmlns:a16="http://schemas.microsoft.com/office/drawing/2014/main" id="{E0F67E3F-8AFB-9B94-878F-95184B5E0978}"/>
                </a:ext>
              </a:extLst>
            </p:cNvPr>
            <p:cNvSpPr/>
            <p:nvPr/>
          </p:nvSpPr>
          <p:spPr>
            <a:xfrm>
              <a:off x="1295636" y="3403460"/>
              <a:ext cx="797274" cy="208870"/>
            </a:xfrm>
            <a:prstGeom prst="rect">
              <a:avLst/>
            </a:prstGeom>
            <a:solidFill>
              <a:schemeClr val="bg2"/>
            </a:solidFill>
            <a:ln>
              <a:solidFill>
                <a:schemeClr val="tx1"/>
              </a:solidFill>
            </a:ln>
          </p:spPr>
          <p:txBody>
            <a:bodyPr wrap="square" rtlCol="0" anchor="ctr">
              <a:spAutoFit/>
            </a:bodyPr>
            <a:lstStyle/>
            <a:p>
              <a:pPr algn="ctr"/>
              <a:r>
                <a:rPr lang="en-US" altLang="zh-CN" sz="900" b="1">
                  <a:solidFill>
                    <a:schemeClr val="bg1"/>
                  </a:solidFill>
                  <a:latin typeface="Microsoft YaHei" panose="020B0503020204020204" pitchFamily="34" charset="-122"/>
                  <a:ea typeface="Microsoft YaHei" panose="020B0503020204020204" pitchFamily="34" charset="-122"/>
                </a:rPr>
                <a:t>Undo</a:t>
              </a:r>
              <a:r>
                <a:rPr lang="zh-CN" altLang="en-US" sz="900" b="1">
                  <a:solidFill>
                    <a:schemeClr val="bg1"/>
                  </a:solidFill>
                  <a:latin typeface="Microsoft YaHei" panose="020B0503020204020204" pitchFamily="34" charset="-122"/>
                  <a:ea typeface="Microsoft YaHei" panose="020B0503020204020204" pitchFamily="34" charset="-122"/>
                </a:rPr>
                <a:t>指针</a:t>
              </a:r>
              <a:endParaRPr lang="zh-CN" altLang="en-US" sz="900" b="1" dirty="0" err="1">
                <a:solidFill>
                  <a:schemeClr val="bg1"/>
                </a:solidFill>
                <a:latin typeface="Microsoft YaHei" panose="020B0503020204020204" pitchFamily="34" charset="-122"/>
                <a:ea typeface="Microsoft YaHei" panose="020B0503020204020204" pitchFamily="34" charset="-122"/>
              </a:endParaRPr>
            </a:p>
          </p:txBody>
        </p:sp>
        <p:sp>
          <p:nvSpPr>
            <p:cNvPr id="73" name="矩形 72">
              <a:extLst>
                <a:ext uri="{FF2B5EF4-FFF2-40B4-BE49-F238E27FC236}">
                  <a16:creationId xmlns:a16="http://schemas.microsoft.com/office/drawing/2014/main" id="{46F0E09C-178B-749C-182C-73136D71F5B2}"/>
                </a:ext>
              </a:extLst>
            </p:cNvPr>
            <p:cNvSpPr/>
            <p:nvPr/>
          </p:nvSpPr>
          <p:spPr>
            <a:xfrm>
              <a:off x="2092910" y="3392479"/>
              <a:ext cx="576064" cy="230832"/>
            </a:xfrm>
            <a:prstGeom prst="rect">
              <a:avLst/>
            </a:prstGeom>
            <a:ln>
              <a:solidFill>
                <a:schemeClr val="tx1"/>
              </a:solidFill>
            </a:ln>
          </p:spPr>
          <p:txBody>
            <a:bodyPr wrap="square" rtlCol="0" anchor="ctr">
              <a:spAutoFit/>
            </a:bodyPr>
            <a:lstStyle/>
            <a:p>
              <a:pPr algn="ctr"/>
              <a:r>
                <a:rPr lang="zh-CN" altLang="en-US" sz="900">
                  <a:latin typeface="Microsoft YaHei" panose="020B0503020204020204" pitchFamily="34" charset="-122"/>
                  <a:ea typeface="Microsoft YaHei" panose="020B0503020204020204" pitchFamily="34" charset="-122"/>
                </a:rPr>
                <a:t>元组</a:t>
              </a:r>
              <a:r>
                <a:rPr lang="en-US" altLang="zh-CN" sz="900">
                  <a:latin typeface="Microsoft YaHei" panose="020B0503020204020204" pitchFamily="34" charset="-122"/>
                  <a:ea typeface="Microsoft YaHei" panose="020B0503020204020204" pitchFamily="34" charset="-122"/>
                </a:rPr>
                <a:t>2</a:t>
              </a:r>
              <a:endParaRPr lang="zh-CN" altLang="en-US" sz="900" dirty="0" err="1">
                <a:latin typeface="Microsoft YaHei" panose="020B0503020204020204" pitchFamily="34" charset="-122"/>
                <a:ea typeface="Microsoft YaHei" panose="020B0503020204020204" pitchFamily="34" charset="-122"/>
              </a:endParaRPr>
            </a:p>
          </p:txBody>
        </p:sp>
        <p:sp>
          <p:nvSpPr>
            <p:cNvPr id="74" name="矩形 73">
              <a:extLst>
                <a:ext uri="{FF2B5EF4-FFF2-40B4-BE49-F238E27FC236}">
                  <a16:creationId xmlns:a16="http://schemas.microsoft.com/office/drawing/2014/main" id="{4D7665C9-BA77-1C78-2175-1793CF56D55E}"/>
                </a:ext>
              </a:extLst>
            </p:cNvPr>
            <p:cNvSpPr/>
            <p:nvPr/>
          </p:nvSpPr>
          <p:spPr>
            <a:xfrm>
              <a:off x="2735796" y="3403460"/>
              <a:ext cx="720080" cy="208870"/>
            </a:xfrm>
            <a:prstGeom prst="rect">
              <a:avLst/>
            </a:prstGeom>
            <a:solidFill>
              <a:schemeClr val="bg2"/>
            </a:solidFill>
            <a:ln>
              <a:solidFill>
                <a:schemeClr val="tx1"/>
              </a:solidFill>
            </a:ln>
          </p:spPr>
          <p:txBody>
            <a:bodyPr wrap="square" rtlCol="0" anchor="ctr">
              <a:spAutoFit/>
            </a:bodyPr>
            <a:lstStyle/>
            <a:p>
              <a:pPr algn="ctr"/>
              <a:r>
                <a:rPr lang="zh-CN" altLang="en-US" sz="900" b="1">
                  <a:solidFill>
                    <a:schemeClr val="bg1"/>
                  </a:solidFill>
                  <a:latin typeface="Microsoft YaHei" panose="020B0503020204020204" pitchFamily="34" charset="-122"/>
                  <a:ea typeface="Microsoft YaHei" panose="020B0503020204020204" pitchFamily="34" charset="-122"/>
                </a:rPr>
                <a:t>事务</a:t>
              </a:r>
              <a:r>
                <a:rPr lang="en-US" altLang="zh-CN" sz="900" b="1">
                  <a:solidFill>
                    <a:schemeClr val="bg1"/>
                  </a:solidFill>
                  <a:latin typeface="Microsoft YaHei" panose="020B0503020204020204" pitchFamily="34" charset="-122"/>
                  <a:ea typeface="Microsoft YaHei" panose="020B0503020204020204" pitchFamily="34" charset="-122"/>
                </a:rPr>
                <a:t>ID</a:t>
              </a:r>
              <a:endParaRPr lang="zh-CN" altLang="en-US" sz="900" b="1" dirty="0" err="1">
                <a:solidFill>
                  <a:schemeClr val="bg1"/>
                </a:solidFill>
                <a:latin typeface="Microsoft YaHei" panose="020B0503020204020204" pitchFamily="34" charset="-122"/>
                <a:ea typeface="Microsoft YaHei" panose="020B0503020204020204" pitchFamily="34" charset="-122"/>
              </a:endParaRPr>
            </a:p>
          </p:txBody>
        </p:sp>
        <p:sp>
          <p:nvSpPr>
            <p:cNvPr id="75" name="矩形 74">
              <a:extLst>
                <a:ext uri="{FF2B5EF4-FFF2-40B4-BE49-F238E27FC236}">
                  <a16:creationId xmlns:a16="http://schemas.microsoft.com/office/drawing/2014/main" id="{E1C0E281-DB23-135B-D924-56CE53ECAFAE}"/>
                </a:ext>
              </a:extLst>
            </p:cNvPr>
            <p:cNvSpPr/>
            <p:nvPr/>
          </p:nvSpPr>
          <p:spPr>
            <a:xfrm>
              <a:off x="3450689" y="3403460"/>
              <a:ext cx="775147" cy="208870"/>
            </a:xfrm>
            <a:prstGeom prst="rect">
              <a:avLst/>
            </a:prstGeom>
            <a:solidFill>
              <a:schemeClr val="bg2"/>
            </a:solidFill>
            <a:ln>
              <a:solidFill>
                <a:schemeClr val="tx1"/>
              </a:solidFill>
            </a:ln>
          </p:spPr>
          <p:txBody>
            <a:bodyPr wrap="square" rtlCol="0" anchor="ctr">
              <a:spAutoFit/>
            </a:bodyPr>
            <a:lstStyle/>
            <a:p>
              <a:pPr algn="ctr"/>
              <a:r>
                <a:rPr lang="en-US" altLang="zh-CN" sz="900" b="1" dirty="0">
                  <a:solidFill>
                    <a:schemeClr val="bg1"/>
                  </a:solidFill>
                  <a:latin typeface="Microsoft YaHei" panose="020B0503020204020204" pitchFamily="34" charset="-122"/>
                  <a:ea typeface="Microsoft YaHei" panose="020B0503020204020204" pitchFamily="34" charset="-122"/>
                </a:rPr>
                <a:t>Undo</a:t>
              </a:r>
              <a:r>
                <a:rPr lang="zh-CN" altLang="en-US" sz="900" b="1" dirty="0">
                  <a:solidFill>
                    <a:schemeClr val="bg1"/>
                  </a:solidFill>
                  <a:latin typeface="Microsoft YaHei" panose="020B0503020204020204" pitchFamily="34" charset="-122"/>
                  <a:ea typeface="Microsoft YaHei" panose="020B0503020204020204" pitchFamily="34" charset="-122"/>
                </a:rPr>
                <a:t>指针</a:t>
              </a:r>
            </a:p>
          </p:txBody>
        </p:sp>
        <p:sp>
          <p:nvSpPr>
            <p:cNvPr id="76" name="矩形 75">
              <a:extLst>
                <a:ext uri="{FF2B5EF4-FFF2-40B4-BE49-F238E27FC236}">
                  <a16:creationId xmlns:a16="http://schemas.microsoft.com/office/drawing/2014/main" id="{49F9A700-8EDD-240F-B32F-AC8CB8451CEE}"/>
                </a:ext>
              </a:extLst>
            </p:cNvPr>
            <p:cNvSpPr/>
            <p:nvPr/>
          </p:nvSpPr>
          <p:spPr>
            <a:xfrm>
              <a:off x="4225836" y="3396117"/>
              <a:ext cx="526184" cy="230832"/>
            </a:xfrm>
            <a:prstGeom prst="rect">
              <a:avLst/>
            </a:prstGeom>
            <a:ln>
              <a:solidFill>
                <a:schemeClr val="tx1"/>
              </a:solidFill>
            </a:ln>
          </p:spPr>
          <p:txBody>
            <a:bodyPr wrap="square" rtlCol="0" anchor="ctr">
              <a:spAutoFit/>
            </a:bodyPr>
            <a:lstStyle/>
            <a:p>
              <a:pPr algn="ctr"/>
              <a:r>
                <a:rPr lang="zh-CN" altLang="en-US" sz="900" dirty="0">
                  <a:latin typeface="Microsoft YaHei" panose="020B0503020204020204" pitchFamily="34" charset="-122"/>
                  <a:ea typeface="Microsoft YaHei" panose="020B0503020204020204" pitchFamily="34" charset="-122"/>
                </a:rPr>
                <a:t>元组</a:t>
              </a:r>
              <a:r>
                <a:rPr lang="en-US" altLang="zh-CN" sz="900" dirty="0">
                  <a:latin typeface="Microsoft YaHei" panose="020B0503020204020204" pitchFamily="34" charset="-122"/>
                  <a:ea typeface="Microsoft YaHei" panose="020B0503020204020204" pitchFamily="34" charset="-122"/>
                </a:rPr>
                <a:t>1</a:t>
              </a:r>
              <a:endParaRPr lang="zh-CN" altLang="en-US" sz="900" dirty="0" err="1">
                <a:latin typeface="Microsoft YaHei" panose="020B0503020204020204" pitchFamily="34" charset="-122"/>
                <a:ea typeface="Microsoft YaHei" panose="020B0503020204020204" pitchFamily="34" charset="-122"/>
              </a:endParaRPr>
            </a:p>
          </p:txBody>
        </p:sp>
        <p:sp>
          <p:nvSpPr>
            <p:cNvPr id="77" name="矩形 76">
              <a:extLst>
                <a:ext uri="{FF2B5EF4-FFF2-40B4-BE49-F238E27FC236}">
                  <a16:creationId xmlns:a16="http://schemas.microsoft.com/office/drawing/2014/main" id="{6937FF8F-2393-FB8B-7BC5-F283B25A63C7}"/>
                </a:ext>
              </a:extLst>
            </p:cNvPr>
            <p:cNvSpPr/>
            <p:nvPr/>
          </p:nvSpPr>
          <p:spPr>
            <a:xfrm>
              <a:off x="1298542" y="2221539"/>
              <a:ext cx="720080" cy="230832"/>
            </a:xfrm>
            <a:prstGeom prst="rect">
              <a:avLst/>
            </a:prstGeom>
            <a:ln>
              <a:solidFill>
                <a:schemeClr val="tx1"/>
              </a:solidFill>
            </a:ln>
          </p:spPr>
          <p:txBody>
            <a:bodyPr wrap="square" rtlCol="0" anchor="ctr">
              <a:spAutoFit/>
            </a:bodyPr>
            <a:lstStyle/>
            <a:p>
              <a:pPr algn="ctr"/>
              <a:r>
                <a:rPr lang="zh-CN" altLang="en-US" sz="900">
                  <a:latin typeface="Microsoft YaHei" panose="020B0503020204020204" pitchFamily="34" charset="-122"/>
                  <a:ea typeface="Microsoft YaHei" panose="020B0503020204020204" pitchFamily="34" charset="-122"/>
                </a:rPr>
                <a:t>元组</a:t>
              </a:r>
              <a:r>
                <a:rPr lang="en-US" altLang="zh-CN" sz="900">
                  <a:latin typeface="Microsoft YaHei" panose="020B0503020204020204" pitchFamily="34" charset="-122"/>
                  <a:ea typeface="Microsoft YaHei" panose="020B0503020204020204" pitchFamily="34" charset="-122"/>
                </a:rPr>
                <a:t>1</a:t>
              </a:r>
              <a:r>
                <a:rPr lang="zh-CN" altLang="en-US" sz="900">
                  <a:latin typeface="Microsoft YaHei" panose="020B0503020204020204" pitchFamily="34" charset="-122"/>
                  <a:ea typeface="Microsoft YaHei" panose="020B0503020204020204" pitchFamily="34" charset="-122"/>
                </a:rPr>
                <a:t>指针</a:t>
              </a:r>
              <a:endParaRPr lang="zh-CN" altLang="en-US" sz="900" dirty="0" err="1">
                <a:latin typeface="Microsoft YaHei" panose="020B0503020204020204" pitchFamily="34" charset="-122"/>
                <a:ea typeface="Microsoft YaHei" panose="020B0503020204020204" pitchFamily="34" charset="-122"/>
              </a:endParaRPr>
            </a:p>
          </p:txBody>
        </p:sp>
        <p:sp>
          <p:nvSpPr>
            <p:cNvPr id="78" name="矩形 77">
              <a:extLst>
                <a:ext uri="{FF2B5EF4-FFF2-40B4-BE49-F238E27FC236}">
                  <a16:creationId xmlns:a16="http://schemas.microsoft.com/office/drawing/2014/main" id="{BEDE56A8-4001-02CB-CDD3-A6C5103326E4}"/>
                </a:ext>
              </a:extLst>
            </p:cNvPr>
            <p:cNvSpPr/>
            <p:nvPr/>
          </p:nvSpPr>
          <p:spPr>
            <a:xfrm>
              <a:off x="2018622" y="2221539"/>
              <a:ext cx="720080" cy="230832"/>
            </a:xfrm>
            <a:prstGeom prst="rect">
              <a:avLst/>
            </a:prstGeom>
            <a:ln>
              <a:solidFill>
                <a:schemeClr val="tx1"/>
              </a:solidFill>
            </a:ln>
          </p:spPr>
          <p:txBody>
            <a:bodyPr wrap="square" rtlCol="0" anchor="ctr">
              <a:spAutoFit/>
            </a:bodyPr>
            <a:lstStyle/>
            <a:p>
              <a:pPr algn="ctr"/>
              <a:r>
                <a:rPr lang="zh-CN" altLang="en-US" sz="900">
                  <a:latin typeface="Microsoft YaHei" panose="020B0503020204020204" pitchFamily="34" charset="-122"/>
                  <a:ea typeface="Microsoft YaHei" panose="020B0503020204020204" pitchFamily="34" charset="-122"/>
                </a:rPr>
                <a:t>元组</a:t>
              </a:r>
              <a:r>
                <a:rPr lang="en-US" altLang="zh-CN" sz="900">
                  <a:latin typeface="Microsoft YaHei" panose="020B0503020204020204" pitchFamily="34" charset="-122"/>
                  <a:ea typeface="Microsoft YaHei" panose="020B0503020204020204" pitchFamily="34" charset="-122"/>
                </a:rPr>
                <a:t>2</a:t>
              </a:r>
              <a:r>
                <a:rPr lang="zh-CN" altLang="en-US" sz="900">
                  <a:latin typeface="Microsoft YaHei" panose="020B0503020204020204" pitchFamily="34" charset="-122"/>
                  <a:ea typeface="Microsoft YaHei" panose="020B0503020204020204" pitchFamily="34" charset="-122"/>
                </a:rPr>
                <a:t>指针</a:t>
              </a:r>
              <a:endParaRPr lang="zh-CN" altLang="en-US" sz="900" dirty="0" err="1">
                <a:latin typeface="Microsoft YaHei" panose="020B0503020204020204" pitchFamily="34" charset="-122"/>
                <a:ea typeface="Microsoft YaHei" panose="020B0503020204020204" pitchFamily="34" charset="-122"/>
              </a:endParaRPr>
            </a:p>
          </p:txBody>
        </p:sp>
        <p:sp>
          <p:nvSpPr>
            <p:cNvPr id="79" name="矩形 78">
              <a:extLst>
                <a:ext uri="{FF2B5EF4-FFF2-40B4-BE49-F238E27FC236}">
                  <a16:creationId xmlns:a16="http://schemas.microsoft.com/office/drawing/2014/main" id="{75CD1985-1DBE-E049-00C2-1ADA1BEB869E}"/>
                </a:ext>
              </a:extLst>
            </p:cNvPr>
            <p:cNvSpPr/>
            <p:nvPr/>
          </p:nvSpPr>
          <p:spPr>
            <a:xfrm>
              <a:off x="575556" y="2221539"/>
              <a:ext cx="720080" cy="230832"/>
            </a:xfrm>
            <a:prstGeom prst="rect">
              <a:avLst/>
            </a:prstGeom>
            <a:ln>
              <a:solidFill>
                <a:schemeClr val="tx1"/>
              </a:solidFill>
            </a:ln>
          </p:spPr>
          <p:txBody>
            <a:bodyPr wrap="square" rtlCol="0" anchor="ctr">
              <a:spAutoFit/>
            </a:bodyPr>
            <a:lstStyle/>
            <a:p>
              <a:pPr algn="ctr"/>
              <a:r>
                <a:rPr lang="zh-CN" altLang="en-US" sz="900" dirty="0">
                  <a:latin typeface="Microsoft YaHei" panose="020B0503020204020204" pitchFamily="34" charset="-122"/>
                  <a:ea typeface="Microsoft YaHei" panose="020B0503020204020204" pitchFamily="34" charset="-122"/>
                </a:rPr>
                <a:t>页面头</a:t>
              </a:r>
            </a:p>
          </p:txBody>
        </p:sp>
        <p:cxnSp>
          <p:nvCxnSpPr>
            <p:cNvPr id="80" name="曲线连接符 79">
              <a:extLst>
                <a:ext uri="{FF2B5EF4-FFF2-40B4-BE49-F238E27FC236}">
                  <a16:creationId xmlns:a16="http://schemas.microsoft.com/office/drawing/2014/main" id="{481686F4-5B57-4828-AC1C-949904D53196}"/>
                </a:ext>
              </a:extLst>
            </p:cNvPr>
            <p:cNvCxnSpPr/>
            <p:nvPr/>
          </p:nvCxnSpPr>
          <p:spPr bwMode="auto">
            <a:xfrm>
              <a:off x="1694273" y="2452371"/>
              <a:ext cx="1113531" cy="940108"/>
            </a:xfrm>
            <a:prstGeom prst="curvedConnector3">
              <a:avLst>
                <a:gd name="adj1" fmla="val 50000"/>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81" name="曲线连接符 80">
              <a:extLst>
                <a:ext uri="{FF2B5EF4-FFF2-40B4-BE49-F238E27FC236}">
                  <a16:creationId xmlns:a16="http://schemas.microsoft.com/office/drawing/2014/main" id="{C5A207EF-36F5-5BBF-377B-1F57038EF666}"/>
                </a:ext>
              </a:extLst>
            </p:cNvPr>
            <p:cNvCxnSpPr>
              <a:stCxn id="78" idx="2"/>
              <a:endCxn id="71" idx="1"/>
            </p:cNvCxnSpPr>
            <p:nvPr/>
          </p:nvCxnSpPr>
          <p:spPr bwMode="auto">
            <a:xfrm rot="5400000">
              <a:off x="951942" y="2081173"/>
              <a:ext cx="1055524" cy="1797921"/>
            </a:xfrm>
            <a:prstGeom prst="curvedConnector4">
              <a:avLst>
                <a:gd name="adj1" fmla="val 45053"/>
                <a:gd name="adj2" fmla="val 112086"/>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82" name="矩形 81">
              <a:extLst>
                <a:ext uri="{FF2B5EF4-FFF2-40B4-BE49-F238E27FC236}">
                  <a16:creationId xmlns:a16="http://schemas.microsoft.com/office/drawing/2014/main" id="{A2D27A91-6EE8-CF41-5BC5-EC41F2AE79C0}"/>
                </a:ext>
              </a:extLst>
            </p:cNvPr>
            <p:cNvSpPr/>
            <p:nvPr/>
          </p:nvSpPr>
          <p:spPr>
            <a:xfrm>
              <a:off x="575556" y="1253744"/>
              <a:ext cx="576064" cy="222794"/>
            </a:xfrm>
            <a:prstGeom prst="rect">
              <a:avLst/>
            </a:prstGeom>
            <a:solidFill>
              <a:schemeClr val="bg1"/>
            </a:solidFill>
            <a:ln>
              <a:solidFill>
                <a:schemeClr val="tx1"/>
              </a:solidFill>
            </a:ln>
          </p:spPr>
          <p:txBody>
            <a:bodyPr wrap="square" rtlCol="0" anchor="ctr">
              <a:spAutoFit/>
            </a:bodyPr>
            <a:lstStyle/>
            <a:p>
              <a:pPr algn="ctr"/>
              <a:r>
                <a:rPr lang="en-US" altLang="zh-CN" sz="1000">
                  <a:latin typeface="Microsoft YaHei" panose="020B0503020204020204" pitchFamily="34" charset="-122"/>
                  <a:ea typeface="Microsoft YaHei" panose="020B0503020204020204" pitchFamily="34" charset="-122"/>
                </a:rPr>
                <a:t>8K</a:t>
              </a:r>
              <a:endParaRPr lang="zh-CN" altLang="en-US" sz="1000" dirty="0" err="1">
                <a:latin typeface="Microsoft YaHei" panose="020B0503020204020204" pitchFamily="34" charset="-122"/>
                <a:ea typeface="Microsoft YaHei" panose="020B0503020204020204" pitchFamily="34" charset="-122"/>
              </a:endParaRPr>
            </a:p>
          </p:txBody>
        </p:sp>
        <p:sp>
          <p:nvSpPr>
            <p:cNvPr id="83" name="矩形 82">
              <a:extLst>
                <a:ext uri="{FF2B5EF4-FFF2-40B4-BE49-F238E27FC236}">
                  <a16:creationId xmlns:a16="http://schemas.microsoft.com/office/drawing/2014/main" id="{E1940F0C-7A02-BC0A-CE55-4B973CF03F4C}"/>
                </a:ext>
              </a:extLst>
            </p:cNvPr>
            <p:cNvSpPr/>
            <p:nvPr/>
          </p:nvSpPr>
          <p:spPr>
            <a:xfrm>
              <a:off x="1147254" y="1253744"/>
              <a:ext cx="576064" cy="222794"/>
            </a:xfrm>
            <a:prstGeom prst="rect">
              <a:avLst/>
            </a:prstGeom>
            <a:solidFill>
              <a:schemeClr val="bg1"/>
            </a:solidFill>
            <a:ln>
              <a:solidFill>
                <a:schemeClr val="tx1"/>
              </a:solidFill>
            </a:ln>
          </p:spPr>
          <p:txBody>
            <a:bodyPr wrap="square" rtlCol="0" anchor="ctr">
              <a:spAutoFit/>
            </a:bodyPr>
            <a:lstStyle/>
            <a:p>
              <a:pPr algn="ctr"/>
              <a:r>
                <a:rPr lang="en-US" altLang="zh-CN" sz="1000">
                  <a:latin typeface="Microsoft YaHei" panose="020B0503020204020204" pitchFamily="34" charset="-122"/>
                  <a:ea typeface="Microsoft YaHei" panose="020B0503020204020204" pitchFamily="34" charset="-122"/>
                </a:rPr>
                <a:t>8K</a:t>
              </a:r>
              <a:endParaRPr lang="zh-CN" altLang="en-US" sz="1000" dirty="0" err="1">
                <a:latin typeface="Microsoft YaHei" panose="020B0503020204020204" pitchFamily="34" charset="-122"/>
                <a:ea typeface="Microsoft YaHei" panose="020B0503020204020204" pitchFamily="34" charset="-122"/>
              </a:endParaRPr>
            </a:p>
          </p:txBody>
        </p:sp>
        <p:sp>
          <p:nvSpPr>
            <p:cNvPr id="84" name="矩形 83">
              <a:extLst>
                <a:ext uri="{FF2B5EF4-FFF2-40B4-BE49-F238E27FC236}">
                  <a16:creationId xmlns:a16="http://schemas.microsoft.com/office/drawing/2014/main" id="{6D254567-A069-7BEA-B530-A44889D379D8}"/>
                </a:ext>
              </a:extLst>
            </p:cNvPr>
            <p:cNvSpPr/>
            <p:nvPr/>
          </p:nvSpPr>
          <p:spPr>
            <a:xfrm>
              <a:off x="1723318" y="1253744"/>
              <a:ext cx="576064" cy="230832"/>
            </a:xfrm>
            <a:prstGeom prst="rect">
              <a:avLst/>
            </a:prstGeom>
            <a:solidFill>
              <a:schemeClr val="bg1"/>
            </a:solidFill>
            <a:ln>
              <a:solidFill>
                <a:schemeClr val="tx1"/>
              </a:solidFill>
            </a:ln>
          </p:spPr>
          <p:txBody>
            <a:bodyPr wrap="square" rtlCol="0" anchor="ctr">
              <a:spAutoFit/>
            </a:bodyPr>
            <a:lstStyle/>
            <a:p>
              <a:pPr algn="ctr"/>
              <a:r>
                <a:rPr lang="en-US" altLang="zh-CN" sz="900">
                  <a:latin typeface="+mn-ea"/>
                  <a:ea typeface="+mn-ea"/>
                </a:rPr>
                <a:t>…</a:t>
              </a:r>
              <a:endParaRPr lang="zh-CN" altLang="en-US" sz="900" dirty="0" err="1">
                <a:latin typeface="+mn-ea"/>
                <a:ea typeface="+mn-ea"/>
              </a:endParaRPr>
            </a:p>
          </p:txBody>
        </p:sp>
        <p:sp>
          <p:nvSpPr>
            <p:cNvPr id="85" name="矩形 84">
              <a:extLst>
                <a:ext uri="{FF2B5EF4-FFF2-40B4-BE49-F238E27FC236}">
                  <a16:creationId xmlns:a16="http://schemas.microsoft.com/office/drawing/2014/main" id="{BBB8B377-8780-9DAA-C130-2978C103E468}"/>
                </a:ext>
              </a:extLst>
            </p:cNvPr>
            <p:cNvSpPr/>
            <p:nvPr/>
          </p:nvSpPr>
          <p:spPr>
            <a:xfrm>
              <a:off x="2295016" y="1253744"/>
              <a:ext cx="576064" cy="222794"/>
            </a:xfrm>
            <a:prstGeom prst="rect">
              <a:avLst/>
            </a:prstGeom>
            <a:solidFill>
              <a:schemeClr val="bg1"/>
            </a:solidFill>
            <a:ln>
              <a:solidFill>
                <a:schemeClr val="tx1"/>
              </a:solidFill>
            </a:ln>
          </p:spPr>
          <p:txBody>
            <a:bodyPr wrap="square" rtlCol="0" anchor="ctr">
              <a:spAutoFit/>
            </a:bodyPr>
            <a:lstStyle/>
            <a:p>
              <a:pPr algn="ctr"/>
              <a:r>
                <a:rPr lang="en-US" altLang="zh-CN" sz="1000" dirty="0">
                  <a:latin typeface="Microsoft YaHei" panose="020B0503020204020204" pitchFamily="34" charset="-122"/>
                  <a:ea typeface="Microsoft YaHei" panose="020B0503020204020204" pitchFamily="34" charset="-122"/>
                </a:rPr>
                <a:t>8K</a:t>
              </a:r>
              <a:endParaRPr lang="zh-CN" altLang="en-US" sz="1000" dirty="0" err="1">
                <a:latin typeface="Microsoft YaHei" panose="020B0503020204020204" pitchFamily="34" charset="-122"/>
                <a:ea typeface="Microsoft YaHei" panose="020B0503020204020204" pitchFamily="34" charset="-122"/>
              </a:endParaRPr>
            </a:p>
          </p:txBody>
        </p:sp>
        <p:sp>
          <p:nvSpPr>
            <p:cNvPr id="86" name="文本框 85">
              <a:extLst>
                <a:ext uri="{FF2B5EF4-FFF2-40B4-BE49-F238E27FC236}">
                  <a16:creationId xmlns:a16="http://schemas.microsoft.com/office/drawing/2014/main" id="{622E2DF1-A12B-4E0C-B854-D071B9ABB2A9}"/>
                </a:ext>
              </a:extLst>
            </p:cNvPr>
            <p:cNvSpPr txBox="1"/>
            <p:nvPr/>
          </p:nvSpPr>
          <p:spPr>
            <a:xfrm>
              <a:off x="549858" y="1031023"/>
              <a:ext cx="597396" cy="246221"/>
            </a:xfrm>
            <a:prstGeom prst="rect">
              <a:avLst/>
            </a:prstGeom>
            <a:noFill/>
          </p:spPr>
          <p:txBody>
            <a:bodyPr wrap="square" rtlCol="0">
              <a:spAutoFit/>
            </a:bodyPr>
            <a:lstStyle/>
            <a:p>
              <a:r>
                <a:rPr lang="zh-CN" altLang="en-US" sz="1000">
                  <a:latin typeface="Microsoft YaHei" panose="020B0503020204020204" pitchFamily="34" charset="-122"/>
                  <a:ea typeface="Microsoft YaHei" panose="020B0503020204020204" pitchFamily="34" charset="-122"/>
                </a:rPr>
                <a:t>页面</a:t>
              </a:r>
              <a:r>
                <a:rPr lang="en-US" altLang="zh-CN" sz="1000">
                  <a:latin typeface="Microsoft YaHei" panose="020B0503020204020204" pitchFamily="34" charset="-122"/>
                  <a:ea typeface="Microsoft YaHei" panose="020B0503020204020204" pitchFamily="34" charset="-122"/>
                </a:rPr>
                <a:t>0</a:t>
              </a:r>
              <a:endParaRPr lang="zh-CN" altLang="en-US" sz="1000">
                <a:latin typeface="Microsoft YaHei" panose="020B0503020204020204" pitchFamily="34" charset="-122"/>
                <a:ea typeface="Microsoft YaHei" panose="020B0503020204020204" pitchFamily="34" charset="-122"/>
              </a:endParaRPr>
            </a:p>
          </p:txBody>
        </p:sp>
        <p:sp>
          <p:nvSpPr>
            <p:cNvPr id="87" name="文本框 86">
              <a:extLst>
                <a:ext uri="{FF2B5EF4-FFF2-40B4-BE49-F238E27FC236}">
                  <a16:creationId xmlns:a16="http://schemas.microsoft.com/office/drawing/2014/main" id="{6FBA5041-8E67-08AD-3B74-1BA8E114858B}"/>
                </a:ext>
              </a:extLst>
            </p:cNvPr>
            <p:cNvSpPr txBox="1"/>
            <p:nvPr/>
          </p:nvSpPr>
          <p:spPr>
            <a:xfrm>
              <a:off x="1122376" y="1031023"/>
              <a:ext cx="597396" cy="246221"/>
            </a:xfrm>
            <a:prstGeom prst="rect">
              <a:avLst/>
            </a:prstGeom>
            <a:noFill/>
          </p:spPr>
          <p:txBody>
            <a:bodyPr wrap="square" rtlCol="0">
              <a:spAutoFit/>
            </a:bodyPr>
            <a:lstStyle/>
            <a:p>
              <a:r>
                <a:rPr lang="zh-CN" altLang="en-US" sz="1000">
                  <a:latin typeface="Microsoft YaHei" panose="020B0503020204020204" pitchFamily="34" charset="-122"/>
                  <a:ea typeface="Microsoft YaHei" panose="020B0503020204020204" pitchFamily="34" charset="-122"/>
                </a:rPr>
                <a:t>页面</a:t>
              </a:r>
              <a:r>
                <a:rPr lang="en-US" altLang="zh-CN" sz="1000">
                  <a:latin typeface="Microsoft YaHei" panose="020B0503020204020204" pitchFamily="34" charset="-122"/>
                  <a:ea typeface="Microsoft YaHei" panose="020B0503020204020204" pitchFamily="34" charset="-122"/>
                </a:rPr>
                <a:t>1</a:t>
              </a:r>
              <a:endParaRPr lang="zh-CN" altLang="en-US" sz="1000">
                <a:latin typeface="Microsoft YaHei" panose="020B0503020204020204" pitchFamily="34" charset="-122"/>
                <a:ea typeface="Microsoft YaHei" panose="020B0503020204020204" pitchFamily="34" charset="-122"/>
              </a:endParaRPr>
            </a:p>
          </p:txBody>
        </p:sp>
        <p:sp>
          <p:nvSpPr>
            <p:cNvPr id="88" name="文本框 87">
              <a:extLst>
                <a:ext uri="{FF2B5EF4-FFF2-40B4-BE49-F238E27FC236}">
                  <a16:creationId xmlns:a16="http://schemas.microsoft.com/office/drawing/2014/main" id="{32425DAE-D2CC-288F-3D9A-C8167BED7BF5}"/>
                </a:ext>
              </a:extLst>
            </p:cNvPr>
            <p:cNvSpPr txBox="1"/>
            <p:nvPr/>
          </p:nvSpPr>
          <p:spPr>
            <a:xfrm>
              <a:off x="2273684" y="1031023"/>
              <a:ext cx="597396" cy="246221"/>
            </a:xfrm>
            <a:prstGeom prst="rect">
              <a:avLst/>
            </a:prstGeom>
            <a:noFill/>
          </p:spPr>
          <p:txBody>
            <a:bodyPr wrap="square" rtlCol="0">
              <a:spAutoFit/>
            </a:bodyPr>
            <a:lstStyle/>
            <a:p>
              <a:r>
                <a:rPr lang="zh-CN" altLang="en-US" sz="1000">
                  <a:latin typeface="Microsoft YaHei" panose="020B0503020204020204" pitchFamily="34" charset="-122"/>
                  <a:ea typeface="Microsoft YaHei" panose="020B0503020204020204" pitchFamily="34" charset="-122"/>
                </a:rPr>
                <a:t>页面</a:t>
              </a:r>
              <a:r>
                <a:rPr lang="en-US" altLang="zh-CN" sz="1000">
                  <a:latin typeface="Microsoft YaHei" panose="020B0503020204020204" pitchFamily="34" charset="-122"/>
                  <a:ea typeface="Microsoft YaHei" panose="020B0503020204020204" pitchFamily="34" charset="-122"/>
                </a:rPr>
                <a:t>N</a:t>
              </a:r>
              <a:endParaRPr lang="zh-CN" altLang="en-US" sz="1000">
                <a:latin typeface="Microsoft YaHei" panose="020B0503020204020204" pitchFamily="34" charset="-122"/>
                <a:ea typeface="Microsoft YaHei" panose="020B0503020204020204" pitchFamily="34" charset="-122"/>
              </a:endParaRPr>
            </a:p>
          </p:txBody>
        </p:sp>
        <p:cxnSp>
          <p:nvCxnSpPr>
            <p:cNvPr id="89" name="直接连接符 35">
              <a:extLst>
                <a:ext uri="{FF2B5EF4-FFF2-40B4-BE49-F238E27FC236}">
                  <a16:creationId xmlns:a16="http://schemas.microsoft.com/office/drawing/2014/main" id="{9A3C3781-553B-D080-807B-6A9A571E5B07}"/>
                </a:ext>
              </a:extLst>
            </p:cNvPr>
            <p:cNvCxnSpPr/>
            <p:nvPr/>
          </p:nvCxnSpPr>
          <p:spPr bwMode="auto">
            <a:xfrm flipH="1">
              <a:off x="359532" y="1484576"/>
              <a:ext cx="787722" cy="626567"/>
            </a:xfrm>
            <a:prstGeom prst="line">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90" name="直接连接符 39">
              <a:extLst>
                <a:ext uri="{FF2B5EF4-FFF2-40B4-BE49-F238E27FC236}">
                  <a16:creationId xmlns:a16="http://schemas.microsoft.com/office/drawing/2014/main" id="{5615C933-0EC2-A488-F099-D42A885E9030}"/>
                </a:ext>
              </a:extLst>
            </p:cNvPr>
            <p:cNvCxnSpPr/>
            <p:nvPr/>
          </p:nvCxnSpPr>
          <p:spPr bwMode="auto">
            <a:xfrm>
              <a:off x="1718952" y="1491853"/>
              <a:ext cx="3177084" cy="619290"/>
            </a:xfrm>
            <a:prstGeom prst="line">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91" name="文本框 90">
              <a:extLst>
                <a:ext uri="{FF2B5EF4-FFF2-40B4-BE49-F238E27FC236}">
                  <a16:creationId xmlns:a16="http://schemas.microsoft.com/office/drawing/2014/main" id="{D1992B75-F86A-C0CD-DAE9-60E753C447EE}"/>
                </a:ext>
              </a:extLst>
            </p:cNvPr>
            <p:cNvSpPr txBox="1"/>
            <p:nvPr/>
          </p:nvSpPr>
          <p:spPr>
            <a:xfrm>
              <a:off x="4225837" y="832562"/>
              <a:ext cx="894936" cy="338554"/>
            </a:xfrm>
            <a:prstGeom prst="rect">
              <a:avLst/>
            </a:prstGeom>
            <a:noFill/>
          </p:spPr>
          <p:txBody>
            <a:bodyPr wrap="square" rtlCol="0">
              <a:spAutoFit/>
            </a:bodyPr>
            <a:lstStyle/>
            <a:p>
              <a:r>
                <a:rPr lang="zh-CN" altLang="en-US" sz="1600" dirty="0">
                  <a:latin typeface="Microsoft YaHei" panose="020B0503020204020204" pitchFamily="34" charset="-122"/>
                  <a:ea typeface="Microsoft YaHei" panose="020B0503020204020204" pitchFamily="34" charset="-122"/>
                </a:rPr>
                <a:t>数据段</a:t>
              </a:r>
            </a:p>
          </p:txBody>
        </p:sp>
        <p:sp>
          <p:nvSpPr>
            <p:cNvPr id="92" name="矩形 91">
              <a:extLst>
                <a:ext uri="{FF2B5EF4-FFF2-40B4-BE49-F238E27FC236}">
                  <a16:creationId xmlns:a16="http://schemas.microsoft.com/office/drawing/2014/main" id="{7287A1B7-D9C6-A2A3-A0FF-3FA67E6178C6}"/>
                </a:ext>
              </a:extLst>
            </p:cNvPr>
            <p:cNvSpPr/>
            <p:nvPr/>
          </p:nvSpPr>
          <p:spPr>
            <a:xfrm>
              <a:off x="5851479" y="3617834"/>
              <a:ext cx="576064" cy="230832"/>
            </a:xfrm>
            <a:prstGeom prst="rect">
              <a:avLst/>
            </a:prstGeom>
            <a:ln>
              <a:solidFill>
                <a:schemeClr val="tx1"/>
              </a:solidFill>
            </a:ln>
          </p:spPr>
          <p:txBody>
            <a:bodyPr wrap="square" rtlCol="0" anchor="ctr">
              <a:spAutoFit/>
            </a:bodyPr>
            <a:lstStyle/>
            <a:p>
              <a:pPr algn="ctr"/>
              <a:r>
                <a:rPr lang="zh-CN" altLang="en-US" sz="900">
                  <a:latin typeface="Microsoft YaHei" panose="020B0503020204020204" pitchFamily="34" charset="-122"/>
                  <a:ea typeface="Microsoft YaHei" panose="020B0503020204020204" pitchFamily="34" charset="-122"/>
                </a:rPr>
                <a:t>元组</a:t>
              </a:r>
              <a:r>
                <a:rPr lang="en-US" altLang="zh-CN" sz="900">
                  <a:latin typeface="Microsoft YaHei" panose="020B0503020204020204" pitchFamily="34" charset="-122"/>
                  <a:ea typeface="Microsoft YaHei" panose="020B0503020204020204" pitchFamily="34" charset="-122"/>
                </a:rPr>
                <a:t>2</a:t>
              </a:r>
              <a:endParaRPr lang="zh-CN" altLang="en-US" sz="900" dirty="0" err="1">
                <a:latin typeface="Microsoft YaHei" panose="020B0503020204020204" pitchFamily="34" charset="-122"/>
                <a:ea typeface="Microsoft YaHei" panose="020B0503020204020204" pitchFamily="34" charset="-122"/>
              </a:endParaRPr>
            </a:p>
          </p:txBody>
        </p:sp>
        <p:sp>
          <p:nvSpPr>
            <p:cNvPr id="93" name="矩形 92">
              <a:extLst>
                <a:ext uri="{FF2B5EF4-FFF2-40B4-BE49-F238E27FC236}">
                  <a16:creationId xmlns:a16="http://schemas.microsoft.com/office/drawing/2014/main" id="{DDF4C491-05A6-0FE0-5810-859DCBD91930}"/>
                </a:ext>
              </a:extLst>
            </p:cNvPr>
            <p:cNvSpPr/>
            <p:nvPr/>
          </p:nvSpPr>
          <p:spPr>
            <a:xfrm>
              <a:off x="6585567" y="3615590"/>
              <a:ext cx="576064" cy="230832"/>
            </a:xfrm>
            <a:prstGeom prst="rect">
              <a:avLst/>
            </a:prstGeom>
            <a:ln>
              <a:solidFill>
                <a:schemeClr val="tx1"/>
              </a:solidFill>
            </a:ln>
          </p:spPr>
          <p:txBody>
            <a:bodyPr wrap="square" rtlCol="0" anchor="ctr">
              <a:spAutoFit/>
            </a:bodyPr>
            <a:lstStyle/>
            <a:p>
              <a:pPr algn="ctr"/>
              <a:r>
                <a:rPr lang="zh-CN" altLang="en-US" sz="900" dirty="0">
                  <a:latin typeface="Microsoft YaHei" panose="020B0503020204020204" pitchFamily="34" charset="-122"/>
                  <a:ea typeface="Microsoft YaHei" panose="020B0503020204020204" pitchFamily="34" charset="-122"/>
                </a:rPr>
                <a:t>元组</a:t>
              </a:r>
              <a:r>
                <a:rPr lang="en-US" altLang="zh-CN" sz="900" dirty="0">
                  <a:latin typeface="Microsoft YaHei" panose="020B0503020204020204" pitchFamily="34" charset="-122"/>
                  <a:ea typeface="Microsoft YaHei" panose="020B0503020204020204" pitchFamily="34" charset="-122"/>
                </a:rPr>
                <a:t>1</a:t>
              </a:r>
              <a:endParaRPr lang="zh-CN" altLang="en-US" sz="900" dirty="0" err="1">
                <a:latin typeface="Microsoft YaHei" panose="020B0503020204020204" pitchFamily="34" charset="-122"/>
                <a:ea typeface="Microsoft YaHei" panose="020B0503020204020204" pitchFamily="34" charset="-122"/>
              </a:endParaRPr>
            </a:p>
          </p:txBody>
        </p:sp>
        <p:sp>
          <p:nvSpPr>
            <p:cNvPr id="94" name="矩形 93">
              <a:extLst>
                <a:ext uri="{FF2B5EF4-FFF2-40B4-BE49-F238E27FC236}">
                  <a16:creationId xmlns:a16="http://schemas.microsoft.com/office/drawing/2014/main" id="{AEF01459-902B-6148-ACF1-A8801063C9DD}"/>
                </a:ext>
              </a:extLst>
            </p:cNvPr>
            <p:cNvSpPr/>
            <p:nvPr/>
          </p:nvSpPr>
          <p:spPr>
            <a:xfrm>
              <a:off x="6546240" y="3077832"/>
              <a:ext cx="720080" cy="230832"/>
            </a:xfrm>
            <a:prstGeom prst="rect">
              <a:avLst/>
            </a:prstGeom>
            <a:ln>
              <a:solidFill>
                <a:schemeClr val="tx1"/>
              </a:solidFill>
            </a:ln>
          </p:spPr>
          <p:txBody>
            <a:bodyPr wrap="square" rtlCol="0" anchor="ctr">
              <a:spAutoFit/>
            </a:bodyPr>
            <a:lstStyle/>
            <a:p>
              <a:pPr algn="ctr"/>
              <a:r>
                <a:rPr lang="zh-CN" altLang="en-US" sz="900" dirty="0">
                  <a:latin typeface="Microsoft YaHei" panose="020B0503020204020204" pitchFamily="34" charset="-122"/>
                  <a:ea typeface="Microsoft YaHei" panose="020B0503020204020204" pitchFamily="34" charset="-122"/>
                </a:rPr>
                <a:t>元组指针</a:t>
              </a:r>
              <a:r>
                <a:rPr lang="en-US" altLang="zh-CN" sz="900" dirty="0">
                  <a:latin typeface="Microsoft YaHei" panose="020B0503020204020204" pitchFamily="34" charset="-122"/>
                  <a:ea typeface="Microsoft YaHei" panose="020B0503020204020204" pitchFamily="34" charset="-122"/>
                </a:rPr>
                <a:t>1</a:t>
              </a:r>
              <a:endParaRPr lang="zh-CN" altLang="en-US" sz="900" dirty="0" err="1">
                <a:latin typeface="Microsoft YaHei" panose="020B0503020204020204" pitchFamily="34" charset="-122"/>
                <a:ea typeface="Microsoft YaHei" panose="020B0503020204020204" pitchFamily="34" charset="-122"/>
              </a:endParaRPr>
            </a:p>
          </p:txBody>
        </p:sp>
        <p:sp>
          <p:nvSpPr>
            <p:cNvPr id="95" name="矩形 94">
              <a:extLst>
                <a:ext uri="{FF2B5EF4-FFF2-40B4-BE49-F238E27FC236}">
                  <a16:creationId xmlns:a16="http://schemas.microsoft.com/office/drawing/2014/main" id="{453CC0AE-31EC-C765-C156-D554C50CF8BD}"/>
                </a:ext>
              </a:extLst>
            </p:cNvPr>
            <p:cNvSpPr/>
            <p:nvPr/>
          </p:nvSpPr>
          <p:spPr>
            <a:xfrm>
              <a:off x="7266320" y="3077832"/>
              <a:ext cx="720080" cy="230832"/>
            </a:xfrm>
            <a:prstGeom prst="rect">
              <a:avLst/>
            </a:prstGeom>
            <a:ln>
              <a:solidFill>
                <a:schemeClr val="tx1"/>
              </a:solidFill>
            </a:ln>
          </p:spPr>
          <p:txBody>
            <a:bodyPr wrap="square" rtlCol="0" anchor="ctr">
              <a:spAutoFit/>
            </a:bodyPr>
            <a:lstStyle/>
            <a:p>
              <a:pPr algn="ctr"/>
              <a:r>
                <a:rPr lang="zh-CN" altLang="en-US" sz="900">
                  <a:latin typeface="Microsoft YaHei" panose="020B0503020204020204" pitchFamily="34" charset="-122"/>
                  <a:ea typeface="Microsoft YaHei" panose="020B0503020204020204" pitchFamily="34" charset="-122"/>
                </a:rPr>
                <a:t>元组指针</a:t>
              </a:r>
              <a:r>
                <a:rPr lang="en-US" altLang="zh-CN" sz="900">
                  <a:latin typeface="Microsoft YaHei" panose="020B0503020204020204" pitchFamily="34" charset="-122"/>
                  <a:ea typeface="Microsoft YaHei" panose="020B0503020204020204" pitchFamily="34" charset="-122"/>
                </a:rPr>
                <a:t>2</a:t>
              </a:r>
              <a:endParaRPr lang="zh-CN" altLang="en-US" sz="900" dirty="0" err="1">
                <a:latin typeface="Microsoft YaHei" panose="020B0503020204020204" pitchFamily="34" charset="-122"/>
                <a:ea typeface="Microsoft YaHei" panose="020B0503020204020204" pitchFamily="34" charset="-122"/>
              </a:endParaRPr>
            </a:p>
          </p:txBody>
        </p:sp>
        <p:sp>
          <p:nvSpPr>
            <p:cNvPr id="96" name="矩形 95">
              <a:extLst>
                <a:ext uri="{FF2B5EF4-FFF2-40B4-BE49-F238E27FC236}">
                  <a16:creationId xmlns:a16="http://schemas.microsoft.com/office/drawing/2014/main" id="{482118F0-40D4-CFD1-BE73-2BA9F1B24A47}"/>
                </a:ext>
              </a:extLst>
            </p:cNvPr>
            <p:cNvSpPr/>
            <p:nvPr/>
          </p:nvSpPr>
          <p:spPr>
            <a:xfrm>
              <a:off x="5823254" y="3077832"/>
              <a:ext cx="720080" cy="230832"/>
            </a:xfrm>
            <a:prstGeom prst="rect">
              <a:avLst/>
            </a:prstGeom>
            <a:ln>
              <a:solidFill>
                <a:schemeClr val="tx1"/>
              </a:solidFill>
            </a:ln>
          </p:spPr>
          <p:txBody>
            <a:bodyPr wrap="square" rtlCol="0" anchor="ctr">
              <a:spAutoFit/>
            </a:bodyPr>
            <a:lstStyle/>
            <a:p>
              <a:pPr algn="ctr"/>
              <a:r>
                <a:rPr lang="zh-CN" altLang="en-US" sz="900">
                  <a:latin typeface="Microsoft YaHei" panose="020B0503020204020204" pitchFamily="34" charset="-122"/>
                  <a:ea typeface="Microsoft YaHei" panose="020B0503020204020204" pitchFamily="34" charset="-122"/>
                </a:rPr>
                <a:t>页面头</a:t>
              </a:r>
              <a:endParaRPr lang="zh-CN" altLang="en-US" sz="900" dirty="0" err="1">
                <a:latin typeface="Microsoft YaHei" panose="020B0503020204020204" pitchFamily="34" charset="-122"/>
                <a:ea typeface="Microsoft YaHei" panose="020B0503020204020204" pitchFamily="34" charset="-122"/>
              </a:endParaRPr>
            </a:p>
          </p:txBody>
        </p:sp>
        <p:cxnSp>
          <p:nvCxnSpPr>
            <p:cNvPr id="97" name="曲线连接符 96">
              <a:extLst>
                <a:ext uri="{FF2B5EF4-FFF2-40B4-BE49-F238E27FC236}">
                  <a16:creationId xmlns:a16="http://schemas.microsoft.com/office/drawing/2014/main" id="{3A3A8F9E-32B7-6AE8-D60C-5AEF489E8E7E}"/>
                </a:ext>
              </a:extLst>
            </p:cNvPr>
            <p:cNvCxnSpPr>
              <a:stCxn id="94" idx="2"/>
              <a:endCxn id="93" idx="0"/>
            </p:cNvCxnSpPr>
            <p:nvPr/>
          </p:nvCxnSpPr>
          <p:spPr bwMode="auto">
            <a:xfrm rot="5400000">
              <a:off x="6736478" y="3445787"/>
              <a:ext cx="306925" cy="32681"/>
            </a:xfrm>
            <a:prstGeom prst="curvedConnector3">
              <a:avLst>
                <a:gd name="adj1" fmla="val 50000"/>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98" name="矩形 97">
              <a:extLst>
                <a:ext uri="{FF2B5EF4-FFF2-40B4-BE49-F238E27FC236}">
                  <a16:creationId xmlns:a16="http://schemas.microsoft.com/office/drawing/2014/main" id="{5FFEAD1A-91E6-0D3A-79E4-FB68D415D395}"/>
                </a:ext>
              </a:extLst>
            </p:cNvPr>
            <p:cNvSpPr/>
            <p:nvPr/>
          </p:nvSpPr>
          <p:spPr>
            <a:xfrm>
              <a:off x="5467026" y="2432149"/>
              <a:ext cx="576064" cy="230832"/>
            </a:xfrm>
            <a:prstGeom prst="rect">
              <a:avLst/>
            </a:prstGeom>
            <a:solidFill>
              <a:schemeClr val="bg1"/>
            </a:solidFill>
            <a:ln>
              <a:solidFill>
                <a:schemeClr val="tx1"/>
              </a:solidFill>
            </a:ln>
          </p:spPr>
          <p:txBody>
            <a:bodyPr wrap="square" rtlCol="0" anchor="ctr">
              <a:spAutoFit/>
            </a:bodyPr>
            <a:lstStyle/>
            <a:p>
              <a:pPr algn="ctr"/>
              <a:r>
                <a:rPr lang="en-US" altLang="zh-CN" sz="1000" dirty="0">
                  <a:latin typeface="Microsoft YaHei" panose="020B0503020204020204" pitchFamily="34" charset="-122"/>
                  <a:ea typeface="Microsoft YaHei" panose="020B0503020204020204" pitchFamily="34" charset="-122"/>
                </a:rPr>
                <a:t>8K</a:t>
              </a:r>
              <a:endParaRPr lang="zh-CN" altLang="en-US" sz="1000" dirty="0" err="1">
                <a:latin typeface="Microsoft YaHei" panose="020B0503020204020204" pitchFamily="34" charset="-122"/>
                <a:ea typeface="Microsoft YaHei" panose="020B0503020204020204" pitchFamily="34" charset="-122"/>
              </a:endParaRPr>
            </a:p>
          </p:txBody>
        </p:sp>
        <p:sp>
          <p:nvSpPr>
            <p:cNvPr id="99" name="矩形 98">
              <a:extLst>
                <a:ext uri="{FF2B5EF4-FFF2-40B4-BE49-F238E27FC236}">
                  <a16:creationId xmlns:a16="http://schemas.microsoft.com/office/drawing/2014/main" id="{AE874805-9EBE-D953-84FD-3F80AB9B62C6}"/>
                </a:ext>
              </a:extLst>
            </p:cNvPr>
            <p:cNvSpPr/>
            <p:nvPr/>
          </p:nvSpPr>
          <p:spPr>
            <a:xfrm>
              <a:off x="6038724" y="2432149"/>
              <a:ext cx="576064" cy="230832"/>
            </a:xfrm>
            <a:prstGeom prst="rect">
              <a:avLst/>
            </a:prstGeom>
            <a:solidFill>
              <a:schemeClr val="bg1"/>
            </a:solidFill>
            <a:ln>
              <a:solidFill>
                <a:schemeClr val="tx1"/>
              </a:solidFill>
            </a:ln>
          </p:spPr>
          <p:txBody>
            <a:bodyPr wrap="square" rtlCol="0" anchor="ctr">
              <a:spAutoFit/>
            </a:bodyPr>
            <a:lstStyle/>
            <a:p>
              <a:pPr algn="ctr"/>
              <a:r>
                <a:rPr lang="en-US" altLang="zh-CN" sz="1000">
                  <a:latin typeface="Microsoft YaHei" panose="020B0503020204020204" pitchFamily="34" charset="-122"/>
                  <a:ea typeface="Microsoft YaHei" panose="020B0503020204020204" pitchFamily="34" charset="-122"/>
                </a:rPr>
                <a:t>8K</a:t>
              </a:r>
              <a:endParaRPr lang="zh-CN" altLang="en-US" sz="1000" dirty="0" err="1">
                <a:latin typeface="Microsoft YaHei" panose="020B0503020204020204" pitchFamily="34" charset="-122"/>
                <a:ea typeface="Microsoft YaHei" panose="020B0503020204020204" pitchFamily="34" charset="-122"/>
              </a:endParaRPr>
            </a:p>
          </p:txBody>
        </p:sp>
        <p:sp>
          <p:nvSpPr>
            <p:cNvPr id="100" name="矩形 99">
              <a:extLst>
                <a:ext uri="{FF2B5EF4-FFF2-40B4-BE49-F238E27FC236}">
                  <a16:creationId xmlns:a16="http://schemas.microsoft.com/office/drawing/2014/main" id="{3B8FD164-B7AF-C0E6-7EC6-73C962FE9B3B}"/>
                </a:ext>
              </a:extLst>
            </p:cNvPr>
            <p:cNvSpPr/>
            <p:nvPr/>
          </p:nvSpPr>
          <p:spPr>
            <a:xfrm>
              <a:off x="6614788" y="2432149"/>
              <a:ext cx="576064" cy="230832"/>
            </a:xfrm>
            <a:prstGeom prst="rect">
              <a:avLst/>
            </a:prstGeom>
            <a:solidFill>
              <a:schemeClr val="bg1"/>
            </a:solidFill>
            <a:ln>
              <a:solidFill>
                <a:schemeClr val="tx1"/>
              </a:solidFill>
            </a:ln>
          </p:spPr>
          <p:txBody>
            <a:bodyPr wrap="square" rtlCol="0" anchor="ctr">
              <a:spAutoFit/>
            </a:bodyPr>
            <a:lstStyle/>
            <a:p>
              <a:pPr algn="ctr"/>
              <a:r>
                <a:rPr lang="en-US" altLang="zh-CN" sz="900">
                  <a:latin typeface="+mn-ea"/>
                  <a:ea typeface="+mn-ea"/>
                </a:rPr>
                <a:t>…</a:t>
              </a:r>
              <a:endParaRPr lang="zh-CN" altLang="en-US" sz="900" dirty="0" err="1">
                <a:latin typeface="+mn-ea"/>
                <a:ea typeface="+mn-ea"/>
              </a:endParaRPr>
            </a:p>
          </p:txBody>
        </p:sp>
        <p:sp>
          <p:nvSpPr>
            <p:cNvPr id="101" name="矩形 100">
              <a:extLst>
                <a:ext uri="{FF2B5EF4-FFF2-40B4-BE49-F238E27FC236}">
                  <a16:creationId xmlns:a16="http://schemas.microsoft.com/office/drawing/2014/main" id="{D76BD61C-66C3-48F1-DB64-106484105A6F}"/>
                </a:ext>
              </a:extLst>
            </p:cNvPr>
            <p:cNvSpPr/>
            <p:nvPr/>
          </p:nvSpPr>
          <p:spPr>
            <a:xfrm>
              <a:off x="7186486" y="2432149"/>
              <a:ext cx="576064" cy="230832"/>
            </a:xfrm>
            <a:prstGeom prst="rect">
              <a:avLst/>
            </a:prstGeom>
            <a:solidFill>
              <a:schemeClr val="bg1"/>
            </a:solidFill>
            <a:ln>
              <a:solidFill>
                <a:schemeClr val="tx1"/>
              </a:solidFill>
            </a:ln>
          </p:spPr>
          <p:txBody>
            <a:bodyPr wrap="square" rtlCol="0" anchor="ctr">
              <a:spAutoFit/>
            </a:bodyPr>
            <a:lstStyle/>
            <a:p>
              <a:pPr algn="ctr"/>
              <a:r>
                <a:rPr lang="en-US" altLang="zh-CN" sz="1000">
                  <a:latin typeface="Microsoft YaHei" panose="020B0503020204020204" pitchFamily="34" charset="-122"/>
                  <a:ea typeface="Microsoft YaHei" panose="020B0503020204020204" pitchFamily="34" charset="-122"/>
                </a:rPr>
                <a:t>8K</a:t>
              </a:r>
              <a:endParaRPr lang="zh-CN" altLang="en-US" sz="1000" dirty="0" err="1">
                <a:latin typeface="Microsoft YaHei" panose="020B0503020204020204" pitchFamily="34" charset="-122"/>
                <a:ea typeface="Microsoft YaHei" panose="020B0503020204020204" pitchFamily="34" charset="-122"/>
              </a:endParaRPr>
            </a:p>
          </p:txBody>
        </p:sp>
        <p:sp>
          <p:nvSpPr>
            <p:cNvPr id="102" name="文本框 101">
              <a:extLst>
                <a:ext uri="{FF2B5EF4-FFF2-40B4-BE49-F238E27FC236}">
                  <a16:creationId xmlns:a16="http://schemas.microsoft.com/office/drawing/2014/main" id="{686E42D3-AAD1-C803-577A-6C7000AF03E3}"/>
                </a:ext>
              </a:extLst>
            </p:cNvPr>
            <p:cNvSpPr txBox="1"/>
            <p:nvPr/>
          </p:nvSpPr>
          <p:spPr>
            <a:xfrm>
              <a:off x="5530302" y="2248366"/>
              <a:ext cx="508422" cy="215444"/>
            </a:xfrm>
            <a:prstGeom prst="rect">
              <a:avLst/>
            </a:prstGeom>
            <a:noFill/>
          </p:spPr>
          <p:txBody>
            <a:bodyPr wrap="square" rtlCol="0">
              <a:spAutoFit/>
            </a:bodyPr>
            <a:lstStyle/>
            <a:p>
              <a:r>
                <a:rPr lang="zh-CN" altLang="en-US" sz="900">
                  <a:latin typeface="Microsoft YaHei" panose="020B0503020204020204" pitchFamily="34" charset="-122"/>
                  <a:ea typeface="Microsoft YaHei" panose="020B0503020204020204" pitchFamily="34" charset="-122"/>
                </a:rPr>
                <a:t>页面</a:t>
              </a:r>
              <a:r>
                <a:rPr lang="en-US" altLang="zh-CN" sz="900">
                  <a:latin typeface="Microsoft YaHei" panose="020B0503020204020204" pitchFamily="34" charset="-122"/>
                  <a:ea typeface="Microsoft YaHei" panose="020B0503020204020204" pitchFamily="34" charset="-122"/>
                </a:rPr>
                <a:t>0</a:t>
              </a:r>
              <a:endParaRPr lang="zh-CN" altLang="en-US" sz="900">
                <a:latin typeface="Microsoft YaHei" panose="020B0503020204020204" pitchFamily="34" charset="-122"/>
                <a:ea typeface="Microsoft YaHei" panose="020B0503020204020204" pitchFamily="34" charset="-122"/>
              </a:endParaRPr>
            </a:p>
          </p:txBody>
        </p:sp>
        <p:sp>
          <p:nvSpPr>
            <p:cNvPr id="103" name="文本框 102">
              <a:extLst>
                <a:ext uri="{FF2B5EF4-FFF2-40B4-BE49-F238E27FC236}">
                  <a16:creationId xmlns:a16="http://schemas.microsoft.com/office/drawing/2014/main" id="{2659A446-2D65-77FB-45A7-4782E5E50B82}"/>
                </a:ext>
              </a:extLst>
            </p:cNvPr>
            <p:cNvSpPr txBox="1"/>
            <p:nvPr/>
          </p:nvSpPr>
          <p:spPr>
            <a:xfrm>
              <a:off x="6102820" y="2248366"/>
              <a:ext cx="508422" cy="215444"/>
            </a:xfrm>
            <a:prstGeom prst="rect">
              <a:avLst/>
            </a:prstGeom>
            <a:noFill/>
          </p:spPr>
          <p:txBody>
            <a:bodyPr wrap="square" rtlCol="0">
              <a:spAutoFit/>
            </a:bodyPr>
            <a:lstStyle/>
            <a:p>
              <a:r>
                <a:rPr lang="zh-CN" altLang="en-US" sz="900">
                  <a:latin typeface="Microsoft YaHei" panose="020B0503020204020204" pitchFamily="34" charset="-122"/>
                  <a:ea typeface="Microsoft YaHei" panose="020B0503020204020204" pitchFamily="34" charset="-122"/>
                </a:rPr>
                <a:t>页面</a:t>
              </a:r>
              <a:r>
                <a:rPr lang="en-US" altLang="zh-CN" sz="900">
                  <a:latin typeface="Microsoft YaHei" panose="020B0503020204020204" pitchFamily="34" charset="-122"/>
                  <a:ea typeface="Microsoft YaHei" panose="020B0503020204020204" pitchFamily="34" charset="-122"/>
                </a:rPr>
                <a:t>1</a:t>
              </a:r>
              <a:endParaRPr lang="zh-CN" altLang="en-US" sz="900">
                <a:latin typeface="Microsoft YaHei" panose="020B0503020204020204" pitchFamily="34" charset="-122"/>
                <a:ea typeface="Microsoft YaHei" panose="020B0503020204020204" pitchFamily="34" charset="-122"/>
              </a:endParaRPr>
            </a:p>
          </p:txBody>
        </p:sp>
        <p:sp>
          <p:nvSpPr>
            <p:cNvPr id="104" name="文本框 103">
              <a:extLst>
                <a:ext uri="{FF2B5EF4-FFF2-40B4-BE49-F238E27FC236}">
                  <a16:creationId xmlns:a16="http://schemas.microsoft.com/office/drawing/2014/main" id="{2C556CD7-0F79-BA04-94E9-A2D59EF03E57}"/>
                </a:ext>
              </a:extLst>
            </p:cNvPr>
            <p:cNvSpPr txBox="1"/>
            <p:nvPr/>
          </p:nvSpPr>
          <p:spPr>
            <a:xfrm>
              <a:off x="7254128" y="2248366"/>
              <a:ext cx="508422" cy="215444"/>
            </a:xfrm>
            <a:prstGeom prst="rect">
              <a:avLst/>
            </a:prstGeom>
            <a:noFill/>
          </p:spPr>
          <p:txBody>
            <a:bodyPr wrap="square" rtlCol="0">
              <a:spAutoFit/>
            </a:bodyPr>
            <a:lstStyle/>
            <a:p>
              <a:r>
                <a:rPr lang="zh-CN" altLang="en-US" sz="900">
                  <a:latin typeface="Microsoft YaHei" panose="020B0503020204020204" pitchFamily="34" charset="-122"/>
                  <a:ea typeface="Microsoft YaHei" panose="020B0503020204020204" pitchFamily="34" charset="-122"/>
                </a:rPr>
                <a:t>页面</a:t>
              </a:r>
              <a:r>
                <a:rPr lang="en-US" altLang="zh-CN" sz="900">
                  <a:latin typeface="Microsoft YaHei" panose="020B0503020204020204" pitchFamily="34" charset="-122"/>
                  <a:ea typeface="Microsoft YaHei" panose="020B0503020204020204" pitchFamily="34" charset="-122"/>
                </a:rPr>
                <a:t>N</a:t>
              </a:r>
              <a:endParaRPr lang="zh-CN" altLang="en-US" sz="900">
                <a:latin typeface="Microsoft YaHei" panose="020B0503020204020204" pitchFamily="34" charset="-122"/>
                <a:ea typeface="Microsoft YaHei" panose="020B0503020204020204" pitchFamily="34" charset="-122"/>
              </a:endParaRPr>
            </a:p>
          </p:txBody>
        </p:sp>
        <p:cxnSp>
          <p:nvCxnSpPr>
            <p:cNvPr id="105" name="直接连接符 66">
              <a:extLst>
                <a:ext uri="{FF2B5EF4-FFF2-40B4-BE49-F238E27FC236}">
                  <a16:creationId xmlns:a16="http://schemas.microsoft.com/office/drawing/2014/main" id="{046EFB20-E681-F7CB-E746-33458D5D34C1}"/>
                </a:ext>
              </a:extLst>
            </p:cNvPr>
            <p:cNvCxnSpPr/>
            <p:nvPr/>
          </p:nvCxnSpPr>
          <p:spPr bwMode="auto">
            <a:xfrm flipH="1">
              <a:off x="5720879" y="2682284"/>
              <a:ext cx="1465607" cy="182767"/>
            </a:xfrm>
            <a:prstGeom prst="line">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06" name="直接连接符 67">
              <a:extLst>
                <a:ext uri="{FF2B5EF4-FFF2-40B4-BE49-F238E27FC236}">
                  <a16:creationId xmlns:a16="http://schemas.microsoft.com/office/drawing/2014/main" id="{22D6370D-15EC-332D-9FB2-0D15771733F0}"/>
                </a:ext>
              </a:extLst>
            </p:cNvPr>
            <p:cNvCxnSpPr/>
            <p:nvPr/>
          </p:nvCxnSpPr>
          <p:spPr bwMode="auto">
            <a:xfrm>
              <a:off x="7762550" y="2662981"/>
              <a:ext cx="443998" cy="192850"/>
            </a:xfrm>
            <a:prstGeom prst="line">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07" name="文本框 106">
              <a:extLst>
                <a:ext uri="{FF2B5EF4-FFF2-40B4-BE49-F238E27FC236}">
                  <a16:creationId xmlns:a16="http://schemas.microsoft.com/office/drawing/2014/main" id="{1BDEFC45-CA8B-E4A8-438F-100AB3750152}"/>
                </a:ext>
              </a:extLst>
            </p:cNvPr>
            <p:cNvSpPr txBox="1"/>
            <p:nvPr/>
          </p:nvSpPr>
          <p:spPr>
            <a:xfrm>
              <a:off x="7626361" y="792636"/>
              <a:ext cx="993632" cy="338554"/>
            </a:xfrm>
            <a:prstGeom prst="rect">
              <a:avLst/>
            </a:prstGeom>
            <a:noFill/>
          </p:spPr>
          <p:txBody>
            <a:bodyPr wrap="square" rtlCol="0">
              <a:spAutoFit/>
            </a:bodyPr>
            <a:lstStyle/>
            <a:p>
              <a:r>
                <a:rPr lang="zh-CN" altLang="en-US" sz="1600" dirty="0">
                  <a:latin typeface="Microsoft YaHei" panose="020B0503020204020204" pitchFamily="34" charset="-122"/>
                  <a:ea typeface="Microsoft YaHei" panose="020B0503020204020204" pitchFamily="34" charset="-122"/>
                </a:rPr>
                <a:t>回滚段</a:t>
              </a:r>
            </a:p>
          </p:txBody>
        </p:sp>
        <p:cxnSp>
          <p:nvCxnSpPr>
            <p:cNvPr id="108" name="曲线连接符 107">
              <a:extLst>
                <a:ext uri="{FF2B5EF4-FFF2-40B4-BE49-F238E27FC236}">
                  <a16:creationId xmlns:a16="http://schemas.microsoft.com/office/drawing/2014/main" id="{8B0D9967-DAAE-2EF1-F269-1D46BD8882C3}"/>
                </a:ext>
              </a:extLst>
            </p:cNvPr>
            <p:cNvCxnSpPr>
              <a:stCxn id="95" idx="2"/>
              <a:endCxn id="92" idx="0"/>
            </p:cNvCxnSpPr>
            <p:nvPr/>
          </p:nvCxnSpPr>
          <p:spPr bwMode="auto">
            <a:xfrm rot="5400000">
              <a:off x="6728351" y="2719825"/>
              <a:ext cx="309170" cy="1486849"/>
            </a:xfrm>
            <a:prstGeom prst="curvedConnector3">
              <a:avLst>
                <a:gd name="adj1" fmla="val 50000"/>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09" name="文本框 108">
              <a:extLst>
                <a:ext uri="{FF2B5EF4-FFF2-40B4-BE49-F238E27FC236}">
                  <a16:creationId xmlns:a16="http://schemas.microsoft.com/office/drawing/2014/main" id="{CE62C1C3-1E05-B573-6060-452D144E635F}"/>
                </a:ext>
              </a:extLst>
            </p:cNvPr>
            <p:cNvSpPr txBox="1"/>
            <p:nvPr/>
          </p:nvSpPr>
          <p:spPr>
            <a:xfrm>
              <a:off x="7428242" y="2815799"/>
              <a:ext cx="886921" cy="229757"/>
            </a:xfrm>
            <a:prstGeom prst="rect">
              <a:avLst/>
            </a:prstGeom>
            <a:noFill/>
          </p:spPr>
          <p:txBody>
            <a:bodyPr wrap="square" rtlCol="0">
              <a:spAutoFit/>
            </a:bodyPr>
            <a:lstStyle/>
            <a:p>
              <a:r>
                <a:rPr lang="en-US" altLang="zh-CN" sz="1050" dirty="0">
                  <a:solidFill>
                    <a:srgbClr val="0432FF"/>
                  </a:solidFill>
                  <a:latin typeface="Microsoft YaHei" panose="020B0503020204020204" pitchFamily="34" charset="-122"/>
                  <a:ea typeface="Microsoft YaHei" panose="020B0503020204020204" pitchFamily="34" charset="-122"/>
                </a:rPr>
                <a:t>Undo </a:t>
              </a:r>
              <a:r>
                <a:rPr lang="zh-CN" altLang="en-US" sz="1050" dirty="0">
                  <a:solidFill>
                    <a:srgbClr val="0432FF"/>
                  </a:solidFill>
                  <a:latin typeface="Microsoft YaHei" panose="020B0503020204020204" pitchFamily="34" charset="-122"/>
                  <a:ea typeface="Microsoft YaHei" panose="020B0503020204020204" pitchFamily="34" charset="-122"/>
                </a:rPr>
                <a:t>页面</a:t>
              </a:r>
            </a:p>
          </p:txBody>
        </p:sp>
        <p:sp>
          <p:nvSpPr>
            <p:cNvPr id="110" name="矩形 109">
              <a:extLst>
                <a:ext uri="{FF2B5EF4-FFF2-40B4-BE49-F238E27FC236}">
                  <a16:creationId xmlns:a16="http://schemas.microsoft.com/office/drawing/2014/main" id="{C0327B0B-A367-0CEE-B7A5-2869CEC62910}"/>
                </a:ext>
              </a:extLst>
            </p:cNvPr>
            <p:cNvSpPr/>
            <p:nvPr/>
          </p:nvSpPr>
          <p:spPr>
            <a:xfrm>
              <a:off x="5681759" y="1293235"/>
              <a:ext cx="2734691" cy="375966"/>
            </a:xfrm>
            <a:prstGeom prst="rect">
              <a:avLst/>
            </a:prstGeom>
            <a:solidFill>
              <a:schemeClr val="bg1">
                <a:lumMod val="85000"/>
              </a:schemeClr>
            </a:solidFill>
            <a:ln>
              <a:solidFill>
                <a:schemeClr val="tx1"/>
              </a:solidFill>
            </a:ln>
          </p:spPr>
          <p:txBody>
            <a:bodyPr wrap="square" rtlCol="0" anchor="ctr">
              <a:spAutoFit/>
            </a:bodyPr>
            <a:lstStyle/>
            <a:p>
              <a:pPr algn="ctr"/>
              <a:r>
                <a:rPr lang="zh-CN" altLang="en-US" sz="1050" b="1" dirty="0">
                  <a:latin typeface="Microsoft YaHei" panose="020B0503020204020204" pitchFamily="34" charset="-122"/>
                  <a:ea typeface="Microsoft YaHei" panose="020B0503020204020204" pitchFamily="34" charset="-122"/>
                </a:rPr>
                <a:t>事务信息元组（事务状态，</a:t>
              </a:r>
              <a:r>
                <a:rPr lang="en-US" altLang="zh-CN" sz="1050" b="1" dirty="0">
                  <a:latin typeface="Microsoft YaHei" panose="020B0503020204020204" pitchFamily="34" charset="-122"/>
                  <a:ea typeface="Microsoft YaHei" panose="020B0503020204020204" pitchFamily="34" charset="-122"/>
                </a:rPr>
                <a:t>CSN</a:t>
              </a:r>
              <a:r>
                <a:rPr lang="zh-CN" altLang="en-US" sz="1050" b="1" dirty="0">
                  <a:latin typeface="Microsoft YaHei" panose="020B0503020204020204" pitchFamily="34" charset="-122"/>
                  <a:ea typeface="Microsoft YaHei" panose="020B0503020204020204" pitchFamily="34" charset="-122"/>
                </a:rPr>
                <a:t>，第一条</a:t>
              </a:r>
              <a:r>
                <a:rPr lang="en-US" altLang="zh-CN" sz="1050" b="1" dirty="0">
                  <a:latin typeface="Microsoft YaHei" panose="020B0503020204020204" pitchFamily="34" charset="-122"/>
                  <a:ea typeface="Microsoft YaHei" panose="020B0503020204020204" pitchFamily="34" charset="-122"/>
                </a:rPr>
                <a:t>undo</a:t>
              </a:r>
              <a:r>
                <a:rPr lang="zh-CN" altLang="en-US" sz="1050" b="1" dirty="0">
                  <a:latin typeface="Microsoft YaHei" panose="020B0503020204020204" pitchFamily="34" charset="-122"/>
                  <a:ea typeface="Microsoft YaHei" panose="020B0503020204020204" pitchFamily="34" charset="-122"/>
                </a:rPr>
                <a:t>记录指针，最后一条</a:t>
              </a:r>
              <a:r>
                <a:rPr lang="en-US" altLang="zh-CN" sz="1050" b="1" dirty="0">
                  <a:latin typeface="Microsoft YaHei" panose="020B0503020204020204" pitchFamily="34" charset="-122"/>
                  <a:ea typeface="Microsoft YaHei" panose="020B0503020204020204" pitchFamily="34" charset="-122"/>
                </a:rPr>
                <a:t>undo</a:t>
              </a:r>
              <a:r>
                <a:rPr lang="zh-CN" altLang="en-US" sz="1050" b="1" dirty="0">
                  <a:latin typeface="Microsoft YaHei" panose="020B0503020204020204" pitchFamily="34" charset="-122"/>
                  <a:ea typeface="Microsoft YaHei" panose="020B0503020204020204" pitchFamily="34" charset="-122"/>
                </a:rPr>
                <a:t>记录指针）</a:t>
              </a:r>
            </a:p>
          </p:txBody>
        </p:sp>
        <p:sp>
          <p:nvSpPr>
            <p:cNvPr id="111" name="文本框 110">
              <a:extLst>
                <a:ext uri="{FF2B5EF4-FFF2-40B4-BE49-F238E27FC236}">
                  <a16:creationId xmlns:a16="http://schemas.microsoft.com/office/drawing/2014/main" id="{584846CB-9BA4-4CAF-C595-A126B044AE57}"/>
                </a:ext>
              </a:extLst>
            </p:cNvPr>
            <p:cNvSpPr txBox="1"/>
            <p:nvPr/>
          </p:nvSpPr>
          <p:spPr>
            <a:xfrm>
              <a:off x="7816628" y="1065292"/>
              <a:ext cx="886921" cy="236719"/>
            </a:xfrm>
            <a:prstGeom prst="rect">
              <a:avLst/>
            </a:prstGeom>
            <a:noFill/>
          </p:spPr>
          <p:txBody>
            <a:bodyPr wrap="square" rtlCol="0">
              <a:spAutoFit/>
            </a:bodyPr>
            <a:lstStyle/>
            <a:p>
              <a:r>
                <a:rPr lang="zh-CN" altLang="en-US" sz="1100" dirty="0">
                  <a:solidFill>
                    <a:srgbClr val="0432FF"/>
                  </a:solidFill>
                  <a:latin typeface="Microsoft YaHei" panose="020B0503020204020204" pitchFamily="34" charset="-122"/>
                  <a:ea typeface="Microsoft YaHei" panose="020B0503020204020204" pitchFamily="34" charset="-122"/>
                </a:rPr>
                <a:t>事务页面</a:t>
              </a:r>
            </a:p>
          </p:txBody>
        </p:sp>
        <p:cxnSp>
          <p:nvCxnSpPr>
            <p:cNvPr id="112" name="直接连接符 106">
              <a:extLst>
                <a:ext uri="{FF2B5EF4-FFF2-40B4-BE49-F238E27FC236}">
                  <a16:creationId xmlns:a16="http://schemas.microsoft.com/office/drawing/2014/main" id="{1E86599B-D413-AD83-1404-2851449D6E35}"/>
                </a:ext>
              </a:extLst>
            </p:cNvPr>
            <p:cNvCxnSpPr>
              <a:endCxn id="98" idx="1"/>
            </p:cNvCxnSpPr>
            <p:nvPr/>
          </p:nvCxnSpPr>
          <p:spPr bwMode="auto">
            <a:xfrm flipH="1">
              <a:off x="5467026" y="2164914"/>
              <a:ext cx="39958" cy="382651"/>
            </a:xfrm>
            <a:prstGeom prst="line">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13" name="直接连接符 109">
              <a:extLst>
                <a:ext uri="{FF2B5EF4-FFF2-40B4-BE49-F238E27FC236}">
                  <a16:creationId xmlns:a16="http://schemas.microsoft.com/office/drawing/2014/main" id="{3046444B-C718-D4F5-74FA-AB3E8DCAA362}"/>
                </a:ext>
              </a:extLst>
            </p:cNvPr>
            <p:cNvCxnSpPr/>
            <p:nvPr/>
          </p:nvCxnSpPr>
          <p:spPr bwMode="auto">
            <a:xfrm flipH="1">
              <a:off x="6038724" y="2164914"/>
              <a:ext cx="2511210" cy="267235"/>
            </a:xfrm>
            <a:prstGeom prst="line">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14" name="曲线连接符 113">
              <a:extLst>
                <a:ext uri="{FF2B5EF4-FFF2-40B4-BE49-F238E27FC236}">
                  <a16:creationId xmlns:a16="http://schemas.microsoft.com/office/drawing/2014/main" id="{D95A786B-9A3C-0803-2FAE-9008985417F7}"/>
                </a:ext>
              </a:extLst>
            </p:cNvPr>
            <p:cNvCxnSpPr>
              <a:endCxn id="110" idx="1"/>
            </p:cNvCxnSpPr>
            <p:nvPr/>
          </p:nvCxnSpPr>
          <p:spPr bwMode="auto">
            <a:xfrm flipV="1">
              <a:off x="2942268" y="1481217"/>
              <a:ext cx="2739491" cy="1911261"/>
            </a:xfrm>
            <a:prstGeom prst="curvedConnector3">
              <a:avLst>
                <a:gd name="adj1" fmla="val 50000"/>
              </a:avLst>
            </a:prstGeom>
            <a:ln w="12700"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15" name="曲线连接符 114">
              <a:extLst>
                <a:ext uri="{FF2B5EF4-FFF2-40B4-BE49-F238E27FC236}">
                  <a16:creationId xmlns:a16="http://schemas.microsoft.com/office/drawing/2014/main" id="{F0417712-41F4-74CF-FA22-6CB75BA717D9}"/>
                </a:ext>
              </a:extLst>
            </p:cNvPr>
            <p:cNvCxnSpPr>
              <a:cxnSpLocks/>
              <a:stCxn id="75" idx="2"/>
              <a:endCxn id="94" idx="0"/>
            </p:cNvCxnSpPr>
            <p:nvPr/>
          </p:nvCxnSpPr>
          <p:spPr bwMode="auto">
            <a:xfrm rot="5400000" flipH="1" flipV="1">
              <a:off x="5105023" y="1811072"/>
              <a:ext cx="534497" cy="3068019"/>
            </a:xfrm>
            <a:prstGeom prst="curvedConnector5">
              <a:avLst>
                <a:gd name="adj1" fmla="val -38700"/>
                <a:gd name="adj2" fmla="val 50449"/>
                <a:gd name="adj3" fmla="val 138700"/>
              </a:avLst>
            </a:prstGeom>
            <a:ln w="12700"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116" name="文本框 115">
              <a:extLst>
                <a:ext uri="{FF2B5EF4-FFF2-40B4-BE49-F238E27FC236}">
                  <a16:creationId xmlns:a16="http://schemas.microsoft.com/office/drawing/2014/main" id="{7F8C6F89-BB75-0DD8-AD2D-797789CB8212}"/>
                </a:ext>
              </a:extLst>
            </p:cNvPr>
            <p:cNvSpPr txBox="1"/>
            <p:nvPr/>
          </p:nvSpPr>
          <p:spPr>
            <a:xfrm>
              <a:off x="518955" y="3605521"/>
              <a:ext cx="2676381" cy="250644"/>
            </a:xfrm>
            <a:prstGeom prst="rect">
              <a:avLst/>
            </a:prstGeom>
            <a:noFill/>
          </p:spPr>
          <p:txBody>
            <a:bodyPr wrap="square" rtlCol="0">
              <a:spAutoFit/>
            </a:bodyPr>
            <a:lstStyle/>
            <a:p>
              <a:r>
                <a:rPr lang="zh-CN" altLang="en-US" sz="1200" dirty="0">
                  <a:latin typeface="Microsoft YaHei" panose="020B0503020204020204" pitchFamily="34" charset="-122"/>
                  <a:ea typeface="Microsoft YaHei" panose="020B0503020204020204" pitchFamily="34" charset="-122"/>
                </a:rPr>
                <a:t>元组头：包含了事务</a:t>
              </a:r>
              <a:r>
                <a:rPr lang="en-US" altLang="zh-CN" sz="1200" dirty="0">
                  <a:latin typeface="Microsoft YaHei" panose="020B0503020204020204" pitchFamily="34" charset="-122"/>
                  <a:ea typeface="Microsoft YaHei" panose="020B0503020204020204" pitchFamily="34" charset="-122"/>
                </a:rPr>
                <a:t>ID, undo</a:t>
              </a:r>
              <a:r>
                <a:rPr lang="zh-CN" altLang="en-US" sz="1200" dirty="0">
                  <a:latin typeface="Microsoft YaHei" panose="020B0503020204020204" pitchFamily="34" charset="-122"/>
                  <a:ea typeface="Microsoft YaHei" panose="020B0503020204020204" pitchFamily="34" charset="-122"/>
                </a:rPr>
                <a:t>指针等</a:t>
              </a:r>
            </a:p>
          </p:txBody>
        </p:sp>
        <p:sp>
          <p:nvSpPr>
            <p:cNvPr id="117" name="矩形 116">
              <a:extLst>
                <a:ext uri="{FF2B5EF4-FFF2-40B4-BE49-F238E27FC236}">
                  <a16:creationId xmlns:a16="http://schemas.microsoft.com/office/drawing/2014/main" id="{1C066B06-6540-A723-2E3A-F97FC565545A}"/>
                </a:ext>
              </a:extLst>
            </p:cNvPr>
            <p:cNvSpPr/>
            <p:nvPr/>
          </p:nvSpPr>
          <p:spPr>
            <a:xfrm>
              <a:off x="5681759" y="1707135"/>
              <a:ext cx="2734691" cy="375966"/>
            </a:xfrm>
            <a:prstGeom prst="rect">
              <a:avLst/>
            </a:prstGeom>
            <a:solidFill>
              <a:schemeClr val="bg1">
                <a:lumMod val="85000"/>
              </a:schemeClr>
            </a:solidFill>
            <a:ln>
              <a:solidFill>
                <a:schemeClr val="tx1"/>
              </a:solidFill>
            </a:ln>
          </p:spPr>
          <p:txBody>
            <a:bodyPr wrap="square" rtlCol="0" anchor="ctr">
              <a:spAutoFit/>
            </a:bodyPr>
            <a:lstStyle/>
            <a:p>
              <a:pPr algn="ctr"/>
              <a:r>
                <a:rPr lang="zh-CN" altLang="en-US" sz="1050" b="1" dirty="0">
                  <a:latin typeface="Microsoft YaHei" panose="020B0503020204020204" pitchFamily="34" charset="-122"/>
                  <a:ea typeface="Microsoft YaHei" panose="020B0503020204020204" pitchFamily="34" charset="-122"/>
                </a:rPr>
                <a:t>事务信息元组（事务状态，</a:t>
              </a:r>
              <a:r>
                <a:rPr lang="en-US" altLang="zh-CN" sz="1050" b="1" dirty="0">
                  <a:latin typeface="Microsoft YaHei" panose="020B0503020204020204" pitchFamily="34" charset="-122"/>
                  <a:ea typeface="Microsoft YaHei" panose="020B0503020204020204" pitchFamily="34" charset="-122"/>
                </a:rPr>
                <a:t>CSN</a:t>
              </a:r>
              <a:r>
                <a:rPr lang="zh-CN" altLang="en-US" sz="1050" b="1" dirty="0">
                  <a:latin typeface="Microsoft YaHei" panose="020B0503020204020204" pitchFamily="34" charset="-122"/>
                  <a:ea typeface="Microsoft YaHei" panose="020B0503020204020204" pitchFamily="34" charset="-122"/>
                </a:rPr>
                <a:t>，第一条</a:t>
              </a:r>
              <a:r>
                <a:rPr lang="en-US" altLang="zh-CN" sz="1050" b="1" dirty="0">
                  <a:latin typeface="Microsoft YaHei" panose="020B0503020204020204" pitchFamily="34" charset="-122"/>
                  <a:ea typeface="Microsoft YaHei" panose="020B0503020204020204" pitchFamily="34" charset="-122"/>
                </a:rPr>
                <a:t>undo</a:t>
              </a:r>
              <a:r>
                <a:rPr lang="zh-CN" altLang="en-US" sz="1050" b="1" dirty="0">
                  <a:latin typeface="Microsoft YaHei" panose="020B0503020204020204" pitchFamily="34" charset="-122"/>
                  <a:ea typeface="Microsoft YaHei" panose="020B0503020204020204" pitchFamily="34" charset="-122"/>
                </a:rPr>
                <a:t>记录指针，最后一条</a:t>
              </a:r>
              <a:r>
                <a:rPr lang="en-US" altLang="zh-CN" sz="1050" b="1" dirty="0">
                  <a:latin typeface="Microsoft YaHei" panose="020B0503020204020204" pitchFamily="34" charset="-122"/>
                  <a:ea typeface="Microsoft YaHei" panose="020B0503020204020204" pitchFamily="34" charset="-122"/>
                </a:rPr>
                <a:t>undo</a:t>
              </a:r>
              <a:r>
                <a:rPr lang="zh-CN" altLang="en-US" sz="1050" b="1" dirty="0">
                  <a:latin typeface="Microsoft YaHei" panose="020B0503020204020204" pitchFamily="34" charset="-122"/>
                  <a:ea typeface="Microsoft YaHei" panose="020B0503020204020204" pitchFamily="34" charset="-122"/>
                </a:rPr>
                <a:t>记录指针）</a:t>
              </a:r>
            </a:p>
          </p:txBody>
        </p:sp>
        <p:sp>
          <p:nvSpPr>
            <p:cNvPr id="118" name="文本框 117">
              <a:extLst>
                <a:ext uri="{FF2B5EF4-FFF2-40B4-BE49-F238E27FC236}">
                  <a16:creationId xmlns:a16="http://schemas.microsoft.com/office/drawing/2014/main" id="{59540182-15DC-3F89-FBD0-4260FF3439EA}"/>
                </a:ext>
              </a:extLst>
            </p:cNvPr>
            <p:cNvSpPr txBox="1"/>
            <p:nvPr/>
          </p:nvSpPr>
          <p:spPr>
            <a:xfrm>
              <a:off x="4020109" y="2123655"/>
              <a:ext cx="983322" cy="276999"/>
            </a:xfrm>
            <a:prstGeom prst="rect">
              <a:avLst/>
            </a:prstGeom>
            <a:noFill/>
          </p:spPr>
          <p:txBody>
            <a:bodyPr wrap="square" rtlCol="0">
              <a:spAutoFit/>
            </a:bodyPr>
            <a:lstStyle/>
            <a:p>
              <a:r>
                <a:rPr lang="zh-CN" altLang="en-US" sz="1200" dirty="0">
                  <a:latin typeface="Microsoft YaHei" panose="020B0503020204020204" pitchFamily="34" charset="-122"/>
                  <a:ea typeface="Microsoft YaHei" panose="020B0503020204020204" pitchFamily="34" charset="-122"/>
                </a:rPr>
                <a:t>数据页面</a:t>
              </a:r>
            </a:p>
          </p:txBody>
        </p:sp>
        <p:cxnSp>
          <p:nvCxnSpPr>
            <p:cNvPr id="119" name="曲线连接符 118">
              <a:extLst>
                <a:ext uri="{FF2B5EF4-FFF2-40B4-BE49-F238E27FC236}">
                  <a16:creationId xmlns:a16="http://schemas.microsoft.com/office/drawing/2014/main" id="{4AF405F8-885F-9A32-9C1A-61A8E4424A0F}"/>
                </a:ext>
              </a:extLst>
            </p:cNvPr>
            <p:cNvCxnSpPr>
              <a:stCxn id="71" idx="0"/>
              <a:endCxn id="117" idx="1"/>
            </p:cNvCxnSpPr>
            <p:nvPr/>
          </p:nvCxnSpPr>
          <p:spPr bwMode="auto">
            <a:xfrm rot="5400000" flipH="1" flipV="1">
              <a:off x="2557100" y="278801"/>
              <a:ext cx="1508343" cy="4740976"/>
            </a:xfrm>
            <a:prstGeom prst="curvedConnector2">
              <a:avLst/>
            </a:prstGeom>
            <a:ln w="12700"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18">
            <a:extLst>
              <a:ext uri="{FF2B5EF4-FFF2-40B4-BE49-F238E27FC236}">
                <a16:creationId xmlns:a16="http://schemas.microsoft.com/office/drawing/2014/main" id="{CA02947C-86FA-43A0-AEA7-1533075A3978}"/>
              </a:ext>
            </a:extLst>
          </p:cNvPr>
          <p:cNvSpPr/>
          <p:nvPr/>
        </p:nvSpPr>
        <p:spPr>
          <a:xfrm>
            <a:off x="522752" y="942975"/>
            <a:ext cx="11048335" cy="1033309"/>
          </a:xfrm>
          <a:prstGeom prst="roundRect">
            <a:avLst>
              <a:gd name="adj" fmla="val 2331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7" name="Shape6">
            <a:extLst>
              <a:ext uri="{FF2B5EF4-FFF2-40B4-BE49-F238E27FC236}">
                <a16:creationId xmlns:a16="http://schemas.microsoft.com/office/drawing/2014/main" id="{82D12675-44BA-4A12-95E2-53CE42E365F2}"/>
              </a:ext>
            </a:extLst>
          </p:cNvPr>
          <p:cNvSpPr/>
          <p:nvPr/>
        </p:nvSpPr>
        <p:spPr>
          <a:xfrm>
            <a:off x="522752" y="2001308"/>
            <a:ext cx="11048335" cy="4494742"/>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8" name="Shape6">
            <a:extLst>
              <a:ext uri="{FF2B5EF4-FFF2-40B4-BE49-F238E27FC236}">
                <a16:creationId xmlns:a16="http://schemas.microsoft.com/office/drawing/2014/main" id="{2BB58945-69A6-42E9-96FF-DC536AE97366}"/>
              </a:ext>
            </a:extLst>
          </p:cNvPr>
          <p:cNvSpPr/>
          <p:nvPr/>
        </p:nvSpPr>
        <p:spPr>
          <a:xfrm>
            <a:off x="645302" y="2113246"/>
            <a:ext cx="10822798" cy="4245842"/>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44</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行存多版本：原位更新</a:t>
            </a:r>
            <a:endParaRPr kumimoji="1" lang="zh-CN" altLang="en-US" dirty="0">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526289" y="1044269"/>
            <a:ext cx="10798936" cy="979640"/>
          </a:xfrm>
        </p:spPr>
        <p:txBody>
          <a:bodyPr/>
          <a:lstStyle/>
          <a:p>
            <a:pPr marL="457200" indent="-457200">
              <a:buFont typeface="+mj-ea"/>
              <a:buAutoNum type="circleNumDbPlain" startAt="2"/>
            </a:pPr>
            <a:r>
              <a:rPr lang="zh-CN" altLang="en-US" sz="2400" dirty="0">
                <a:latin typeface="微软雅黑" panose="020B0503020204020204" pitchFamily="34" charset="-122"/>
                <a:ea typeface="微软雅黑" panose="020B0503020204020204" pitchFamily="34" charset="-122"/>
              </a:rPr>
              <a:t>元组不直接存储老版本的指针，而是通过事务槽号来维护时间戳信息，从而节省存储空间</a:t>
            </a:r>
            <a:endParaRPr lang="en-US" altLang="zh-CN" sz="2400"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3372A424-8B59-749D-577E-8FD3A6F2495A}"/>
              </a:ext>
            </a:extLst>
          </p:cNvPr>
          <p:cNvGrpSpPr/>
          <p:nvPr/>
        </p:nvGrpSpPr>
        <p:grpSpPr>
          <a:xfrm>
            <a:off x="1542047" y="2172100"/>
            <a:ext cx="9457647" cy="4053888"/>
            <a:chOff x="251520" y="872053"/>
            <a:chExt cx="8767419" cy="3641631"/>
          </a:xfrm>
        </p:grpSpPr>
        <p:sp>
          <p:nvSpPr>
            <p:cNvPr id="11" name="矩形 10">
              <a:extLst>
                <a:ext uri="{FF2B5EF4-FFF2-40B4-BE49-F238E27FC236}">
                  <a16:creationId xmlns:a16="http://schemas.microsoft.com/office/drawing/2014/main" id="{ADAA6A6A-12F6-C078-13D9-27A5429E8B2A}"/>
                </a:ext>
              </a:extLst>
            </p:cNvPr>
            <p:cNvSpPr/>
            <p:nvPr/>
          </p:nvSpPr>
          <p:spPr>
            <a:xfrm>
              <a:off x="251520" y="913284"/>
              <a:ext cx="4752528" cy="3600400"/>
            </a:xfrm>
            <a:prstGeom prst="rect">
              <a:avLst/>
            </a:prstGeom>
            <a:solidFill>
              <a:schemeClr val="bg2">
                <a:lumMod val="20000"/>
                <a:lumOff val="80000"/>
              </a:schemeClr>
            </a:solidFill>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2" name="矩形 11">
              <a:extLst>
                <a:ext uri="{FF2B5EF4-FFF2-40B4-BE49-F238E27FC236}">
                  <a16:creationId xmlns:a16="http://schemas.microsoft.com/office/drawing/2014/main" id="{8497103B-C34F-FA17-7FCF-CCAD908A6059}"/>
                </a:ext>
              </a:extLst>
            </p:cNvPr>
            <p:cNvSpPr/>
            <p:nvPr/>
          </p:nvSpPr>
          <p:spPr>
            <a:xfrm>
              <a:off x="377639" y="2070449"/>
              <a:ext cx="3906329" cy="2284698"/>
            </a:xfrm>
            <a:prstGeom prst="rect">
              <a:avLst/>
            </a:prstGeom>
            <a:solidFill>
              <a:schemeClr val="bg1"/>
            </a:solidFill>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3" name="矩形 12">
              <a:extLst>
                <a:ext uri="{FF2B5EF4-FFF2-40B4-BE49-F238E27FC236}">
                  <a16:creationId xmlns:a16="http://schemas.microsoft.com/office/drawing/2014/main" id="{F8965F89-39E7-B118-2DB7-899D8D986DE0}"/>
                </a:ext>
              </a:extLst>
            </p:cNvPr>
            <p:cNvSpPr/>
            <p:nvPr/>
          </p:nvSpPr>
          <p:spPr>
            <a:xfrm>
              <a:off x="5680187" y="913284"/>
              <a:ext cx="3240360" cy="3600399"/>
            </a:xfrm>
            <a:prstGeom prst="rect">
              <a:avLst/>
            </a:prstGeom>
            <a:solidFill>
              <a:schemeClr val="bg1">
                <a:lumMod val="95000"/>
              </a:schemeClr>
            </a:solidFill>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4" name="矩形 13">
              <a:extLst>
                <a:ext uri="{FF2B5EF4-FFF2-40B4-BE49-F238E27FC236}">
                  <a16:creationId xmlns:a16="http://schemas.microsoft.com/office/drawing/2014/main" id="{C02EBA0D-995D-F168-A5D4-2E601C922C87}"/>
                </a:ext>
              </a:extLst>
            </p:cNvPr>
            <p:cNvSpPr/>
            <p:nvPr/>
          </p:nvSpPr>
          <p:spPr>
            <a:xfrm>
              <a:off x="5850588" y="1201316"/>
              <a:ext cx="2969883" cy="1080120"/>
            </a:xfrm>
            <a:prstGeom prst="rect">
              <a:avLst/>
            </a:prstGeom>
            <a:solidFill>
              <a:schemeClr val="bg1"/>
            </a:solidFill>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5" name="矩形 14">
              <a:extLst>
                <a:ext uri="{FF2B5EF4-FFF2-40B4-BE49-F238E27FC236}">
                  <a16:creationId xmlns:a16="http://schemas.microsoft.com/office/drawing/2014/main" id="{FE82E5E5-5922-D307-BB21-3F18E81E82BC}"/>
                </a:ext>
              </a:extLst>
            </p:cNvPr>
            <p:cNvSpPr/>
            <p:nvPr/>
          </p:nvSpPr>
          <p:spPr>
            <a:xfrm>
              <a:off x="5982755" y="3013656"/>
              <a:ext cx="2475655" cy="1090410"/>
            </a:xfrm>
            <a:prstGeom prst="rect">
              <a:avLst/>
            </a:prstGeom>
            <a:solidFill>
              <a:schemeClr val="bg1"/>
            </a:solidFill>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6" name="矩形 15">
              <a:extLst>
                <a:ext uri="{FF2B5EF4-FFF2-40B4-BE49-F238E27FC236}">
                  <a16:creationId xmlns:a16="http://schemas.microsoft.com/office/drawing/2014/main" id="{39623C3B-D6B5-E916-9A9C-E9DF2AEDED7B}"/>
                </a:ext>
              </a:extLst>
            </p:cNvPr>
            <p:cNvSpPr/>
            <p:nvPr/>
          </p:nvSpPr>
          <p:spPr>
            <a:xfrm>
              <a:off x="1288497" y="2372650"/>
              <a:ext cx="2285687" cy="221182"/>
            </a:xfrm>
            <a:prstGeom prst="rect">
              <a:avLst/>
            </a:prstGeom>
            <a:solidFill>
              <a:schemeClr val="bg2"/>
            </a:solidFill>
            <a:ln>
              <a:solidFill>
                <a:schemeClr val="tx1"/>
              </a:solidFill>
            </a:ln>
          </p:spPr>
          <p:txBody>
            <a:bodyPr wrap="square" rtlCol="0" anchor="ctr">
              <a:spAutoFit/>
            </a:bodyPr>
            <a:lstStyle/>
            <a:p>
              <a:pPr algn="ctr"/>
              <a:r>
                <a:rPr lang="en-US" altLang="zh-CN" sz="1000" b="1" dirty="0">
                  <a:solidFill>
                    <a:schemeClr val="bg1"/>
                  </a:solidFill>
                  <a:latin typeface="Microsoft YaHei" panose="020B0503020204020204" pitchFamily="34" charset="-122"/>
                  <a:ea typeface="Microsoft YaHei" panose="020B0503020204020204" pitchFamily="34" charset="-122"/>
                </a:rPr>
                <a:t>TD1</a:t>
              </a:r>
              <a:r>
                <a:rPr lang="zh-CN" altLang="en-US" sz="1000" b="1" dirty="0">
                  <a:solidFill>
                    <a:schemeClr val="bg1"/>
                  </a:solidFill>
                  <a:latin typeface="Microsoft YaHei" panose="020B0503020204020204" pitchFamily="34" charset="-122"/>
                  <a:ea typeface="Microsoft YaHei" panose="020B0503020204020204" pitchFamily="34" charset="-122"/>
                </a:rPr>
                <a:t>（事务</a:t>
              </a:r>
              <a:r>
                <a:rPr lang="en-US" altLang="zh-CN" sz="1000" b="1" dirty="0">
                  <a:solidFill>
                    <a:schemeClr val="bg1"/>
                  </a:solidFill>
                  <a:latin typeface="Microsoft YaHei" panose="020B0503020204020204" pitchFamily="34" charset="-122"/>
                  <a:ea typeface="Microsoft YaHei" panose="020B0503020204020204" pitchFamily="34" charset="-122"/>
                </a:rPr>
                <a:t>ID,  undo</a:t>
              </a:r>
              <a:r>
                <a:rPr lang="zh-CN" altLang="en-US" sz="1000" b="1" dirty="0">
                  <a:solidFill>
                    <a:schemeClr val="bg1"/>
                  </a:solidFill>
                  <a:latin typeface="Microsoft YaHei" panose="020B0503020204020204" pitchFamily="34" charset="-122"/>
                  <a:ea typeface="Microsoft YaHei" panose="020B0503020204020204" pitchFamily="34" charset="-122"/>
                </a:rPr>
                <a:t>指针）</a:t>
              </a:r>
            </a:p>
          </p:txBody>
        </p:sp>
        <p:sp>
          <p:nvSpPr>
            <p:cNvPr id="17" name="矩形 16">
              <a:extLst>
                <a:ext uri="{FF2B5EF4-FFF2-40B4-BE49-F238E27FC236}">
                  <a16:creationId xmlns:a16="http://schemas.microsoft.com/office/drawing/2014/main" id="{E6476E30-5AA3-0354-9654-983F9690C391}"/>
                </a:ext>
              </a:extLst>
            </p:cNvPr>
            <p:cNvSpPr/>
            <p:nvPr/>
          </p:nvSpPr>
          <p:spPr>
            <a:xfrm>
              <a:off x="1644426" y="3491527"/>
              <a:ext cx="1929758" cy="221182"/>
            </a:xfrm>
            <a:prstGeom prst="rect">
              <a:avLst/>
            </a:prstGeom>
            <a:ln>
              <a:solidFill>
                <a:schemeClr val="tx1"/>
              </a:solidFill>
            </a:ln>
          </p:spPr>
          <p:txBody>
            <a:bodyPr wrap="square" rtlCol="0" anchor="ctr">
              <a:spAutoFit/>
            </a:bodyPr>
            <a:lstStyle/>
            <a:p>
              <a:pPr algn="ctr"/>
              <a:r>
                <a:rPr lang="zh-CN" altLang="en-US" sz="1000" dirty="0">
                  <a:latin typeface="Microsoft YaHei" panose="020B0503020204020204" pitchFamily="34" charset="-122"/>
                  <a:ea typeface="Microsoft YaHei" panose="020B0503020204020204" pitchFamily="34" charset="-122"/>
                </a:rPr>
                <a:t>元组</a:t>
              </a:r>
              <a:r>
                <a:rPr lang="en-US" altLang="zh-CN" sz="1000" dirty="0">
                  <a:latin typeface="Microsoft YaHei" panose="020B0503020204020204" pitchFamily="34" charset="-122"/>
                  <a:ea typeface="Microsoft YaHei" panose="020B0503020204020204" pitchFamily="34" charset="-122"/>
                </a:rPr>
                <a:t>2</a:t>
              </a:r>
              <a:endParaRPr lang="zh-CN" altLang="en-US" sz="1000" dirty="0" err="1">
                <a:latin typeface="Microsoft YaHei" panose="020B0503020204020204" pitchFamily="34" charset="-122"/>
                <a:ea typeface="Microsoft YaHei" panose="020B0503020204020204" pitchFamily="34" charset="-122"/>
              </a:endParaRPr>
            </a:p>
          </p:txBody>
        </p:sp>
        <p:sp>
          <p:nvSpPr>
            <p:cNvPr id="18" name="矩形 17">
              <a:extLst>
                <a:ext uri="{FF2B5EF4-FFF2-40B4-BE49-F238E27FC236}">
                  <a16:creationId xmlns:a16="http://schemas.microsoft.com/office/drawing/2014/main" id="{C212316A-BD1B-6943-15C9-26CE33750139}"/>
                </a:ext>
              </a:extLst>
            </p:cNvPr>
            <p:cNvSpPr/>
            <p:nvPr/>
          </p:nvSpPr>
          <p:spPr>
            <a:xfrm>
              <a:off x="571494" y="2369462"/>
              <a:ext cx="720080" cy="228094"/>
            </a:xfrm>
            <a:prstGeom prst="rect">
              <a:avLst/>
            </a:prstGeom>
            <a:ln>
              <a:solidFill>
                <a:schemeClr val="tx1"/>
              </a:solidFill>
            </a:ln>
          </p:spPr>
          <p:txBody>
            <a:bodyPr wrap="square" rtlCol="0" anchor="ctr">
              <a:spAutoFit/>
            </a:bodyPr>
            <a:lstStyle/>
            <a:p>
              <a:pPr algn="ctr"/>
              <a:r>
                <a:rPr lang="zh-CN" altLang="en-US" sz="1050">
                  <a:latin typeface="Microsoft YaHei" panose="020B0503020204020204" pitchFamily="34" charset="-122"/>
                  <a:ea typeface="Microsoft YaHei" panose="020B0503020204020204" pitchFamily="34" charset="-122"/>
                </a:rPr>
                <a:t>页面头</a:t>
              </a:r>
              <a:endParaRPr lang="zh-CN" altLang="en-US" sz="1050" dirty="0" err="1">
                <a:latin typeface="Microsoft YaHei" panose="020B0503020204020204" pitchFamily="34" charset="-122"/>
                <a:ea typeface="Microsoft YaHei" panose="020B0503020204020204" pitchFamily="34" charset="-122"/>
              </a:endParaRPr>
            </a:p>
          </p:txBody>
        </p:sp>
        <p:sp>
          <p:nvSpPr>
            <p:cNvPr id="19" name="矩形 18">
              <a:extLst>
                <a:ext uri="{FF2B5EF4-FFF2-40B4-BE49-F238E27FC236}">
                  <a16:creationId xmlns:a16="http://schemas.microsoft.com/office/drawing/2014/main" id="{6AE4FDFA-BF2B-B60E-9018-233497FE7622}"/>
                </a:ext>
              </a:extLst>
            </p:cNvPr>
            <p:cNvSpPr/>
            <p:nvPr/>
          </p:nvSpPr>
          <p:spPr>
            <a:xfrm>
              <a:off x="593663" y="1234644"/>
              <a:ext cx="576064" cy="228094"/>
            </a:xfrm>
            <a:prstGeom prst="rect">
              <a:avLst/>
            </a:prstGeom>
            <a:solidFill>
              <a:schemeClr val="bg1"/>
            </a:solidFill>
            <a:ln>
              <a:solidFill>
                <a:schemeClr val="tx1"/>
              </a:solidFill>
            </a:ln>
          </p:spPr>
          <p:txBody>
            <a:bodyPr wrap="square" rtlCol="0" anchor="ctr">
              <a:spAutoFit/>
            </a:bodyPr>
            <a:lstStyle/>
            <a:p>
              <a:pPr algn="ctr"/>
              <a:r>
                <a:rPr lang="en-US" altLang="zh-CN" sz="1050">
                  <a:latin typeface="Microsoft YaHei" panose="020B0503020204020204" pitchFamily="34" charset="-122"/>
                  <a:ea typeface="Microsoft YaHei" panose="020B0503020204020204" pitchFamily="34" charset="-122"/>
                </a:rPr>
                <a:t>8K</a:t>
              </a:r>
              <a:endParaRPr lang="zh-CN" altLang="en-US" sz="1050" dirty="0" err="1">
                <a:latin typeface="Microsoft YaHei" panose="020B0503020204020204" pitchFamily="34" charset="-122"/>
                <a:ea typeface="Microsoft YaHei" panose="020B0503020204020204" pitchFamily="34" charset="-122"/>
              </a:endParaRPr>
            </a:p>
          </p:txBody>
        </p:sp>
        <p:sp>
          <p:nvSpPr>
            <p:cNvPr id="20" name="矩形 19">
              <a:extLst>
                <a:ext uri="{FF2B5EF4-FFF2-40B4-BE49-F238E27FC236}">
                  <a16:creationId xmlns:a16="http://schemas.microsoft.com/office/drawing/2014/main" id="{2A15E61F-6003-42B5-039F-62D1839267F5}"/>
                </a:ext>
              </a:extLst>
            </p:cNvPr>
            <p:cNvSpPr/>
            <p:nvPr/>
          </p:nvSpPr>
          <p:spPr>
            <a:xfrm>
              <a:off x="1165361" y="1234644"/>
              <a:ext cx="576064" cy="228094"/>
            </a:xfrm>
            <a:prstGeom prst="rect">
              <a:avLst/>
            </a:prstGeom>
            <a:solidFill>
              <a:schemeClr val="bg1"/>
            </a:solidFill>
            <a:ln>
              <a:solidFill>
                <a:schemeClr val="tx1"/>
              </a:solidFill>
            </a:ln>
          </p:spPr>
          <p:txBody>
            <a:bodyPr wrap="square" rtlCol="0" anchor="ctr">
              <a:spAutoFit/>
            </a:bodyPr>
            <a:lstStyle/>
            <a:p>
              <a:pPr algn="ctr"/>
              <a:r>
                <a:rPr lang="en-US" altLang="zh-CN" sz="1050">
                  <a:latin typeface="Microsoft YaHei" panose="020B0503020204020204" pitchFamily="34" charset="-122"/>
                  <a:ea typeface="Microsoft YaHei" panose="020B0503020204020204" pitchFamily="34" charset="-122"/>
                </a:rPr>
                <a:t>8K</a:t>
              </a:r>
              <a:endParaRPr lang="zh-CN" altLang="en-US" sz="1050" dirty="0" err="1">
                <a:latin typeface="Microsoft YaHei" panose="020B0503020204020204" pitchFamily="34" charset="-122"/>
                <a:ea typeface="Microsoft YaHei" panose="020B0503020204020204" pitchFamily="34" charset="-122"/>
              </a:endParaRPr>
            </a:p>
          </p:txBody>
        </p:sp>
        <p:sp>
          <p:nvSpPr>
            <p:cNvPr id="21" name="矩形 20">
              <a:extLst>
                <a:ext uri="{FF2B5EF4-FFF2-40B4-BE49-F238E27FC236}">
                  <a16:creationId xmlns:a16="http://schemas.microsoft.com/office/drawing/2014/main" id="{53D7F630-262B-732D-C4BE-19D43C4F505C}"/>
                </a:ext>
              </a:extLst>
            </p:cNvPr>
            <p:cNvSpPr/>
            <p:nvPr/>
          </p:nvSpPr>
          <p:spPr>
            <a:xfrm>
              <a:off x="1741425" y="1233274"/>
              <a:ext cx="576064" cy="230832"/>
            </a:xfrm>
            <a:prstGeom prst="rect">
              <a:avLst/>
            </a:prstGeom>
            <a:solidFill>
              <a:schemeClr val="bg1"/>
            </a:solidFill>
            <a:ln>
              <a:solidFill>
                <a:schemeClr val="tx1"/>
              </a:solidFill>
            </a:ln>
          </p:spPr>
          <p:txBody>
            <a:bodyPr wrap="square" rtlCol="0" anchor="ctr">
              <a:spAutoFit/>
            </a:bodyPr>
            <a:lstStyle/>
            <a:p>
              <a:pPr algn="ctr"/>
              <a:r>
                <a:rPr lang="en-US" altLang="zh-CN" sz="900">
                  <a:latin typeface="+mn-ea"/>
                  <a:ea typeface="+mn-ea"/>
                </a:rPr>
                <a:t>…</a:t>
              </a:r>
              <a:endParaRPr lang="zh-CN" altLang="en-US" sz="900" dirty="0" err="1">
                <a:latin typeface="+mn-ea"/>
                <a:ea typeface="+mn-ea"/>
              </a:endParaRPr>
            </a:p>
          </p:txBody>
        </p:sp>
        <p:sp>
          <p:nvSpPr>
            <p:cNvPr id="22" name="矩形 21">
              <a:extLst>
                <a:ext uri="{FF2B5EF4-FFF2-40B4-BE49-F238E27FC236}">
                  <a16:creationId xmlns:a16="http://schemas.microsoft.com/office/drawing/2014/main" id="{35F907C2-DB6E-D965-9F8A-E8ECC8A8C360}"/>
                </a:ext>
              </a:extLst>
            </p:cNvPr>
            <p:cNvSpPr/>
            <p:nvPr/>
          </p:nvSpPr>
          <p:spPr>
            <a:xfrm>
              <a:off x="2313123" y="1234644"/>
              <a:ext cx="576064" cy="228094"/>
            </a:xfrm>
            <a:prstGeom prst="rect">
              <a:avLst/>
            </a:prstGeom>
            <a:solidFill>
              <a:schemeClr val="bg1"/>
            </a:solidFill>
            <a:ln>
              <a:solidFill>
                <a:schemeClr val="tx1"/>
              </a:solidFill>
            </a:ln>
          </p:spPr>
          <p:txBody>
            <a:bodyPr wrap="square" rtlCol="0" anchor="ctr">
              <a:spAutoFit/>
            </a:bodyPr>
            <a:lstStyle/>
            <a:p>
              <a:pPr algn="ctr"/>
              <a:r>
                <a:rPr lang="en-US" altLang="zh-CN" sz="1050">
                  <a:latin typeface="Microsoft YaHei" panose="020B0503020204020204" pitchFamily="34" charset="-122"/>
                  <a:ea typeface="Microsoft YaHei" panose="020B0503020204020204" pitchFamily="34" charset="-122"/>
                </a:rPr>
                <a:t>8K</a:t>
              </a:r>
              <a:endParaRPr lang="zh-CN" altLang="en-US" sz="1050" dirty="0" err="1">
                <a:latin typeface="Microsoft YaHei" panose="020B0503020204020204" pitchFamily="34" charset="-122"/>
                <a:ea typeface="Microsoft YaHei" panose="020B0503020204020204" pitchFamily="34" charset="-122"/>
              </a:endParaRPr>
            </a:p>
          </p:txBody>
        </p:sp>
        <p:sp>
          <p:nvSpPr>
            <p:cNvPr id="23" name="文本框 22">
              <a:extLst>
                <a:ext uri="{FF2B5EF4-FFF2-40B4-BE49-F238E27FC236}">
                  <a16:creationId xmlns:a16="http://schemas.microsoft.com/office/drawing/2014/main" id="{8A6C0FB2-7A76-B61D-1FA9-055FF71C3F50}"/>
                </a:ext>
              </a:extLst>
            </p:cNvPr>
            <p:cNvSpPr txBox="1"/>
            <p:nvPr/>
          </p:nvSpPr>
          <p:spPr>
            <a:xfrm>
              <a:off x="656939" y="1010553"/>
              <a:ext cx="508422" cy="221182"/>
            </a:xfrm>
            <a:prstGeom prst="rect">
              <a:avLst/>
            </a:prstGeom>
            <a:noFill/>
          </p:spPr>
          <p:txBody>
            <a:bodyPr wrap="square" rtlCol="0">
              <a:spAutoFit/>
            </a:bodyPr>
            <a:lstStyle/>
            <a:p>
              <a:r>
                <a:rPr lang="zh-CN" altLang="en-US" sz="1000" dirty="0">
                  <a:latin typeface="Microsoft YaHei" panose="020B0503020204020204" pitchFamily="34" charset="-122"/>
                  <a:ea typeface="Microsoft YaHei" panose="020B0503020204020204" pitchFamily="34" charset="-122"/>
                </a:rPr>
                <a:t>页面</a:t>
              </a:r>
              <a:r>
                <a:rPr lang="en-US" altLang="zh-CN" sz="1000" dirty="0">
                  <a:latin typeface="Microsoft YaHei" panose="020B0503020204020204" pitchFamily="34" charset="-122"/>
                  <a:ea typeface="Microsoft YaHei" panose="020B0503020204020204" pitchFamily="34" charset="-122"/>
                </a:rPr>
                <a:t>0</a:t>
              </a:r>
              <a:endParaRPr lang="zh-CN" altLang="en-US" sz="1000" dirty="0">
                <a:latin typeface="Microsoft YaHei" panose="020B0503020204020204" pitchFamily="34" charset="-122"/>
                <a:ea typeface="Microsoft YaHei" panose="020B0503020204020204" pitchFamily="34" charset="-122"/>
              </a:endParaRPr>
            </a:p>
          </p:txBody>
        </p:sp>
        <p:sp>
          <p:nvSpPr>
            <p:cNvPr id="24" name="文本框 23">
              <a:extLst>
                <a:ext uri="{FF2B5EF4-FFF2-40B4-BE49-F238E27FC236}">
                  <a16:creationId xmlns:a16="http://schemas.microsoft.com/office/drawing/2014/main" id="{AC07AC65-FCF4-5F47-17E7-9DBA3E4281CE}"/>
                </a:ext>
              </a:extLst>
            </p:cNvPr>
            <p:cNvSpPr txBox="1"/>
            <p:nvPr/>
          </p:nvSpPr>
          <p:spPr>
            <a:xfrm>
              <a:off x="1229457" y="1010553"/>
              <a:ext cx="508422" cy="221182"/>
            </a:xfrm>
            <a:prstGeom prst="rect">
              <a:avLst/>
            </a:prstGeom>
            <a:noFill/>
          </p:spPr>
          <p:txBody>
            <a:bodyPr wrap="square" rtlCol="0">
              <a:spAutoFit/>
            </a:bodyPr>
            <a:lstStyle/>
            <a:p>
              <a:r>
                <a:rPr lang="zh-CN" altLang="en-US" sz="1000" dirty="0">
                  <a:latin typeface="Microsoft YaHei" panose="020B0503020204020204" pitchFamily="34" charset="-122"/>
                  <a:ea typeface="Microsoft YaHei" panose="020B0503020204020204" pitchFamily="34" charset="-122"/>
                </a:rPr>
                <a:t>页面</a:t>
              </a:r>
              <a:r>
                <a:rPr lang="en-US" altLang="zh-CN" sz="1000" dirty="0">
                  <a:latin typeface="Microsoft YaHei" panose="020B0503020204020204" pitchFamily="34" charset="-122"/>
                  <a:ea typeface="Microsoft YaHei" panose="020B0503020204020204" pitchFamily="34" charset="-122"/>
                </a:rPr>
                <a:t>1</a:t>
              </a:r>
              <a:endParaRPr lang="zh-CN" altLang="en-US" sz="1000" dirty="0">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1AF2A107-353F-01D0-085E-27FC13CFB433}"/>
                </a:ext>
              </a:extLst>
            </p:cNvPr>
            <p:cNvSpPr txBox="1"/>
            <p:nvPr/>
          </p:nvSpPr>
          <p:spPr>
            <a:xfrm>
              <a:off x="2380765" y="1010553"/>
              <a:ext cx="508422" cy="221182"/>
            </a:xfrm>
            <a:prstGeom prst="rect">
              <a:avLst/>
            </a:prstGeom>
            <a:noFill/>
          </p:spPr>
          <p:txBody>
            <a:bodyPr wrap="square" rtlCol="0">
              <a:spAutoFit/>
            </a:bodyPr>
            <a:lstStyle/>
            <a:p>
              <a:r>
                <a:rPr lang="zh-CN" altLang="en-US" sz="1000">
                  <a:latin typeface="Microsoft YaHei" panose="020B0503020204020204" pitchFamily="34" charset="-122"/>
                  <a:ea typeface="Microsoft YaHei" panose="020B0503020204020204" pitchFamily="34" charset="-122"/>
                </a:rPr>
                <a:t>页面</a:t>
              </a:r>
              <a:r>
                <a:rPr lang="en-US" altLang="zh-CN" sz="1000">
                  <a:latin typeface="Microsoft YaHei" panose="020B0503020204020204" pitchFamily="34" charset="-122"/>
                  <a:ea typeface="Microsoft YaHei" panose="020B0503020204020204" pitchFamily="34" charset="-122"/>
                </a:rPr>
                <a:t>N</a:t>
              </a:r>
              <a:endParaRPr lang="zh-CN" altLang="en-US" sz="1000">
                <a:latin typeface="Microsoft YaHei" panose="020B0503020204020204" pitchFamily="34" charset="-122"/>
                <a:ea typeface="Microsoft YaHei" panose="020B0503020204020204" pitchFamily="34" charset="-122"/>
              </a:endParaRPr>
            </a:p>
          </p:txBody>
        </p:sp>
        <p:cxnSp>
          <p:nvCxnSpPr>
            <p:cNvPr id="26" name="直接连接符 35">
              <a:extLst>
                <a:ext uri="{FF2B5EF4-FFF2-40B4-BE49-F238E27FC236}">
                  <a16:creationId xmlns:a16="http://schemas.microsoft.com/office/drawing/2014/main" id="{C18985E4-A0A2-1C12-715F-A481BAA2C1E5}"/>
                </a:ext>
              </a:extLst>
            </p:cNvPr>
            <p:cNvCxnSpPr/>
            <p:nvPr/>
          </p:nvCxnSpPr>
          <p:spPr bwMode="auto">
            <a:xfrm flipH="1">
              <a:off x="377639" y="1464106"/>
              <a:ext cx="787722" cy="626567"/>
            </a:xfrm>
            <a:prstGeom prst="line">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7" name="直接连接符 39">
              <a:extLst>
                <a:ext uri="{FF2B5EF4-FFF2-40B4-BE49-F238E27FC236}">
                  <a16:creationId xmlns:a16="http://schemas.microsoft.com/office/drawing/2014/main" id="{B402E3CF-CB50-A938-8003-D25BE1D69DB4}"/>
                </a:ext>
              </a:extLst>
            </p:cNvPr>
            <p:cNvCxnSpPr/>
            <p:nvPr/>
          </p:nvCxnSpPr>
          <p:spPr bwMode="auto">
            <a:xfrm>
              <a:off x="1737059" y="1471383"/>
              <a:ext cx="2546909" cy="585267"/>
            </a:xfrm>
            <a:prstGeom prst="line">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E558BD7D-A822-AEE2-A673-FAD79406D5AF}"/>
                </a:ext>
              </a:extLst>
            </p:cNvPr>
            <p:cNvSpPr txBox="1"/>
            <p:nvPr/>
          </p:nvSpPr>
          <p:spPr>
            <a:xfrm>
              <a:off x="4283969" y="872053"/>
              <a:ext cx="852787" cy="304125"/>
            </a:xfrm>
            <a:prstGeom prst="rect">
              <a:avLst/>
            </a:prstGeom>
            <a:noFill/>
          </p:spPr>
          <p:txBody>
            <a:bodyPr wrap="square" rtlCol="0">
              <a:spAutoFit/>
            </a:bodyPr>
            <a:lstStyle/>
            <a:p>
              <a:r>
                <a:rPr lang="zh-CN" altLang="en-US" sz="1600" dirty="0">
                  <a:latin typeface="Microsoft YaHei" panose="020B0503020204020204" pitchFamily="34" charset="-122"/>
                  <a:ea typeface="Microsoft YaHei" panose="020B0503020204020204" pitchFamily="34" charset="-122"/>
                </a:rPr>
                <a:t>数据段</a:t>
              </a:r>
            </a:p>
          </p:txBody>
        </p:sp>
        <p:sp>
          <p:nvSpPr>
            <p:cNvPr id="29" name="矩形 28">
              <a:extLst>
                <a:ext uri="{FF2B5EF4-FFF2-40B4-BE49-F238E27FC236}">
                  <a16:creationId xmlns:a16="http://schemas.microsoft.com/office/drawing/2014/main" id="{3583CF97-54C4-F19C-837E-9CC41552EF41}"/>
                </a:ext>
              </a:extLst>
            </p:cNvPr>
            <p:cNvSpPr/>
            <p:nvPr/>
          </p:nvSpPr>
          <p:spPr>
            <a:xfrm>
              <a:off x="6123057" y="3780485"/>
              <a:ext cx="576064" cy="221182"/>
            </a:xfrm>
            <a:prstGeom prst="rect">
              <a:avLst/>
            </a:prstGeom>
            <a:ln>
              <a:solidFill>
                <a:schemeClr val="tx1"/>
              </a:solidFill>
            </a:ln>
          </p:spPr>
          <p:txBody>
            <a:bodyPr wrap="square" rtlCol="0" anchor="ctr">
              <a:spAutoFit/>
            </a:bodyPr>
            <a:lstStyle/>
            <a:p>
              <a:pPr algn="ctr"/>
              <a:r>
                <a:rPr lang="zh-CN" altLang="en-US" sz="1000">
                  <a:latin typeface="Microsoft YaHei" panose="020B0503020204020204" pitchFamily="34" charset="-122"/>
                  <a:ea typeface="Microsoft YaHei" panose="020B0503020204020204" pitchFamily="34" charset="-122"/>
                </a:rPr>
                <a:t>元组</a:t>
              </a:r>
              <a:r>
                <a:rPr lang="en-US" altLang="zh-CN" sz="1000">
                  <a:latin typeface="Microsoft YaHei" panose="020B0503020204020204" pitchFamily="34" charset="-122"/>
                  <a:ea typeface="Microsoft YaHei" panose="020B0503020204020204" pitchFamily="34" charset="-122"/>
                </a:rPr>
                <a:t>2</a:t>
              </a:r>
              <a:endParaRPr lang="zh-CN" altLang="en-US" sz="1000" dirty="0" err="1">
                <a:latin typeface="Microsoft YaHei" panose="020B0503020204020204" pitchFamily="34" charset="-122"/>
                <a:ea typeface="Microsoft YaHei" panose="020B0503020204020204" pitchFamily="34" charset="-122"/>
              </a:endParaRPr>
            </a:p>
          </p:txBody>
        </p:sp>
        <p:sp>
          <p:nvSpPr>
            <p:cNvPr id="30" name="矩形 29">
              <a:extLst>
                <a:ext uri="{FF2B5EF4-FFF2-40B4-BE49-F238E27FC236}">
                  <a16:creationId xmlns:a16="http://schemas.microsoft.com/office/drawing/2014/main" id="{656C71D5-8B41-A9E4-2FC5-E4E82E10EF6C}"/>
                </a:ext>
              </a:extLst>
            </p:cNvPr>
            <p:cNvSpPr/>
            <p:nvPr/>
          </p:nvSpPr>
          <p:spPr>
            <a:xfrm>
              <a:off x="6857145" y="3768506"/>
              <a:ext cx="576064" cy="221182"/>
            </a:xfrm>
            <a:prstGeom prst="rect">
              <a:avLst/>
            </a:prstGeom>
            <a:ln>
              <a:solidFill>
                <a:schemeClr val="tx1"/>
              </a:solidFill>
            </a:ln>
          </p:spPr>
          <p:txBody>
            <a:bodyPr wrap="square" rtlCol="0" anchor="ctr">
              <a:spAutoFit/>
            </a:bodyPr>
            <a:lstStyle/>
            <a:p>
              <a:pPr algn="ctr"/>
              <a:r>
                <a:rPr lang="zh-CN" altLang="en-US" sz="1000" dirty="0">
                  <a:latin typeface="Microsoft YaHei" panose="020B0503020204020204" pitchFamily="34" charset="-122"/>
                  <a:ea typeface="Microsoft YaHei" panose="020B0503020204020204" pitchFamily="34" charset="-122"/>
                </a:rPr>
                <a:t>元组</a:t>
              </a:r>
              <a:r>
                <a:rPr lang="en-US" altLang="zh-CN" sz="1000" dirty="0">
                  <a:latin typeface="Microsoft YaHei" panose="020B0503020204020204" pitchFamily="34" charset="-122"/>
                  <a:ea typeface="Microsoft YaHei" panose="020B0503020204020204" pitchFamily="34" charset="-122"/>
                </a:rPr>
                <a:t>1</a:t>
              </a:r>
              <a:endParaRPr lang="zh-CN" altLang="en-US" sz="1000" dirty="0" err="1">
                <a:latin typeface="Microsoft YaHei" panose="020B0503020204020204" pitchFamily="34" charset="-122"/>
                <a:ea typeface="Microsoft YaHei" panose="020B0503020204020204" pitchFamily="34" charset="-122"/>
              </a:endParaRPr>
            </a:p>
          </p:txBody>
        </p:sp>
        <p:sp>
          <p:nvSpPr>
            <p:cNvPr id="31" name="矩形 30">
              <a:extLst>
                <a:ext uri="{FF2B5EF4-FFF2-40B4-BE49-F238E27FC236}">
                  <a16:creationId xmlns:a16="http://schemas.microsoft.com/office/drawing/2014/main" id="{41390FB9-3E2A-E7B9-4E8E-C55CEE020004}"/>
                </a:ext>
              </a:extLst>
            </p:cNvPr>
            <p:cNvSpPr/>
            <p:nvPr/>
          </p:nvSpPr>
          <p:spPr>
            <a:xfrm>
              <a:off x="6817818" y="3240482"/>
              <a:ext cx="720080" cy="221182"/>
            </a:xfrm>
            <a:prstGeom prst="rect">
              <a:avLst/>
            </a:prstGeom>
            <a:ln>
              <a:solidFill>
                <a:schemeClr val="tx1"/>
              </a:solidFill>
            </a:ln>
          </p:spPr>
          <p:txBody>
            <a:bodyPr wrap="square" rtlCol="0" anchor="ctr">
              <a:spAutoFit/>
            </a:bodyPr>
            <a:lstStyle/>
            <a:p>
              <a:pPr algn="ctr"/>
              <a:r>
                <a:rPr lang="zh-CN" altLang="en-US" sz="1000">
                  <a:latin typeface="Microsoft YaHei" panose="020B0503020204020204" pitchFamily="34" charset="-122"/>
                  <a:ea typeface="Microsoft YaHei" panose="020B0503020204020204" pitchFamily="34" charset="-122"/>
                </a:rPr>
                <a:t>元组指针</a:t>
              </a:r>
              <a:r>
                <a:rPr lang="en-US" altLang="zh-CN" sz="1000">
                  <a:latin typeface="Microsoft YaHei" panose="020B0503020204020204" pitchFamily="34" charset="-122"/>
                  <a:ea typeface="Microsoft YaHei" panose="020B0503020204020204" pitchFamily="34" charset="-122"/>
                </a:rPr>
                <a:t>1</a:t>
              </a:r>
              <a:endParaRPr lang="zh-CN" altLang="en-US" sz="1000" dirty="0" err="1">
                <a:latin typeface="Microsoft YaHei" panose="020B0503020204020204" pitchFamily="34" charset="-122"/>
                <a:ea typeface="Microsoft YaHei" panose="020B0503020204020204" pitchFamily="34" charset="-122"/>
              </a:endParaRPr>
            </a:p>
          </p:txBody>
        </p:sp>
        <p:sp>
          <p:nvSpPr>
            <p:cNvPr id="32" name="矩形 31">
              <a:extLst>
                <a:ext uri="{FF2B5EF4-FFF2-40B4-BE49-F238E27FC236}">
                  <a16:creationId xmlns:a16="http://schemas.microsoft.com/office/drawing/2014/main" id="{86C7A0C7-43D2-0958-5501-258B9C1EB510}"/>
                </a:ext>
              </a:extLst>
            </p:cNvPr>
            <p:cNvSpPr/>
            <p:nvPr/>
          </p:nvSpPr>
          <p:spPr>
            <a:xfrm>
              <a:off x="7537898" y="3240482"/>
              <a:ext cx="720080" cy="221182"/>
            </a:xfrm>
            <a:prstGeom prst="rect">
              <a:avLst/>
            </a:prstGeom>
            <a:ln>
              <a:solidFill>
                <a:schemeClr val="tx1"/>
              </a:solidFill>
            </a:ln>
          </p:spPr>
          <p:txBody>
            <a:bodyPr wrap="square" rtlCol="0" anchor="ctr">
              <a:spAutoFit/>
            </a:bodyPr>
            <a:lstStyle/>
            <a:p>
              <a:pPr algn="ctr"/>
              <a:r>
                <a:rPr lang="zh-CN" altLang="en-US" sz="1000">
                  <a:latin typeface="Microsoft YaHei" panose="020B0503020204020204" pitchFamily="34" charset="-122"/>
                  <a:ea typeface="Microsoft YaHei" panose="020B0503020204020204" pitchFamily="34" charset="-122"/>
                </a:rPr>
                <a:t>元组指针</a:t>
              </a:r>
              <a:r>
                <a:rPr lang="en-US" altLang="zh-CN" sz="1000">
                  <a:latin typeface="Microsoft YaHei" panose="020B0503020204020204" pitchFamily="34" charset="-122"/>
                  <a:ea typeface="Microsoft YaHei" panose="020B0503020204020204" pitchFamily="34" charset="-122"/>
                </a:rPr>
                <a:t>2</a:t>
              </a:r>
              <a:endParaRPr lang="zh-CN" altLang="en-US" sz="1000" dirty="0" err="1">
                <a:latin typeface="Microsoft YaHei" panose="020B0503020204020204" pitchFamily="34" charset="-122"/>
                <a:ea typeface="Microsoft YaHei" panose="020B0503020204020204" pitchFamily="34" charset="-122"/>
              </a:endParaRPr>
            </a:p>
          </p:txBody>
        </p:sp>
        <p:sp>
          <p:nvSpPr>
            <p:cNvPr id="33" name="矩形 32">
              <a:extLst>
                <a:ext uri="{FF2B5EF4-FFF2-40B4-BE49-F238E27FC236}">
                  <a16:creationId xmlns:a16="http://schemas.microsoft.com/office/drawing/2014/main" id="{47339D08-39DC-CDB4-71D2-5DE973C45D6B}"/>
                </a:ext>
              </a:extLst>
            </p:cNvPr>
            <p:cNvSpPr/>
            <p:nvPr/>
          </p:nvSpPr>
          <p:spPr>
            <a:xfrm>
              <a:off x="6094832" y="3240482"/>
              <a:ext cx="720080" cy="221182"/>
            </a:xfrm>
            <a:prstGeom prst="rect">
              <a:avLst/>
            </a:prstGeom>
            <a:ln>
              <a:solidFill>
                <a:schemeClr val="tx1"/>
              </a:solidFill>
            </a:ln>
          </p:spPr>
          <p:txBody>
            <a:bodyPr wrap="square" rtlCol="0" anchor="ctr">
              <a:spAutoFit/>
            </a:bodyPr>
            <a:lstStyle/>
            <a:p>
              <a:pPr algn="ctr"/>
              <a:r>
                <a:rPr lang="zh-CN" altLang="en-US" sz="1000">
                  <a:latin typeface="Microsoft YaHei" panose="020B0503020204020204" pitchFamily="34" charset="-122"/>
                  <a:ea typeface="Microsoft YaHei" panose="020B0503020204020204" pitchFamily="34" charset="-122"/>
                </a:rPr>
                <a:t>页面头</a:t>
              </a:r>
              <a:endParaRPr lang="zh-CN" altLang="en-US" sz="1000" dirty="0" err="1">
                <a:latin typeface="Microsoft YaHei" panose="020B0503020204020204" pitchFamily="34" charset="-122"/>
                <a:ea typeface="Microsoft YaHei" panose="020B0503020204020204" pitchFamily="34" charset="-122"/>
              </a:endParaRPr>
            </a:p>
          </p:txBody>
        </p:sp>
        <p:cxnSp>
          <p:nvCxnSpPr>
            <p:cNvPr id="34" name="曲线连接符 33">
              <a:extLst>
                <a:ext uri="{FF2B5EF4-FFF2-40B4-BE49-F238E27FC236}">
                  <a16:creationId xmlns:a16="http://schemas.microsoft.com/office/drawing/2014/main" id="{34578F2C-762C-0D85-5CCB-F82966D5A419}"/>
                </a:ext>
              </a:extLst>
            </p:cNvPr>
            <p:cNvCxnSpPr>
              <a:stCxn id="31" idx="2"/>
              <a:endCxn id="30" idx="0"/>
            </p:cNvCxnSpPr>
            <p:nvPr/>
          </p:nvCxnSpPr>
          <p:spPr bwMode="auto">
            <a:xfrm rot="5400000">
              <a:off x="7008097" y="3598744"/>
              <a:ext cx="306842" cy="32681"/>
            </a:xfrm>
            <a:prstGeom prst="curvedConnector3">
              <a:avLst>
                <a:gd name="adj1" fmla="val 50000"/>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5" name="矩形 34">
              <a:extLst>
                <a:ext uri="{FF2B5EF4-FFF2-40B4-BE49-F238E27FC236}">
                  <a16:creationId xmlns:a16="http://schemas.microsoft.com/office/drawing/2014/main" id="{5BF5333C-07F6-6072-18DA-40E34E7AE8FA}"/>
                </a:ext>
              </a:extLst>
            </p:cNvPr>
            <p:cNvSpPr/>
            <p:nvPr/>
          </p:nvSpPr>
          <p:spPr>
            <a:xfrm>
              <a:off x="5880973" y="2473629"/>
              <a:ext cx="576064" cy="207358"/>
            </a:xfrm>
            <a:prstGeom prst="rect">
              <a:avLst/>
            </a:prstGeom>
            <a:solidFill>
              <a:schemeClr val="bg1"/>
            </a:solidFill>
            <a:ln>
              <a:solidFill>
                <a:schemeClr val="tx1"/>
              </a:solidFill>
            </a:ln>
          </p:spPr>
          <p:txBody>
            <a:bodyPr wrap="square" rtlCol="0" anchor="ctr">
              <a:spAutoFit/>
            </a:bodyPr>
            <a:lstStyle/>
            <a:p>
              <a:pPr algn="ctr"/>
              <a:r>
                <a:rPr lang="en-US" altLang="zh-CN" sz="900">
                  <a:latin typeface="Microsoft YaHei" panose="020B0503020204020204" pitchFamily="34" charset="-122"/>
                  <a:ea typeface="Microsoft YaHei" panose="020B0503020204020204" pitchFamily="34" charset="-122"/>
                </a:rPr>
                <a:t>8K</a:t>
              </a:r>
              <a:endParaRPr lang="zh-CN" altLang="en-US" sz="900" dirty="0" err="1">
                <a:latin typeface="Microsoft YaHei" panose="020B0503020204020204" pitchFamily="34" charset="-122"/>
                <a:ea typeface="Microsoft YaHei" panose="020B0503020204020204" pitchFamily="34" charset="-122"/>
              </a:endParaRPr>
            </a:p>
          </p:txBody>
        </p:sp>
        <p:sp>
          <p:nvSpPr>
            <p:cNvPr id="36" name="矩形 35">
              <a:extLst>
                <a:ext uri="{FF2B5EF4-FFF2-40B4-BE49-F238E27FC236}">
                  <a16:creationId xmlns:a16="http://schemas.microsoft.com/office/drawing/2014/main" id="{E14747DC-9E69-70C9-70B0-E4A5A3115313}"/>
                </a:ext>
              </a:extLst>
            </p:cNvPr>
            <p:cNvSpPr/>
            <p:nvPr/>
          </p:nvSpPr>
          <p:spPr>
            <a:xfrm>
              <a:off x="6452671" y="2473629"/>
              <a:ext cx="576064" cy="207358"/>
            </a:xfrm>
            <a:prstGeom prst="rect">
              <a:avLst/>
            </a:prstGeom>
            <a:solidFill>
              <a:schemeClr val="bg1"/>
            </a:solidFill>
            <a:ln>
              <a:solidFill>
                <a:schemeClr val="tx1"/>
              </a:solidFill>
            </a:ln>
          </p:spPr>
          <p:txBody>
            <a:bodyPr wrap="square" rtlCol="0" anchor="ctr">
              <a:spAutoFit/>
            </a:bodyPr>
            <a:lstStyle/>
            <a:p>
              <a:pPr algn="ctr"/>
              <a:r>
                <a:rPr lang="en-US" altLang="zh-CN" sz="900">
                  <a:latin typeface="Microsoft YaHei" panose="020B0503020204020204" pitchFamily="34" charset="-122"/>
                  <a:ea typeface="Microsoft YaHei" panose="020B0503020204020204" pitchFamily="34" charset="-122"/>
                </a:rPr>
                <a:t>8K</a:t>
              </a:r>
              <a:endParaRPr lang="zh-CN" altLang="en-US" sz="900" dirty="0" err="1">
                <a:latin typeface="Microsoft YaHei" panose="020B0503020204020204" pitchFamily="34" charset="-122"/>
                <a:ea typeface="Microsoft YaHei" panose="020B0503020204020204" pitchFamily="34" charset="-122"/>
              </a:endParaRPr>
            </a:p>
          </p:txBody>
        </p:sp>
        <p:sp>
          <p:nvSpPr>
            <p:cNvPr id="37" name="矩形 36">
              <a:extLst>
                <a:ext uri="{FF2B5EF4-FFF2-40B4-BE49-F238E27FC236}">
                  <a16:creationId xmlns:a16="http://schemas.microsoft.com/office/drawing/2014/main" id="{5F148253-66D5-A988-1078-927EAF9B1CCD}"/>
                </a:ext>
              </a:extLst>
            </p:cNvPr>
            <p:cNvSpPr/>
            <p:nvPr/>
          </p:nvSpPr>
          <p:spPr>
            <a:xfrm>
              <a:off x="7028735" y="2473629"/>
              <a:ext cx="576064" cy="207358"/>
            </a:xfrm>
            <a:prstGeom prst="rect">
              <a:avLst/>
            </a:prstGeom>
            <a:solidFill>
              <a:schemeClr val="bg1"/>
            </a:solidFill>
            <a:ln>
              <a:solidFill>
                <a:schemeClr val="tx1"/>
              </a:solidFill>
            </a:ln>
          </p:spPr>
          <p:txBody>
            <a:bodyPr wrap="square" rtlCol="0" anchor="ctr">
              <a:spAutoFit/>
            </a:bodyPr>
            <a:lstStyle/>
            <a:p>
              <a:pPr algn="ctr"/>
              <a:r>
                <a:rPr lang="en-US" altLang="zh-CN" sz="900">
                  <a:latin typeface="Microsoft YaHei" panose="020B0503020204020204" pitchFamily="34" charset="-122"/>
                  <a:ea typeface="Microsoft YaHei" panose="020B0503020204020204" pitchFamily="34" charset="-122"/>
                </a:rPr>
                <a:t>…</a:t>
              </a:r>
              <a:endParaRPr lang="zh-CN" altLang="en-US" sz="900" dirty="0" err="1">
                <a:latin typeface="Microsoft YaHei" panose="020B0503020204020204" pitchFamily="34" charset="-122"/>
                <a:ea typeface="Microsoft YaHei" panose="020B0503020204020204" pitchFamily="34" charset="-122"/>
              </a:endParaRPr>
            </a:p>
          </p:txBody>
        </p:sp>
        <p:sp>
          <p:nvSpPr>
            <p:cNvPr id="38" name="矩形 37">
              <a:extLst>
                <a:ext uri="{FF2B5EF4-FFF2-40B4-BE49-F238E27FC236}">
                  <a16:creationId xmlns:a16="http://schemas.microsoft.com/office/drawing/2014/main" id="{EE93087F-B121-C2B7-C081-845A878681D4}"/>
                </a:ext>
              </a:extLst>
            </p:cNvPr>
            <p:cNvSpPr/>
            <p:nvPr/>
          </p:nvSpPr>
          <p:spPr>
            <a:xfrm>
              <a:off x="7600433" y="2473629"/>
              <a:ext cx="576064" cy="207358"/>
            </a:xfrm>
            <a:prstGeom prst="rect">
              <a:avLst/>
            </a:prstGeom>
            <a:solidFill>
              <a:schemeClr val="bg1"/>
            </a:solidFill>
            <a:ln>
              <a:solidFill>
                <a:schemeClr val="tx1"/>
              </a:solidFill>
            </a:ln>
          </p:spPr>
          <p:txBody>
            <a:bodyPr wrap="square" rtlCol="0" anchor="ctr">
              <a:spAutoFit/>
            </a:bodyPr>
            <a:lstStyle/>
            <a:p>
              <a:pPr algn="ctr"/>
              <a:r>
                <a:rPr lang="en-US" altLang="zh-CN" sz="900">
                  <a:latin typeface="Microsoft YaHei" panose="020B0503020204020204" pitchFamily="34" charset="-122"/>
                  <a:ea typeface="Microsoft YaHei" panose="020B0503020204020204" pitchFamily="34" charset="-122"/>
                </a:rPr>
                <a:t>8K</a:t>
              </a:r>
              <a:endParaRPr lang="zh-CN" altLang="en-US" sz="900" dirty="0" err="1">
                <a:latin typeface="Microsoft YaHei" panose="020B0503020204020204" pitchFamily="34" charset="-122"/>
                <a:ea typeface="Microsoft YaHei" panose="020B0503020204020204" pitchFamily="34" charset="-122"/>
              </a:endParaRPr>
            </a:p>
          </p:txBody>
        </p:sp>
        <p:sp>
          <p:nvSpPr>
            <p:cNvPr id="39" name="文本框 38">
              <a:extLst>
                <a:ext uri="{FF2B5EF4-FFF2-40B4-BE49-F238E27FC236}">
                  <a16:creationId xmlns:a16="http://schemas.microsoft.com/office/drawing/2014/main" id="{AF285AE3-697E-A055-CC58-53258C951387}"/>
                </a:ext>
              </a:extLst>
            </p:cNvPr>
            <p:cNvSpPr txBox="1"/>
            <p:nvPr/>
          </p:nvSpPr>
          <p:spPr>
            <a:xfrm>
              <a:off x="5944249" y="2239171"/>
              <a:ext cx="508422" cy="193535"/>
            </a:xfrm>
            <a:prstGeom prst="rect">
              <a:avLst/>
            </a:prstGeom>
            <a:noFill/>
          </p:spPr>
          <p:txBody>
            <a:bodyPr wrap="square" rtlCol="0">
              <a:spAutoFit/>
            </a:bodyPr>
            <a:lstStyle/>
            <a:p>
              <a:r>
                <a:rPr lang="zh-CN" altLang="en-US" sz="800" dirty="0">
                  <a:latin typeface="Microsoft YaHei" panose="020B0503020204020204" pitchFamily="34" charset="-122"/>
                  <a:ea typeface="Microsoft YaHei" panose="020B0503020204020204" pitchFamily="34" charset="-122"/>
                </a:rPr>
                <a:t>页面</a:t>
              </a:r>
              <a:r>
                <a:rPr lang="en-US" altLang="zh-CN" sz="800" dirty="0">
                  <a:latin typeface="Microsoft YaHei" panose="020B0503020204020204" pitchFamily="34" charset="-122"/>
                  <a:ea typeface="Microsoft YaHei" panose="020B0503020204020204" pitchFamily="34" charset="-122"/>
                </a:rPr>
                <a:t>0</a:t>
              </a:r>
              <a:endParaRPr lang="zh-CN" altLang="en-US" sz="800" dirty="0">
                <a:latin typeface="Microsoft YaHei" panose="020B0503020204020204" pitchFamily="34" charset="-122"/>
                <a:ea typeface="Microsoft YaHei" panose="020B0503020204020204" pitchFamily="34" charset="-122"/>
              </a:endParaRPr>
            </a:p>
          </p:txBody>
        </p:sp>
        <p:sp>
          <p:nvSpPr>
            <p:cNvPr id="40" name="文本框 39">
              <a:extLst>
                <a:ext uri="{FF2B5EF4-FFF2-40B4-BE49-F238E27FC236}">
                  <a16:creationId xmlns:a16="http://schemas.microsoft.com/office/drawing/2014/main" id="{9FAA64A2-6D3F-78F1-62BB-AF2A96094401}"/>
                </a:ext>
              </a:extLst>
            </p:cNvPr>
            <p:cNvSpPr txBox="1"/>
            <p:nvPr/>
          </p:nvSpPr>
          <p:spPr>
            <a:xfrm>
              <a:off x="6516767" y="2239171"/>
              <a:ext cx="508422" cy="193535"/>
            </a:xfrm>
            <a:prstGeom prst="rect">
              <a:avLst/>
            </a:prstGeom>
            <a:noFill/>
          </p:spPr>
          <p:txBody>
            <a:bodyPr wrap="square" rtlCol="0">
              <a:spAutoFit/>
            </a:bodyPr>
            <a:lstStyle/>
            <a:p>
              <a:r>
                <a:rPr lang="zh-CN" altLang="en-US" sz="800">
                  <a:latin typeface="Microsoft YaHei" panose="020B0503020204020204" pitchFamily="34" charset="-122"/>
                  <a:ea typeface="Microsoft YaHei" panose="020B0503020204020204" pitchFamily="34" charset="-122"/>
                </a:rPr>
                <a:t>页面</a:t>
              </a:r>
              <a:r>
                <a:rPr lang="en-US" altLang="zh-CN" sz="800">
                  <a:latin typeface="Microsoft YaHei" panose="020B0503020204020204" pitchFamily="34" charset="-122"/>
                  <a:ea typeface="Microsoft YaHei" panose="020B0503020204020204" pitchFamily="34" charset="-122"/>
                </a:rPr>
                <a:t>1</a:t>
              </a:r>
              <a:endParaRPr lang="zh-CN" altLang="en-US" sz="800">
                <a:latin typeface="Microsoft YaHei" panose="020B0503020204020204" pitchFamily="34" charset="-122"/>
                <a:ea typeface="Microsoft YaHei" panose="020B0503020204020204" pitchFamily="34" charset="-122"/>
              </a:endParaRPr>
            </a:p>
          </p:txBody>
        </p:sp>
        <p:sp>
          <p:nvSpPr>
            <p:cNvPr id="41" name="文本框 40">
              <a:extLst>
                <a:ext uri="{FF2B5EF4-FFF2-40B4-BE49-F238E27FC236}">
                  <a16:creationId xmlns:a16="http://schemas.microsoft.com/office/drawing/2014/main" id="{27C20C68-0E8F-9D80-E374-11697BB4DC64}"/>
                </a:ext>
              </a:extLst>
            </p:cNvPr>
            <p:cNvSpPr txBox="1"/>
            <p:nvPr/>
          </p:nvSpPr>
          <p:spPr>
            <a:xfrm>
              <a:off x="7668075" y="2239171"/>
              <a:ext cx="508422" cy="193535"/>
            </a:xfrm>
            <a:prstGeom prst="rect">
              <a:avLst/>
            </a:prstGeom>
            <a:noFill/>
          </p:spPr>
          <p:txBody>
            <a:bodyPr wrap="square" rtlCol="0">
              <a:spAutoFit/>
            </a:bodyPr>
            <a:lstStyle/>
            <a:p>
              <a:r>
                <a:rPr lang="zh-CN" altLang="en-US" sz="800">
                  <a:latin typeface="Microsoft YaHei" panose="020B0503020204020204" pitchFamily="34" charset="-122"/>
                  <a:ea typeface="Microsoft YaHei" panose="020B0503020204020204" pitchFamily="34" charset="-122"/>
                </a:rPr>
                <a:t>页面</a:t>
              </a:r>
              <a:r>
                <a:rPr lang="en-US" altLang="zh-CN" sz="800">
                  <a:latin typeface="Microsoft YaHei" panose="020B0503020204020204" pitchFamily="34" charset="-122"/>
                  <a:ea typeface="Microsoft YaHei" panose="020B0503020204020204" pitchFamily="34" charset="-122"/>
                </a:rPr>
                <a:t>N</a:t>
              </a:r>
              <a:endParaRPr lang="zh-CN" altLang="en-US" sz="800">
                <a:latin typeface="Microsoft YaHei" panose="020B0503020204020204" pitchFamily="34" charset="-122"/>
                <a:ea typeface="Microsoft YaHei" panose="020B0503020204020204" pitchFamily="34" charset="-122"/>
              </a:endParaRPr>
            </a:p>
          </p:txBody>
        </p:sp>
        <p:cxnSp>
          <p:nvCxnSpPr>
            <p:cNvPr id="42" name="直接连接符 66">
              <a:extLst>
                <a:ext uri="{FF2B5EF4-FFF2-40B4-BE49-F238E27FC236}">
                  <a16:creationId xmlns:a16="http://schemas.microsoft.com/office/drawing/2014/main" id="{2681C028-3337-401C-2B57-DB7EAB0160CC}"/>
                </a:ext>
              </a:extLst>
            </p:cNvPr>
            <p:cNvCxnSpPr/>
            <p:nvPr/>
          </p:nvCxnSpPr>
          <p:spPr bwMode="auto">
            <a:xfrm flipH="1">
              <a:off x="5993654" y="2694043"/>
              <a:ext cx="1582941" cy="313833"/>
            </a:xfrm>
            <a:prstGeom prst="line">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3" name="直接连接符 67">
              <a:extLst>
                <a:ext uri="{FF2B5EF4-FFF2-40B4-BE49-F238E27FC236}">
                  <a16:creationId xmlns:a16="http://schemas.microsoft.com/office/drawing/2014/main" id="{1CE79F39-5F02-1400-9E26-022626D70E27}"/>
                </a:ext>
              </a:extLst>
            </p:cNvPr>
            <p:cNvCxnSpPr/>
            <p:nvPr/>
          </p:nvCxnSpPr>
          <p:spPr bwMode="auto">
            <a:xfrm>
              <a:off x="8177498" y="2700001"/>
              <a:ext cx="280912" cy="332649"/>
            </a:xfrm>
            <a:prstGeom prst="line">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604FC71E-A114-1A65-5652-8A19E63854F5}"/>
                </a:ext>
              </a:extLst>
            </p:cNvPr>
            <p:cNvSpPr txBox="1"/>
            <p:nvPr/>
          </p:nvSpPr>
          <p:spPr>
            <a:xfrm>
              <a:off x="8036548" y="872053"/>
              <a:ext cx="938894" cy="304125"/>
            </a:xfrm>
            <a:prstGeom prst="rect">
              <a:avLst/>
            </a:prstGeom>
            <a:noFill/>
          </p:spPr>
          <p:txBody>
            <a:bodyPr wrap="square" rtlCol="0">
              <a:spAutoFit/>
            </a:bodyPr>
            <a:lstStyle/>
            <a:p>
              <a:r>
                <a:rPr lang="zh-CN" altLang="en-US" sz="1600" dirty="0">
                  <a:latin typeface="Microsoft YaHei" panose="020B0503020204020204" pitchFamily="34" charset="-122"/>
                  <a:ea typeface="Microsoft YaHei" panose="020B0503020204020204" pitchFamily="34" charset="-122"/>
                </a:rPr>
                <a:t>回滚段</a:t>
              </a:r>
            </a:p>
          </p:txBody>
        </p:sp>
        <p:cxnSp>
          <p:nvCxnSpPr>
            <p:cNvPr id="45" name="曲线连接符 44">
              <a:extLst>
                <a:ext uri="{FF2B5EF4-FFF2-40B4-BE49-F238E27FC236}">
                  <a16:creationId xmlns:a16="http://schemas.microsoft.com/office/drawing/2014/main" id="{D7B8F34A-0EDF-D08F-8AA1-B651E91C4A7E}"/>
                </a:ext>
              </a:extLst>
            </p:cNvPr>
            <p:cNvCxnSpPr>
              <a:stCxn id="32" idx="2"/>
              <a:endCxn id="29" idx="0"/>
            </p:cNvCxnSpPr>
            <p:nvPr/>
          </p:nvCxnSpPr>
          <p:spPr bwMode="auto">
            <a:xfrm rot="5400000">
              <a:off x="6995103" y="2877650"/>
              <a:ext cx="318821" cy="1486850"/>
            </a:xfrm>
            <a:prstGeom prst="curvedConnector3">
              <a:avLst>
                <a:gd name="adj1" fmla="val 50000"/>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6" name="文本框 45">
              <a:extLst>
                <a:ext uri="{FF2B5EF4-FFF2-40B4-BE49-F238E27FC236}">
                  <a16:creationId xmlns:a16="http://schemas.microsoft.com/office/drawing/2014/main" id="{16F95A85-A205-EF80-93DB-61EBF3E3CF49}"/>
                </a:ext>
              </a:extLst>
            </p:cNvPr>
            <p:cNvSpPr txBox="1"/>
            <p:nvPr/>
          </p:nvSpPr>
          <p:spPr>
            <a:xfrm>
              <a:off x="7611083" y="2973624"/>
              <a:ext cx="886921" cy="248830"/>
            </a:xfrm>
            <a:prstGeom prst="rect">
              <a:avLst/>
            </a:prstGeom>
            <a:noFill/>
          </p:spPr>
          <p:txBody>
            <a:bodyPr wrap="square" rtlCol="0">
              <a:spAutoFit/>
            </a:bodyPr>
            <a:lstStyle/>
            <a:p>
              <a:r>
                <a:rPr lang="en-US" altLang="zh-CN" sz="1200" dirty="0">
                  <a:solidFill>
                    <a:srgbClr val="0432FF"/>
                  </a:solidFill>
                  <a:latin typeface="Microsoft YaHei" panose="020B0503020204020204" pitchFamily="34" charset="-122"/>
                  <a:ea typeface="Microsoft YaHei" panose="020B0503020204020204" pitchFamily="34" charset="-122"/>
                </a:rPr>
                <a:t>Undo </a:t>
              </a:r>
              <a:r>
                <a:rPr lang="zh-CN" altLang="en-US" sz="1200" dirty="0">
                  <a:solidFill>
                    <a:srgbClr val="0432FF"/>
                  </a:solidFill>
                  <a:latin typeface="Microsoft YaHei" panose="020B0503020204020204" pitchFamily="34" charset="-122"/>
                  <a:ea typeface="Microsoft YaHei" panose="020B0503020204020204" pitchFamily="34" charset="-122"/>
                </a:rPr>
                <a:t>页面</a:t>
              </a:r>
            </a:p>
          </p:txBody>
        </p:sp>
        <p:sp>
          <p:nvSpPr>
            <p:cNvPr id="47" name="文本框 46">
              <a:extLst>
                <a:ext uri="{FF2B5EF4-FFF2-40B4-BE49-F238E27FC236}">
                  <a16:creationId xmlns:a16="http://schemas.microsoft.com/office/drawing/2014/main" id="{0EB8D46B-C5AF-4DCA-6AB4-B67D6ECB8389}"/>
                </a:ext>
              </a:extLst>
            </p:cNvPr>
            <p:cNvSpPr txBox="1"/>
            <p:nvPr/>
          </p:nvSpPr>
          <p:spPr>
            <a:xfrm>
              <a:off x="8132018" y="1177439"/>
              <a:ext cx="886921" cy="248830"/>
            </a:xfrm>
            <a:prstGeom prst="rect">
              <a:avLst/>
            </a:prstGeom>
            <a:noFill/>
          </p:spPr>
          <p:txBody>
            <a:bodyPr wrap="square" rtlCol="0">
              <a:spAutoFit/>
            </a:bodyPr>
            <a:lstStyle/>
            <a:p>
              <a:r>
                <a:rPr lang="zh-CN" altLang="en-US" sz="1200" dirty="0">
                  <a:solidFill>
                    <a:srgbClr val="0432FF"/>
                  </a:solidFill>
                  <a:latin typeface="Microsoft YaHei" panose="020B0503020204020204" pitchFamily="34" charset="-122"/>
                  <a:ea typeface="Microsoft YaHei" panose="020B0503020204020204" pitchFamily="34" charset="-122"/>
                </a:rPr>
                <a:t>事务页面</a:t>
              </a:r>
            </a:p>
          </p:txBody>
        </p:sp>
        <p:cxnSp>
          <p:nvCxnSpPr>
            <p:cNvPr id="48" name="直接连接符 106">
              <a:extLst>
                <a:ext uri="{FF2B5EF4-FFF2-40B4-BE49-F238E27FC236}">
                  <a16:creationId xmlns:a16="http://schemas.microsoft.com/office/drawing/2014/main" id="{6C667180-87E6-3B32-8353-22F30E95392E}"/>
                </a:ext>
              </a:extLst>
            </p:cNvPr>
            <p:cNvCxnSpPr>
              <a:endCxn id="35" idx="1"/>
            </p:cNvCxnSpPr>
            <p:nvPr/>
          </p:nvCxnSpPr>
          <p:spPr bwMode="auto">
            <a:xfrm>
              <a:off x="5850588" y="2140960"/>
              <a:ext cx="30385" cy="436348"/>
            </a:xfrm>
            <a:prstGeom prst="line">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9" name="直接连接符 109">
              <a:extLst>
                <a:ext uri="{FF2B5EF4-FFF2-40B4-BE49-F238E27FC236}">
                  <a16:creationId xmlns:a16="http://schemas.microsoft.com/office/drawing/2014/main" id="{9E1DF31D-B3C0-7CC4-A8D3-DEE967D567CB}"/>
                </a:ext>
              </a:extLst>
            </p:cNvPr>
            <p:cNvCxnSpPr/>
            <p:nvPr/>
          </p:nvCxnSpPr>
          <p:spPr bwMode="auto">
            <a:xfrm flipH="1">
              <a:off x="6413650" y="2293131"/>
              <a:ext cx="2406821" cy="178074"/>
            </a:xfrm>
            <a:prstGeom prst="line">
              <a:avLst/>
            </a:prstGeom>
            <a:ln w="9525" cap="flat" cmpd="sng" algn="ctr">
              <a:solidFill>
                <a:schemeClr val="tx1"/>
              </a:solidFill>
              <a:prstDash val="dash"/>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0" name="矩形 49">
              <a:extLst>
                <a:ext uri="{FF2B5EF4-FFF2-40B4-BE49-F238E27FC236}">
                  <a16:creationId xmlns:a16="http://schemas.microsoft.com/office/drawing/2014/main" id="{411A0B23-F5F0-B308-3E3A-448CC1FEC5D1}"/>
                </a:ext>
              </a:extLst>
            </p:cNvPr>
            <p:cNvSpPr/>
            <p:nvPr/>
          </p:nvSpPr>
          <p:spPr>
            <a:xfrm>
              <a:off x="888551" y="3491527"/>
              <a:ext cx="764996" cy="221182"/>
            </a:xfrm>
            <a:prstGeom prst="rect">
              <a:avLst/>
            </a:prstGeom>
            <a:ln>
              <a:solidFill>
                <a:schemeClr val="tx1"/>
              </a:solidFill>
            </a:ln>
          </p:spPr>
          <p:txBody>
            <a:bodyPr wrap="square" rtlCol="0" anchor="ctr">
              <a:spAutoFit/>
            </a:bodyPr>
            <a:lstStyle/>
            <a:p>
              <a:pPr algn="ctr"/>
              <a:r>
                <a:rPr lang="en-US" altLang="zh-CN" sz="1000" b="1" dirty="0">
                  <a:latin typeface="Microsoft YaHei" panose="020B0503020204020204" pitchFamily="34" charset="-122"/>
                  <a:ea typeface="Microsoft YaHei" panose="020B0503020204020204" pitchFamily="34" charset="-122"/>
                </a:rPr>
                <a:t>TD1</a:t>
              </a:r>
              <a:endParaRPr lang="zh-CN" altLang="en-US" sz="1000" b="1" dirty="0" err="1">
                <a:latin typeface="Microsoft YaHei" panose="020B0503020204020204" pitchFamily="34" charset="-122"/>
                <a:ea typeface="Microsoft YaHei" panose="020B0503020204020204" pitchFamily="34" charset="-122"/>
              </a:endParaRPr>
            </a:p>
          </p:txBody>
        </p:sp>
        <p:sp>
          <p:nvSpPr>
            <p:cNvPr id="51" name="矩形 50">
              <a:extLst>
                <a:ext uri="{FF2B5EF4-FFF2-40B4-BE49-F238E27FC236}">
                  <a16:creationId xmlns:a16="http://schemas.microsoft.com/office/drawing/2014/main" id="{97DB693A-1C75-8A67-9C6C-689AF5B5B2DA}"/>
                </a:ext>
              </a:extLst>
            </p:cNvPr>
            <p:cNvSpPr/>
            <p:nvPr/>
          </p:nvSpPr>
          <p:spPr>
            <a:xfrm>
              <a:off x="2813198" y="2603669"/>
              <a:ext cx="760986" cy="221182"/>
            </a:xfrm>
            <a:prstGeom prst="rect">
              <a:avLst/>
            </a:prstGeom>
            <a:ln>
              <a:solidFill>
                <a:schemeClr val="tx1"/>
              </a:solidFill>
            </a:ln>
          </p:spPr>
          <p:txBody>
            <a:bodyPr wrap="square" rtlCol="0" anchor="ctr">
              <a:spAutoFit/>
            </a:bodyPr>
            <a:lstStyle/>
            <a:p>
              <a:pPr algn="ctr"/>
              <a:r>
                <a:rPr lang="zh-CN" altLang="en-US" sz="1000" dirty="0">
                  <a:latin typeface="Microsoft YaHei" panose="020B0503020204020204" pitchFamily="34" charset="-122"/>
                  <a:ea typeface="Microsoft YaHei" panose="020B0503020204020204" pitchFamily="34" charset="-122"/>
                </a:rPr>
                <a:t>元组</a:t>
              </a:r>
              <a:r>
                <a:rPr lang="en-US" altLang="zh-CN" sz="1000" dirty="0">
                  <a:latin typeface="Microsoft YaHei" panose="020B0503020204020204" pitchFamily="34" charset="-122"/>
                  <a:ea typeface="Microsoft YaHei" panose="020B0503020204020204" pitchFamily="34" charset="-122"/>
                </a:rPr>
                <a:t>1</a:t>
              </a:r>
              <a:r>
                <a:rPr lang="zh-CN" altLang="en-US" sz="1000" dirty="0">
                  <a:latin typeface="Microsoft YaHei" panose="020B0503020204020204" pitchFamily="34" charset="-122"/>
                  <a:ea typeface="Microsoft YaHei" panose="020B0503020204020204" pitchFamily="34" charset="-122"/>
                </a:rPr>
                <a:t>指针</a:t>
              </a:r>
            </a:p>
          </p:txBody>
        </p:sp>
        <p:sp>
          <p:nvSpPr>
            <p:cNvPr id="52" name="矩形 51">
              <a:extLst>
                <a:ext uri="{FF2B5EF4-FFF2-40B4-BE49-F238E27FC236}">
                  <a16:creationId xmlns:a16="http://schemas.microsoft.com/office/drawing/2014/main" id="{223B6D7A-1CAE-1BA3-F370-94F2EABA4A5B}"/>
                </a:ext>
              </a:extLst>
            </p:cNvPr>
            <p:cNvSpPr/>
            <p:nvPr/>
          </p:nvSpPr>
          <p:spPr>
            <a:xfrm>
              <a:off x="569256" y="2598995"/>
              <a:ext cx="2319932" cy="221182"/>
            </a:xfrm>
            <a:prstGeom prst="rect">
              <a:avLst/>
            </a:prstGeom>
            <a:solidFill>
              <a:schemeClr val="bg2"/>
            </a:solidFill>
            <a:ln>
              <a:solidFill>
                <a:schemeClr val="tx1"/>
              </a:solidFill>
            </a:ln>
          </p:spPr>
          <p:txBody>
            <a:bodyPr wrap="square" rtlCol="0" anchor="ctr">
              <a:spAutoFit/>
            </a:bodyPr>
            <a:lstStyle/>
            <a:p>
              <a:pPr algn="ctr"/>
              <a:r>
                <a:rPr lang="en-US" altLang="zh-CN" sz="1000" b="1" dirty="0">
                  <a:solidFill>
                    <a:schemeClr val="bg1"/>
                  </a:solidFill>
                  <a:latin typeface="Microsoft YaHei" panose="020B0503020204020204" pitchFamily="34" charset="-122"/>
                  <a:ea typeface="Microsoft YaHei" panose="020B0503020204020204" pitchFamily="34" charset="-122"/>
                </a:rPr>
                <a:t>TD2</a:t>
              </a:r>
              <a:r>
                <a:rPr lang="zh-CN" altLang="en-US" sz="1000" b="1" dirty="0">
                  <a:solidFill>
                    <a:schemeClr val="bg1"/>
                  </a:solidFill>
                  <a:latin typeface="Microsoft YaHei" panose="020B0503020204020204" pitchFamily="34" charset="-122"/>
                  <a:ea typeface="Microsoft YaHei" panose="020B0503020204020204" pitchFamily="34" charset="-122"/>
                </a:rPr>
                <a:t>（事务</a:t>
              </a:r>
              <a:r>
                <a:rPr lang="en-US" altLang="zh-CN" sz="1000" b="1" dirty="0">
                  <a:solidFill>
                    <a:schemeClr val="bg1"/>
                  </a:solidFill>
                  <a:latin typeface="Microsoft YaHei" panose="020B0503020204020204" pitchFamily="34" charset="-122"/>
                  <a:ea typeface="Microsoft YaHei" panose="020B0503020204020204" pitchFamily="34" charset="-122"/>
                </a:rPr>
                <a:t>ID,  undo</a:t>
              </a:r>
              <a:r>
                <a:rPr lang="zh-CN" altLang="en-US" sz="1000" b="1" dirty="0">
                  <a:solidFill>
                    <a:schemeClr val="bg1"/>
                  </a:solidFill>
                  <a:latin typeface="Microsoft YaHei" panose="020B0503020204020204" pitchFamily="34" charset="-122"/>
                  <a:ea typeface="Microsoft YaHei" panose="020B0503020204020204" pitchFamily="34" charset="-122"/>
                </a:rPr>
                <a:t>指针）</a:t>
              </a:r>
            </a:p>
          </p:txBody>
        </p:sp>
        <p:sp>
          <p:nvSpPr>
            <p:cNvPr id="53" name="文本框 52">
              <a:extLst>
                <a:ext uri="{FF2B5EF4-FFF2-40B4-BE49-F238E27FC236}">
                  <a16:creationId xmlns:a16="http://schemas.microsoft.com/office/drawing/2014/main" id="{62D142A6-7CB2-C56E-0228-2048BC7F2A0A}"/>
                </a:ext>
              </a:extLst>
            </p:cNvPr>
            <p:cNvSpPr txBox="1"/>
            <p:nvPr/>
          </p:nvSpPr>
          <p:spPr>
            <a:xfrm>
              <a:off x="771500" y="4042520"/>
              <a:ext cx="2160240" cy="230832"/>
            </a:xfrm>
            <a:prstGeom prst="rect">
              <a:avLst/>
            </a:prstGeom>
            <a:noFill/>
          </p:spPr>
          <p:txBody>
            <a:bodyPr wrap="square" rtlCol="0">
              <a:spAutoFit/>
            </a:bodyPr>
            <a:lstStyle/>
            <a:p>
              <a:r>
                <a:rPr lang="zh-CN" altLang="en-US" sz="900">
                  <a:latin typeface="+mn-ea"/>
                  <a:ea typeface="+mn-ea"/>
                </a:rPr>
                <a:t>元组头：包含了事务槽位</a:t>
              </a:r>
              <a:r>
                <a:rPr lang="en-US" altLang="zh-CN" sz="900">
                  <a:latin typeface="+mn-ea"/>
                  <a:ea typeface="+mn-ea"/>
                </a:rPr>
                <a:t>ID</a:t>
              </a:r>
              <a:r>
                <a:rPr lang="zh-CN" altLang="en-US" sz="900">
                  <a:latin typeface="+mn-ea"/>
                  <a:ea typeface="+mn-ea"/>
                </a:rPr>
                <a:t>等</a:t>
              </a:r>
            </a:p>
          </p:txBody>
        </p:sp>
        <p:sp>
          <p:nvSpPr>
            <p:cNvPr id="54" name="矩形 53">
              <a:extLst>
                <a:ext uri="{FF2B5EF4-FFF2-40B4-BE49-F238E27FC236}">
                  <a16:creationId xmlns:a16="http://schemas.microsoft.com/office/drawing/2014/main" id="{B3DED5B5-84B0-F591-6B00-77DF38380885}"/>
                </a:ext>
              </a:extLst>
            </p:cNvPr>
            <p:cNvSpPr/>
            <p:nvPr/>
          </p:nvSpPr>
          <p:spPr>
            <a:xfrm>
              <a:off x="578120" y="2838910"/>
              <a:ext cx="775862" cy="221182"/>
            </a:xfrm>
            <a:prstGeom prst="rect">
              <a:avLst/>
            </a:prstGeom>
            <a:ln>
              <a:solidFill>
                <a:schemeClr val="tx1"/>
              </a:solidFill>
            </a:ln>
          </p:spPr>
          <p:txBody>
            <a:bodyPr wrap="square" rtlCol="0" anchor="ctr">
              <a:spAutoFit/>
            </a:bodyPr>
            <a:lstStyle/>
            <a:p>
              <a:pPr algn="ctr"/>
              <a:r>
                <a:rPr lang="zh-CN" altLang="en-US" sz="1000" dirty="0">
                  <a:latin typeface="Microsoft YaHei" panose="020B0503020204020204" pitchFamily="34" charset="-122"/>
                  <a:ea typeface="Microsoft YaHei" panose="020B0503020204020204" pitchFamily="34" charset="-122"/>
                </a:rPr>
                <a:t>元组</a:t>
              </a:r>
              <a:r>
                <a:rPr lang="en-US" altLang="zh-CN" sz="1000" dirty="0">
                  <a:latin typeface="Microsoft YaHei" panose="020B0503020204020204" pitchFamily="34" charset="-122"/>
                  <a:ea typeface="Microsoft YaHei" panose="020B0503020204020204" pitchFamily="34" charset="-122"/>
                </a:rPr>
                <a:t>2</a:t>
              </a:r>
              <a:r>
                <a:rPr lang="zh-CN" altLang="en-US" sz="1000" dirty="0">
                  <a:latin typeface="Microsoft YaHei" panose="020B0503020204020204" pitchFamily="34" charset="-122"/>
                  <a:ea typeface="Microsoft YaHei" panose="020B0503020204020204" pitchFamily="34" charset="-122"/>
                </a:rPr>
                <a:t>指针</a:t>
              </a:r>
            </a:p>
          </p:txBody>
        </p:sp>
        <p:sp>
          <p:nvSpPr>
            <p:cNvPr id="55" name="矩形 54">
              <a:extLst>
                <a:ext uri="{FF2B5EF4-FFF2-40B4-BE49-F238E27FC236}">
                  <a16:creationId xmlns:a16="http://schemas.microsoft.com/office/drawing/2014/main" id="{3BC0EB50-C26A-EF4E-E50D-6730F6589F49}"/>
                </a:ext>
              </a:extLst>
            </p:cNvPr>
            <p:cNvSpPr/>
            <p:nvPr/>
          </p:nvSpPr>
          <p:spPr>
            <a:xfrm>
              <a:off x="1644426" y="3823241"/>
              <a:ext cx="1929758" cy="221182"/>
            </a:xfrm>
            <a:prstGeom prst="rect">
              <a:avLst/>
            </a:prstGeom>
            <a:ln>
              <a:solidFill>
                <a:schemeClr val="tx1"/>
              </a:solidFill>
            </a:ln>
          </p:spPr>
          <p:txBody>
            <a:bodyPr wrap="square" rtlCol="0" anchor="ctr">
              <a:spAutoFit/>
            </a:bodyPr>
            <a:lstStyle/>
            <a:p>
              <a:pPr algn="ctr"/>
              <a:r>
                <a:rPr lang="zh-CN" altLang="en-US" sz="1000">
                  <a:latin typeface="Microsoft YaHei" panose="020B0503020204020204" pitchFamily="34" charset="-122"/>
                  <a:ea typeface="Microsoft YaHei" panose="020B0503020204020204" pitchFamily="34" charset="-122"/>
                </a:rPr>
                <a:t>元组</a:t>
              </a:r>
              <a:r>
                <a:rPr lang="en-US" altLang="zh-CN" sz="1000">
                  <a:latin typeface="Microsoft YaHei" panose="020B0503020204020204" pitchFamily="34" charset="-122"/>
                  <a:ea typeface="Microsoft YaHei" panose="020B0503020204020204" pitchFamily="34" charset="-122"/>
                </a:rPr>
                <a:t>1</a:t>
              </a:r>
              <a:endParaRPr lang="zh-CN" altLang="en-US" sz="1000" dirty="0" err="1">
                <a:latin typeface="Microsoft YaHei" panose="020B0503020204020204" pitchFamily="34" charset="-122"/>
                <a:ea typeface="Microsoft YaHei" panose="020B0503020204020204" pitchFamily="34" charset="-122"/>
              </a:endParaRPr>
            </a:p>
          </p:txBody>
        </p:sp>
        <p:sp>
          <p:nvSpPr>
            <p:cNvPr id="56" name="矩形 55">
              <a:extLst>
                <a:ext uri="{FF2B5EF4-FFF2-40B4-BE49-F238E27FC236}">
                  <a16:creationId xmlns:a16="http://schemas.microsoft.com/office/drawing/2014/main" id="{C2F2D1DC-4ACF-A4AA-865F-A9750CB06073}"/>
                </a:ext>
              </a:extLst>
            </p:cNvPr>
            <p:cNvSpPr/>
            <p:nvPr/>
          </p:nvSpPr>
          <p:spPr>
            <a:xfrm>
              <a:off x="888551" y="3823241"/>
              <a:ext cx="764996" cy="221182"/>
            </a:xfrm>
            <a:prstGeom prst="rect">
              <a:avLst/>
            </a:prstGeom>
            <a:ln>
              <a:solidFill>
                <a:schemeClr val="tx1"/>
              </a:solidFill>
            </a:ln>
          </p:spPr>
          <p:txBody>
            <a:bodyPr wrap="square" rtlCol="0" anchor="ctr">
              <a:spAutoFit/>
            </a:bodyPr>
            <a:lstStyle/>
            <a:p>
              <a:pPr algn="ctr"/>
              <a:r>
                <a:rPr lang="en-US" altLang="zh-CN" sz="1000" b="1" dirty="0">
                  <a:latin typeface="Microsoft YaHei" panose="020B0503020204020204" pitchFamily="34" charset="-122"/>
                  <a:ea typeface="Microsoft YaHei" panose="020B0503020204020204" pitchFamily="34" charset="-122"/>
                </a:rPr>
                <a:t>TD2</a:t>
              </a:r>
              <a:endParaRPr lang="zh-CN" altLang="en-US" sz="1000" b="1" dirty="0" err="1">
                <a:latin typeface="Microsoft YaHei" panose="020B0503020204020204" pitchFamily="34" charset="-122"/>
                <a:ea typeface="Microsoft YaHei" panose="020B0503020204020204" pitchFamily="34" charset="-122"/>
              </a:endParaRPr>
            </a:p>
          </p:txBody>
        </p:sp>
        <p:cxnSp>
          <p:nvCxnSpPr>
            <p:cNvPr id="57" name="曲线连接符 56">
              <a:extLst>
                <a:ext uri="{FF2B5EF4-FFF2-40B4-BE49-F238E27FC236}">
                  <a16:creationId xmlns:a16="http://schemas.microsoft.com/office/drawing/2014/main" id="{C7FD3C10-8E0A-B338-5FAC-E6F1B15B2CC4}"/>
                </a:ext>
              </a:extLst>
            </p:cNvPr>
            <p:cNvCxnSpPr>
              <a:stCxn id="50" idx="1"/>
            </p:cNvCxnSpPr>
            <p:nvPr/>
          </p:nvCxnSpPr>
          <p:spPr bwMode="auto">
            <a:xfrm rot="10800000" flipH="1">
              <a:off x="888550" y="2598846"/>
              <a:ext cx="890304" cy="1003274"/>
            </a:xfrm>
            <a:prstGeom prst="curvedConnector4">
              <a:avLst>
                <a:gd name="adj1" fmla="val -23803"/>
                <a:gd name="adj2" fmla="val 55512"/>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8" name="曲线连接符 57">
              <a:extLst>
                <a:ext uri="{FF2B5EF4-FFF2-40B4-BE49-F238E27FC236}">
                  <a16:creationId xmlns:a16="http://schemas.microsoft.com/office/drawing/2014/main" id="{07301603-64C7-FE5A-9E67-8080F11955D2}"/>
                </a:ext>
              </a:extLst>
            </p:cNvPr>
            <p:cNvCxnSpPr>
              <a:cxnSpLocks/>
              <a:stCxn id="56" idx="1"/>
              <a:endCxn id="52" idx="2"/>
            </p:cNvCxnSpPr>
            <p:nvPr/>
          </p:nvCxnSpPr>
          <p:spPr bwMode="auto">
            <a:xfrm rot="10800000" flipH="1">
              <a:off x="888551" y="2820177"/>
              <a:ext cx="840671" cy="1113656"/>
            </a:xfrm>
            <a:prstGeom prst="curvedConnector4">
              <a:avLst>
                <a:gd name="adj1" fmla="val -25208"/>
                <a:gd name="adj2" fmla="val 54965"/>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5E27DBE3-1F31-DC31-AA1D-F83DBD717F2D}"/>
                </a:ext>
              </a:extLst>
            </p:cNvPr>
            <p:cNvSpPr txBox="1"/>
            <p:nvPr/>
          </p:nvSpPr>
          <p:spPr>
            <a:xfrm>
              <a:off x="3561988" y="2020868"/>
              <a:ext cx="736867" cy="248830"/>
            </a:xfrm>
            <a:prstGeom prst="rect">
              <a:avLst/>
            </a:prstGeom>
            <a:noFill/>
          </p:spPr>
          <p:txBody>
            <a:bodyPr wrap="square" rtlCol="0">
              <a:spAutoFit/>
            </a:bodyPr>
            <a:lstStyle/>
            <a:p>
              <a:r>
                <a:rPr lang="zh-CN" altLang="en-US" sz="1200">
                  <a:latin typeface="Microsoft YaHei" panose="020B0503020204020204" pitchFamily="34" charset="-122"/>
                  <a:ea typeface="Microsoft YaHei" panose="020B0503020204020204" pitchFamily="34" charset="-122"/>
                </a:rPr>
                <a:t>数据页面</a:t>
              </a:r>
            </a:p>
          </p:txBody>
        </p:sp>
        <p:cxnSp>
          <p:nvCxnSpPr>
            <p:cNvPr id="60" name="曲线连接符 59">
              <a:extLst>
                <a:ext uri="{FF2B5EF4-FFF2-40B4-BE49-F238E27FC236}">
                  <a16:creationId xmlns:a16="http://schemas.microsoft.com/office/drawing/2014/main" id="{8CD392E6-863A-9BBB-57FB-39DB5E646BEA}"/>
                </a:ext>
              </a:extLst>
            </p:cNvPr>
            <p:cNvCxnSpPr>
              <a:endCxn id="62" idx="1"/>
            </p:cNvCxnSpPr>
            <p:nvPr/>
          </p:nvCxnSpPr>
          <p:spPr bwMode="auto">
            <a:xfrm flipV="1">
              <a:off x="3574184" y="1608223"/>
              <a:ext cx="2368559" cy="781903"/>
            </a:xfrm>
            <a:prstGeom prst="curvedConnector3">
              <a:avLst>
                <a:gd name="adj1" fmla="val 50000"/>
              </a:avLst>
            </a:prstGeom>
            <a:ln w="12700"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1" name="曲线连接符 60">
              <a:extLst>
                <a:ext uri="{FF2B5EF4-FFF2-40B4-BE49-F238E27FC236}">
                  <a16:creationId xmlns:a16="http://schemas.microsoft.com/office/drawing/2014/main" id="{FF492580-6A51-89FA-0BBF-78EDF775D989}"/>
                </a:ext>
              </a:extLst>
            </p:cNvPr>
            <p:cNvCxnSpPr>
              <a:cxnSpLocks/>
              <a:stCxn id="16" idx="3"/>
              <a:endCxn id="30" idx="0"/>
            </p:cNvCxnSpPr>
            <p:nvPr/>
          </p:nvCxnSpPr>
          <p:spPr bwMode="auto">
            <a:xfrm>
              <a:off x="3574184" y="2483242"/>
              <a:ext cx="3570993" cy="1285264"/>
            </a:xfrm>
            <a:prstGeom prst="curvedConnector2">
              <a:avLst/>
            </a:prstGeom>
            <a:ln w="12700"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2" name="矩形 61">
              <a:extLst>
                <a:ext uri="{FF2B5EF4-FFF2-40B4-BE49-F238E27FC236}">
                  <a16:creationId xmlns:a16="http://schemas.microsoft.com/office/drawing/2014/main" id="{12425DC0-6FA0-6262-35DD-A9B08166C3DC}"/>
                </a:ext>
              </a:extLst>
            </p:cNvPr>
            <p:cNvSpPr/>
            <p:nvPr/>
          </p:nvSpPr>
          <p:spPr>
            <a:xfrm>
              <a:off x="5942743" y="1428512"/>
              <a:ext cx="2734691" cy="359421"/>
            </a:xfrm>
            <a:prstGeom prst="rect">
              <a:avLst/>
            </a:prstGeom>
            <a:solidFill>
              <a:schemeClr val="bg1">
                <a:lumMod val="85000"/>
              </a:schemeClr>
            </a:solidFill>
            <a:ln>
              <a:solidFill>
                <a:schemeClr val="tx1"/>
              </a:solidFill>
            </a:ln>
          </p:spPr>
          <p:txBody>
            <a:bodyPr wrap="square" rtlCol="0" anchor="ctr">
              <a:spAutoFit/>
            </a:bodyPr>
            <a:lstStyle/>
            <a:p>
              <a:pPr algn="ctr"/>
              <a:r>
                <a:rPr lang="zh-CN" altLang="en-US" sz="1000" b="1" dirty="0">
                  <a:latin typeface="Microsoft YaHei" panose="020B0503020204020204" pitchFamily="34" charset="-122"/>
                  <a:ea typeface="Microsoft YaHei" panose="020B0503020204020204" pitchFamily="34" charset="-122"/>
                </a:rPr>
                <a:t>事务信息元组（事务状态，</a:t>
              </a:r>
              <a:r>
                <a:rPr lang="en-US" altLang="zh-CN" sz="1000" b="1" dirty="0">
                  <a:latin typeface="Microsoft YaHei" panose="020B0503020204020204" pitchFamily="34" charset="-122"/>
                  <a:ea typeface="Microsoft YaHei" panose="020B0503020204020204" pitchFamily="34" charset="-122"/>
                </a:rPr>
                <a:t>CSN</a:t>
              </a:r>
              <a:r>
                <a:rPr lang="zh-CN" altLang="en-US" sz="1000" b="1" dirty="0">
                  <a:latin typeface="Microsoft YaHei" panose="020B0503020204020204" pitchFamily="34" charset="-122"/>
                  <a:ea typeface="Microsoft YaHei" panose="020B0503020204020204" pitchFamily="34" charset="-122"/>
                </a:rPr>
                <a:t>，第一条</a:t>
              </a:r>
              <a:r>
                <a:rPr lang="en-US" altLang="zh-CN" sz="1000" b="1" dirty="0">
                  <a:latin typeface="Microsoft YaHei" panose="020B0503020204020204" pitchFamily="34" charset="-122"/>
                  <a:ea typeface="Microsoft YaHei" panose="020B0503020204020204" pitchFamily="34" charset="-122"/>
                </a:rPr>
                <a:t>undo</a:t>
              </a:r>
              <a:r>
                <a:rPr lang="zh-CN" altLang="en-US" sz="1000" b="1" dirty="0">
                  <a:latin typeface="Microsoft YaHei" panose="020B0503020204020204" pitchFamily="34" charset="-122"/>
                  <a:ea typeface="Microsoft YaHei" panose="020B0503020204020204" pitchFamily="34" charset="-122"/>
                </a:rPr>
                <a:t>记录指针，最后一条</a:t>
              </a:r>
              <a:r>
                <a:rPr lang="en-US" altLang="zh-CN" sz="1000" b="1" dirty="0">
                  <a:latin typeface="Microsoft YaHei" panose="020B0503020204020204" pitchFamily="34" charset="-122"/>
                  <a:ea typeface="Microsoft YaHei" panose="020B0503020204020204" pitchFamily="34" charset="-122"/>
                </a:rPr>
                <a:t>undo</a:t>
              </a:r>
              <a:r>
                <a:rPr lang="zh-CN" altLang="en-US" sz="1000" b="1" dirty="0">
                  <a:latin typeface="Microsoft YaHei" panose="020B0503020204020204" pitchFamily="34" charset="-122"/>
                  <a:ea typeface="Microsoft YaHei" panose="020B0503020204020204" pitchFamily="34" charset="-122"/>
                </a:rPr>
                <a:t>记录指针）</a:t>
              </a:r>
            </a:p>
          </p:txBody>
        </p:sp>
        <p:sp>
          <p:nvSpPr>
            <p:cNvPr id="63" name="矩形 62">
              <a:extLst>
                <a:ext uri="{FF2B5EF4-FFF2-40B4-BE49-F238E27FC236}">
                  <a16:creationId xmlns:a16="http://schemas.microsoft.com/office/drawing/2014/main" id="{5D21C011-E2BF-4648-7369-FB76873710E1}"/>
                </a:ext>
              </a:extLst>
            </p:cNvPr>
            <p:cNvSpPr/>
            <p:nvPr/>
          </p:nvSpPr>
          <p:spPr>
            <a:xfrm>
              <a:off x="5940152" y="1850692"/>
              <a:ext cx="2734691" cy="359421"/>
            </a:xfrm>
            <a:prstGeom prst="rect">
              <a:avLst/>
            </a:prstGeom>
            <a:solidFill>
              <a:schemeClr val="bg1">
                <a:lumMod val="85000"/>
              </a:schemeClr>
            </a:solidFill>
            <a:ln>
              <a:solidFill>
                <a:schemeClr val="tx1"/>
              </a:solidFill>
            </a:ln>
          </p:spPr>
          <p:txBody>
            <a:bodyPr wrap="square" rtlCol="0" anchor="ctr">
              <a:spAutoFit/>
            </a:bodyPr>
            <a:lstStyle/>
            <a:p>
              <a:pPr algn="ctr"/>
              <a:r>
                <a:rPr lang="zh-CN" altLang="en-US" sz="1000" b="1">
                  <a:latin typeface="Microsoft YaHei" panose="020B0503020204020204" pitchFamily="34" charset="-122"/>
                  <a:ea typeface="Microsoft YaHei" panose="020B0503020204020204" pitchFamily="34" charset="-122"/>
                </a:rPr>
                <a:t>事务信息元组（事务状态，</a:t>
              </a:r>
              <a:r>
                <a:rPr lang="en-US" altLang="zh-CN" sz="1000" b="1">
                  <a:latin typeface="Microsoft YaHei" panose="020B0503020204020204" pitchFamily="34" charset="-122"/>
                  <a:ea typeface="Microsoft YaHei" panose="020B0503020204020204" pitchFamily="34" charset="-122"/>
                </a:rPr>
                <a:t>CSN</a:t>
              </a:r>
              <a:r>
                <a:rPr lang="zh-CN" altLang="en-US" sz="1000" b="1">
                  <a:latin typeface="Microsoft YaHei" panose="020B0503020204020204" pitchFamily="34" charset="-122"/>
                  <a:ea typeface="Microsoft YaHei" panose="020B0503020204020204" pitchFamily="34" charset="-122"/>
                </a:rPr>
                <a:t>，第一条</a:t>
              </a:r>
              <a:r>
                <a:rPr lang="en-US" altLang="zh-CN" sz="1000" b="1">
                  <a:latin typeface="Microsoft YaHei" panose="020B0503020204020204" pitchFamily="34" charset="-122"/>
                  <a:ea typeface="Microsoft YaHei" panose="020B0503020204020204" pitchFamily="34" charset="-122"/>
                </a:rPr>
                <a:t>undo</a:t>
              </a:r>
              <a:r>
                <a:rPr lang="zh-CN" altLang="en-US" sz="1000" b="1">
                  <a:latin typeface="Microsoft YaHei" panose="020B0503020204020204" pitchFamily="34" charset="-122"/>
                  <a:ea typeface="Microsoft YaHei" panose="020B0503020204020204" pitchFamily="34" charset="-122"/>
                </a:rPr>
                <a:t>记录指针，最后一条</a:t>
              </a:r>
              <a:r>
                <a:rPr lang="en-US" altLang="zh-CN" sz="1000" b="1">
                  <a:latin typeface="Microsoft YaHei" panose="020B0503020204020204" pitchFamily="34" charset="-122"/>
                  <a:ea typeface="Microsoft YaHei" panose="020B0503020204020204" pitchFamily="34" charset="-122"/>
                </a:rPr>
                <a:t>undo</a:t>
              </a:r>
              <a:r>
                <a:rPr lang="zh-CN" altLang="en-US" sz="1000" b="1">
                  <a:latin typeface="Microsoft YaHei" panose="020B0503020204020204" pitchFamily="34" charset="-122"/>
                  <a:ea typeface="Microsoft YaHei" panose="020B0503020204020204" pitchFamily="34" charset="-122"/>
                </a:rPr>
                <a:t>记录指针）</a:t>
              </a:r>
              <a:endParaRPr lang="zh-CN" altLang="en-US" sz="1000" b="1" dirty="0" err="1">
                <a:latin typeface="Microsoft YaHei" panose="020B0503020204020204" pitchFamily="34" charset="-122"/>
                <a:ea typeface="Microsoft YaHei" panose="020B0503020204020204" pitchFamily="34" charset="-122"/>
              </a:endParaRPr>
            </a:p>
          </p:txBody>
        </p:sp>
        <p:cxnSp>
          <p:nvCxnSpPr>
            <p:cNvPr id="64" name="曲线连接符 63">
              <a:extLst>
                <a:ext uri="{FF2B5EF4-FFF2-40B4-BE49-F238E27FC236}">
                  <a16:creationId xmlns:a16="http://schemas.microsoft.com/office/drawing/2014/main" id="{DEABA781-4BE7-B6F0-F3A8-F992F0A6B318}"/>
                </a:ext>
              </a:extLst>
            </p:cNvPr>
            <p:cNvCxnSpPr>
              <a:endCxn id="55" idx="3"/>
            </p:cNvCxnSpPr>
            <p:nvPr/>
          </p:nvCxnSpPr>
          <p:spPr bwMode="auto">
            <a:xfrm rot="16200000" flipH="1">
              <a:off x="2866387" y="3226034"/>
              <a:ext cx="1100481" cy="315114"/>
            </a:xfrm>
            <a:prstGeom prst="curvedConnector4">
              <a:avLst>
                <a:gd name="adj1" fmla="val 44975"/>
                <a:gd name="adj2" fmla="val 167251"/>
              </a:avLst>
            </a:prstGeom>
            <a:ln w="9525"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5" name="曲线连接符 64">
              <a:extLst>
                <a:ext uri="{FF2B5EF4-FFF2-40B4-BE49-F238E27FC236}">
                  <a16:creationId xmlns:a16="http://schemas.microsoft.com/office/drawing/2014/main" id="{9A334B26-BB10-CE6D-01E2-EF9069B81DA3}"/>
                </a:ext>
              </a:extLst>
            </p:cNvPr>
            <p:cNvCxnSpPr>
              <a:endCxn id="17" idx="0"/>
            </p:cNvCxnSpPr>
            <p:nvPr/>
          </p:nvCxnSpPr>
          <p:spPr bwMode="auto">
            <a:xfrm>
              <a:off x="1353982" y="3032650"/>
              <a:ext cx="1255324" cy="458877"/>
            </a:xfrm>
            <a:prstGeom prst="curvedConnector2">
              <a:avLst/>
            </a:prstGeom>
            <a:ln w="9525"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6" name="曲线连接符 65">
              <a:extLst>
                <a:ext uri="{FF2B5EF4-FFF2-40B4-BE49-F238E27FC236}">
                  <a16:creationId xmlns:a16="http://schemas.microsoft.com/office/drawing/2014/main" id="{F2256A6A-7DFF-3FC3-36C7-CC782BE68684}"/>
                </a:ext>
              </a:extLst>
            </p:cNvPr>
            <p:cNvCxnSpPr>
              <a:cxnSpLocks/>
              <a:endCxn id="63" idx="1"/>
            </p:cNvCxnSpPr>
            <p:nvPr/>
          </p:nvCxnSpPr>
          <p:spPr bwMode="auto">
            <a:xfrm flipV="1">
              <a:off x="2609756" y="2030402"/>
              <a:ext cx="3330396" cy="789257"/>
            </a:xfrm>
            <a:prstGeom prst="curvedConnector3">
              <a:avLst>
                <a:gd name="adj1" fmla="val 50000"/>
              </a:avLst>
            </a:prstGeom>
            <a:ln w="12700"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7" name="曲线连接符 66">
              <a:extLst>
                <a:ext uri="{FF2B5EF4-FFF2-40B4-BE49-F238E27FC236}">
                  <a16:creationId xmlns:a16="http://schemas.microsoft.com/office/drawing/2014/main" id="{F01C4772-8684-45B5-C856-05379A261A43}"/>
                </a:ext>
              </a:extLst>
            </p:cNvPr>
            <p:cNvCxnSpPr>
              <a:endCxn id="29" idx="1"/>
            </p:cNvCxnSpPr>
            <p:nvPr/>
          </p:nvCxnSpPr>
          <p:spPr bwMode="auto">
            <a:xfrm>
              <a:off x="2620204" y="2823030"/>
              <a:ext cx="3502853" cy="1068046"/>
            </a:xfrm>
            <a:prstGeom prst="curvedConnector3">
              <a:avLst>
                <a:gd name="adj1" fmla="val 50000"/>
              </a:avLst>
            </a:prstGeom>
            <a:ln w="12700" cap="flat" cmpd="sng" algn="ctr">
              <a:solidFill>
                <a:schemeClr val="tx1"/>
              </a:solidFill>
              <a:prstDash val="dash"/>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6">
            <a:extLst>
              <a:ext uri="{FF2B5EF4-FFF2-40B4-BE49-F238E27FC236}">
                <a16:creationId xmlns:a16="http://schemas.microsoft.com/office/drawing/2014/main" id="{82D12675-44BA-4A12-95E2-53CE42E365F2}"/>
              </a:ext>
            </a:extLst>
          </p:cNvPr>
          <p:cNvSpPr/>
          <p:nvPr/>
        </p:nvSpPr>
        <p:spPr>
          <a:xfrm>
            <a:off x="3822485" y="744352"/>
            <a:ext cx="8252973" cy="582994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9" name="Shape6">
            <a:extLst>
              <a:ext uri="{FF2B5EF4-FFF2-40B4-BE49-F238E27FC236}">
                <a16:creationId xmlns:a16="http://schemas.microsoft.com/office/drawing/2014/main" id="{2BB58945-69A6-42E9-96FF-DC536AE97366}"/>
              </a:ext>
            </a:extLst>
          </p:cNvPr>
          <p:cNvSpPr/>
          <p:nvPr/>
        </p:nvSpPr>
        <p:spPr>
          <a:xfrm>
            <a:off x="3911155" y="856772"/>
            <a:ext cx="7929970" cy="5629753"/>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45</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a:xfrm>
            <a:off x="1050551" y="109584"/>
            <a:ext cx="10325661" cy="678470"/>
          </a:xfrm>
        </p:spPr>
        <p:txBody>
          <a:bodyPr/>
          <a:lstStyle/>
          <a:p>
            <a:r>
              <a:rPr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行</a:t>
            </a:r>
            <a:r>
              <a:rPr kumimoji="1" lang="zh-CN" altLang="en-US" dirty="0">
                <a:latin typeface="微软雅黑" panose="020B0503020204020204" pitchFamily="34" charset="-122"/>
                <a:ea typeface="微软雅黑" panose="020B0503020204020204" pitchFamily="34" charset="-122"/>
              </a:rPr>
              <a:t>存储引擎</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空闲空间管理</a:t>
            </a:r>
            <a:endParaRPr kumimoji="1" lang="zh-CN" altLang="en-US" dirty="0">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385111" y="969935"/>
            <a:ext cx="3153653" cy="1723927"/>
          </a:xfrm>
        </p:spPr>
        <p:txBody>
          <a:bodyPr/>
          <a:lstStyle/>
          <a:p>
            <a:pPr>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在数据插入的时候需要高效找到空闲空间足够的页面</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插入数据后还要能够高效更新页面的空闲空间大小</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采用三层大根堆的数据结构来管理空闲空间</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FSM(free space map)</a:t>
            </a:r>
          </a:p>
        </p:txBody>
      </p:sp>
      <p:sp>
        <p:nvSpPr>
          <p:cNvPr id="5" name="页脚占位符 4"/>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7731FFAA-DAC4-7E47-187B-5158BD9E8217}"/>
              </a:ext>
            </a:extLst>
          </p:cNvPr>
          <p:cNvGrpSpPr/>
          <p:nvPr/>
        </p:nvGrpSpPr>
        <p:grpSpPr>
          <a:xfrm>
            <a:off x="4137005" y="1019174"/>
            <a:ext cx="7775508" cy="5204377"/>
            <a:chOff x="634656" y="49188"/>
            <a:chExt cx="7775508" cy="5204377"/>
          </a:xfrm>
        </p:grpSpPr>
        <p:sp>
          <p:nvSpPr>
            <p:cNvPr id="10" name="椭圆 9">
              <a:extLst>
                <a:ext uri="{FF2B5EF4-FFF2-40B4-BE49-F238E27FC236}">
                  <a16:creationId xmlns:a16="http://schemas.microsoft.com/office/drawing/2014/main" id="{A2971195-78D3-2276-552A-DA5968A1087E}"/>
                </a:ext>
              </a:extLst>
            </p:cNvPr>
            <p:cNvSpPr/>
            <p:nvPr/>
          </p:nvSpPr>
          <p:spPr>
            <a:xfrm>
              <a:off x="4198102" y="182174"/>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1" name="文本框 10">
              <a:extLst>
                <a:ext uri="{FF2B5EF4-FFF2-40B4-BE49-F238E27FC236}">
                  <a16:creationId xmlns:a16="http://schemas.microsoft.com/office/drawing/2014/main" id="{7DA8E259-7489-9DFE-DD6C-2C85680DAFFB}"/>
                </a:ext>
              </a:extLst>
            </p:cNvPr>
            <p:cNvSpPr txBox="1"/>
            <p:nvPr/>
          </p:nvSpPr>
          <p:spPr>
            <a:xfrm>
              <a:off x="4148983" y="154843"/>
              <a:ext cx="360040" cy="253916"/>
            </a:xfrm>
            <a:prstGeom prst="rect">
              <a:avLst/>
            </a:prstGeom>
            <a:noFill/>
          </p:spPr>
          <p:txBody>
            <a:bodyPr wrap="square" rtlCol="0">
              <a:spAutoFit/>
            </a:bodyPr>
            <a:lstStyle/>
            <a:p>
              <a:r>
                <a:rPr lang="en-US" altLang="zh-CN" sz="1050"/>
                <a:t>20</a:t>
              </a:r>
              <a:endParaRPr lang="zh-CN" altLang="en-US" sz="1050"/>
            </a:p>
          </p:txBody>
        </p:sp>
        <p:sp>
          <p:nvSpPr>
            <p:cNvPr id="12" name="椭圆 11">
              <a:extLst>
                <a:ext uri="{FF2B5EF4-FFF2-40B4-BE49-F238E27FC236}">
                  <a16:creationId xmlns:a16="http://schemas.microsoft.com/office/drawing/2014/main" id="{20F5B59A-2792-ED3A-56F8-51640916A651}"/>
                </a:ext>
              </a:extLst>
            </p:cNvPr>
            <p:cNvSpPr/>
            <p:nvPr/>
          </p:nvSpPr>
          <p:spPr>
            <a:xfrm>
              <a:off x="3843194" y="469771"/>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3" name="文本框 12">
              <a:extLst>
                <a:ext uri="{FF2B5EF4-FFF2-40B4-BE49-F238E27FC236}">
                  <a16:creationId xmlns:a16="http://schemas.microsoft.com/office/drawing/2014/main" id="{6E636588-65AF-7EDC-7FB9-E92F231098B9}"/>
                </a:ext>
              </a:extLst>
            </p:cNvPr>
            <p:cNvSpPr txBox="1"/>
            <p:nvPr/>
          </p:nvSpPr>
          <p:spPr>
            <a:xfrm>
              <a:off x="3809622" y="442840"/>
              <a:ext cx="360040" cy="253916"/>
            </a:xfrm>
            <a:prstGeom prst="rect">
              <a:avLst/>
            </a:prstGeom>
            <a:noFill/>
          </p:spPr>
          <p:txBody>
            <a:bodyPr wrap="square" rtlCol="0">
              <a:spAutoFit/>
            </a:bodyPr>
            <a:lstStyle/>
            <a:p>
              <a:r>
                <a:rPr lang="en-US" altLang="zh-CN" sz="1050"/>
                <a:t>20</a:t>
              </a:r>
              <a:endParaRPr lang="zh-CN" altLang="en-US" sz="1050"/>
            </a:p>
          </p:txBody>
        </p:sp>
        <p:sp>
          <p:nvSpPr>
            <p:cNvPr id="14" name="椭圆 13">
              <a:extLst>
                <a:ext uri="{FF2B5EF4-FFF2-40B4-BE49-F238E27FC236}">
                  <a16:creationId xmlns:a16="http://schemas.microsoft.com/office/drawing/2014/main" id="{3759E54D-F1B3-3257-B029-C4A1B47DC933}"/>
                </a:ext>
              </a:extLst>
            </p:cNvPr>
            <p:cNvSpPr/>
            <p:nvPr/>
          </p:nvSpPr>
          <p:spPr>
            <a:xfrm>
              <a:off x="4531628" y="496701"/>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5" name="文本框 14">
              <a:extLst>
                <a:ext uri="{FF2B5EF4-FFF2-40B4-BE49-F238E27FC236}">
                  <a16:creationId xmlns:a16="http://schemas.microsoft.com/office/drawing/2014/main" id="{44A12F74-D983-EFB3-861E-89F14BAB2AD8}"/>
                </a:ext>
              </a:extLst>
            </p:cNvPr>
            <p:cNvSpPr txBox="1"/>
            <p:nvPr/>
          </p:nvSpPr>
          <p:spPr>
            <a:xfrm>
              <a:off x="4507783" y="477247"/>
              <a:ext cx="360040" cy="253916"/>
            </a:xfrm>
            <a:prstGeom prst="rect">
              <a:avLst/>
            </a:prstGeom>
            <a:noFill/>
          </p:spPr>
          <p:txBody>
            <a:bodyPr wrap="square" rtlCol="0">
              <a:spAutoFit/>
            </a:bodyPr>
            <a:lstStyle/>
            <a:p>
              <a:r>
                <a:rPr lang="en-US" altLang="zh-CN" sz="1050"/>
                <a:t>10</a:t>
              </a:r>
              <a:endParaRPr lang="zh-CN" altLang="en-US" sz="1050"/>
            </a:p>
          </p:txBody>
        </p:sp>
        <p:sp>
          <p:nvSpPr>
            <p:cNvPr id="16" name="椭圆 15">
              <a:extLst>
                <a:ext uri="{FF2B5EF4-FFF2-40B4-BE49-F238E27FC236}">
                  <a16:creationId xmlns:a16="http://schemas.microsoft.com/office/drawing/2014/main" id="{40CC7D06-F664-79FC-85DB-4F366AAA7F97}"/>
                </a:ext>
              </a:extLst>
            </p:cNvPr>
            <p:cNvSpPr/>
            <p:nvPr/>
          </p:nvSpPr>
          <p:spPr>
            <a:xfrm>
              <a:off x="3381436" y="807754"/>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7" name="文本框 16">
              <a:extLst>
                <a:ext uri="{FF2B5EF4-FFF2-40B4-BE49-F238E27FC236}">
                  <a16:creationId xmlns:a16="http://schemas.microsoft.com/office/drawing/2014/main" id="{B1EDEBF1-0EC5-DC79-80AE-DF0F8E142ACF}"/>
                </a:ext>
              </a:extLst>
            </p:cNvPr>
            <p:cNvSpPr txBox="1"/>
            <p:nvPr/>
          </p:nvSpPr>
          <p:spPr>
            <a:xfrm>
              <a:off x="3347864" y="780823"/>
              <a:ext cx="360040" cy="253916"/>
            </a:xfrm>
            <a:prstGeom prst="rect">
              <a:avLst/>
            </a:prstGeom>
            <a:noFill/>
          </p:spPr>
          <p:txBody>
            <a:bodyPr wrap="square" rtlCol="0">
              <a:spAutoFit/>
            </a:bodyPr>
            <a:lstStyle/>
            <a:p>
              <a:r>
                <a:rPr lang="en-US" altLang="zh-CN" sz="1050" dirty="0"/>
                <a:t>20</a:t>
              </a:r>
              <a:endParaRPr lang="zh-CN" altLang="en-US" sz="1050" dirty="0"/>
            </a:p>
          </p:txBody>
        </p:sp>
        <p:sp>
          <p:nvSpPr>
            <p:cNvPr id="18" name="椭圆 17">
              <a:extLst>
                <a:ext uri="{FF2B5EF4-FFF2-40B4-BE49-F238E27FC236}">
                  <a16:creationId xmlns:a16="http://schemas.microsoft.com/office/drawing/2014/main" id="{C5B14D1C-D600-6CD2-86C9-D7B1A0AB4ECD}"/>
                </a:ext>
              </a:extLst>
            </p:cNvPr>
            <p:cNvSpPr/>
            <p:nvPr/>
          </p:nvSpPr>
          <p:spPr>
            <a:xfrm>
              <a:off x="3996484" y="805876"/>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9" name="文本框 18">
              <a:extLst>
                <a:ext uri="{FF2B5EF4-FFF2-40B4-BE49-F238E27FC236}">
                  <a16:creationId xmlns:a16="http://schemas.microsoft.com/office/drawing/2014/main" id="{C354C0C5-45FC-527E-758E-CCCEB89FA251}"/>
                </a:ext>
              </a:extLst>
            </p:cNvPr>
            <p:cNvSpPr txBox="1"/>
            <p:nvPr/>
          </p:nvSpPr>
          <p:spPr>
            <a:xfrm>
              <a:off x="3962912" y="778945"/>
              <a:ext cx="360040" cy="253916"/>
            </a:xfrm>
            <a:prstGeom prst="rect">
              <a:avLst/>
            </a:prstGeom>
            <a:noFill/>
          </p:spPr>
          <p:txBody>
            <a:bodyPr wrap="square" rtlCol="0">
              <a:spAutoFit/>
            </a:bodyPr>
            <a:lstStyle/>
            <a:p>
              <a:r>
                <a:rPr lang="en-US" altLang="zh-CN" sz="1050"/>
                <a:t>6</a:t>
              </a:r>
              <a:endParaRPr lang="zh-CN" altLang="en-US" sz="1050"/>
            </a:p>
          </p:txBody>
        </p:sp>
        <p:sp>
          <p:nvSpPr>
            <p:cNvPr id="20" name="椭圆 19">
              <a:extLst>
                <a:ext uri="{FF2B5EF4-FFF2-40B4-BE49-F238E27FC236}">
                  <a16:creationId xmlns:a16="http://schemas.microsoft.com/office/drawing/2014/main" id="{BED853B0-7611-52AF-3C08-3614FAE973C3}"/>
                </a:ext>
              </a:extLst>
            </p:cNvPr>
            <p:cNvSpPr/>
            <p:nvPr/>
          </p:nvSpPr>
          <p:spPr>
            <a:xfrm>
              <a:off x="4387503" y="807754"/>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1" name="文本框 20">
              <a:extLst>
                <a:ext uri="{FF2B5EF4-FFF2-40B4-BE49-F238E27FC236}">
                  <a16:creationId xmlns:a16="http://schemas.microsoft.com/office/drawing/2014/main" id="{33E5336D-F66F-FC36-2873-D2FFF15474AC}"/>
                </a:ext>
              </a:extLst>
            </p:cNvPr>
            <p:cNvSpPr txBox="1"/>
            <p:nvPr/>
          </p:nvSpPr>
          <p:spPr>
            <a:xfrm>
              <a:off x="4353931" y="780823"/>
              <a:ext cx="360040" cy="253916"/>
            </a:xfrm>
            <a:prstGeom prst="rect">
              <a:avLst/>
            </a:prstGeom>
            <a:noFill/>
          </p:spPr>
          <p:txBody>
            <a:bodyPr wrap="square" rtlCol="0">
              <a:spAutoFit/>
            </a:bodyPr>
            <a:lstStyle/>
            <a:p>
              <a:r>
                <a:rPr lang="en-US" altLang="zh-CN" sz="1050"/>
                <a:t>10</a:t>
              </a:r>
              <a:endParaRPr lang="zh-CN" altLang="en-US" sz="1050"/>
            </a:p>
          </p:txBody>
        </p:sp>
        <p:sp>
          <p:nvSpPr>
            <p:cNvPr id="22" name="椭圆 21">
              <a:extLst>
                <a:ext uri="{FF2B5EF4-FFF2-40B4-BE49-F238E27FC236}">
                  <a16:creationId xmlns:a16="http://schemas.microsoft.com/office/drawing/2014/main" id="{AC66AC7E-E48A-D8CE-4534-B3C9CDF73335}"/>
                </a:ext>
              </a:extLst>
            </p:cNvPr>
            <p:cNvSpPr/>
            <p:nvPr/>
          </p:nvSpPr>
          <p:spPr>
            <a:xfrm>
              <a:off x="4932040" y="805876"/>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3" name="文本框 22">
              <a:extLst>
                <a:ext uri="{FF2B5EF4-FFF2-40B4-BE49-F238E27FC236}">
                  <a16:creationId xmlns:a16="http://schemas.microsoft.com/office/drawing/2014/main" id="{7C444D1D-83A3-A501-6EC2-C4D90B3A449D}"/>
                </a:ext>
              </a:extLst>
            </p:cNvPr>
            <p:cNvSpPr txBox="1"/>
            <p:nvPr/>
          </p:nvSpPr>
          <p:spPr>
            <a:xfrm>
              <a:off x="4932040" y="778945"/>
              <a:ext cx="360040" cy="253916"/>
            </a:xfrm>
            <a:prstGeom prst="rect">
              <a:avLst/>
            </a:prstGeom>
            <a:noFill/>
          </p:spPr>
          <p:txBody>
            <a:bodyPr wrap="square" rtlCol="0">
              <a:spAutoFit/>
            </a:bodyPr>
            <a:lstStyle/>
            <a:p>
              <a:r>
                <a:rPr lang="en-US" altLang="zh-CN" sz="1050"/>
                <a:t>8</a:t>
              </a:r>
              <a:endParaRPr lang="zh-CN" altLang="en-US" sz="1050"/>
            </a:p>
          </p:txBody>
        </p:sp>
        <p:sp>
          <p:nvSpPr>
            <p:cNvPr id="24" name="椭圆 23">
              <a:extLst>
                <a:ext uri="{FF2B5EF4-FFF2-40B4-BE49-F238E27FC236}">
                  <a16:creationId xmlns:a16="http://schemas.microsoft.com/office/drawing/2014/main" id="{7BD13395-F9AA-5E5F-1645-242721A2F146}"/>
                </a:ext>
              </a:extLst>
            </p:cNvPr>
            <p:cNvSpPr/>
            <p:nvPr/>
          </p:nvSpPr>
          <p:spPr>
            <a:xfrm>
              <a:off x="3021397" y="1162024"/>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5" name="文本框 24">
              <a:extLst>
                <a:ext uri="{FF2B5EF4-FFF2-40B4-BE49-F238E27FC236}">
                  <a16:creationId xmlns:a16="http://schemas.microsoft.com/office/drawing/2014/main" id="{1B60BBD2-218A-0B31-9CF9-1FD135976F63}"/>
                </a:ext>
              </a:extLst>
            </p:cNvPr>
            <p:cNvSpPr txBox="1"/>
            <p:nvPr/>
          </p:nvSpPr>
          <p:spPr>
            <a:xfrm>
              <a:off x="2987825" y="1135093"/>
              <a:ext cx="360040" cy="253916"/>
            </a:xfrm>
            <a:prstGeom prst="rect">
              <a:avLst/>
            </a:prstGeom>
            <a:noFill/>
          </p:spPr>
          <p:txBody>
            <a:bodyPr wrap="square" rtlCol="0">
              <a:spAutoFit/>
            </a:bodyPr>
            <a:lstStyle/>
            <a:p>
              <a:r>
                <a:rPr lang="en-US" altLang="zh-CN" sz="1050"/>
                <a:t>20</a:t>
              </a:r>
              <a:endParaRPr lang="zh-CN" altLang="en-US" sz="1050"/>
            </a:p>
          </p:txBody>
        </p:sp>
        <p:sp>
          <p:nvSpPr>
            <p:cNvPr id="26" name="椭圆 25">
              <a:extLst>
                <a:ext uri="{FF2B5EF4-FFF2-40B4-BE49-F238E27FC236}">
                  <a16:creationId xmlns:a16="http://schemas.microsoft.com/office/drawing/2014/main" id="{54745F3F-285F-4E20-0CFB-ECDB998BCCE1}"/>
                </a:ext>
              </a:extLst>
            </p:cNvPr>
            <p:cNvSpPr/>
            <p:nvPr/>
          </p:nvSpPr>
          <p:spPr>
            <a:xfrm>
              <a:off x="3381546" y="1160146"/>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7" name="文本框 26">
              <a:extLst>
                <a:ext uri="{FF2B5EF4-FFF2-40B4-BE49-F238E27FC236}">
                  <a16:creationId xmlns:a16="http://schemas.microsoft.com/office/drawing/2014/main" id="{2C7C3699-E5AA-6BA7-9CA0-B71401EE994C}"/>
                </a:ext>
              </a:extLst>
            </p:cNvPr>
            <p:cNvSpPr txBox="1"/>
            <p:nvPr/>
          </p:nvSpPr>
          <p:spPr>
            <a:xfrm>
              <a:off x="3341189" y="1152032"/>
              <a:ext cx="360040" cy="253916"/>
            </a:xfrm>
            <a:prstGeom prst="rect">
              <a:avLst/>
            </a:prstGeom>
            <a:noFill/>
          </p:spPr>
          <p:txBody>
            <a:bodyPr wrap="square" rtlCol="0">
              <a:spAutoFit/>
            </a:bodyPr>
            <a:lstStyle/>
            <a:p>
              <a:r>
                <a:rPr lang="en-US" altLang="zh-CN" sz="1050"/>
                <a:t>11</a:t>
              </a:r>
              <a:endParaRPr lang="zh-CN" altLang="en-US" sz="1050"/>
            </a:p>
          </p:txBody>
        </p:sp>
        <p:sp>
          <p:nvSpPr>
            <p:cNvPr id="28" name="椭圆 27">
              <a:extLst>
                <a:ext uri="{FF2B5EF4-FFF2-40B4-BE49-F238E27FC236}">
                  <a16:creationId xmlns:a16="http://schemas.microsoft.com/office/drawing/2014/main" id="{4F49B05A-5909-67A6-5CBB-4066B8E6858C}"/>
                </a:ext>
              </a:extLst>
            </p:cNvPr>
            <p:cNvSpPr/>
            <p:nvPr/>
          </p:nvSpPr>
          <p:spPr>
            <a:xfrm>
              <a:off x="4900738" y="1185204"/>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9" name="文本框 28">
              <a:extLst>
                <a:ext uri="{FF2B5EF4-FFF2-40B4-BE49-F238E27FC236}">
                  <a16:creationId xmlns:a16="http://schemas.microsoft.com/office/drawing/2014/main" id="{E29D96E2-328A-B0E6-2F2C-63F45A3BD165}"/>
                </a:ext>
              </a:extLst>
            </p:cNvPr>
            <p:cNvSpPr txBox="1"/>
            <p:nvPr/>
          </p:nvSpPr>
          <p:spPr>
            <a:xfrm>
              <a:off x="4867166" y="1158273"/>
              <a:ext cx="360040" cy="253916"/>
            </a:xfrm>
            <a:prstGeom prst="rect">
              <a:avLst/>
            </a:prstGeom>
            <a:noFill/>
          </p:spPr>
          <p:txBody>
            <a:bodyPr wrap="square" rtlCol="0">
              <a:spAutoFit/>
            </a:bodyPr>
            <a:lstStyle/>
            <a:p>
              <a:r>
                <a:rPr lang="en-US" altLang="zh-CN" sz="1050"/>
                <a:t>8</a:t>
              </a:r>
              <a:endParaRPr lang="zh-CN" altLang="en-US" sz="1050"/>
            </a:p>
          </p:txBody>
        </p:sp>
        <p:sp>
          <p:nvSpPr>
            <p:cNvPr id="30" name="椭圆 29">
              <a:extLst>
                <a:ext uri="{FF2B5EF4-FFF2-40B4-BE49-F238E27FC236}">
                  <a16:creationId xmlns:a16="http://schemas.microsoft.com/office/drawing/2014/main" id="{04C88C9E-CE3B-80F8-03DD-E32C1CEA5A6A}"/>
                </a:ext>
              </a:extLst>
            </p:cNvPr>
            <p:cNvSpPr/>
            <p:nvPr/>
          </p:nvSpPr>
          <p:spPr>
            <a:xfrm>
              <a:off x="5218791" y="1186795"/>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31" name="文本框 30">
              <a:extLst>
                <a:ext uri="{FF2B5EF4-FFF2-40B4-BE49-F238E27FC236}">
                  <a16:creationId xmlns:a16="http://schemas.microsoft.com/office/drawing/2014/main" id="{334AEF00-E232-178D-4298-5F56369E2693}"/>
                </a:ext>
              </a:extLst>
            </p:cNvPr>
            <p:cNvSpPr txBox="1"/>
            <p:nvPr/>
          </p:nvSpPr>
          <p:spPr>
            <a:xfrm>
              <a:off x="5185219" y="1159864"/>
              <a:ext cx="360040" cy="253916"/>
            </a:xfrm>
            <a:prstGeom prst="rect">
              <a:avLst/>
            </a:prstGeom>
            <a:noFill/>
          </p:spPr>
          <p:txBody>
            <a:bodyPr wrap="square" rtlCol="0">
              <a:spAutoFit/>
            </a:bodyPr>
            <a:lstStyle/>
            <a:p>
              <a:r>
                <a:rPr lang="en-US" altLang="zh-CN" sz="1050"/>
                <a:t>7</a:t>
              </a:r>
              <a:endParaRPr lang="zh-CN" altLang="en-US" sz="1050"/>
            </a:p>
          </p:txBody>
        </p:sp>
        <p:sp>
          <p:nvSpPr>
            <p:cNvPr id="32" name="任意多边形 40">
              <a:extLst>
                <a:ext uri="{FF2B5EF4-FFF2-40B4-BE49-F238E27FC236}">
                  <a16:creationId xmlns:a16="http://schemas.microsoft.com/office/drawing/2014/main" id="{839C0D6B-7CFC-491C-D7EA-869B158DBCB8}"/>
                </a:ext>
              </a:extLst>
            </p:cNvPr>
            <p:cNvSpPr/>
            <p:nvPr/>
          </p:nvSpPr>
          <p:spPr>
            <a:xfrm>
              <a:off x="4038033" y="312925"/>
              <a:ext cx="168442" cy="176464"/>
            </a:xfrm>
            <a:custGeom>
              <a:avLst/>
              <a:gdLst>
                <a:gd name="connsiteX0" fmla="*/ 168442 w 168442"/>
                <a:gd name="connsiteY0" fmla="*/ 0 h 176464"/>
                <a:gd name="connsiteX1" fmla="*/ 0 w 168442"/>
                <a:gd name="connsiteY1" fmla="*/ 176464 h 176464"/>
              </a:gdLst>
              <a:ahLst/>
              <a:cxnLst>
                <a:cxn ang="0">
                  <a:pos x="connsiteX0" y="connsiteY0"/>
                </a:cxn>
                <a:cxn ang="0">
                  <a:pos x="connsiteX1" y="connsiteY1"/>
                </a:cxn>
              </a:cxnLst>
              <a:rect l="l" t="t" r="r" b="b"/>
              <a:pathLst>
                <a:path w="168442" h="176464">
                  <a:moveTo>
                    <a:pt x="168442" y="0"/>
                  </a:moveTo>
                  <a:lnTo>
                    <a:pt x="0" y="176464"/>
                  </a:lnTo>
                </a:path>
              </a:pathLst>
            </a:custGeom>
            <a:noFill/>
            <a:ln>
              <a:solidFill>
                <a:schemeClr val="tx1"/>
              </a:solidFill>
            </a:ln>
          </p:spPr>
          <p:txBody>
            <a:bodyPr rtlCol="0" anchor="ctr"/>
            <a:lstStyle/>
            <a:p>
              <a:pPr algn="ctr"/>
              <a:endParaRPr lang="zh-CN" altLang="en-US"/>
            </a:p>
          </p:txBody>
        </p:sp>
        <p:sp>
          <p:nvSpPr>
            <p:cNvPr id="33" name="任意多边形 42">
              <a:extLst>
                <a:ext uri="{FF2B5EF4-FFF2-40B4-BE49-F238E27FC236}">
                  <a16:creationId xmlns:a16="http://schemas.microsoft.com/office/drawing/2014/main" id="{05FB014D-8D99-3288-AB04-F99C857C9083}"/>
                </a:ext>
              </a:extLst>
            </p:cNvPr>
            <p:cNvSpPr/>
            <p:nvPr/>
          </p:nvSpPr>
          <p:spPr>
            <a:xfrm>
              <a:off x="4404865" y="319150"/>
              <a:ext cx="168443" cy="200526"/>
            </a:xfrm>
            <a:custGeom>
              <a:avLst/>
              <a:gdLst>
                <a:gd name="connsiteX0" fmla="*/ 0 w 168443"/>
                <a:gd name="connsiteY0" fmla="*/ 0 h 200526"/>
                <a:gd name="connsiteX1" fmla="*/ 168443 w 168443"/>
                <a:gd name="connsiteY1" fmla="*/ 200526 h 200526"/>
              </a:gdLst>
              <a:ahLst/>
              <a:cxnLst>
                <a:cxn ang="0">
                  <a:pos x="connsiteX0" y="connsiteY0"/>
                </a:cxn>
                <a:cxn ang="0">
                  <a:pos x="connsiteX1" y="connsiteY1"/>
                </a:cxn>
              </a:cxnLst>
              <a:rect l="l" t="t" r="r" b="b"/>
              <a:pathLst>
                <a:path w="168443" h="200526">
                  <a:moveTo>
                    <a:pt x="0" y="0"/>
                  </a:moveTo>
                  <a:lnTo>
                    <a:pt x="168443" y="200526"/>
                  </a:lnTo>
                </a:path>
              </a:pathLst>
            </a:custGeom>
            <a:noFill/>
            <a:ln>
              <a:solidFill>
                <a:schemeClr val="tx1"/>
              </a:solidFill>
            </a:ln>
          </p:spPr>
          <p:txBody>
            <a:bodyPr rtlCol="0" anchor="ctr"/>
            <a:lstStyle/>
            <a:p>
              <a:pPr algn="ctr"/>
              <a:endParaRPr lang="zh-CN" altLang="en-US"/>
            </a:p>
          </p:txBody>
        </p:sp>
        <p:sp>
          <p:nvSpPr>
            <p:cNvPr id="34" name="任意多边形 43">
              <a:extLst>
                <a:ext uri="{FF2B5EF4-FFF2-40B4-BE49-F238E27FC236}">
                  <a16:creationId xmlns:a16="http://schemas.microsoft.com/office/drawing/2014/main" id="{C675962B-C9B5-1BF7-CEF1-1ADEB613925E}"/>
                </a:ext>
              </a:extLst>
            </p:cNvPr>
            <p:cNvSpPr/>
            <p:nvPr/>
          </p:nvSpPr>
          <p:spPr>
            <a:xfrm>
              <a:off x="3571237" y="648012"/>
              <a:ext cx="304239" cy="169833"/>
            </a:xfrm>
            <a:custGeom>
              <a:avLst/>
              <a:gdLst>
                <a:gd name="connsiteX0" fmla="*/ 96253 w 96253"/>
                <a:gd name="connsiteY0" fmla="*/ 0 h 168442"/>
                <a:gd name="connsiteX1" fmla="*/ 0 w 96253"/>
                <a:gd name="connsiteY1" fmla="*/ 168442 h 168442"/>
              </a:gdLst>
              <a:ahLst/>
              <a:cxnLst>
                <a:cxn ang="0">
                  <a:pos x="connsiteX0" y="connsiteY0"/>
                </a:cxn>
                <a:cxn ang="0">
                  <a:pos x="connsiteX1" y="connsiteY1"/>
                </a:cxn>
              </a:cxnLst>
              <a:rect l="l" t="t" r="r" b="b"/>
              <a:pathLst>
                <a:path w="96253" h="168442">
                  <a:moveTo>
                    <a:pt x="96253" y="0"/>
                  </a:moveTo>
                  <a:lnTo>
                    <a:pt x="0" y="168442"/>
                  </a:lnTo>
                </a:path>
              </a:pathLst>
            </a:custGeom>
            <a:noFill/>
            <a:ln>
              <a:solidFill>
                <a:schemeClr val="tx1"/>
              </a:solidFill>
            </a:ln>
          </p:spPr>
          <p:txBody>
            <a:bodyPr rtlCol="0" anchor="ctr"/>
            <a:lstStyle/>
            <a:p>
              <a:pPr algn="ctr"/>
              <a:endParaRPr lang="zh-CN" altLang="en-US"/>
            </a:p>
          </p:txBody>
        </p:sp>
        <p:sp>
          <p:nvSpPr>
            <p:cNvPr id="35" name="任意多边形 44">
              <a:extLst>
                <a:ext uri="{FF2B5EF4-FFF2-40B4-BE49-F238E27FC236}">
                  <a16:creationId xmlns:a16="http://schemas.microsoft.com/office/drawing/2014/main" id="{8AA638B5-ADD2-258D-3B6B-A650F9FFC62B}"/>
                </a:ext>
              </a:extLst>
            </p:cNvPr>
            <p:cNvSpPr/>
            <p:nvPr/>
          </p:nvSpPr>
          <p:spPr>
            <a:xfrm>
              <a:off x="4043918" y="623950"/>
              <a:ext cx="72190" cy="192505"/>
            </a:xfrm>
            <a:custGeom>
              <a:avLst/>
              <a:gdLst>
                <a:gd name="connsiteX0" fmla="*/ 0 w 72190"/>
                <a:gd name="connsiteY0" fmla="*/ 0 h 192505"/>
                <a:gd name="connsiteX1" fmla="*/ 72190 w 72190"/>
                <a:gd name="connsiteY1" fmla="*/ 192505 h 192505"/>
              </a:gdLst>
              <a:ahLst/>
              <a:cxnLst>
                <a:cxn ang="0">
                  <a:pos x="connsiteX0" y="connsiteY0"/>
                </a:cxn>
                <a:cxn ang="0">
                  <a:pos x="connsiteX1" y="connsiteY1"/>
                </a:cxn>
              </a:cxnLst>
              <a:rect l="l" t="t" r="r" b="b"/>
              <a:pathLst>
                <a:path w="72190" h="192505">
                  <a:moveTo>
                    <a:pt x="0" y="0"/>
                  </a:moveTo>
                  <a:lnTo>
                    <a:pt x="72190" y="192505"/>
                  </a:lnTo>
                </a:path>
              </a:pathLst>
            </a:custGeom>
            <a:noFill/>
            <a:ln>
              <a:solidFill>
                <a:schemeClr val="tx1"/>
              </a:solidFill>
            </a:ln>
          </p:spPr>
          <p:txBody>
            <a:bodyPr rtlCol="0" anchor="ctr"/>
            <a:lstStyle/>
            <a:p>
              <a:pPr algn="ctr"/>
              <a:endParaRPr lang="zh-CN" altLang="en-US"/>
            </a:p>
          </p:txBody>
        </p:sp>
        <p:sp>
          <p:nvSpPr>
            <p:cNvPr id="36" name="任意多边形 45">
              <a:extLst>
                <a:ext uri="{FF2B5EF4-FFF2-40B4-BE49-F238E27FC236}">
                  <a16:creationId xmlns:a16="http://schemas.microsoft.com/office/drawing/2014/main" id="{1FA1F652-7248-881E-FA38-8DB3898843EE}"/>
                </a:ext>
              </a:extLst>
            </p:cNvPr>
            <p:cNvSpPr/>
            <p:nvPr/>
          </p:nvSpPr>
          <p:spPr>
            <a:xfrm>
              <a:off x="4525181" y="680097"/>
              <a:ext cx="64169" cy="144379"/>
            </a:xfrm>
            <a:custGeom>
              <a:avLst/>
              <a:gdLst>
                <a:gd name="connsiteX0" fmla="*/ 64169 w 64169"/>
                <a:gd name="connsiteY0" fmla="*/ 0 h 144379"/>
                <a:gd name="connsiteX1" fmla="*/ 0 w 64169"/>
                <a:gd name="connsiteY1" fmla="*/ 144379 h 144379"/>
              </a:gdLst>
              <a:ahLst/>
              <a:cxnLst>
                <a:cxn ang="0">
                  <a:pos x="connsiteX0" y="connsiteY0"/>
                </a:cxn>
                <a:cxn ang="0">
                  <a:pos x="connsiteX1" y="connsiteY1"/>
                </a:cxn>
              </a:cxnLst>
              <a:rect l="l" t="t" r="r" b="b"/>
              <a:pathLst>
                <a:path w="64169" h="144379">
                  <a:moveTo>
                    <a:pt x="64169" y="0"/>
                  </a:moveTo>
                  <a:lnTo>
                    <a:pt x="0" y="144379"/>
                  </a:lnTo>
                </a:path>
              </a:pathLst>
            </a:custGeom>
            <a:noFill/>
            <a:ln>
              <a:solidFill>
                <a:schemeClr val="tx1"/>
              </a:solidFill>
            </a:ln>
          </p:spPr>
          <p:txBody>
            <a:bodyPr rtlCol="0" anchor="ctr"/>
            <a:lstStyle/>
            <a:p>
              <a:pPr algn="ctr"/>
              <a:endParaRPr lang="zh-CN" altLang="en-US"/>
            </a:p>
          </p:txBody>
        </p:sp>
        <p:sp>
          <p:nvSpPr>
            <p:cNvPr id="37" name="任意多边形 46">
              <a:extLst>
                <a:ext uri="{FF2B5EF4-FFF2-40B4-BE49-F238E27FC236}">
                  <a16:creationId xmlns:a16="http://schemas.microsoft.com/office/drawing/2014/main" id="{8BEE7DA7-D8EA-744E-5F21-2159063E99B3}"/>
                </a:ext>
              </a:extLst>
            </p:cNvPr>
            <p:cNvSpPr/>
            <p:nvPr/>
          </p:nvSpPr>
          <p:spPr>
            <a:xfrm>
              <a:off x="4717686" y="656034"/>
              <a:ext cx="308208" cy="161495"/>
            </a:xfrm>
            <a:custGeom>
              <a:avLst/>
              <a:gdLst>
                <a:gd name="connsiteX0" fmla="*/ 0 w 88232"/>
                <a:gd name="connsiteY0" fmla="*/ 0 h 160421"/>
                <a:gd name="connsiteX1" fmla="*/ 88232 w 88232"/>
                <a:gd name="connsiteY1" fmla="*/ 160421 h 160421"/>
              </a:gdLst>
              <a:ahLst/>
              <a:cxnLst>
                <a:cxn ang="0">
                  <a:pos x="connsiteX0" y="connsiteY0"/>
                </a:cxn>
                <a:cxn ang="0">
                  <a:pos x="connsiteX1" y="connsiteY1"/>
                </a:cxn>
              </a:cxnLst>
              <a:rect l="l" t="t" r="r" b="b"/>
              <a:pathLst>
                <a:path w="88232" h="160421">
                  <a:moveTo>
                    <a:pt x="0" y="0"/>
                  </a:moveTo>
                  <a:lnTo>
                    <a:pt x="88232" y="160421"/>
                  </a:lnTo>
                </a:path>
              </a:pathLst>
            </a:custGeom>
            <a:noFill/>
            <a:ln>
              <a:solidFill>
                <a:schemeClr val="tx1"/>
              </a:solidFill>
            </a:ln>
          </p:spPr>
          <p:txBody>
            <a:bodyPr rtlCol="0" anchor="ctr"/>
            <a:lstStyle/>
            <a:p>
              <a:pPr algn="ctr"/>
              <a:endParaRPr lang="zh-CN" altLang="en-US"/>
            </a:p>
          </p:txBody>
        </p:sp>
        <p:sp>
          <p:nvSpPr>
            <p:cNvPr id="38" name="椭圆 37">
              <a:extLst>
                <a:ext uri="{FF2B5EF4-FFF2-40B4-BE49-F238E27FC236}">
                  <a16:creationId xmlns:a16="http://schemas.microsoft.com/office/drawing/2014/main" id="{5218CE1C-C42F-CABB-E4C8-2309A24DC931}"/>
                </a:ext>
              </a:extLst>
            </p:cNvPr>
            <p:cNvSpPr/>
            <p:nvPr/>
          </p:nvSpPr>
          <p:spPr>
            <a:xfrm>
              <a:off x="3707905" y="1168073"/>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39" name="文本框 38">
              <a:extLst>
                <a:ext uri="{FF2B5EF4-FFF2-40B4-BE49-F238E27FC236}">
                  <a16:creationId xmlns:a16="http://schemas.microsoft.com/office/drawing/2014/main" id="{AEE1D7B6-4BCF-F86C-D13A-67C57489AFFF}"/>
                </a:ext>
              </a:extLst>
            </p:cNvPr>
            <p:cNvSpPr txBox="1"/>
            <p:nvPr/>
          </p:nvSpPr>
          <p:spPr>
            <a:xfrm>
              <a:off x="3701565" y="1141142"/>
              <a:ext cx="360040" cy="253916"/>
            </a:xfrm>
            <a:prstGeom prst="rect">
              <a:avLst/>
            </a:prstGeom>
            <a:noFill/>
          </p:spPr>
          <p:txBody>
            <a:bodyPr wrap="square" rtlCol="0">
              <a:spAutoFit/>
            </a:bodyPr>
            <a:lstStyle/>
            <a:p>
              <a:r>
                <a:rPr lang="en-US" altLang="zh-CN" sz="1050"/>
                <a:t>6</a:t>
              </a:r>
              <a:endParaRPr lang="zh-CN" altLang="en-US" sz="1050"/>
            </a:p>
          </p:txBody>
        </p:sp>
        <p:sp>
          <p:nvSpPr>
            <p:cNvPr id="40" name="椭圆 39">
              <a:extLst>
                <a:ext uri="{FF2B5EF4-FFF2-40B4-BE49-F238E27FC236}">
                  <a16:creationId xmlns:a16="http://schemas.microsoft.com/office/drawing/2014/main" id="{808E4BA7-40C6-1B01-6E41-014E3496C831}"/>
                </a:ext>
              </a:extLst>
            </p:cNvPr>
            <p:cNvSpPr/>
            <p:nvPr/>
          </p:nvSpPr>
          <p:spPr>
            <a:xfrm>
              <a:off x="4053190" y="1168287"/>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41" name="文本框 40">
              <a:extLst>
                <a:ext uri="{FF2B5EF4-FFF2-40B4-BE49-F238E27FC236}">
                  <a16:creationId xmlns:a16="http://schemas.microsoft.com/office/drawing/2014/main" id="{061A2FA4-13C5-5870-5B09-C22869B5A647}"/>
                </a:ext>
              </a:extLst>
            </p:cNvPr>
            <p:cNvSpPr txBox="1"/>
            <p:nvPr/>
          </p:nvSpPr>
          <p:spPr>
            <a:xfrm>
              <a:off x="4019618" y="1141356"/>
              <a:ext cx="360040" cy="253916"/>
            </a:xfrm>
            <a:prstGeom prst="rect">
              <a:avLst/>
            </a:prstGeom>
            <a:noFill/>
          </p:spPr>
          <p:txBody>
            <a:bodyPr wrap="square" rtlCol="0">
              <a:spAutoFit/>
            </a:bodyPr>
            <a:lstStyle/>
            <a:p>
              <a:r>
                <a:rPr lang="en-US" altLang="zh-CN" sz="1050"/>
                <a:t>4</a:t>
              </a:r>
              <a:endParaRPr lang="zh-CN" altLang="en-US" sz="1050"/>
            </a:p>
          </p:txBody>
        </p:sp>
        <p:sp>
          <p:nvSpPr>
            <p:cNvPr id="42" name="椭圆 41">
              <a:extLst>
                <a:ext uri="{FF2B5EF4-FFF2-40B4-BE49-F238E27FC236}">
                  <a16:creationId xmlns:a16="http://schemas.microsoft.com/office/drawing/2014/main" id="{DCE8A101-C449-0C24-4804-901BE1B66099}"/>
                </a:ext>
              </a:extLst>
            </p:cNvPr>
            <p:cNvSpPr/>
            <p:nvPr/>
          </p:nvSpPr>
          <p:spPr>
            <a:xfrm>
              <a:off x="4314414" y="1176062"/>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43" name="文本框 42">
              <a:extLst>
                <a:ext uri="{FF2B5EF4-FFF2-40B4-BE49-F238E27FC236}">
                  <a16:creationId xmlns:a16="http://schemas.microsoft.com/office/drawing/2014/main" id="{43F5999E-82F1-B261-3FC4-6A240509F3E1}"/>
                </a:ext>
              </a:extLst>
            </p:cNvPr>
            <p:cNvSpPr txBox="1"/>
            <p:nvPr/>
          </p:nvSpPr>
          <p:spPr>
            <a:xfrm>
              <a:off x="4280842" y="1149131"/>
              <a:ext cx="360040" cy="253916"/>
            </a:xfrm>
            <a:prstGeom prst="rect">
              <a:avLst/>
            </a:prstGeom>
            <a:noFill/>
          </p:spPr>
          <p:txBody>
            <a:bodyPr wrap="square" rtlCol="0">
              <a:spAutoFit/>
            </a:bodyPr>
            <a:lstStyle/>
            <a:p>
              <a:r>
                <a:rPr lang="en-US" altLang="zh-CN" sz="1050"/>
                <a:t>10</a:t>
              </a:r>
              <a:endParaRPr lang="zh-CN" altLang="en-US" sz="1050"/>
            </a:p>
          </p:txBody>
        </p:sp>
        <p:sp>
          <p:nvSpPr>
            <p:cNvPr id="44" name="椭圆 43">
              <a:extLst>
                <a:ext uri="{FF2B5EF4-FFF2-40B4-BE49-F238E27FC236}">
                  <a16:creationId xmlns:a16="http://schemas.microsoft.com/office/drawing/2014/main" id="{7D98D8DB-0497-C525-A797-6FDB710DC586}"/>
                </a:ext>
              </a:extLst>
            </p:cNvPr>
            <p:cNvSpPr/>
            <p:nvPr/>
          </p:nvSpPr>
          <p:spPr>
            <a:xfrm>
              <a:off x="4632467" y="1177653"/>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45" name="文本框 44">
              <a:extLst>
                <a:ext uri="{FF2B5EF4-FFF2-40B4-BE49-F238E27FC236}">
                  <a16:creationId xmlns:a16="http://schemas.microsoft.com/office/drawing/2014/main" id="{D47B6CE3-C184-B36C-702A-C3CDE9A3A192}"/>
                </a:ext>
              </a:extLst>
            </p:cNvPr>
            <p:cNvSpPr txBox="1"/>
            <p:nvPr/>
          </p:nvSpPr>
          <p:spPr>
            <a:xfrm>
              <a:off x="4598895" y="1150722"/>
              <a:ext cx="360040" cy="253916"/>
            </a:xfrm>
            <a:prstGeom prst="rect">
              <a:avLst/>
            </a:prstGeom>
            <a:noFill/>
          </p:spPr>
          <p:txBody>
            <a:bodyPr wrap="square" rtlCol="0">
              <a:spAutoFit/>
            </a:bodyPr>
            <a:lstStyle/>
            <a:p>
              <a:r>
                <a:rPr lang="en-US" altLang="zh-CN" sz="1050"/>
                <a:t>2</a:t>
              </a:r>
              <a:endParaRPr lang="zh-CN" altLang="en-US" sz="1050"/>
            </a:p>
          </p:txBody>
        </p:sp>
        <p:sp>
          <p:nvSpPr>
            <p:cNvPr id="46" name="任意多边形 47">
              <a:extLst>
                <a:ext uri="{FF2B5EF4-FFF2-40B4-BE49-F238E27FC236}">
                  <a16:creationId xmlns:a16="http://schemas.microsoft.com/office/drawing/2014/main" id="{E3196914-E304-C68E-E46E-15CD1841AB43}"/>
                </a:ext>
              </a:extLst>
            </p:cNvPr>
            <p:cNvSpPr/>
            <p:nvPr/>
          </p:nvSpPr>
          <p:spPr>
            <a:xfrm>
              <a:off x="3193686" y="974761"/>
              <a:ext cx="252871" cy="194620"/>
            </a:xfrm>
            <a:custGeom>
              <a:avLst/>
              <a:gdLst>
                <a:gd name="connsiteX0" fmla="*/ 465222 w 465222"/>
                <a:gd name="connsiteY0" fmla="*/ 0 h 224589"/>
                <a:gd name="connsiteX1" fmla="*/ 0 w 465222"/>
                <a:gd name="connsiteY1" fmla="*/ 224589 h 224589"/>
              </a:gdLst>
              <a:ahLst/>
              <a:cxnLst>
                <a:cxn ang="0">
                  <a:pos x="connsiteX0" y="connsiteY0"/>
                </a:cxn>
                <a:cxn ang="0">
                  <a:pos x="connsiteX1" y="connsiteY1"/>
                </a:cxn>
              </a:cxnLst>
              <a:rect l="l" t="t" r="r" b="b"/>
              <a:pathLst>
                <a:path w="465222" h="224589">
                  <a:moveTo>
                    <a:pt x="465222" y="0"/>
                  </a:moveTo>
                  <a:lnTo>
                    <a:pt x="0" y="224589"/>
                  </a:lnTo>
                </a:path>
              </a:pathLst>
            </a:custGeom>
            <a:noFill/>
            <a:ln>
              <a:solidFill>
                <a:schemeClr val="tx1"/>
              </a:solidFill>
            </a:ln>
          </p:spPr>
          <p:txBody>
            <a:bodyPr rtlCol="0" anchor="ctr"/>
            <a:lstStyle/>
            <a:p>
              <a:pPr algn="ctr"/>
              <a:endParaRPr lang="zh-CN" altLang="en-US"/>
            </a:p>
          </p:txBody>
        </p:sp>
        <p:sp>
          <p:nvSpPr>
            <p:cNvPr id="47" name="任意多边形 48">
              <a:extLst>
                <a:ext uri="{FF2B5EF4-FFF2-40B4-BE49-F238E27FC236}">
                  <a16:creationId xmlns:a16="http://schemas.microsoft.com/office/drawing/2014/main" id="{4F56EAB8-8BDF-2699-259D-172D10A4ED75}"/>
                </a:ext>
              </a:extLst>
            </p:cNvPr>
            <p:cNvSpPr/>
            <p:nvPr/>
          </p:nvSpPr>
          <p:spPr>
            <a:xfrm flipH="1">
              <a:off x="3508704" y="1005932"/>
              <a:ext cx="69993" cy="163450"/>
            </a:xfrm>
            <a:custGeom>
              <a:avLst/>
              <a:gdLst>
                <a:gd name="connsiteX0" fmla="*/ 160421 w 160421"/>
                <a:gd name="connsiteY0" fmla="*/ 0 h 144379"/>
                <a:gd name="connsiteX1" fmla="*/ 0 w 160421"/>
                <a:gd name="connsiteY1" fmla="*/ 144379 h 144379"/>
              </a:gdLst>
              <a:ahLst/>
              <a:cxnLst>
                <a:cxn ang="0">
                  <a:pos x="connsiteX0" y="connsiteY0"/>
                </a:cxn>
                <a:cxn ang="0">
                  <a:pos x="connsiteX1" y="connsiteY1"/>
                </a:cxn>
              </a:cxnLst>
              <a:rect l="l" t="t" r="r" b="b"/>
              <a:pathLst>
                <a:path w="160421" h="144379">
                  <a:moveTo>
                    <a:pt x="160421" y="0"/>
                  </a:moveTo>
                  <a:lnTo>
                    <a:pt x="0" y="144379"/>
                  </a:lnTo>
                </a:path>
              </a:pathLst>
            </a:custGeom>
            <a:noFill/>
            <a:ln>
              <a:solidFill>
                <a:schemeClr val="tx1"/>
              </a:solidFill>
            </a:ln>
          </p:spPr>
          <p:txBody>
            <a:bodyPr rtlCol="0" anchor="ctr"/>
            <a:lstStyle/>
            <a:p>
              <a:pPr algn="ctr"/>
              <a:endParaRPr lang="zh-CN" altLang="en-US"/>
            </a:p>
          </p:txBody>
        </p:sp>
        <p:sp>
          <p:nvSpPr>
            <p:cNvPr id="48" name="任意多边形 57">
              <a:extLst>
                <a:ext uri="{FF2B5EF4-FFF2-40B4-BE49-F238E27FC236}">
                  <a16:creationId xmlns:a16="http://schemas.microsoft.com/office/drawing/2014/main" id="{6B5E5540-5B54-D2EA-D64B-65EAC32B9EE7}"/>
                </a:ext>
              </a:extLst>
            </p:cNvPr>
            <p:cNvSpPr/>
            <p:nvPr/>
          </p:nvSpPr>
          <p:spPr>
            <a:xfrm>
              <a:off x="3899539" y="1008960"/>
              <a:ext cx="176463" cy="168442"/>
            </a:xfrm>
            <a:custGeom>
              <a:avLst/>
              <a:gdLst>
                <a:gd name="connsiteX0" fmla="*/ 176463 w 176463"/>
                <a:gd name="connsiteY0" fmla="*/ 0 h 168442"/>
                <a:gd name="connsiteX1" fmla="*/ 0 w 176463"/>
                <a:gd name="connsiteY1" fmla="*/ 168442 h 168442"/>
              </a:gdLst>
              <a:ahLst/>
              <a:cxnLst>
                <a:cxn ang="0">
                  <a:pos x="connsiteX0" y="connsiteY0"/>
                </a:cxn>
                <a:cxn ang="0">
                  <a:pos x="connsiteX1" y="connsiteY1"/>
                </a:cxn>
              </a:cxnLst>
              <a:rect l="l" t="t" r="r" b="b"/>
              <a:pathLst>
                <a:path w="176463" h="168442">
                  <a:moveTo>
                    <a:pt x="176463" y="0"/>
                  </a:moveTo>
                  <a:lnTo>
                    <a:pt x="0" y="168442"/>
                  </a:lnTo>
                </a:path>
              </a:pathLst>
            </a:custGeom>
            <a:noFill/>
            <a:ln>
              <a:solidFill>
                <a:schemeClr val="tx1"/>
              </a:solidFill>
            </a:ln>
          </p:spPr>
          <p:txBody>
            <a:bodyPr rtlCol="0" anchor="ctr"/>
            <a:lstStyle/>
            <a:p>
              <a:pPr algn="ctr"/>
              <a:endParaRPr lang="zh-CN" altLang="en-US"/>
            </a:p>
          </p:txBody>
        </p:sp>
        <p:sp>
          <p:nvSpPr>
            <p:cNvPr id="49" name="任意多边形 58">
              <a:extLst>
                <a:ext uri="{FF2B5EF4-FFF2-40B4-BE49-F238E27FC236}">
                  <a16:creationId xmlns:a16="http://schemas.microsoft.com/office/drawing/2014/main" id="{EAE84F4A-29DB-5EAF-94DF-E1A032BE3AD4}"/>
                </a:ext>
              </a:extLst>
            </p:cNvPr>
            <p:cNvSpPr/>
            <p:nvPr/>
          </p:nvSpPr>
          <p:spPr>
            <a:xfrm>
              <a:off x="4164234" y="1016981"/>
              <a:ext cx="56147" cy="168442"/>
            </a:xfrm>
            <a:custGeom>
              <a:avLst/>
              <a:gdLst>
                <a:gd name="connsiteX0" fmla="*/ 0 w 56147"/>
                <a:gd name="connsiteY0" fmla="*/ 0 h 168442"/>
                <a:gd name="connsiteX1" fmla="*/ 56147 w 56147"/>
                <a:gd name="connsiteY1" fmla="*/ 168442 h 168442"/>
              </a:gdLst>
              <a:ahLst/>
              <a:cxnLst>
                <a:cxn ang="0">
                  <a:pos x="connsiteX0" y="connsiteY0"/>
                </a:cxn>
                <a:cxn ang="0">
                  <a:pos x="connsiteX1" y="connsiteY1"/>
                </a:cxn>
              </a:cxnLst>
              <a:rect l="l" t="t" r="r" b="b"/>
              <a:pathLst>
                <a:path w="56147" h="168442">
                  <a:moveTo>
                    <a:pt x="0" y="0"/>
                  </a:moveTo>
                  <a:lnTo>
                    <a:pt x="56147" y="168442"/>
                  </a:lnTo>
                </a:path>
              </a:pathLst>
            </a:custGeom>
            <a:noFill/>
            <a:ln>
              <a:solidFill>
                <a:schemeClr val="tx1"/>
              </a:solidFill>
            </a:ln>
          </p:spPr>
          <p:txBody>
            <a:bodyPr rtlCol="0" anchor="ctr"/>
            <a:lstStyle/>
            <a:p>
              <a:pPr algn="ctr"/>
              <a:endParaRPr lang="zh-CN" altLang="en-US"/>
            </a:p>
          </p:txBody>
        </p:sp>
        <p:sp>
          <p:nvSpPr>
            <p:cNvPr id="50" name="任意多边形 61">
              <a:extLst>
                <a:ext uri="{FF2B5EF4-FFF2-40B4-BE49-F238E27FC236}">
                  <a16:creationId xmlns:a16="http://schemas.microsoft.com/office/drawing/2014/main" id="{F34B7620-D524-576C-E8E1-0BE49A243F5A}"/>
                </a:ext>
              </a:extLst>
            </p:cNvPr>
            <p:cNvSpPr/>
            <p:nvPr/>
          </p:nvSpPr>
          <p:spPr>
            <a:xfrm>
              <a:off x="4436950" y="1008960"/>
              <a:ext cx="40105" cy="176463"/>
            </a:xfrm>
            <a:custGeom>
              <a:avLst/>
              <a:gdLst>
                <a:gd name="connsiteX0" fmla="*/ 40105 w 40105"/>
                <a:gd name="connsiteY0" fmla="*/ 0 h 176463"/>
                <a:gd name="connsiteX1" fmla="*/ 0 w 40105"/>
                <a:gd name="connsiteY1" fmla="*/ 176463 h 176463"/>
              </a:gdLst>
              <a:ahLst/>
              <a:cxnLst>
                <a:cxn ang="0">
                  <a:pos x="connsiteX0" y="connsiteY0"/>
                </a:cxn>
                <a:cxn ang="0">
                  <a:pos x="connsiteX1" y="connsiteY1"/>
                </a:cxn>
              </a:cxnLst>
              <a:rect l="l" t="t" r="r" b="b"/>
              <a:pathLst>
                <a:path w="40105" h="176463">
                  <a:moveTo>
                    <a:pt x="40105" y="0"/>
                  </a:moveTo>
                  <a:lnTo>
                    <a:pt x="0" y="176463"/>
                  </a:lnTo>
                </a:path>
              </a:pathLst>
            </a:custGeom>
            <a:noFill/>
            <a:ln>
              <a:solidFill>
                <a:schemeClr val="tx1"/>
              </a:solidFill>
            </a:ln>
          </p:spPr>
          <p:txBody>
            <a:bodyPr rtlCol="0" anchor="ctr"/>
            <a:lstStyle/>
            <a:p>
              <a:pPr algn="ctr"/>
              <a:endParaRPr lang="zh-CN" altLang="en-US"/>
            </a:p>
          </p:txBody>
        </p:sp>
        <p:sp>
          <p:nvSpPr>
            <p:cNvPr id="51" name="任意多边形 62">
              <a:extLst>
                <a:ext uri="{FF2B5EF4-FFF2-40B4-BE49-F238E27FC236}">
                  <a16:creationId xmlns:a16="http://schemas.microsoft.com/office/drawing/2014/main" id="{8BE5FA82-1050-54C7-1BA2-9CFAE956D3C4}"/>
                </a:ext>
              </a:extLst>
            </p:cNvPr>
            <p:cNvSpPr/>
            <p:nvPr/>
          </p:nvSpPr>
          <p:spPr>
            <a:xfrm>
              <a:off x="4605392" y="960834"/>
              <a:ext cx="112294" cy="240631"/>
            </a:xfrm>
            <a:custGeom>
              <a:avLst/>
              <a:gdLst>
                <a:gd name="connsiteX0" fmla="*/ 0 w 112294"/>
                <a:gd name="connsiteY0" fmla="*/ 0 h 240631"/>
                <a:gd name="connsiteX1" fmla="*/ 112294 w 112294"/>
                <a:gd name="connsiteY1" fmla="*/ 240631 h 240631"/>
              </a:gdLst>
              <a:ahLst/>
              <a:cxnLst>
                <a:cxn ang="0">
                  <a:pos x="connsiteX0" y="connsiteY0"/>
                </a:cxn>
                <a:cxn ang="0">
                  <a:pos x="connsiteX1" y="connsiteY1"/>
                </a:cxn>
              </a:cxnLst>
              <a:rect l="l" t="t" r="r" b="b"/>
              <a:pathLst>
                <a:path w="112294" h="240631">
                  <a:moveTo>
                    <a:pt x="0" y="0"/>
                  </a:moveTo>
                  <a:lnTo>
                    <a:pt x="112294" y="240631"/>
                  </a:lnTo>
                </a:path>
              </a:pathLst>
            </a:custGeom>
            <a:noFill/>
            <a:ln>
              <a:solidFill>
                <a:schemeClr val="tx1"/>
              </a:solidFill>
            </a:ln>
          </p:spPr>
          <p:txBody>
            <a:bodyPr rtlCol="0" anchor="ctr"/>
            <a:lstStyle/>
            <a:p>
              <a:pPr algn="ctr"/>
              <a:endParaRPr lang="zh-CN" altLang="en-US"/>
            </a:p>
          </p:txBody>
        </p:sp>
        <p:sp>
          <p:nvSpPr>
            <p:cNvPr id="52" name="任意多边形 63">
              <a:extLst>
                <a:ext uri="{FF2B5EF4-FFF2-40B4-BE49-F238E27FC236}">
                  <a16:creationId xmlns:a16="http://schemas.microsoft.com/office/drawing/2014/main" id="{66E4B76C-B000-197E-9111-7CAE9168C90F}"/>
                </a:ext>
              </a:extLst>
            </p:cNvPr>
            <p:cNvSpPr/>
            <p:nvPr/>
          </p:nvSpPr>
          <p:spPr>
            <a:xfrm flipH="1">
              <a:off x="4950297" y="1013482"/>
              <a:ext cx="60885" cy="204025"/>
            </a:xfrm>
            <a:custGeom>
              <a:avLst/>
              <a:gdLst>
                <a:gd name="connsiteX0" fmla="*/ 0 w 40105"/>
                <a:gd name="connsiteY0" fmla="*/ 0 h 200526"/>
                <a:gd name="connsiteX1" fmla="*/ 40105 w 40105"/>
                <a:gd name="connsiteY1" fmla="*/ 200526 h 200526"/>
              </a:gdLst>
              <a:ahLst/>
              <a:cxnLst>
                <a:cxn ang="0">
                  <a:pos x="connsiteX0" y="connsiteY0"/>
                </a:cxn>
                <a:cxn ang="0">
                  <a:pos x="connsiteX1" y="connsiteY1"/>
                </a:cxn>
              </a:cxnLst>
              <a:rect l="l" t="t" r="r" b="b"/>
              <a:pathLst>
                <a:path w="40105" h="200526">
                  <a:moveTo>
                    <a:pt x="0" y="0"/>
                  </a:moveTo>
                  <a:lnTo>
                    <a:pt x="40105" y="200526"/>
                  </a:lnTo>
                </a:path>
              </a:pathLst>
            </a:custGeom>
            <a:noFill/>
            <a:ln>
              <a:solidFill>
                <a:schemeClr val="tx1"/>
              </a:solidFill>
            </a:ln>
          </p:spPr>
          <p:txBody>
            <a:bodyPr rtlCol="0" anchor="ctr"/>
            <a:lstStyle/>
            <a:p>
              <a:pPr algn="ctr"/>
              <a:endParaRPr lang="zh-CN" altLang="en-US"/>
            </a:p>
          </p:txBody>
        </p:sp>
        <p:sp>
          <p:nvSpPr>
            <p:cNvPr id="53" name="任意多边形 64">
              <a:extLst>
                <a:ext uri="{FF2B5EF4-FFF2-40B4-BE49-F238E27FC236}">
                  <a16:creationId xmlns:a16="http://schemas.microsoft.com/office/drawing/2014/main" id="{41210AE6-4100-76EB-015B-122C2A3A3B94}"/>
                </a:ext>
              </a:extLst>
            </p:cNvPr>
            <p:cNvSpPr/>
            <p:nvPr/>
          </p:nvSpPr>
          <p:spPr>
            <a:xfrm>
              <a:off x="5070202" y="1007522"/>
              <a:ext cx="225000" cy="193943"/>
            </a:xfrm>
            <a:custGeom>
              <a:avLst/>
              <a:gdLst>
                <a:gd name="connsiteX0" fmla="*/ 0 w 360947"/>
                <a:gd name="connsiteY0" fmla="*/ 0 h 192505"/>
                <a:gd name="connsiteX1" fmla="*/ 360947 w 360947"/>
                <a:gd name="connsiteY1" fmla="*/ 192505 h 192505"/>
              </a:gdLst>
              <a:ahLst/>
              <a:cxnLst>
                <a:cxn ang="0">
                  <a:pos x="connsiteX0" y="connsiteY0"/>
                </a:cxn>
                <a:cxn ang="0">
                  <a:pos x="connsiteX1" y="connsiteY1"/>
                </a:cxn>
              </a:cxnLst>
              <a:rect l="l" t="t" r="r" b="b"/>
              <a:pathLst>
                <a:path w="360947" h="192505">
                  <a:moveTo>
                    <a:pt x="0" y="0"/>
                  </a:moveTo>
                  <a:lnTo>
                    <a:pt x="360947" y="192505"/>
                  </a:lnTo>
                </a:path>
              </a:pathLst>
            </a:custGeom>
            <a:noFill/>
            <a:ln>
              <a:solidFill>
                <a:schemeClr val="tx1"/>
              </a:solidFill>
            </a:ln>
          </p:spPr>
          <p:txBody>
            <a:bodyPr rtlCol="0" anchor="ctr"/>
            <a:lstStyle/>
            <a:p>
              <a:pPr algn="ctr"/>
              <a:endParaRPr lang="zh-CN" altLang="en-US"/>
            </a:p>
          </p:txBody>
        </p:sp>
        <p:sp>
          <p:nvSpPr>
            <p:cNvPr id="54" name="矩形 53">
              <a:extLst>
                <a:ext uri="{FF2B5EF4-FFF2-40B4-BE49-F238E27FC236}">
                  <a16:creationId xmlns:a16="http://schemas.microsoft.com/office/drawing/2014/main" id="{DFC9D96C-F598-506D-17B6-178B5BC2A629}"/>
                </a:ext>
              </a:extLst>
            </p:cNvPr>
            <p:cNvSpPr/>
            <p:nvPr/>
          </p:nvSpPr>
          <p:spPr>
            <a:xfrm>
              <a:off x="2987824" y="60271"/>
              <a:ext cx="2557435" cy="1440160"/>
            </a:xfrm>
            <a:prstGeom prst="rect">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55" name="文本框 54">
              <a:extLst>
                <a:ext uri="{FF2B5EF4-FFF2-40B4-BE49-F238E27FC236}">
                  <a16:creationId xmlns:a16="http://schemas.microsoft.com/office/drawing/2014/main" id="{22A20006-242A-2DA2-D8EA-FB3A0D5A60D5}"/>
                </a:ext>
              </a:extLst>
            </p:cNvPr>
            <p:cNvSpPr txBox="1"/>
            <p:nvPr/>
          </p:nvSpPr>
          <p:spPr>
            <a:xfrm>
              <a:off x="2957888" y="49188"/>
              <a:ext cx="750017" cy="246221"/>
            </a:xfrm>
            <a:prstGeom prst="rect">
              <a:avLst/>
            </a:prstGeom>
            <a:noFill/>
          </p:spPr>
          <p:txBody>
            <a:bodyPr wrap="square" rtlCol="0">
              <a:spAutoFit/>
            </a:bodyPr>
            <a:lstStyle/>
            <a:p>
              <a:r>
                <a:rPr lang="en-US" altLang="zh-CN" sz="1000"/>
                <a:t>FSM page</a:t>
              </a:r>
              <a:endParaRPr lang="zh-CN" altLang="en-US" sz="1000"/>
            </a:p>
          </p:txBody>
        </p:sp>
        <p:sp>
          <p:nvSpPr>
            <p:cNvPr id="56" name="椭圆 55">
              <a:extLst>
                <a:ext uri="{FF2B5EF4-FFF2-40B4-BE49-F238E27FC236}">
                  <a16:creationId xmlns:a16="http://schemas.microsoft.com/office/drawing/2014/main" id="{790447F1-5076-1FEA-D725-38971F57C3E4}"/>
                </a:ext>
              </a:extLst>
            </p:cNvPr>
            <p:cNvSpPr/>
            <p:nvPr/>
          </p:nvSpPr>
          <p:spPr>
            <a:xfrm>
              <a:off x="2369723" y="1922855"/>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57" name="文本框 56">
              <a:extLst>
                <a:ext uri="{FF2B5EF4-FFF2-40B4-BE49-F238E27FC236}">
                  <a16:creationId xmlns:a16="http://schemas.microsoft.com/office/drawing/2014/main" id="{99E6A1BC-C8BD-7262-3039-3ACCA158DDE1}"/>
                </a:ext>
              </a:extLst>
            </p:cNvPr>
            <p:cNvSpPr txBox="1"/>
            <p:nvPr/>
          </p:nvSpPr>
          <p:spPr>
            <a:xfrm>
              <a:off x="2320604" y="1895524"/>
              <a:ext cx="360040" cy="253916"/>
            </a:xfrm>
            <a:prstGeom prst="rect">
              <a:avLst/>
            </a:prstGeom>
            <a:noFill/>
          </p:spPr>
          <p:txBody>
            <a:bodyPr wrap="square" rtlCol="0">
              <a:spAutoFit/>
            </a:bodyPr>
            <a:lstStyle/>
            <a:p>
              <a:r>
                <a:rPr lang="en-US" altLang="zh-CN" sz="1050"/>
                <a:t>20</a:t>
              </a:r>
              <a:endParaRPr lang="zh-CN" altLang="en-US" sz="1050"/>
            </a:p>
          </p:txBody>
        </p:sp>
        <p:sp>
          <p:nvSpPr>
            <p:cNvPr id="58" name="椭圆 57">
              <a:extLst>
                <a:ext uri="{FF2B5EF4-FFF2-40B4-BE49-F238E27FC236}">
                  <a16:creationId xmlns:a16="http://schemas.microsoft.com/office/drawing/2014/main" id="{EAB7902A-E0D2-9317-A964-138CF6233F99}"/>
                </a:ext>
              </a:extLst>
            </p:cNvPr>
            <p:cNvSpPr/>
            <p:nvPr/>
          </p:nvSpPr>
          <p:spPr>
            <a:xfrm>
              <a:off x="2014815" y="2210452"/>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59" name="文本框 58">
              <a:extLst>
                <a:ext uri="{FF2B5EF4-FFF2-40B4-BE49-F238E27FC236}">
                  <a16:creationId xmlns:a16="http://schemas.microsoft.com/office/drawing/2014/main" id="{E699EA02-9DBB-7071-4744-CBD53DFACA7B}"/>
                </a:ext>
              </a:extLst>
            </p:cNvPr>
            <p:cNvSpPr txBox="1"/>
            <p:nvPr/>
          </p:nvSpPr>
          <p:spPr>
            <a:xfrm>
              <a:off x="1981243" y="2183521"/>
              <a:ext cx="360040" cy="253916"/>
            </a:xfrm>
            <a:prstGeom prst="rect">
              <a:avLst/>
            </a:prstGeom>
            <a:noFill/>
          </p:spPr>
          <p:txBody>
            <a:bodyPr wrap="square" rtlCol="0">
              <a:spAutoFit/>
            </a:bodyPr>
            <a:lstStyle/>
            <a:p>
              <a:r>
                <a:rPr lang="en-US" altLang="zh-CN" sz="1050"/>
                <a:t>20</a:t>
              </a:r>
              <a:endParaRPr lang="zh-CN" altLang="en-US" sz="1050"/>
            </a:p>
          </p:txBody>
        </p:sp>
        <p:sp>
          <p:nvSpPr>
            <p:cNvPr id="60" name="椭圆 59">
              <a:extLst>
                <a:ext uri="{FF2B5EF4-FFF2-40B4-BE49-F238E27FC236}">
                  <a16:creationId xmlns:a16="http://schemas.microsoft.com/office/drawing/2014/main" id="{FB348CC8-FF9D-5E5A-ED26-A6E82C5BF43E}"/>
                </a:ext>
              </a:extLst>
            </p:cNvPr>
            <p:cNvSpPr/>
            <p:nvPr/>
          </p:nvSpPr>
          <p:spPr>
            <a:xfrm>
              <a:off x="2703249" y="2237382"/>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61" name="文本框 60">
              <a:extLst>
                <a:ext uri="{FF2B5EF4-FFF2-40B4-BE49-F238E27FC236}">
                  <a16:creationId xmlns:a16="http://schemas.microsoft.com/office/drawing/2014/main" id="{6A432BDF-BAAE-BED6-34F0-965F6009572D}"/>
                </a:ext>
              </a:extLst>
            </p:cNvPr>
            <p:cNvSpPr txBox="1"/>
            <p:nvPr/>
          </p:nvSpPr>
          <p:spPr>
            <a:xfrm>
              <a:off x="2679404" y="2217928"/>
              <a:ext cx="360040" cy="253916"/>
            </a:xfrm>
            <a:prstGeom prst="rect">
              <a:avLst/>
            </a:prstGeom>
            <a:noFill/>
          </p:spPr>
          <p:txBody>
            <a:bodyPr wrap="square" rtlCol="0">
              <a:spAutoFit/>
            </a:bodyPr>
            <a:lstStyle/>
            <a:p>
              <a:r>
                <a:rPr lang="en-US" altLang="zh-CN" sz="1050"/>
                <a:t>10</a:t>
              </a:r>
              <a:endParaRPr lang="zh-CN" altLang="en-US" sz="1050"/>
            </a:p>
          </p:txBody>
        </p:sp>
        <p:sp>
          <p:nvSpPr>
            <p:cNvPr id="62" name="椭圆 61">
              <a:extLst>
                <a:ext uri="{FF2B5EF4-FFF2-40B4-BE49-F238E27FC236}">
                  <a16:creationId xmlns:a16="http://schemas.microsoft.com/office/drawing/2014/main" id="{96F7E867-B396-134A-E43F-3DF9D707C8B9}"/>
                </a:ext>
              </a:extLst>
            </p:cNvPr>
            <p:cNvSpPr/>
            <p:nvPr/>
          </p:nvSpPr>
          <p:spPr>
            <a:xfrm>
              <a:off x="1807956" y="2548435"/>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63" name="文本框 62">
              <a:extLst>
                <a:ext uri="{FF2B5EF4-FFF2-40B4-BE49-F238E27FC236}">
                  <a16:creationId xmlns:a16="http://schemas.microsoft.com/office/drawing/2014/main" id="{6810E38E-BBEE-5BCB-3FF3-9A8AD580F3F0}"/>
                </a:ext>
              </a:extLst>
            </p:cNvPr>
            <p:cNvSpPr txBox="1"/>
            <p:nvPr/>
          </p:nvSpPr>
          <p:spPr>
            <a:xfrm>
              <a:off x="1774384" y="2521504"/>
              <a:ext cx="360040" cy="253916"/>
            </a:xfrm>
            <a:prstGeom prst="rect">
              <a:avLst/>
            </a:prstGeom>
            <a:noFill/>
          </p:spPr>
          <p:txBody>
            <a:bodyPr wrap="square" rtlCol="0">
              <a:spAutoFit/>
            </a:bodyPr>
            <a:lstStyle/>
            <a:p>
              <a:r>
                <a:rPr lang="en-US" altLang="zh-CN" sz="1050"/>
                <a:t>20</a:t>
              </a:r>
              <a:endParaRPr lang="zh-CN" altLang="en-US" sz="1050"/>
            </a:p>
          </p:txBody>
        </p:sp>
        <p:sp>
          <p:nvSpPr>
            <p:cNvPr id="64" name="椭圆 63">
              <a:extLst>
                <a:ext uri="{FF2B5EF4-FFF2-40B4-BE49-F238E27FC236}">
                  <a16:creationId xmlns:a16="http://schemas.microsoft.com/office/drawing/2014/main" id="{7250D36B-E35F-CBBE-A373-40763CDB4B1A}"/>
                </a:ext>
              </a:extLst>
            </p:cNvPr>
            <p:cNvSpPr/>
            <p:nvPr/>
          </p:nvSpPr>
          <p:spPr>
            <a:xfrm>
              <a:off x="2168105" y="2546557"/>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65" name="文本框 64">
              <a:extLst>
                <a:ext uri="{FF2B5EF4-FFF2-40B4-BE49-F238E27FC236}">
                  <a16:creationId xmlns:a16="http://schemas.microsoft.com/office/drawing/2014/main" id="{79B7C550-B9B1-7C9A-DA8D-B123B2297FFC}"/>
                </a:ext>
              </a:extLst>
            </p:cNvPr>
            <p:cNvSpPr txBox="1"/>
            <p:nvPr/>
          </p:nvSpPr>
          <p:spPr>
            <a:xfrm>
              <a:off x="2134533" y="2519626"/>
              <a:ext cx="360040" cy="253916"/>
            </a:xfrm>
            <a:prstGeom prst="rect">
              <a:avLst/>
            </a:prstGeom>
            <a:noFill/>
          </p:spPr>
          <p:txBody>
            <a:bodyPr wrap="square" rtlCol="0">
              <a:spAutoFit/>
            </a:bodyPr>
            <a:lstStyle/>
            <a:p>
              <a:r>
                <a:rPr lang="en-US" altLang="zh-CN" sz="1050"/>
                <a:t>6</a:t>
              </a:r>
              <a:endParaRPr lang="zh-CN" altLang="en-US" sz="1050"/>
            </a:p>
          </p:txBody>
        </p:sp>
        <p:sp>
          <p:nvSpPr>
            <p:cNvPr id="66" name="椭圆 65">
              <a:extLst>
                <a:ext uri="{FF2B5EF4-FFF2-40B4-BE49-F238E27FC236}">
                  <a16:creationId xmlns:a16="http://schemas.microsoft.com/office/drawing/2014/main" id="{B515C5E2-731F-84E8-6336-DA291BE06D25}"/>
                </a:ext>
              </a:extLst>
            </p:cNvPr>
            <p:cNvSpPr/>
            <p:nvPr/>
          </p:nvSpPr>
          <p:spPr>
            <a:xfrm>
              <a:off x="2559124" y="2548435"/>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67" name="文本框 66">
              <a:extLst>
                <a:ext uri="{FF2B5EF4-FFF2-40B4-BE49-F238E27FC236}">
                  <a16:creationId xmlns:a16="http://schemas.microsoft.com/office/drawing/2014/main" id="{80FE31F2-5DE5-2DDF-AC48-2CDEBEF9C58D}"/>
                </a:ext>
              </a:extLst>
            </p:cNvPr>
            <p:cNvSpPr txBox="1"/>
            <p:nvPr/>
          </p:nvSpPr>
          <p:spPr>
            <a:xfrm>
              <a:off x="2525552" y="2521504"/>
              <a:ext cx="360040" cy="253916"/>
            </a:xfrm>
            <a:prstGeom prst="rect">
              <a:avLst/>
            </a:prstGeom>
            <a:noFill/>
          </p:spPr>
          <p:txBody>
            <a:bodyPr wrap="square" rtlCol="0">
              <a:spAutoFit/>
            </a:bodyPr>
            <a:lstStyle/>
            <a:p>
              <a:r>
                <a:rPr lang="en-US" altLang="zh-CN" sz="1050"/>
                <a:t>10</a:t>
              </a:r>
              <a:endParaRPr lang="zh-CN" altLang="en-US" sz="1050"/>
            </a:p>
          </p:txBody>
        </p:sp>
        <p:sp>
          <p:nvSpPr>
            <p:cNvPr id="68" name="椭圆 67">
              <a:extLst>
                <a:ext uri="{FF2B5EF4-FFF2-40B4-BE49-F238E27FC236}">
                  <a16:creationId xmlns:a16="http://schemas.microsoft.com/office/drawing/2014/main" id="{DA45495B-AF0B-57C4-2108-2B4FF0108CFF}"/>
                </a:ext>
              </a:extLst>
            </p:cNvPr>
            <p:cNvSpPr/>
            <p:nvPr/>
          </p:nvSpPr>
          <p:spPr>
            <a:xfrm>
              <a:off x="2919273" y="2546557"/>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69" name="文本框 68">
              <a:extLst>
                <a:ext uri="{FF2B5EF4-FFF2-40B4-BE49-F238E27FC236}">
                  <a16:creationId xmlns:a16="http://schemas.microsoft.com/office/drawing/2014/main" id="{3BD9DC48-B1EE-3877-E189-E2597CF285E3}"/>
                </a:ext>
              </a:extLst>
            </p:cNvPr>
            <p:cNvSpPr txBox="1"/>
            <p:nvPr/>
          </p:nvSpPr>
          <p:spPr>
            <a:xfrm>
              <a:off x="2885701" y="2519626"/>
              <a:ext cx="360040" cy="253916"/>
            </a:xfrm>
            <a:prstGeom prst="rect">
              <a:avLst/>
            </a:prstGeom>
            <a:noFill/>
          </p:spPr>
          <p:txBody>
            <a:bodyPr wrap="square" rtlCol="0">
              <a:spAutoFit/>
            </a:bodyPr>
            <a:lstStyle/>
            <a:p>
              <a:r>
                <a:rPr lang="en-US" altLang="zh-CN" sz="1050"/>
                <a:t>5</a:t>
              </a:r>
              <a:endParaRPr lang="zh-CN" altLang="en-US" sz="1050"/>
            </a:p>
          </p:txBody>
        </p:sp>
        <p:sp>
          <p:nvSpPr>
            <p:cNvPr id="70" name="椭圆 69">
              <a:extLst>
                <a:ext uri="{FF2B5EF4-FFF2-40B4-BE49-F238E27FC236}">
                  <a16:creationId xmlns:a16="http://schemas.microsoft.com/office/drawing/2014/main" id="{A2B1A185-DF86-C7B7-9C35-C17383F91C24}"/>
                </a:ext>
              </a:extLst>
            </p:cNvPr>
            <p:cNvSpPr/>
            <p:nvPr/>
          </p:nvSpPr>
          <p:spPr>
            <a:xfrm>
              <a:off x="1193018" y="2902705"/>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71" name="文本框 70">
              <a:extLst>
                <a:ext uri="{FF2B5EF4-FFF2-40B4-BE49-F238E27FC236}">
                  <a16:creationId xmlns:a16="http://schemas.microsoft.com/office/drawing/2014/main" id="{E85B44CC-D698-8177-0466-B24BBB3CE188}"/>
                </a:ext>
              </a:extLst>
            </p:cNvPr>
            <p:cNvSpPr txBox="1"/>
            <p:nvPr/>
          </p:nvSpPr>
          <p:spPr>
            <a:xfrm>
              <a:off x="1159446" y="2875774"/>
              <a:ext cx="360040" cy="253916"/>
            </a:xfrm>
            <a:prstGeom prst="rect">
              <a:avLst/>
            </a:prstGeom>
            <a:noFill/>
          </p:spPr>
          <p:txBody>
            <a:bodyPr wrap="square" rtlCol="0">
              <a:spAutoFit/>
            </a:bodyPr>
            <a:lstStyle/>
            <a:p>
              <a:r>
                <a:rPr lang="en-US" altLang="zh-CN" sz="1050"/>
                <a:t>20</a:t>
              </a:r>
              <a:endParaRPr lang="zh-CN" altLang="en-US" sz="1050"/>
            </a:p>
          </p:txBody>
        </p:sp>
        <p:sp>
          <p:nvSpPr>
            <p:cNvPr id="72" name="椭圆 71">
              <a:extLst>
                <a:ext uri="{FF2B5EF4-FFF2-40B4-BE49-F238E27FC236}">
                  <a16:creationId xmlns:a16="http://schemas.microsoft.com/office/drawing/2014/main" id="{F813D8D3-C1A3-A8C8-9436-4999A741829C}"/>
                </a:ext>
              </a:extLst>
            </p:cNvPr>
            <p:cNvSpPr/>
            <p:nvPr/>
          </p:nvSpPr>
          <p:spPr>
            <a:xfrm>
              <a:off x="1553167" y="2900827"/>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73" name="文本框 72">
              <a:extLst>
                <a:ext uri="{FF2B5EF4-FFF2-40B4-BE49-F238E27FC236}">
                  <a16:creationId xmlns:a16="http://schemas.microsoft.com/office/drawing/2014/main" id="{9E94370C-8768-F660-ED7B-CA523D881F77}"/>
                </a:ext>
              </a:extLst>
            </p:cNvPr>
            <p:cNvSpPr txBox="1"/>
            <p:nvPr/>
          </p:nvSpPr>
          <p:spPr>
            <a:xfrm>
              <a:off x="1512810" y="2892713"/>
              <a:ext cx="360040" cy="253916"/>
            </a:xfrm>
            <a:prstGeom prst="rect">
              <a:avLst/>
            </a:prstGeom>
            <a:noFill/>
          </p:spPr>
          <p:txBody>
            <a:bodyPr wrap="square" rtlCol="0">
              <a:spAutoFit/>
            </a:bodyPr>
            <a:lstStyle/>
            <a:p>
              <a:r>
                <a:rPr lang="en-US" altLang="zh-CN" sz="1050"/>
                <a:t>11</a:t>
              </a:r>
              <a:endParaRPr lang="zh-CN" altLang="en-US" sz="1050"/>
            </a:p>
          </p:txBody>
        </p:sp>
        <p:sp>
          <p:nvSpPr>
            <p:cNvPr id="74" name="椭圆 73">
              <a:extLst>
                <a:ext uri="{FF2B5EF4-FFF2-40B4-BE49-F238E27FC236}">
                  <a16:creationId xmlns:a16="http://schemas.microsoft.com/office/drawing/2014/main" id="{8473A2EE-9456-70F9-C69C-5635744F34AE}"/>
                </a:ext>
              </a:extLst>
            </p:cNvPr>
            <p:cNvSpPr/>
            <p:nvPr/>
          </p:nvSpPr>
          <p:spPr>
            <a:xfrm>
              <a:off x="3072359" y="2925885"/>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75" name="文本框 74">
              <a:extLst>
                <a:ext uri="{FF2B5EF4-FFF2-40B4-BE49-F238E27FC236}">
                  <a16:creationId xmlns:a16="http://schemas.microsoft.com/office/drawing/2014/main" id="{CED1CBA6-9DAC-6B9A-546F-567DCB39BD5B}"/>
                </a:ext>
              </a:extLst>
            </p:cNvPr>
            <p:cNvSpPr txBox="1"/>
            <p:nvPr/>
          </p:nvSpPr>
          <p:spPr>
            <a:xfrm>
              <a:off x="3038787" y="2898954"/>
              <a:ext cx="360040" cy="253916"/>
            </a:xfrm>
            <a:prstGeom prst="rect">
              <a:avLst/>
            </a:prstGeom>
            <a:noFill/>
          </p:spPr>
          <p:txBody>
            <a:bodyPr wrap="square" rtlCol="0">
              <a:spAutoFit/>
            </a:bodyPr>
            <a:lstStyle/>
            <a:p>
              <a:r>
                <a:rPr lang="en-US" altLang="zh-CN" sz="1050"/>
                <a:t>5</a:t>
              </a:r>
              <a:endParaRPr lang="zh-CN" altLang="en-US" sz="1050"/>
            </a:p>
          </p:txBody>
        </p:sp>
        <p:sp>
          <p:nvSpPr>
            <p:cNvPr id="76" name="椭圆 75">
              <a:extLst>
                <a:ext uri="{FF2B5EF4-FFF2-40B4-BE49-F238E27FC236}">
                  <a16:creationId xmlns:a16="http://schemas.microsoft.com/office/drawing/2014/main" id="{7CF11FAE-033B-7CF9-5B90-895BDB8CA03D}"/>
                </a:ext>
              </a:extLst>
            </p:cNvPr>
            <p:cNvSpPr/>
            <p:nvPr/>
          </p:nvSpPr>
          <p:spPr>
            <a:xfrm>
              <a:off x="3390412" y="2927476"/>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77" name="文本框 76">
              <a:extLst>
                <a:ext uri="{FF2B5EF4-FFF2-40B4-BE49-F238E27FC236}">
                  <a16:creationId xmlns:a16="http://schemas.microsoft.com/office/drawing/2014/main" id="{57476699-2C2D-3293-15E3-5EA19DCABAD0}"/>
                </a:ext>
              </a:extLst>
            </p:cNvPr>
            <p:cNvSpPr txBox="1"/>
            <p:nvPr/>
          </p:nvSpPr>
          <p:spPr>
            <a:xfrm>
              <a:off x="3356840" y="2900545"/>
              <a:ext cx="360040" cy="253916"/>
            </a:xfrm>
            <a:prstGeom prst="rect">
              <a:avLst/>
            </a:prstGeom>
            <a:noFill/>
          </p:spPr>
          <p:txBody>
            <a:bodyPr wrap="square" rtlCol="0">
              <a:spAutoFit/>
            </a:bodyPr>
            <a:lstStyle/>
            <a:p>
              <a:r>
                <a:rPr lang="en-US" altLang="zh-CN" sz="1050"/>
                <a:t>1</a:t>
              </a:r>
              <a:endParaRPr lang="zh-CN" altLang="en-US" sz="1050"/>
            </a:p>
          </p:txBody>
        </p:sp>
        <p:sp>
          <p:nvSpPr>
            <p:cNvPr id="78" name="任意多边形 91">
              <a:extLst>
                <a:ext uri="{FF2B5EF4-FFF2-40B4-BE49-F238E27FC236}">
                  <a16:creationId xmlns:a16="http://schemas.microsoft.com/office/drawing/2014/main" id="{F2EDC938-28F0-7D75-B4D1-5E52058E773A}"/>
                </a:ext>
              </a:extLst>
            </p:cNvPr>
            <p:cNvSpPr/>
            <p:nvPr/>
          </p:nvSpPr>
          <p:spPr>
            <a:xfrm>
              <a:off x="2209654" y="2053606"/>
              <a:ext cx="168442" cy="176464"/>
            </a:xfrm>
            <a:custGeom>
              <a:avLst/>
              <a:gdLst>
                <a:gd name="connsiteX0" fmla="*/ 168442 w 168442"/>
                <a:gd name="connsiteY0" fmla="*/ 0 h 176464"/>
                <a:gd name="connsiteX1" fmla="*/ 0 w 168442"/>
                <a:gd name="connsiteY1" fmla="*/ 176464 h 176464"/>
              </a:gdLst>
              <a:ahLst/>
              <a:cxnLst>
                <a:cxn ang="0">
                  <a:pos x="connsiteX0" y="connsiteY0"/>
                </a:cxn>
                <a:cxn ang="0">
                  <a:pos x="connsiteX1" y="connsiteY1"/>
                </a:cxn>
              </a:cxnLst>
              <a:rect l="l" t="t" r="r" b="b"/>
              <a:pathLst>
                <a:path w="168442" h="176464">
                  <a:moveTo>
                    <a:pt x="168442" y="0"/>
                  </a:moveTo>
                  <a:lnTo>
                    <a:pt x="0" y="176464"/>
                  </a:lnTo>
                </a:path>
              </a:pathLst>
            </a:custGeom>
            <a:noFill/>
            <a:ln>
              <a:solidFill>
                <a:schemeClr val="tx1"/>
              </a:solidFill>
            </a:ln>
          </p:spPr>
          <p:txBody>
            <a:bodyPr rtlCol="0" anchor="ctr"/>
            <a:lstStyle/>
            <a:p>
              <a:pPr algn="ctr"/>
              <a:endParaRPr lang="zh-CN" altLang="en-US"/>
            </a:p>
          </p:txBody>
        </p:sp>
        <p:sp>
          <p:nvSpPr>
            <p:cNvPr id="79" name="任意多边形 92">
              <a:extLst>
                <a:ext uri="{FF2B5EF4-FFF2-40B4-BE49-F238E27FC236}">
                  <a16:creationId xmlns:a16="http://schemas.microsoft.com/office/drawing/2014/main" id="{336D0DD3-D5E1-F929-428B-9A6A371E0EF0}"/>
                </a:ext>
              </a:extLst>
            </p:cNvPr>
            <p:cNvSpPr/>
            <p:nvPr/>
          </p:nvSpPr>
          <p:spPr>
            <a:xfrm>
              <a:off x="2576486" y="2059831"/>
              <a:ext cx="168443" cy="200526"/>
            </a:xfrm>
            <a:custGeom>
              <a:avLst/>
              <a:gdLst>
                <a:gd name="connsiteX0" fmla="*/ 0 w 168443"/>
                <a:gd name="connsiteY0" fmla="*/ 0 h 200526"/>
                <a:gd name="connsiteX1" fmla="*/ 168443 w 168443"/>
                <a:gd name="connsiteY1" fmla="*/ 200526 h 200526"/>
              </a:gdLst>
              <a:ahLst/>
              <a:cxnLst>
                <a:cxn ang="0">
                  <a:pos x="connsiteX0" y="connsiteY0"/>
                </a:cxn>
                <a:cxn ang="0">
                  <a:pos x="connsiteX1" y="connsiteY1"/>
                </a:cxn>
              </a:cxnLst>
              <a:rect l="l" t="t" r="r" b="b"/>
              <a:pathLst>
                <a:path w="168443" h="200526">
                  <a:moveTo>
                    <a:pt x="0" y="0"/>
                  </a:moveTo>
                  <a:lnTo>
                    <a:pt x="168443" y="200526"/>
                  </a:lnTo>
                </a:path>
              </a:pathLst>
            </a:custGeom>
            <a:noFill/>
            <a:ln>
              <a:solidFill>
                <a:schemeClr val="tx1"/>
              </a:solidFill>
            </a:ln>
          </p:spPr>
          <p:txBody>
            <a:bodyPr rtlCol="0" anchor="ctr"/>
            <a:lstStyle/>
            <a:p>
              <a:pPr algn="ctr"/>
              <a:endParaRPr lang="zh-CN" altLang="en-US"/>
            </a:p>
          </p:txBody>
        </p:sp>
        <p:sp>
          <p:nvSpPr>
            <p:cNvPr id="80" name="任意多边形 93">
              <a:extLst>
                <a:ext uri="{FF2B5EF4-FFF2-40B4-BE49-F238E27FC236}">
                  <a16:creationId xmlns:a16="http://schemas.microsoft.com/office/drawing/2014/main" id="{B3DC0321-26A4-D286-8BAD-E2AEC8D8C819}"/>
                </a:ext>
              </a:extLst>
            </p:cNvPr>
            <p:cNvSpPr/>
            <p:nvPr/>
          </p:nvSpPr>
          <p:spPr>
            <a:xfrm>
              <a:off x="1950844" y="2388694"/>
              <a:ext cx="96253" cy="168442"/>
            </a:xfrm>
            <a:custGeom>
              <a:avLst/>
              <a:gdLst>
                <a:gd name="connsiteX0" fmla="*/ 96253 w 96253"/>
                <a:gd name="connsiteY0" fmla="*/ 0 h 168442"/>
                <a:gd name="connsiteX1" fmla="*/ 0 w 96253"/>
                <a:gd name="connsiteY1" fmla="*/ 168442 h 168442"/>
              </a:gdLst>
              <a:ahLst/>
              <a:cxnLst>
                <a:cxn ang="0">
                  <a:pos x="connsiteX0" y="connsiteY0"/>
                </a:cxn>
                <a:cxn ang="0">
                  <a:pos x="connsiteX1" y="connsiteY1"/>
                </a:cxn>
              </a:cxnLst>
              <a:rect l="l" t="t" r="r" b="b"/>
              <a:pathLst>
                <a:path w="96253" h="168442">
                  <a:moveTo>
                    <a:pt x="96253" y="0"/>
                  </a:moveTo>
                  <a:lnTo>
                    <a:pt x="0" y="168442"/>
                  </a:lnTo>
                </a:path>
              </a:pathLst>
            </a:custGeom>
            <a:noFill/>
            <a:ln>
              <a:solidFill>
                <a:schemeClr val="tx1"/>
              </a:solidFill>
            </a:ln>
          </p:spPr>
          <p:txBody>
            <a:bodyPr rtlCol="0" anchor="ctr"/>
            <a:lstStyle/>
            <a:p>
              <a:pPr algn="ctr"/>
              <a:endParaRPr lang="zh-CN" altLang="en-US"/>
            </a:p>
          </p:txBody>
        </p:sp>
        <p:sp>
          <p:nvSpPr>
            <p:cNvPr id="81" name="任意多边形 94">
              <a:extLst>
                <a:ext uri="{FF2B5EF4-FFF2-40B4-BE49-F238E27FC236}">
                  <a16:creationId xmlns:a16="http://schemas.microsoft.com/office/drawing/2014/main" id="{508EF88A-53D0-E300-6EF1-17CD483F6B79}"/>
                </a:ext>
              </a:extLst>
            </p:cNvPr>
            <p:cNvSpPr/>
            <p:nvPr/>
          </p:nvSpPr>
          <p:spPr>
            <a:xfrm>
              <a:off x="2215539" y="2364631"/>
              <a:ext cx="72190" cy="192505"/>
            </a:xfrm>
            <a:custGeom>
              <a:avLst/>
              <a:gdLst>
                <a:gd name="connsiteX0" fmla="*/ 0 w 72190"/>
                <a:gd name="connsiteY0" fmla="*/ 0 h 192505"/>
                <a:gd name="connsiteX1" fmla="*/ 72190 w 72190"/>
                <a:gd name="connsiteY1" fmla="*/ 192505 h 192505"/>
              </a:gdLst>
              <a:ahLst/>
              <a:cxnLst>
                <a:cxn ang="0">
                  <a:pos x="connsiteX0" y="connsiteY0"/>
                </a:cxn>
                <a:cxn ang="0">
                  <a:pos x="connsiteX1" y="connsiteY1"/>
                </a:cxn>
              </a:cxnLst>
              <a:rect l="l" t="t" r="r" b="b"/>
              <a:pathLst>
                <a:path w="72190" h="192505">
                  <a:moveTo>
                    <a:pt x="0" y="0"/>
                  </a:moveTo>
                  <a:lnTo>
                    <a:pt x="72190" y="192505"/>
                  </a:lnTo>
                </a:path>
              </a:pathLst>
            </a:custGeom>
            <a:noFill/>
            <a:ln>
              <a:solidFill>
                <a:schemeClr val="tx1"/>
              </a:solidFill>
            </a:ln>
          </p:spPr>
          <p:txBody>
            <a:bodyPr rtlCol="0" anchor="ctr"/>
            <a:lstStyle/>
            <a:p>
              <a:pPr algn="ctr"/>
              <a:endParaRPr lang="zh-CN" altLang="en-US"/>
            </a:p>
          </p:txBody>
        </p:sp>
        <p:sp>
          <p:nvSpPr>
            <p:cNvPr id="82" name="任意多边形 95">
              <a:extLst>
                <a:ext uri="{FF2B5EF4-FFF2-40B4-BE49-F238E27FC236}">
                  <a16:creationId xmlns:a16="http://schemas.microsoft.com/office/drawing/2014/main" id="{E4A68F69-A0AD-0148-09F1-1521855EE0E0}"/>
                </a:ext>
              </a:extLst>
            </p:cNvPr>
            <p:cNvSpPr/>
            <p:nvPr/>
          </p:nvSpPr>
          <p:spPr>
            <a:xfrm>
              <a:off x="2696802" y="2420778"/>
              <a:ext cx="64169" cy="144379"/>
            </a:xfrm>
            <a:custGeom>
              <a:avLst/>
              <a:gdLst>
                <a:gd name="connsiteX0" fmla="*/ 64169 w 64169"/>
                <a:gd name="connsiteY0" fmla="*/ 0 h 144379"/>
                <a:gd name="connsiteX1" fmla="*/ 0 w 64169"/>
                <a:gd name="connsiteY1" fmla="*/ 144379 h 144379"/>
              </a:gdLst>
              <a:ahLst/>
              <a:cxnLst>
                <a:cxn ang="0">
                  <a:pos x="connsiteX0" y="connsiteY0"/>
                </a:cxn>
                <a:cxn ang="0">
                  <a:pos x="connsiteX1" y="connsiteY1"/>
                </a:cxn>
              </a:cxnLst>
              <a:rect l="l" t="t" r="r" b="b"/>
              <a:pathLst>
                <a:path w="64169" h="144379">
                  <a:moveTo>
                    <a:pt x="64169" y="0"/>
                  </a:moveTo>
                  <a:lnTo>
                    <a:pt x="0" y="144379"/>
                  </a:lnTo>
                </a:path>
              </a:pathLst>
            </a:custGeom>
            <a:noFill/>
            <a:ln>
              <a:solidFill>
                <a:schemeClr val="tx1"/>
              </a:solidFill>
            </a:ln>
          </p:spPr>
          <p:txBody>
            <a:bodyPr rtlCol="0" anchor="ctr"/>
            <a:lstStyle/>
            <a:p>
              <a:pPr algn="ctr"/>
              <a:endParaRPr lang="zh-CN" altLang="en-US"/>
            </a:p>
          </p:txBody>
        </p:sp>
        <p:sp>
          <p:nvSpPr>
            <p:cNvPr id="83" name="任意多边形 96">
              <a:extLst>
                <a:ext uri="{FF2B5EF4-FFF2-40B4-BE49-F238E27FC236}">
                  <a16:creationId xmlns:a16="http://schemas.microsoft.com/office/drawing/2014/main" id="{9E3245DB-A400-5A0C-6E04-D4E49766F081}"/>
                </a:ext>
              </a:extLst>
            </p:cNvPr>
            <p:cNvSpPr/>
            <p:nvPr/>
          </p:nvSpPr>
          <p:spPr>
            <a:xfrm>
              <a:off x="2889307" y="2396715"/>
              <a:ext cx="88232" cy="160421"/>
            </a:xfrm>
            <a:custGeom>
              <a:avLst/>
              <a:gdLst>
                <a:gd name="connsiteX0" fmla="*/ 0 w 88232"/>
                <a:gd name="connsiteY0" fmla="*/ 0 h 160421"/>
                <a:gd name="connsiteX1" fmla="*/ 88232 w 88232"/>
                <a:gd name="connsiteY1" fmla="*/ 160421 h 160421"/>
              </a:gdLst>
              <a:ahLst/>
              <a:cxnLst>
                <a:cxn ang="0">
                  <a:pos x="connsiteX0" y="connsiteY0"/>
                </a:cxn>
                <a:cxn ang="0">
                  <a:pos x="connsiteX1" y="connsiteY1"/>
                </a:cxn>
              </a:cxnLst>
              <a:rect l="l" t="t" r="r" b="b"/>
              <a:pathLst>
                <a:path w="88232" h="160421">
                  <a:moveTo>
                    <a:pt x="0" y="0"/>
                  </a:moveTo>
                  <a:lnTo>
                    <a:pt x="88232" y="160421"/>
                  </a:lnTo>
                </a:path>
              </a:pathLst>
            </a:custGeom>
            <a:noFill/>
            <a:ln>
              <a:solidFill>
                <a:schemeClr val="tx1"/>
              </a:solidFill>
            </a:ln>
          </p:spPr>
          <p:txBody>
            <a:bodyPr rtlCol="0" anchor="ctr"/>
            <a:lstStyle/>
            <a:p>
              <a:pPr algn="ctr"/>
              <a:endParaRPr lang="zh-CN" altLang="en-US"/>
            </a:p>
          </p:txBody>
        </p:sp>
        <p:sp>
          <p:nvSpPr>
            <p:cNvPr id="84" name="椭圆 83">
              <a:extLst>
                <a:ext uri="{FF2B5EF4-FFF2-40B4-BE49-F238E27FC236}">
                  <a16:creationId xmlns:a16="http://schemas.microsoft.com/office/drawing/2014/main" id="{37067F93-46B4-82B5-3ADB-A11ACFC7A2EE}"/>
                </a:ext>
              </a:extLst>
            </p:cNvPr>
            <p:cNvSpPr/>
            <p:nvPr/>
          </p:nvSpPr>
          <p:spPr>
            <a:xfrm>
              <a:off x="1879526" y="2908754"/>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85" name="文本框 84">
              <a:extLst>
                <a:ext uri="{FF2B5EF4-FFF2-40B4-BE49-F238E27FC236}">
                  <a16:creationId xmlns:a16="http://schemas.microsoft.com/office/drawing/2014/main" id="{B1350B18-A3A3-ADC0-BB9D-EB0AB3819C24}"/>
                </a:ext>
              </a:extLst>
            </p:cNvPr>
            <p:cNvSpPr txBox="1"/>
            <p:nvPr/>
          </p:nvSpPr>
          <p:spPr>
            <a:xfrm>
              <a:off x="1873186" y="2881823"/>
              <a:ext cx="360040" cy="253916"/>
            </a:xfrm>
            <a:prstGeom prst="rect">
              <a:avLst/>
            </a:prstGeom>
            <a:noFill/>
          </p:spPr>
          <p:txBody>
            <a:bodyPr wrap="square" rtlCol="0">
              <a:spAutoFit/>
            </a:bodyPr>
            <a:lstStyle/>
            <a:p>
              <a:r>
                <a:rPr lang="en-US" altLang="zh-CN" sz="1050"/>
                <a:t>6</a:t>
              </a:r>
              <a:endParaRPr lang="zh-CN" altLang="en-US" sz="1050"/>
            </a:p>
          </p:txBody>
        </p:sp>
        <p:sp>
          <p:nvSpPr>
            <p:cNvPr id="86" name="椭圆 85">
              <a:extLst>
                <a:ext uri="{FF2B5EF4-FFF2-40B4-BE49-F238E27FC236}">
                  <a16:creationId xmlns:a16="http://schemas.microsoft.com/office/drawing/2014/main" id="{58B86394-F0AE-956E-3595-8E8BCD760A91}"/>
                </a:ext>
              </a:extLst>
            </p:cNvPr>
            <p:cNvSpPr/>
            <p:nvPr/>
          </p:nvSpPr>
          <p:spPr>
            <a:xfrm>
              <a:off x="2224811" y="2908968"/>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87" name="文本框 86">
              <a:extLst>
                <a:ext uri="{FF2B5EF4-FFF2-40B4-BE49-F238E27FC236}">
                  <a16:creationId xmlns:a16="http://schemas.microsoft.com/office/drawing/2014/main" id="{4BC01782-C22E-0A40-F99B-2438C73FBCEB}"/>
                </a:ext>
              </a:extLst>
            </p:cNvPr>
            <p:cNvSpPr txBox="1"/>
            <p:nvPr/>
          </p:nvSpPr>
          <p:spPr>
            <a:xfrm>
              <a:off x="2191239" y="2882037"/>
              <a:ext cx="360040" cy="253916"/>
            </a:xfrm>
            <a:prstGeom prst="rect">
              <a:avLst/>
            </a:prstGeom>
            <a:noFill/>
          </p:spPr>
          <p:txBody>
            <a:bodyPr wrap="square" rtlCol="0">
              <a:spAutoFit/>
            </a:bodyPr>
            <a:lstStyle/>
            <a:p>
              <a:r>
                <a:rPr lang="en-US" altLang="zh-CN" sz="1050"/>
                <a:t>4</a:t>
              </a:r>
              <a:endParaRPr lang="zh-CN" altLang="en-US" sz="1050"/>
            </a:p>
          </p:txBody>
        </p:sp>
        <p:sp>
          <p:nvSpPr>
            <p:cNvPr id="88" name="椭圆 87">
              <a:extLst>
                <a:ext uri="{FF2B5EF4-FFF2-40B4-BE49-F238E27FC236}">
                  <a16:creationId xmlns:a16="http://schemas.microsoft.com/office/drawing/2014/main" id="{6ED5C452-41E5-99EE-8E5C-926F24A05DF5}"/>
                </a:ext>
              </a:extLst>
            </p:cNvPr>
            <p:cNvSpPr/>
            <p:nvPr/>
          </p:nvSpPr>
          <p:spPr>
            <a:xfrm>
              <a:off x="2486035" y="2916743"/>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89" name="文本框 88">
              <a:extLst>
                <a:ext uri="{FF2B5EF4-FFF2-40B4-BE49-F238E27FC236}">
                  <a16:creationId xmlns:a16="http://schemas.microsoft.com/office/drawing/2014/main" id="{E94A0B7D-A186-A8D1-5D12-089954525611}"/>
                </a:ext>
              </a:extLst>
            </p:cNvPr>
            <p:cNvSpPr txBox="1"/>
            <p:nvPr/>
          </p:nvSpPr>
          <p:spPr>
            <a:xfrm>
              <a:off x="2452463" y="2889812"/>
              <a:ext cx="360040" cy="253916"/>
            </a:xfrm>
            <a:prstGeom prst="rect">
              <a:avLst/>
            </a:prstGeom>
            <a:noFill/>
          </p:spPr>
          <p:txBody>
            <a:bodyPr wrap="square" rtlCol="0">
              <a:spAutoFit/>
            </a:bodyPr>
            <a:lstStyle/>
            <a:p>
              <a:r>
                <a:rPr lang="en-US" altLang="zh-CN" sz="1050"/>
                <a:t>10</a:t>
              </a:r>
              <a:endParaRPr lang="zh-CN" altLang="en-US" sz="1050"/>
            </a:p>
          </p:txBody>
        </p:sp>
        <p:sp>
          <p:nvSpPr>
            <p:cNvPr id="90" name="椭圆 89">
              <a:extLst>
                <a:ext uri="{FF2B5EF4-FFF2-40B4-BE49-F238E27FC236}">
                  <a16:creationId xmlns:a16="http://schemas.microsoft.com/office/drawing/2014/main" id="{70C17020-37F4-4839-9C48-58D103BC09C8}"/>
                </a:ext>
              </a:extLst>
            </p:cNvPr>
            <p:cNvSpPr/>
            <p:nvPr/>
          </p:nvSpPr>
          <p:spPr>
            <a:xfrm>
              <a:off x="2804088" y="2918334"/>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91" name="文本框 90">
              <a:extLst>
                <a:ext uri="{FF2B5EF4-FFF2-40B4-BE49-F238E27FC236}">
                  <a16:creationId xmlns:a16="http://schemas.microsoft.com/office/drawing/2014/main" id="{2B6754BC-BAC1-792B-F671-445FD6166781}"/>
                </a:ext>
              </a:extLst>
            </p:cNvPr>
            <p:cNvSpPr txBox="1"/>
            <p:nvPr/>
          </p:nvSpPr>
          <p:spPr>
            <a:xfrm>
              <a:off x="2770516" y="2891403"/>
              <a:ext cx="360040" cy="253916"/>
            </a:xfrm>
            <a:prstGeom prst="rect">
              <a:avLst/>
            </a:prstGeom>
            <a:noFill/>
          </p:spPr>
          <p:txBody>
            <a:bodyPr wrap="square" rtlCol="0">
              <a:spAutoFit/>
            </a:bodyPr>
            <a:lstStyle/>
            <a:p>
              <a:r>
                <a:rPr lang="en-US" altLang="zh-CN" sz="1050"/>
                <a:t>2</a:t>
              </a:r>
              <a:endParaRPr lang="zh-CN" altLang="en-US" sz="1050"/>
            </a:p>
          </p:txBody>
        </p:sp>
        <p:sp>
          <p:nvSpPr>
            <p:cNvPr id="92" name="任意多边形 106">
              <a:extLst>
                <a:ext uri="{FF2B5EF4-FFF2-40B4-BE49-F238E27FC236}">
                  <a16:creationId xmlns:a16="http://schemas.microsoft.com/office/drawing/2014/main" id="{3CEEE67D-01F5-DF49-228C-E5EDA5DFAA9C}"/>
                </a:ext>
              </a:extLst>
            </p:cNvPr>
            <p:cNvSpPr/>
            <p:nvPr/>
          </p:nvSpPr>
          <p:spPr>
            <a:xfrm>
              <a:off x="1365307" y="2685473"/>
              <a:ext cx="465222" cy="224589"/>
            </a:xfrm>
            <a:custGeom>
              <a:avLst/>
              <a:gdLst>
                <a:gd name="connsiteX0" fmla="*/ 465222 w 465222"/>
                <a:gd name="connsiteY0" fmla="*/ 0 h 224589"/>
                <a:gd name="connsiteX1" fmla="*/ 0 w 465222"/>
                <a:gd name="connsiteY1" fmla="*/ 224589 h 224589"/>
              </a:gdLst>
              <a:ahLst/>
              <a:cxnLst>
                <a:cxn ang="0">
                  <a:pos x="connsiteX0" y="connsiteY0"/>
                </a:cxn>
                <a:cxn ang="0">
                  <a:pos x="connsiteX1" y="connsiteY1"/>
                </a:cxn>
              </a:cxnLst>
              <a:rect l="l" t="t" r="r" b="b"/>
              <a:pathLst>
                <a:path w="465222" h="224589">
                  <a:moveTo>
                    <a:pt x="465222" y="0"/>
                  </a:moveTo>
                  <a:lnTo>
                    <a:pt x="0" y="224589"/>
                  </a:lnTo>
                </a:path>
              </a:pathLst>
            </a:custGeom>
            <a:noFill/>
            <a:ln>
              <a:solidFill>
                <a:schemeClr val="tx1"/>
              </a:solidFill>
            </a:ln>
          </p:spPr>
          <p:txBody>
            <a:bodyPr rtlCol="0" anchor="ctr"/>
            <a:lstStyle/>
            <a:p>
              <a:pPr algn="ctr"/>
              <a:endParaRPr lang="zh-CN" altLang="en-US"/>
            </a:p>
          </p:txBody>
        </p:sp>
        <p:sp>
          <p:nvSpPr>
            <p:cNvPr id="93" name="任意多边形 107">
              <a:extLst>
                <a:ext uri="{FF2B5EF4-FFF2-40B4-BE49-F238E27FC236}">
                  <a16:creationId xmlns:a16="http://schemas.microsoft.com/office/drawing/2014/main" id="{74CD6C8F-A67D-E6C2-3EF4-DEFEE7AF6F22}"/>
                </a:ext>
              </a:extLst>
            </p:cNvPr>
            <p:cNvSpPr/>
            <p:nvPr/>
          </p:nvSpPr>
          <p:spPr>
            <a:xfrm>
              <a:off x="1750318" y="2765683"/>
              <a:ext cx="160421" cy="144379"/>
            </a:xfrm>
            <a:custGeom>
              <a:avLst/>
              <a:gdLst>
                <a:gd name="connsiteX0" fmla="*/ 160421 w 160421"/>
                <a:gd name="connsiteY0" fmla="*/ 0 h 144379"/>
                <a:gd name="connsiteX1" fmla="*/ 0 w 160421"/>
                <a:gd name="connsiteY1" fmla="*/ 144379 h 144379"/>
              </a:gdLst>
              <a:ahLst/>
              <a:cxnLst>
                <a:cxn ang="0">
                  <a:pos x="connsiteX0" y="connsiteY0"/>
                </a:cxn>
                <a:cxn ang="0">
                  <a:pos x="connsiteX1" y="connsiteY1"/>
                </a:cxn>
              </a:cxnLst>
              <a:rect l="l" t="t" r="r" b="b"/>
              <a:pathLst>
                <a:path w="160421" h="144379">
                  <a:moveTo>
                    <a:pt x="160421" y="0"/>
                  </a:moveTo>
                  <a:lnTo>
                    <a:pt x="0" y="144379"/>
                  </a:lnTo>
                </a:path>
              </a:pathLst>
            </a:custGeom>
            <a:noFill/>
            <a:ln>
              <a:solidFill>
                <a:schemeClr val="tx1"/>
              </a:solidFill>
            </a:ln>
          </p:spPr>
          <p:txBody>
            <a:bodyPr rtlCol="0" anchor="ctr"/>
            <a:lstStyle/>
            <a:p>
              <a:pPr algn="ctr"/>
              <a:endParaRPr lang="zh-CN" altLang="en-US"/>
            </a:p>
          </p:txBody>
        </p:sp>
        <p:sp>
          <p:nvSpPr>
            <p:cNvPr id="94" name="任意多边形 108">
              <a:extLst>
                <a:ext uri="{FF2B5EF4-FFF2-40B4-BE49-F238E27FC236}">
                  <a16:creationId xmlns:a16="http://schemas.microsoft.com/office/drawing/2014/main" id="{AF7815E2-B27E-8235-AD1D-2BDF7CD9A917}"/>
                </a:ext>
              </a:extLst>
            </p:cNvPr>
            <p:cNvSpPr/>
            <p:nvPr/>
          </p:nvSpPr>
          <p:spPr>
            <a:xfrm>
              <a:off x="2071160" y="2749641"/>
              <a:ext cx="176463" cy="168442"/>
            </a:xfrm>
            <a:custGeom>
              <a:avLst/>
              <a:gdLst>
                <a:gd name="connsiteX0" fmla="*/ 176463 w 176463"/>
                <a:gd name="connsiteY0" fmla="*/ 0 h 168442"/>
                <a:gd name="connsiteX1" fmla="*/ 0 w 176463"/>
                <a:gd name="connsiteY1" fmla="*/ 168442 h 168442"/>
              </a:gdLst>
              <a:ahLst/>
              <a:cxnLst>
                <a:cxn ang="0">
                  <a:pos x="connsiteX0" y="connsiteY0"/>
                </a:cxn>
                <a:cxn ang="0">
                  <a:pos x="connsiteX1" y="connsiteY1"/>
                </a:cxn>
              </a:cxnLst>
              <a:rect l="l" t="t" r="r" b="b"/>
              <a:pathLst>
                <a:path w="176463" h="168442">
                  <a:moveTo>
                    <a:pt x="176463" y="0"/>
                  </a:moveTo>
                  <a:lnTo>
                    <a:pt x="0" y="168442"/>
                  </a:lnTo>
                </a:path>
              </a:pathLst>
            </a:custGeom>
            <a:noFill/>
            <a:ln>
              <a:solidFill>
                <a:schemeClr val="tx1"/>
              </a:solidFill>
            </a:ln>
          </p:spPr>
          <p:txBody>
            <a:bodyPr rtlCol="0" anchor="ctr"/>
            <a:lstStyle/>
            <a:p>
              <a:pPr algn="ctr"/>
              <a:endParaRPr lang="zh-CN" altLang="en-US"/>
            </a:p>
          </p:txBody>
        </p:sp>
        <p:sp>
          <p:nvSpPr>
            <p:cNvPr id="95" name="任意多边形 109">
              <a:extLst>
                <a:ext uri="{FF2B5EF4-FFF2-40B4-BE49-F238E27FC236}">
                  <a16:creationId xmlns:a16="http://schemas.microsoft.com/office/drawing/2014/main" id="{AA9FAAD3-65A3-AF8B-3A75-808180732E83}"/>
                </a:ext>
              </a:extLst>
            </p:cNvPr>
            <p:cNvSpPr/>
            <p:nvPr/>
          </p:nvSpPr>
          <p:spPr>
            <a:xfrm>
              <a:off x="2335855" y="2757662"/>
              <a:ext cx="56147" cy="168442"/>
            </a:xfrm>
            <a:custGeom>
              <a:avLst/>
              <a:gdLst>
                <a:gd name="connsiteX0" fmla="*/ 0 w 56147"/>
                <a:gd name="connsiteY0" fmla="*/ 0 h 168442"/>
                <a:gd name="connsiteX1" fmla="*/ 56147 w 56147"/>
                <a:gd name="connsiteY1" fmla="*/ 168442 h 168442"/>
              </a:gdLst>
              <a:ahLst/>
              <a:cxnLst>
                <a:cxn ang="0">
                  <a:pos x="connsiteX0" y="connsiteY0"/>
                </a:cxn>
                <a:cxn ang="0">
                  <a:pos x="connsiteX1" y="connsiteY1"/>
                </a:cxn>
              </a:cxnLst>
              <a:rect l="l" t="t" r="r" b="b"/>
              <a:pathLst>
                <a:path w="56147" h="168442">
                  <a:moveTo>
                    <a:pt x="0" y="0"/>
                  </a:moveTo>
                  <a:lnTo>
                    <a:pt x="56147" y="168442"/>
                  </a:lnTo>
                </a:path>
              </a:pathLst>
            </a:custGeom>
            <a:noFill/>
            <a:ln>
              <a:solidFill>
                <a:schemeClr val="tx1"/>
              </a:solidFill>
            </a:ln>
          </p:spPr>
          <p:txBody>
            <a:bodyPr rtlCol="0" anchor="ctr"/>
            <a:lstStyle/>
            <a:p>
              <a:pPr algn="ctr"/>
              <a:endParaRPr lang="zh-CN" altLang="en-US"/>
            </a:p>
          </p:txBody>
        </p:sp>
        <p:sp>
          <p:nvSpPr>
            <p:cNvPr id="96" name="任意多边形 110">
              <a:extLst>
                <a:ext uri="{FF2B5EF4-FFF2-40B4-BE49-F238E27FC236}">
                  <a16:creationId xmlns:a16="http://schemas.microsoft.com/office/drawing/2014/main" id="{D4CA8F2D-5AA4-A5AF-B8CC-B1510C1E15E0}"/>
                </a:ext>
              </a:extLst>
            </p:cNvPr>
            <p:cNvSpPr/>
            <p:nvPr/>
          </p:nvSpPr>
          <p:spPr>
            <a:xfrm>
              <a:off x="2608571" y="2749641"/>
              <a:ext cx="40105" cy="176463"/>
            </a:xfrm>
            <a:custGeom>
              <a:avLst/>
              <a:gdLst>
                <a:gd name="connsiteX0" fmla="*/ 40105 w 40105"/>
                <a:gd name="connsiteY0" fmla="*/ 0 h 176463"/>
                <a:gd name="connsiteX1" fmla="*/ 0 w 40105"/>
                <a:gd name="connsiteY1" fmla="*/ 176463 h 176463"/>
              </a:gdLst>
              <a:ahLst/>
              <a:cxnLst>
                <a:cxn ang="0">
                  <a:pos x="connsiteX0" y="connsiteY0"/>
                </a:cxn>
                <a:cxn ang="0">
                  <a:pos x="connsiteX1" y="connsiteY1"/>
                </a:cxn>
              </a:cxnLst>
              <a:rect l="l" t="t" r="r" b="b"/>
              <a:pathLst>
                <a:path w="40105" h="176463">
                  <a:moveTo>
                    <a:pt x="40105" y="0"/>
                  </a:moveTo>
                  <a:lnTo>
                    <a:pt x="0" y="176463"/>
                  </a:lnTo>
                </a:path>
              </a:pathLst>
            </a:custGeom>
            <a:noFill/>
            <a:ln>
              <a:solidFill>
                <a:schemeClr val="tx1"/>
              </a:solidFill>
            </a:ln>
          </p:spPr>
          <p:txBody>
            <a:bodyPr rtlCol="0" anchor="ctr"/>
            <a:lstStyle/>
            <a:p>
              <a:pPr algn="ctr"/>
              <a:endParaRPr lang="zh-CN" altLang="en-US"/>
            </a:p>
          </p:txBody>
        </p:sp>
        <p:sp>
          <p:nvSpPr>
            <p:cNvPr id="97" name="任意多边形 111">
              <a:extLst>
                <a:ext uri="{FF2B5EF4-FFF2-40B4-BE49-F238E27FC236}">
                  <a16:creationId xmlns:a16="http://schemas.microsoft.com/office/drawing/2014/main" id="{0B9D37E6-E53B-95B5-CD80-DD7568BC679E}"/>
                </a:ext>
              </a:extLst>
            </p:cNvPr>
            <p:cNvSpPr/>
            <p:nvPr/>
          </p:nvSpPr>
          <p:spPr>
            <a:xfrm>
              <a:off x="2777013" y="2701515"/>
              <a:ext cx="112294" cy="240631"/>
            </a:xfrm>
            <a:custGeom>
              <a:avLst/>
              <a:gdLst>
                <a:gd name="connsiteX0" fmla="*/ 0 w 112294"/>
                <a:gd name="connsiteY0" fmla="*/ 0 h 240631"/>
                <a:gd name="connsiteX1" fmla="*/ 112294 w 112294"/>
                <a:gd name="connsiteY1" fmla="*/ 240631 h 240631"/>
              </a:gdLst>
              <a:ahLst/>
              <a:cxnLst>
                <a:cxn ang="0">
                  <a:pos x="connsiteX0" y="connsiteY0"/>
                </a:cxn>
                <a:cxn ang="0">
                  <a:pos x="connsiteX1" y="connsiteY1"/>
                </a:cxn>
              </a:cxnLst>
              <a:rect l="l" t="t" r="r" b="b"/>
              <a:pathLst>
                <a:path w="112294" h="240631">
                  <a:moveTo>
                    <a:pt x="0" y="0"/>
                  </a:moveTo>
                  <a:lnTo>
                    <a:pt x="112294" y="240631"/>
                  </a:lnTo>
                </a:path>
              </a:pathLst>
            </a:custGeom>
            <a:noFill/>
            <a:ln>
              <a:solidFill>
                <a:schemeClr val="tx1"/>
              </a:solidFill>
            </a:ln>
          </p:spPr>
          <p:txBody>
            <a:bodyPr rtlCol="0" anchor="ctr"/>
            <a:lstStyle/>
            <a:p>
              <a:pPr algn="ctr"/>
              <a:endParaRPr lang="zh-CN" altLang="en-US"/>
            </a:p>
          </p:txBody>
        </p:sp>
        <p:sp>
          <p:nvSpPr>
            <p:cNvPr id="98" name="任意多边形 112">
              <a:extLst>
                <a:ext uri="{FF2B5EF4-FFF2-40B4-BE49-F238E27FC236}">
                  <a16:creationId xmlns:a16="http://schemas.microsoft.com/office/drawing/2014/main" id="{246419EB-0477-F241-F482-ADF66727877E}"/>
                </a:ext>
              </a:extLst>
            </p:cNvPr>
            <p:cNvSpPr/>
            <p:nvPr/>
          </p:nvSpPr>
          <p:spPr>
            <a:xfrm>
              <a:off x="3081813" y="2757662"/>
              <a:ext cx="40105" cy="200526"/>
            </a:xfrm>
            <a:custGeom>
              <a:avLst/>
              <a:gdLst>
                <a:gd name="connsiteX0" fmla="*/ 0 w 40105"/>
                <a:gd name="connsiteY0" fmla="*/ 0 h 200526"/>
                <a:gd name="connsiteX1" fmla="*/ 40105 w 40105"/>
                <a:gd name="connsiteY1" fmla="*/ 200526 h 200526"/>
              </a:gdLst>
              <a:ahLst/>
              <a:cxnLst>
                <a:cxn ang="0">
                  <a:pos x="connsiteX0" y="connsiteY0"/>
                </a:cxn>
                <a:cxn ang="0">
                  <a:pos x="connsiteX1" y="connsiteY1"/>
                </a:cxn>
              </a:cxnLst>
              <a:rect l="l" t="t" r="r" b="b"/>
              <a:pathLst>
                <a:path w="40105" h="200526">
                  <a:moveTo>
                    <a:pt x="0" y="0"/>
                  </a:moveTo>
                  <a:lnTo>
                    <a:pt x="40105" y="200526"/>
                  </a:lnTo>
                </a:path>
              </a:pathLst>
            </a:custGeom>
            <a:noFill/>
            <a:ln>
              <a:solidFill>
                <a:schemeClr val="tx1"/>
              </a:solidFill>
            </a:ln>
          </p:spPr>
          <p:txBody>
            <a:bodyPr rtlCol="0" anchor="ctr"/>
            <a:lstStyle/>
            <a:p>
              <a:pPr algn="ctr"/>
              <a:endParaRPr lang="zh-CN" altLang="en-US"/>
            </a:p>
          </p:txBody>
        </p:sp>
        <p:sp>
          <p:nvSpPr>
            <p:cNvPr id="99" name="任意多边形 113">
              <a:extLst>
                <a:ext uri="{FF2B5EF4-FFF2-40B4-BE49-F238E27FC236}">
                  <a16:creationId xmlns:a16="http://schemas.microsoft.com/office/drawing/2014/main" id="{9E3F3B4F-8D4D-C7B7-094C-DC365CCDBDC3}"/>
                </a:ext>
              </a:extLst>
            </p:cNvPr>
            <p:cNvSpPr/>
            <p:nvPr/>
          </p:nvSpPr>
          <p:spPr>
            <a:xfrm>
              <a:off x="3105876" y="2749641"/>
              <a:ext cx="360947" cy="192505"/>
            </a:xfrm>
            <a:custGeom>
              <a:avLst/>
              <a:gdLst>
                <a:gd name="connsiteX0" fmla="*/ 0 w 360947"/>
                <a:gd name="connsiteY0" fmla="*/ 0 h 192505"/>
                <a:gd name="connsiteX1" fmla="*/ 360947 w 360947"/>
                <a:gd name="connsiteY1" fmla="*/ 192505 h 192505"/>
              </a:gdLst>
              <a:ahLst/>
              <a:cxnLst>
                <a:cxn ang="0">
                  <a:pos x="connsiteX0" y="connsiteY0"/>
                </a:cxn>
                <a:cxn ang="0">
                  <a:pos x="connsiteX1" y="connsiteY1"/>
                </a:cxn>
              </a:cxnLst>
              <a:rect l="l" t="t" r="r" b="b"/>
              <a:pathLst>
                <a:path w="360947" h="192505">
                  <a:moveTo>
                    <a:pt x="0" y="0"/>
                  </a:moveTo>
                  <a:lnTo>
                    <a:pt x="360947" y="192505"/>
                  </a:lnTo>
                </a:path>
              </a:pathLst>
            </a:custGeom>
            <a:noFill/>
            <a:ln>
              <a:solidFill>
                <a:schemeClr val="tx1"/>
              </a:solidFill>
            </a:ln>
          </p:spPr>
          <p:txBody>
            <a:bodyPr rtlCol="0" anchor="ctr"/>
            <a:lstStyle/>
            <a:p>
              <a:pPr algn="ctr"/>
              <a:endParaRPr lang="zh-CN" altLang="en-US"/>
            </a:p>
          </p:txBody>
        </p:sp>
        <p:sp>
          <p:nvSpPr>
            <p:cNvPr id="100" name="矩形 99">
              <a:extLst>
                <a:ext uri="{FF2B5EF4-FFF2-40B4-BE49-F238E27FC236}">
                  <a16:creationId xmlns:a16="http://schemas.microsoft.com/office/drawing/2014/main" id="{E6644FD9-6985-5ABB-F5E2-C3FD82857C14}"/>
                </a:ext>
              </a:extLst>
            </p:cNvPr>
            <p:cNvSpPr/>
            <p:nvPr/>
          </p:nvSpPr>
          <p:spPr>
            <a:xfrm>
              <a:off x="1159445" y="1800952"/>
              <a:ext cx="2557435" cy="1440160"/>
            </a:xfrm>
            <a:prstGeom prst="rect">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01" name="文本框 100">
              <a:extLst>
                <a:ext uri="{FF2B5EF4-FFF2-40B4-BE49-F238E27FC236}">
                  <a16:creationId xmlns:a16="http://schemas.microsoft.com/office/drawing/2014/main" id="{3E3E692B-42E8-A480-BF43-99056210E924}"/>
                </a:ext>
              </a:extLst>
            </p:cNvPr>
            <p:cNvSpPr txBox="1"/>
            <p:nvPr/>
          </p:nvSpPr>
          <p:spPr>
            <a:xfrm>
              <a:off x="1129509" y="1789869"/>
              <a:ext cx="750017" cy="246221"/>
            </a:xfrm>
            <a:prstGeom prst="rect">
              <a:avLst/>
            </a:prstGeom>
            <a:noFill/>
          </p:spPr>
          <p:txBody>
            <a:bodyPr wrap="square" rtlCol="0">
              <a:spAutoFit/>
            </a:bodyPr>
            <a:lstStyle/>
            <a:p>
              <a:r>
                <a:rPr lang="en-US" altLang="zh-CN" sz="1000"/>
                <a:t>FSM page</a:t>
              </a:r>
              <a:endParaRPr lang="zh-CN" altLang="en-US" sz="1000"/>
            </a:p>
          </p:txBody>
        </p:sp>
        <p:sp>
          <p:nvSpPr>
            <p:cNvPr id="102" name="椭圆 101">
              <a:extLst>
                <a:ext uri="{FF2B5EF4-FFF2-40B4-BE49-F238E27FC236}">
                  <a16:creationId xmlns:a16="http://schemas.microsoft.com/office/drawing/2014/main" id="{4DD9F162-3924-FF38-FFA9-32B396F8CF51}"/>
                </a:ext>
              </a:extLst>
            </p:cNvPr>
            <p:cNvSpPr/>
            <p:nvPr/>
          </p:nvSpPr>
          <p:spPr>
            <a:xfrm>
              <a:off x="6142318" y="1921449"/>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03" name="文本框 102">
              <a:extLst>
                <a:ext uri="{FF2B5EF4-FFF2-40B4-BE49-F238E27FC236}">
                  <a16:creationId xmlns:a16="http://schemas.microsoft.com/office/drawing/2014/main" id="{B63DB28E-7CC1-4E73-7F7A-390896BE5408}"/>
                </a:ext>
              </a:extLst>
            </p:cNvPr>
            <p:cNvSpPr txBox="1"/>
            <p:nvPr/>
          </p:nvSpPr>
          <p:spPr>
            <a:xfrm>
              <a:off x="6093199" y="1894118"/>
              <a:ext cx="360040" cy="253916"/>
            </a:xfrm>
            <a:prstGeom prst="rect">
              <a:avLst/>
            </a:prstGeom>
            <a:noFill/>
          </p:spPr>
          <p:txBody>
            <a:bodyPr wrap="square" rtlCol="0">
              <a:spAutoFit/>
            </a:bodyPr>
            <a:lstStyle/>
            <a:p>
              <a:r>
                <a:rPr lang="en-US" altLang="zh-CN" sz="1050"/>
                <a:t>7</a:t>
              </a:r>
              <a:endParaRPr lang="zh-CN" altLang="en-US" sz="1050"/>
            </a:p>
          </p:txBody>
        </p:sp>
        <p:sp>
          <p:nvSpPr>
            <p:cNvPr id="104" name="椭圆 103">
              <a:extLst>
                <a:ext uri="{FF2B5EF4-FFF2-40B4-BE49-F238E27FC236}">
                  <a16:creationId xmlns:a16="http://schemas.microsoft.com/office/drawing/2014/main" id="{CDDB878C-FB7D-B137-9A2F-9B18CE735C9B}"/>
                </a:ext>
              </a:extLst>
            </p:cNvPr>
            <p:cNvSpPr/>
            <p:nvPr/>
          </p:nvSpPr>
          <p:spPr>
            <a:xfrm>
              <a:off x="5787410" y="2209046"/>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05" name="文本框 104">
              <a:extLst>
                <a:ext uri="{FF2B5EF4-FFF2-40B4-BE49-F238E27FC236}">
                  <a16:creationId xmlns:a16="http://schemas.microsoft.com/office/drawing/2014/main" id="{BA43CBB5-4CA9-2773-81CF-EB0F00FB9912}"/>
                </a:ext>
              </a:extLst>
            </p:cNvPr>
            <p:cNvSpPr txBox="1"/>
            <p:nvPr/>
          </p:nvSpPr>
          <p:spPr>
            <a:xfrm>
              <a:off x="5753838" y="2182115"/>
              <a:ext cx="360040" cy="253916"/>
            </a:xfrm>
            <a:prstGeom prst="rect">
              <a:avLst/>
            </a:prstGeom>
            <a:noFill/>
          </p:spPr>
          <p:txBody>
            <a:bodyPr wrap="square" rtlCol="0">
              <a:spAutoFit/>
            </a:bodyPr>
            <a:lstStyle/>
            <a:p>
              <a:r>
                <a:rPr lang="en-US" altLang="zh-CN" sz="1050"/>
                <a:t>7</a:t>
              </a:r>
              <a:endParaRPr lang="zh-CN" altLang="en-US" sz="1050"/>
            </a:p>
          </p:txBody>
        </p:sp>
        <p:sp>
          <p:nvSpPr>
            <p:cNvPr id="106" name="椭圆 105">
              <a:extLst>
                <a:ext uri="{FF2B5EF4-FFF2-40B4-BE49-F238E27FC236}">
                  <a16:creationId xmlns:a16="http://schemas.microsoft.com/office/drawing/2014/main" id="{8310A6BD-2B6F-BF33-9A42-17F12D0F8BD2}"/>
                </a:ext>
              </a:extLst>
            </p:cNvPr>
            <p:cNvSpPr/>
            <p:nvPr/>
          </p:nvSpPr>
          <p:spPr>
            <a:xfrm>
              <a:off x="6475844" y="2235976"/>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07" name="文本框 106">
              <a:extLst>
                <a:ext uri="{FF2B5EF4-FFF2-40B4-BE49-F238E27FC236}">
                  <a16:creationId xmlns:a16="http://schemas.microsoft.com/office/drawing/2014/main" id="{306F679B-C839-FA2B-5F82-1CD004E713C3}"/>
                </a:ext>
              </a:extLst>
            </p:cNvPr>
            <p:cNvSpPr txBox="1"/>
            <p:nvPr/>
          </p:nvSpPr>
          <p:spPr>
            <a:xfrm>
              <a:off x="6451999" y="2216522"/>
              <a:ext cx="360040" cy="253916"/>
            </a:xfrm>
            <a:prstGeom prst="rect">
              <a:avLst/>
            </a:prstGeom>
            <a:noFill/>
          </p:spPr>
          <p:txBody>
            <a:bodyPr wrap="square" rtlCol="0">
              <a:spAutoFit/>
            </a:bodyPr>
            <a:lstStyle/>
            <a:p>
              <a:r>
                <a:rPr lang="en-US" altLang="zh-CN" sz="1050"/>
                <a:t>5</a:t>
              </a:r>
              <a:endParaRPr lang="zh-CN" altLang="en-US" sz="1050"/>
            </a:p>
          </p:txBody>
        </p:sp>
        <p:sp>
          <p:nvSpPr>
            <p:cNvPr id="108" name="椭圆 107">
              <a:extLst>
                <a:ext uri="{FF2B5EF4-FFF2-40B4-BE49-F238E27FC236}">
                  <a16:creationId xmlns:a16="http://schemas.microsoft.com/office/drawing/2014/main" id="{FA59BF80-8B16-CB6D-9C55-7E4C057DFCE2}"/>
                </a:ext>
              </a:extLst>
            </p:cNvPr>
            <p:cNvSpPr/>
            <p:nvPr/>
          </p:nvSpPr>
          <p:spPr>
            <a:xfrm>
              <a:off x="5580551" y="2547029"/>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09" name="文本框 108">
              <a:extLst>
                <a:ext uri="{FF2B5EF4-FFF2-40B4-BE49-F238E27FC236}">
                  <a16:creationId xmlns:a16="http://schemas.microsoft.com/office/drawing/2014/main" id="{F13BF15C-0D52-6008-26FF-7A9E2D23DA5F}"/>
                </a:ext>
              </a:extLst>
            </p:cNvPr>
            <p:cNvSpPr txBox="1"/>
            <p:nvPr/>
          </p:nvSpPr>
          <p:spPr>
            <a:xfrm>
              <a:off x="5546979" y="2520098"/>
              <a:ext cx="360040" cy="253916"/>
            </a:xfrm>
            <a:prstGeom prst="rect">
              <a:avLst/>
            </a:prstGeom>
            <a:noFill/>
          </p:spPr>
          <p:txBody>
            <a:bodyPr wrap="square" rtlCol="0">
              <a:spAutoFit/>
            </a:bodyPr>
            <a:lstStyle/>
            <a:p>
              <a:r>
                <a:rPr lang="en-US" altLang="zh-CN" sz="1050"/>
                <a:t>7</a:t>
              </a:r>
              <a:endParaRPr lang="zh-CN" altLang="en-US" sz="1050"/>
            </a:p>
          </p:txBody>
        </p:sp>
        <p:sp>
          <p:nvSpPr>
            <p:cNvPr id="110" name="椭圆 109">
              <a:extLst>
                <a:ext uri="{FF2B5EF4-FFF2-40B4-BE49-F238E27FC236}">
                  <a16:creationId xmlns:a16="http://schemas.microsoft.com/office/drawing/2014/main" id="{BA6D7083-A6C1-F0F7-C4B2-4E4DE44F955C}"/>
                </a:ext>
              </a:extLst>
            </p:cNvPr>
            <p:cNvSpPr/>
            <p:nvPr/>
          </p:nvSpPr>
          <p:spPr>
            <a:xfrm>
              <a:off x="5940700" y="2545151"/>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11" name="文本框 110">
              <a:extLst>
                <a:ext uri="{FF2B5EF4-FFF2-40B4-BE49-F238E27FC236}">
                  <a16:creationId xmlns:a16="http://schemas.microsoft.com/office/drawing/2014/main" id="{F5E83B8C-8037-5313-4D81-E20AAF62208B}"/>
                </a:ext>
              </a:extLst>
            </p:cNvPr>
            <p:cNvSpPr txBox="1"/>
            <p:nvPr/>
          </p:nvSpPr>
          <p:spPr>
            <a:xfrm>
              <a:off x="5907128" y="2518220"/>
              <a:ext cx="360040" cy="253916"/>
            </a:xfrm>
            <a:prstGeom prst="rect">
              <a:avLst/>
            </a:prstGeom>
            <a:noFill/>
          </p:spPr>
          <p:txBody>
            <a:bodyPr wrap="square" rtlCol="0">
              <a:spAutoFit/>
            </a:bodyPr>
            <a:lstStyle/>
            <a:p>
              <a:r>
                <a:rPr lang="en-US" altLang="zh-CN" sz="1050"/>
                <a:t>6</a:t>
              </a:r>
              <a:endParaRPr lang="zh-CN" altLang="en-US" sz="1050"/>
            </a:p>
          </p:txBody>
        </p:sp>
        <p:sp>
          <p:nvSpPr>
            <p:cNvPr id="112" name="椭圆 111">
              <a:extLst>
                <a:ext uri="{FF2B5EF4-FFF2-40B4-BE49-F238E27FC236}">
                  <a16:creationId xmlns:a16="http://schemas.microsoft.com/office/drawing/2014/main" id="{9B791CFB-0374-56ED-BCDE-97F35053A380}"/>
                </a:ext>
              </a:extLst>
            </p:cNvPr>
            <p:cNvSpPr/>
            <p:nvPr/>
          </p:nvSpPr>
          <p:spPr>
            <a:xfrm>
              <a:off x="6331719" y="2547029"/>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13" name="文本框 112">
              <a:extLst>
                <a:ext uri="{FF2B5EF4-FFF2-40B4-BE49-F238E27FC236}">
                  <a16:creationId xmlns:a16="http://schemas.microsoft.com/office/drawing/2014/main" id="{099B1A19-F132-13AF-E5E0-1E5374EBB2DA}"/>
                </a:ext>
              </a:extLst>
            </p:cNvPr>
            <p:cNvSpPr txBox="1"/>
            <p:nvPr/>
          </p:nvSpPr>
          <p:spPr>
            <a:xfrm>
              <a:off x="6298147" y="2520098"/>
              <a:ext cx="360040" cy="253916"/>
            </a:xfrm>
            <a:prstGeom prst="rect">
              <a:avLst/>
            </a:prstGeom>
            <a:noFill/>
          </p:spPr>
          <p:txBody>
            <a:bodyPr wrap="square" rtlCol="0">
              <a:spAutoFit/>
            </a:bodyPr>
            <a:lstStyle/>
            <a:p>
              <a:r>
                <a:rPr lang="en-US" altLang="zh-CN" sz="1050"/>
                <a:t>5</a:t>
              </a:r>
              <a:endParaRPr lang="zh-CN" altLang="en-US" sz="1050"/>
            </a:p>
          </p:txBody>
        </p:sp>
        <p:sp>
          <p:nvSpPr>
            <p:cNvPr id="114" name="椭圆 113">
              <a:extLst>
                <a:ext uri="{FF2B5EF4-FFF2-40B4-BE49-F238E27FC236}">
                  <a16:creationId xmlns:a16="http://schemas.microsoft.com/office/drawing/2014/main" id="{0B2486DF-1DE7-ADFD-0FC8-5AD8C8A090D3}"/>
                </a:ext>
              </a:extLst>
            </p:cNvPr>
            <p:cNvSpPr/>
            <p:nvPr/>
          </p:nvSpPr>
          <p:spPr>
            <a:xfrm>
              <a:off x="6691868" y="2545151"/>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15" name="文本框 114">
              <a:extLst>
                <a:ext uri="{FF2B5EF4-FFF2-40B4-BE49-F238E27FC236}">
                  <a16:creationId xmlns:a16="http://schemas.microsoft.com/office/drawing/2014/main" id="{3190DE28-7152-CCB8-8C5E-28936AD3B962}"/>
                </a:ext>
              </a:extLst>
            </p:cNvPr>
            <p:cNvSpPr txBox="1"/>
            <p:nvPr/>
          </p:nvSpPr>
          <p:spPr>
            <a:xfrm>
              <a:off x="6658296" y="2518220"/>
              <a:ext cx="360040" cy="253916"/>
            </a:xfrm>
            <a:prstGeom prst="rect">
              <a:avLst/>
            </a:prstGeom>
            <a:noFill/>
          </p:spPr>
          <p:txBody>
            <a:bodyPr wrap="square" rtlCol="0">
              <a:spAutoFit/>
            </a:bodyPr>
            <a:lstStyle/>
            <a:p>
              <a:r>
                <a:rPr lang="en-US" altLang="zh-CN" sz="1050"/>
                <a:t>3</a:t>
              </a:r>
              <a:endParaRPr lang="zh-CN" altLang="en-US" sz="1050"/>
            </a:p>
          </p:txBody>
        </p:sp>
        <p:sp>
          <p:nvSpPr>
            <p:cNvPr id="116" name="椭圆 115">
              <a:extLst>
                <a:ext uri="{FF2B5EF4-FFF2-40B4-BE49-F238E27FC236}">
                  <a16:creationId xmlns:a16="http://schemas.microsoft.com/office/drawing/2014/main" id="{83DB205E-BEB2-1A6E-E043-3A319F98E9AA}"/>
                </a:ext>
              </a:extLst>
            </p:cNvPr>
            <p:cNvSpPr/>
            <p:nvPr/>
          </p:nvSpPr>
          <p:spPr>
            <a:xfrm>
              <a:off x="4965613" y="2901299"/>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17" name="文本框 116">
              <a:extLst>
                <a:ext uri="{FF2B5EF4-FFF2-40B4-BE49-F238E27FC236}">
                  <a16:creationId xmlns:a16="http://schemas.microsoft.com/office/drawing/2014/main" id="{7B9E8DC7-4F15-24FF-D4B2-F922B34A6BBA}"/>
                </a:ext>
              </a:extLst>
            </p:cNvPr>
            <p:cNvSpPr txBox="1"/>
            <p:nvPr/>
          </p:nvSpPr>
          <p:spPr>
            <a:xfrm>
              <a:off x="4932041" y="2874368"/>
              <a:ext cx="360040" cy="253916"/>
            </a:xfrm>
            <a:prstGeom prst="rect">
              <a:avLst/>
            </a:prstGeom>
            <a:noFill/>
          </p:spPr>
          <p:txBody>
            <a:bodyPr wrap="square" rtlCol="0">
              <a:spAutoFit/>
            </a:bodyPr>
            <a:lstStyle/>
            <a:p>
              <a:r>
                <a:rPr lang="en-US" altLang="zh-CN" sz="1050"/>
                <a:t>7</a:t>
              </a:r>
              <a:endParaRPr lang="zh-CN" altLang="en-US" sz="1050"/>
            </a:p>
          </p:txBody>
        </p:sp>
        <p:sp>
          <p:nvSpPr>
            <p:cNvPr id="118" name="椭圆 117">
              <a:extLst>
                <a:ext uri="{FF2B5EF4-FFF2-40B4-BE49-F238E27FC236}">
                  <a16:creationId xmlns:a16="http://schemas.microsoft.com/office/drawing/2014/main" id="{9DAE3740-C16B-82D4-82CE-83A431A405EB}"/>
                </a:ext>
              </a:extLst>
            </p:cNvPr>
            <p:cNvSpPr/>
            <p:nvPr/>
          </p:nvSpPr>
          <p:spPr>
            <a:xfrm>
              <a:off x="5325762" y="2899421"/>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19" name="文本框 118">
              <a:extLst>
                <a:ext uri="{FF2B5EF4-FFF2-40B4-BE49-F238E27FC236}">
                  <a16:creationId xmlns:a16="http://schemas.microsoft.com/office/drawing/2014/main" id="{2EFC02CC-6963-D8DD-ACC7-007AAADD4DD7}"/>
                </a:ext>
              </a:extLst>
            </p:cNvPr>
            <p:cNvSpPr txBox="1"/>
            <p:nvPr/>
          </p:nvSpPr>
          <p:spPr>
            <a:xfrm>
              <a:off x="5285405" y="2891307"/>
              <a:ext cx="360040" cy="253916"/>
            </a:xfrm>
            <a:prstGeom prst="rect">
              <a:avLst/>
            </a:prstGeom>
            <a:noFill/>
          </p:spPr>
          <p:txBody>
            <a:bodyPr wrap="square" rtlCol="0">
              <a:spAutoFit/>
            </a:bodyPr>
            <a:lstStyle/>
            <a:p>
              <a:r>
                <a:rPr lang="en-US" altLang="zh-CN" sz="1050"/>
                <a:t>5</a:t>
              </a:r>
              <a:endParaRPr lang="zh-CN" altLang="en-US" sz="1050"/>
            </a:p>
          </p:txBody>
        </p:sp>
        <p:sp>
          <p:nvSpPr>
            <p:cNvPr id="120" name="椭圆 119">
              <a:extLst>
                <a:ext uri="{FF2B5EF4-FFF2-40B4-BE49-F238E27FC236}">
                  <a16:creationId xmlns:a16="http://schemas.microsoft.com/office/drawing/2014/main" id="{509D91FE-2DE8-63B5-E73F-87DD8E95DAE1}"/>
                </a:ext>
              </a:extLst>
            </p:cNvPr>
            <p:cNvSpPr/>
            <p:nvPr/>
          </p:nvSpPr>
          <p:spPr>
            <a:xfrm>
              <a:off x="6844954" y="2924479"/>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21" name="文本框 120">
              <a:extLst>
                <a:ext uri="{FF2B5EF4-FFF2-40B4-BE49-F238E27FC236}">
                  <a16:creationId xmlns:a16="http://schemas.microsoft.com/office/drawing/2014/main" id="{1280DE73-B079-00F2-F985-695228856F71}"/>
                </a:ext>
              </a:extLst>
            </p:cNvPr>
            <p:cNvSpPr txBox="1"/>
            <p:nvPr/>
          </p:nvSpPr>
          <p:spPr>
            <a:xfrm>
              <a:off x="6811382" y="2897548"/>
              <a:ext cx="360040" cy="253916"/>
            </a:xfrm>
            <a:prstGeom prst="rect">
              <a:avLst/>
            </a:prstGeom>
            <a:noFill/>
          </p:spPr>
          <p:txBody>
            <a:bodyPr wrap="square" rtlCol="0">
              <a:spAutoFit/>
            </a:bodyPr>
            <a:lstStyle/>
            <a:p>
              <a:r>
                <a:rPr lang="en-US" altLang="zh-CN" sz="1050"/>
                <a:t>3</a:t>
              </a:r>
              <a:endParaRPr lang="zh-CN" altLang="en-US" sz="1050"/>
            </a:p>
          </p:txBody>
        </p:sp>
        <p:sp>
          <p:nvSpPr>
            <p:cNvPr id="122" name="椭圆 121">
              <a:extLst>
                <a:ext uri="{FF2B5EF4-FFF2-40B4-BE49-F238E27FC236}">
                  <a16:creationId xmlns:a16="http://schemas.microsoft.com/office/drawing/2014/main" id="{50F3C396-E064-24DA-C1F6-9515F4DEE41D}"/>
                </a:ext>
              </a:extLst>
            </p:cNvPr>
            <p:cNvSpPr/>
            <p:nvPr/>
          </p:nvSpPr>
          <p:spPr>
            <a:xfrm>
              <a:off x="7163007" y="2926070"/>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23" name="文本框 122">
              <a:extLst>
                <a:ext uri="{FF2B5EF4-FFF2-40B4-BE49-F238E27FC236}">
                  <a16:creationId xmlns:a16="http://schemas.microsoft.com/office/drawing/2014/main" id="{47220902-436F-A596-642D-A152C85532B9}"/>
                </a:ext>
              </a:extLst>
            </p:cNvPr>
            <p:cNvSpPr txBox="1"/>
            <p:nvPr/>
          </p:nvSpPr>
          <p:spPr>
            <a:xfrm>
              <a:off x="7129435" y="2899139"/>
              <a:ext cx="360040" cy="253916"/>
            </a:xfrm>
            <a:prstGeom prst="rect">
              <a:avLst/>
            </a:prstGeom>
            <a:noFill/>
          </p:spPr>
          <p:txBody>
            <a:bodyPr wrap="square" rtlCol="0">
              <a:spAutoFit/>
            </a:bodyPr>
            <a:lstStyle/>
            <a:p>
              <a:r>
                <a:rPr lang="en-US" altLang="zh-CN" sz="1050"/>
                <a:t>1</a:t>
              </a:r>
              <a:endParaRPr lang="zh-CN" altLang="en-US" sz="1050"/>
            </a:p>
          </p:txBody>
        </p:sp>
        <p:sp>
          <p:nvSpPr>
            <p:cNvPr id="124" name="任意多边形 138">
              <a:extLst>
                <a:ext uri="{FF2B5EF4-FFF2-40B4-BE49-F238E27FC236}">
                  <a16:creationId xmlns:a16="http://schemas.microsoft.com/office/drawing/2014/main" id="{87134E72-D6B2-269D-F276-E1F2ECE3D8A7}"/>
                </a:ext>
              </a:extLst>
            </p:cNvPr>
            <p:cNvSpPr/>
            <p:nvPr/>
          </p:nvSpPr>
          <p:spPr>
            <a:xfrm>
              <a:off x="5982249" y="2052200"/>
              <a:ext cx="168442" cy="176464"/>
            </a:xfrm>
            <a:custGeom>
              <a:avLst/>
              <a:gdLst>
                <a:gd name="connsiteX0" fmla="*/ 168442 w 168442"/>
                <a:gd name="connsiteY0" fmla="*/ 0 h 176464"/>
                <a:gd name="connsiteX1" fmla="*/ 0 w 168442"/>
                <a:gd name="connsiteY1" fmla="*/ 176464 h 176464"/>
              </a:gdLst>
              <a:ahLst/>
              <a:cxnLst>
                <a:cxn ang="0">
                  <a:pos x="connsiteX0" y="connsiteY0"/>
                </a:cxn>
                <a:cxn ang="0">
                  <a:pos x="connsiteX1" y="connsiteY1"/>
                </a:cxn>
              </a:cxnLst>
              <a:rect l="l" t="t" r="r" b="b"/>
              <a:pathLst>
                <a:path w="168442" h="176464">
                  <a:moveTo>
                    <a:pt x="168442" y="0"/>
                  </a:moveTo>
                  <a:lnTo>
                    <a:pt x="0" y="176464"/>
                  </a:lnTo>
                </a:path>
              </a:pathLst>
            </a:custGeom>
            <a:noFill/>
            <a:ln>
              <a:solidFill>
                <a:schemeClr val="tx1"/>
              </a:solidFill>
            </a:ln>
          </p:spPr>
          <p:txBody>
            <a:bodyPr rtlCol="0" anchor="ctr"/>
            <a:lstStyle/>
            <a:p>
              <a:pPr algn="ctr"/>
              <a:endParaRPr lang="zh-CN" altLang="en-US"/>
            </a:p>
          </p:txBody>
        </p:sp>
        <p:sp>
          <p:nvSpPr>
            <p:cNvPr id="125" name="任意多边形 139">
              <a:extLst>
                <a:ext uri="{FF2B5EF4-FFF2-40B4-BE49-F238E27FC236}">
                  <a16:creationId xmlns:a16="http://schemas.microsoft.com/office/drawing/2014/main" id="{01211C08-7912-AE24-6870-6FD48529F293}"/>
                </a:ext>
              </a:extLst>
            </p:cNvPr>
            <p:cNvSpPr/>
            <p:nvPr/>
          </p:nvSpPr>
          <p:spPr>
            <a:xfrm>
              <a:off x="6349081" y="2058425"/>
              <a:ext cx="168443" cy="200526"/>
            </a:xfrm>
            <a:custGeom>
              <a:avLst/>
              <a:gdLst>
                <a:gd name="connsiteX0" fmla="*/ 0 w 168443"/>
                <a:gd name="connsiteY0" fmla="*/ 0 h 200526"/>
                <a:gd name="connsiteX1" fmla="*/ 168443 w 168443"/>
                <a:gd name="connsiteY1" fmla="*/ 200526 h 200526"/>
              </a:gdLst>
              <a:ahLst/>
              <a:cxnLst>
                <a:cxn ang="0">
                  <a:pos x="connsiteX0" y="connsiteY0"/>
                </a:cxn>
                <a:cxn ang="0">
                  <a:pos x="connsiteX1" y="connsiteY1"/>
                </a:cxn>
              </a:cxnLst>
              <a:rect l="l" t="t" r="r" b="b"/>
              <a:pathLst>
                <a:path w="168443" h="200526">
                  <a:moveTo>
                    <a:pt x="0" y="0"/>
                  </a:moveTo>
                  <a:lnTo>
                    <a:pt x="168443" y="200526"/>
                  </a:lnTo>
                </a:path>
              </a:pathLst>
            </a:custGeom>
            <a:noFill/>
            <a:ln>
              <a:solidFill>
                <a:schemeClr val="tx1"/>
              </a:solidFill>
            </a:ln>
          </p:spPr>
          <p:txBody>
            <a:bodyPr rtlCol="0" anchor="ctr"/>
            <a:lstStyle/>
            <a:p>
              <a:pPr algn="ctr"/>
              <a:endParaRPr lang="zh-CN" altLang="en-US"/>
            </a:p>
          </p:txBody>
        </p:sp>
        <p:sp>
          <p:nvSpPr>
            <p:cNvPr id="126" name="任意多边形 140">
              <a:extLst>
                <a:ext uri="{FF2B5EF4-FFF2-40B4-BE49-F238E27FC236}">
                  <a16:creationId xmlns:a16="http://schemas.microsoft.com/office/drawing/2014/main" id="{34EF87BC-CCB7-301F-9485-336157DC6D7B}"/>
                </a:ext>
              </a:extLst>
            </p:cNvPr>
            <p:cNvSpPr/>
            <p:nvPr/>
          </p:nvSpPr>
          <p:spPr>
            <a:xfrm>
              <a:off x="5723439" y="2387288"/>
              <a:ext cx="96253" cy="168442"/>
            </a:xfrm>
            <a:custGeom>
              <a:avLst/>
              <a:gdLst>
                <a:gd name="connsiteX0" fmla="*/ 96253 w 96253"/>
                <a:gd name="connsiteY0" fmla="*/ 0 h 168442"/>
                <a:gd name="connsiteX1" fmla="*/ 0 w 96253"/>
                <a:gd name="connsiteY1" fmla="*/ 168442 h 168442"/>
              </a:gdLst>
              <a:ahLst/>
              <a:cxnLst>
                <a:cxn ang="0">
                  <a:pos x="connsiteX0" y="connsiteY0"/>
                </a:cxn>
                <a:cxn ang="0">
                  <a:pos x="connsiteX1" y="connsiteY1"/>
                </a:cxn>
              </a:cxnLst>
              <a:rect l="l" t="t" r="r" b="b"/>
              <a:pathLst>
                <a:path w="96253" h="168442">
                  <a:moveTo>
                    <a:pt x="96253" y="0"/>
                  </a:moveTo>
                  <a:lnTo>
                    <a:pt x="0" y="168442"/>
                  </a:lnTo>
                </a:path>
              </a:pathLst>
            </a:custGeom>
            <a:noFill/>
            <a:ln>
              <a:solidFill>
                <a:schemeClr val="tx1"/>
              </a:solidFill>
            </a:ln>
          </p:spPr>
          <p:txBody>
            <a:bodyPr rtlCol="0" anchor="ctr"/>
            <a:lstStyle/>
            <a:p>
              <a:pPr algn="ctr"/>
              <a:endParaRPr lang="zh-CN" altLang="en-US"/>
            </a:p>
          </p:txBody>
        </p:sp>
        <p:sp>
          <p:nvSpPr>
            <p:cNvPr id="127" name="任意多边形 141">
              <a:extLst>
                <a:ext uri="{FF2B5EF4-FFF2-40B4-BE49-F238E27FC236}">
                  <a16:creationId xmlns:a16="http://schemas.microsoft.com/office/drawing/2014/main" id="{60A9FC2A-F785-6E7A-EC6F-0D0F5665FE0F}"/>
                </a:ext>
              </a:extLst>
            </p:cNvPr>
            <p:cNvSpPr/>
            <p:nvPr/>
          </p:nvSpPr>
          <p:spPr>
            <a:xfrm>
              <a:off x="5988134" y="2363225"/>
              <a:ext cx="72190" cy="192505"/>
            </a:xfrm>
            <a:custGeom>
              <a:avLst/>
              <a:gdLst>
                <a:gd name="connsiteX0" fmla="*/ 0 w 72190"/>
                <a:gd name="connsiteY0" fmla="*/ 0 h 192505"/>
                <a:gd name="connsiteX1" fmla="*/ 72190 w 72190"/>
                <a:gd name="connsiteY1" fmla="*/ 192505 h 192505"/>
              </a:gdLst>
              <a:ahLst/>
              <a:cxnLst>
                <a:cxn ang="0">
                  <a:pos x="connsiteX0" y="connsiteY0"/>
                </a:cxn>
                <a:cxn ang="0">
                  <a:pos x="connsiteX1" y="connsiteY1"/>
                </a:cxn>
              </a:cxnLst>
              <a:rect l="l" t="t" r="r" b="b"/>
              <a:pathLst>
                <a:path w="72190" h="192505">
                  <a:moveTo>
                    <a:pt x="0" y="0"/>
                  </a:moveTo>
                  <a:lnTo>
                    <a:pt x="72190" y="192505"/>
                  </a:lnTo>
                </a:path>
              </a:pathLst>
            </a:custGeom>
            <a:noFill/>
            <a:ln>
              <a:solidFill>
                <a:schemeClr val="tx1"/>
              </a:solidFill>
            </a:ln>
          </p:spPr>
          <p:txBody>
            <a:bodyPr rtlCol="0" anchor="ctr"/>
            <a:lstStyle/>
            <a:p>
              <a:pPr algn="ctr"/>
              <a:endParaRPr lang="zh-CN" altLang="en-US"/>
            </a:p>
          </p:txBody>
        </p:sp>
        <p:sp>
          <p:nvSpPr>
            <p:cNvPr id="128" name="任意多边形 142">
              <a:extLst>
                <a:ext uri="{FF2B5EF4-FFF2-40B4-BE49-F238E27FC236}">
                  <a16:creationId xmlns:a16="http://schemas.microsoft.com/office/drawing/2014/main" id="{ADEBFD73-F751-3E31-FA66-71FE3BCF2D2D}"/>
                </a:ext>
              </a:extLst>
            </p:cNvPr>
            <p:cNvSpPr/>
            <p:nvPr/>
          </p:nvSpPr>
          <p:spPr>
            <a:xfrm>
              <a:off x="6469397" y="2419372"/>
              <a:ext cx="64169" cy="144379"/>
            </a:xfrm>
            <a:custGeom>
              <a:avLst/>
              <a:gdLst>
                <a:gd name="connsiteX0" fmla="*/ 64169 w 64169"/>
                <a:gd name="connsiteY0" fmla="*/ 0 h 144379"/>
                <a:gd name="connsiteX1" fmla="*/ 0 w 64169"/>
                <a:gd name="connsiteY1" fmla="*/ 144379 h 144379"/>
              </a:gdLst>
              <a:ahLst/>
              <a:cxnLst>
                <a:cxn ang="0">
                  <a:pos x="connsiteX0" y="connsiteY0"/>
                </a:cxn>
                <a:cxn ang="0">
                  <a:pos x="connsiteX1" y="connsiteY1"/>
                </a:cxn>
              </a:cxnLst>
              <a:rect l="l" t="t" r="r" b="b"/>
              <a:pathLst>
                <a:path w="64169" h="144379">
                  <a:moveTo>
                    <a:pt x="64169" y="0"/>
                  </a:moveTo>
                  <a:lnTo>
                    <a:pt x="0" y="144379"/>
                  </a:lnTo>
                </a:path>
              </a:pathLst>
            </a:custGeom>
            <a:noFill/>
            <a:ln>
              <a:solidFill>
                <a:schemeClr val="tx1"/>
              </a:solidFill>
            </a:ln>
          </p:spPr>
          <p:txBody>
            <a:bodyPr rtlCol="0" anchor="ctr"/>
            <a:lstStyle/>
            <a:p>
              <a:pPr algn="ctr"/>
              <a:endParaRPr lang="zh-CN" altLang="en-US"/>
            </a:p>
          </p:txBody>
        </p:sp>
        <p:sp>
          <p:nvSpPr>
            <p:cNvPr id="129" name="任意多边形 143">
              <a:extLst>
                <a:ext uri="{FF2B5EF4-FFF2-40B4-BE49-F238E27FC236}">
                  <a16:creationId xmlns:a16="http://schemas.microsoft.com/office/drawing/2014/main" id="{F7021DEE-93AB-C8B6-406B-DC252EA7A7CB}"/>
                </a:ext>
              </a:extLst>
            </p:cNvPr>
            <p:cNvSpPr/>
            <p:nvPr/>
          </p:nvSpPr>
          <p:spPr>
            <a:xfrm>
              <a:off x="6661902" y="2395309"/>
              <a:ext cx="88232" cy="160421"/>
            </a:xfrm>
            <a:custGeom>
              <a:avLst/>
              <a:gdLst>
                <a:gd name="connsiteX0" fmla="*/ 0 w 88232"/>
                <a:gd name="connsiteY0" fmla="*/ 0 h 160421"/>
                <a:gd name="connsiteX1" fmla="*/ 88232 w 88232"/>
                <a:gd name="connsiteY1" fmla="*/ 160421 h 160421"/>
              </a:gdLst>
              <a:ahLst/>
              <a:cxnLst>
                <a:cxn ang="0">
                  <a:pos x="connsiteX0" y="connsiteY0"/>
                </a:cxn>
                <a:cxn ang="0">
                  <a:pos x="connsiteX1" y="connsiteY1"/>
                </a:cxn>
              </a:cxnLst>
              <a:rect l="l" t="t" r="r" b="b"/>
              <a:pathLst>
                <a:path w="88232" h="160421">
                  <a:moveTo>
                    <a:pt x="0" y="0"/>
                  </a:moveTo>
                  <a:lnTo>
                    <a:pt x="88232" y="160421"/>
                  </a:lnTo>
                </a:path>
              </a:pathLst>
            </a:custGeom>
            <a:noFill/>
            <a:ln>
              <a:solidFill>
                <a:schemeClr val="tx1"/>
              </a:solidFill>
            </a:ln>
          </p:spPr>
          <p:txBody>
            <a:bodyPr rtlCol="0" anchor="ctr"/>
            <a:lstStyle/>
            <a:p>
              <a:pPr algn="ctr"/>
              <a:endParaRPr lang="zh-CN" altLang="en-US"/>
            </a:p>
          </p:txBody>
        </p:sp>
        <p:sp>
          <p:nvSpPr>
            <p:cNvPr id="130" name="椭圆 129">
              <a:extLst>
                <a:ext uri="{FF2B5EF4-FFF2-40B4-BE49-F238E27FC236}">
                  <a16:creationId xmlns:a16="http://schemas.microsoft.com/office/drawing/2014/main" id="{FE3D46AD-035F-EA21-2D1C-C24D17958CAD}"/>
                </a:ext>
              </a:extLst>
            </p:cNvPr>
            <p:cNvSpPr/>
            <p:nvPr/>
          </p:nvSpPr>
          <p:spPr>
            <a:xfrm>
              <a:off x="5652121" y="2907348"/>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31" name="文本框 130">
              <a:extLst>
                <a:ext uri="{FF2B5EF4-FFF2-40B4-BE49-F238E27FC236}">
                  <a16:creationId xmlns:a16="http://schemas.microsoft.com/office/drawing/2014/main" id="{DF506B73-46CB-A3D1-69B9-7C95AB4C9B81}"/>
                </a:ext>
              </a:extLst>
            </p:cNvPr>
            <p:cNvSpPr txBox="1"/>
            <p:nvPr/>
          </p:nvSpPr>
          <p:spPr>
            <a:xfrm>
              <a:off x="5645781" y="2880417"/>
              <a:ext cx="360040" cy="253916"/>
            </a:xfrm>
            <a:prstGeom prst="rect">
              <a:avLst/>
            </a:prstGeom>
            <a:noFill/>
          </p:spPr>
          <p:txBody>
            <a:bodyPr wrap="square" rtlCol="0">
              <a:spAutoFit/>
            </a:bodyPr>
            <a:lstStyle/>
            <a:p>
              <a:r>
                <a:rPr lang="en-US" altLang="zh-CN" sz="1050"/>
                <a:t>6</a:t>
              </a:r>
              <a:endParaRPr lang="zh-CN" altLang="en-US" sz="1050"/>
            </a:p>
          </p:txBody>
        </p:sp>
        <p:sp>
          <p:nvSpPr>
            <p:cNvPr id="132" name="椭圆 131">
              <a:extLst>
                <a:ext uri="{FF2B5EF4-FFF2-40B4-BE49-F238E27FC236}">
                  <a16:creationId xmlns:a16="http://schemas.microsoft.com/office/drawing/2014/main" id="{D25E08DA-84D7-3B6E-B041-15A0F9D4E553}"/>
                </a:ext>
              </a:extLst>
            </p:cNvPr>
            <p:cNvSpPr/>
            <p:nvPr/>
          </p:nvSpPr>
          <p:spPr>
            <a:xfrm>
              <a:off x="5997406" y="2907562"/>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33" name="文本框 132">
              <a:extLst>
                <a:ext uri="{FF2B5EF4-FFF2-40B4-BE49-F238E27FC236}">
                  <a16:creationId xmlns:a16="http://schemas.microsoft.com/office/drawing/2014/main" id="{42E7BB21-77CA-D3F8-6B61-9AD277A33F23}"/>
                </a:ext>
              </a:extLst>
            </p:cNvPr>
            <p:cNvSpPr txBox="1"/>
            <p:nvPr/>
          </p:nvSpPr>
          <p:spPr>
            <a:xfrm>
              <a:off x="5963834" y="2880631"/>
              <a:ext cx="360040" cy="253916"/>
            </a:xfrm>
            <a:prstGeom prst="rect">
              <a:avLst/>
            </a:prstGeom>
            <a:noFill/>
          </p:spPr>
          <p:txBody>
            <a:bodyPr wrap="square" rtlCol="0">
              <a:spAutoFit/>
            </a:bodyPr>
            <a:lstStyle/>
            <a:p>
              <a:r>
                <a:rPr lang="en-US" altLang="zh-CN" sz="1050"/>
                <a:t>4</a:t>
              </a:r>
              <a:endParaRPr lang="zh-CN" altLang="en-US" sz="1050"/>
            </a:p>
          </p:txBody>
        </p:sp>
        <p:sp>
          <p:nvSpPr>
            <p:cNvPr id="134" name="椭圆 133">
              <a:extLst>
                <a:ext uri="{FF2B5EF4-FFF2-40B4-BE49-F238E27FC236}">
                  <a16:creationId xmlns:a16="http://schemas.microsoft.com/office/drawing/2014/main" id="{91D9C0E7-135B-3AA8-9B03-9CBEC8D4AB17}"/>
                </a:ext>
              </a:extLst>
            </p:cNvPr>
            <p:cNvSpPr/>
            <p:nvPr/>
          </p:nvSpPr>
          <p:spPr>
            <a:xfrm>
              <a:off x="6258630" y="2915337"/>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35" name="文本框 134">
              <a:extLst>
                <a:ext uri="{FF2B5EF4-FFF2-40B4-BE49-F238E27FC236}">
                  <a16:creationId xmlns:a16="http://schemas.microsoft.com/office/drawing/2014/main" id="{E59754AE-8957-51B5-AE26-7C596798D5AE}"/>
                </a:ext>
              </a:extLst>
            </p:cNvPr>
            <p:cNvSpPr txBox="1"/>
            <p:nvPr/>
          </p:nvSpPr>
          <p:spPr>
            <a:xfrm>
              <a:off x="6225058" y="2888406"/>
              <a:ext cx="360040" cy="253916"/>
            </a:xfrm>
            <a:prstGeom prst="rect">
              <a:avLst/>
            </a:prstGeom>
            <a:noFill/>
          </p:spPr>
          <p:txBody>
            <a:bodyPr wrap="square" rtlCol="0">
              <a:spAutoFit/>
            </a:bodyPr>
            <a:lstStyle/>
            <a:p>
              <a:r>
                <a:rPr lang="en-US" altLang="zh-CN" sz="1050"/>
                <a:t>5</a:t>
              </a:r>
              <a:endParaRPr lang="zh-CN" altLang="en-US" sz="1050"/>
            </a:p>
          </p:txBody>
        </p:sp>
        <p:sp>
          <p:nvSpPr>
            <p:cNvPr id="136" name="椭圆 135">
              <a:extLst>
                <a:ext uri="{FF2B5EF4-FFF2-40B4-BE49-F238E27FC236}">
                  <a16:creationId xmlns:a16="http://schemas.microsoft.com/office/drawing/2014/main" id="{53EDB571-5610-BB5E-F539-4F6BFD87FD99}"/>
                </a:ext>
              </a:extLst>
            </p:cNvPr>
            <p:cNvSpPr/>
            <p:nvPr/>
          </p:nvSpPr>
          <p:spPr>
            <a:xfrm>
              <a:off x="6576683" y="2916928"/>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37" name="文本框 136">
              <a:extLst>
                <a:ext uri="{FF2B5EF4-FFF2-40B4-BE49-F238E27FC236}">
                  <a16:creationId xmlns:a16="http://schemas.microsoft.com/office/drawing/2014/main" id="{917FD65B-9D03-E7C8-7F47-3250E510D448}"/>
                </a:ext>
              </a:extLst>
            </p:cNvPr>
            <p:cNvSpPr txBox="1"/>
            <p:nvPr/>
          </p:nvSpPr>
          <p:spPr>
            <a:xfrm>
              <a:off x="6543111" y="2889997"/>
              <a:ext cx="360040" cy="253916"/>
            </a:xfrm>
            <a:prstGeom prst="rect">
              <a:avLst/>
            </a:prstGeom>
            <a:noFill/>
          </p:spPr>
          <p:txBody>
            <a:bodyPr wrap="square" rtlCol="0">
              <a:spAutoFit/>
            </a:bodyPr>
            <a:lstStyle/>
            <a:p>
              <a:r>
                <a:rPr lang="en-US" altLang="zh-CN" sz="1050"/>
                <a:t>2</a:t>
              </a:r>
              <a:endParaRPr lang="zh-CN" altLang="en-US" sz="1050"/>
            </a:p>
          </p:txBody>
        </p:sp>
        <p:sp>
          <p:nvSpPr>
            <p:cNvPr id="138" name="任意多边形 152">
              <a:extLst>
                <a:ext uri="{FF2B5EF4-FFF2-40B4-BE49-F238E27FC236}">
                  <a16:creationId xmlns:a16="http://schemas.microsoft.com/office/drawing/2014/main" id="{A32E0AAE-3823-4F69-C6AB-C541E4FCB100}"/>
                </a:ext>
              </a:extLst>
            </p:cNvPr>
            <p:cNvSpPr/>
            <p:nvPr/>
          </p:nvSpPr>
          <p:spPr>
            <a:xfrm>
              <a:off x="5137902" y="2684067"/>
              <a:ext cx="465222" cy="224589"/>
            </a:xfrm>
            <a:custGeom>
              <a:avLst/>
              <a:gdLst>
                <a:gd name="connsiteX0" fmla="*/ 465222 w 465222"/>
                <a:gd name="connsiteY0" fmla="*/ 0 h 224589"/>
                <a:gd name="connsiteX1" fmla="*/ 0 w 465222"/>
                <a:gd name="connsiteY1" fmla="*/ 224589 h 224589"/>
              </a:gdLst>
              <a:ahLst/>
              <a:cxnLst>
                <a:cxn ang="0">
                  <a:pos x="connsiteX0" y="connsiteY0"/>
                </a:cxn>
                <a:cxn ang="0">
                  <a:pos x="connsiteX1" y="connsiteY1"/>
                </a:cxn>
              </a:cxnLst>
              <a:rect l="l" t="t" r="r" b="b"/>
              <a:pathLst>
                <a:path w="465222" h="224589">
                  <a:moveTo>
                    <a:pt x="465222" y="0"/>
                  </a:moveTo>
                  <a:lnTo>
                    <a:pt x="0" y="224589"/>
                  </a:lnTo>
                </a:path>
              </a:pathLst>
            </a:custGeom>
            <a:noFill/>
            <a:ln>
              <a:solidFill>
                <a:schemeClr val="tx1"/>
              </a:solidFill>
            </a:ln>
          </p:spPr>
          <p:txBody>
            <a:bodyPr rtlCol="0" anchor="ctr"/>
            <a:lstStyle/>
            <a:p>
              <a:pPr algn="ctr"/>
              <a:endParaRPr lang="zh-CN" altLang="en-US"/>
            </a:p>
          </p:txBody>
        </p:sp>
        <p:sp>
          <p:nvSpPr>
            <p:cNvPr id="139" name="任意多边形 153">
              <a:extLst>
                <a:ext uri="{FF2B5EF4-FFF2-40B4-BE49-F238E27FC236}">
                  <a16:creationId xmlns:a16="http://schemas.microsoft.com/office/drawing/2014/main" id="{AE44AE63-6E95-750F-3B7F-BDE36AC4EE7F}"/>
                </a:ext>
              </a:extLst>
            </p:cNvPr>
            <p:cNvSpPr/>
            <p:nvPr/>
          </p:nvSpPr>
          <p:spPr>
            <a:xfrm>
              <a:off x="5522913" y="2764277"/>
              <a:ext cx="160421" cy="144379"/>
            </a:xfrm>
            <a:custGeom>
              <a:avLst/>
              <a:gdLst>
                <a:gd name="connsiteX0" fmla="*/ 160421 w 160421"/>
                <a:gd name="connsiteY0" fmla="*/ 0 h 144379"/>
                <a:gd name="connsiteX1" fmla="*/ 0 w 160421"/>
                <a:gd name="connsiteY1" fmla="*/ 144379 h 144379"/>
              </a:gdLst>
              <a:ahLst/>
              <a:cxnLst>
                <a:cxn ang="0">
                  <a:pos x="connsiteX0" y="connsiteY0"/>
                </a:cxn>
                <a:cxn ang="0">
                  <a:pos x="connsiteX1" y="connsiteY1"/>
                </a:cxn>
              </a:cxnLst>
              <a:rect l="l" t="t" r="r" b="b"/>
              <a:pathLst>
                <a:path w="160421" h="144379">
                  <a:moveTo>
                    <a:pt x="160421" y="0"/>
                  </a:moveTo>
                  <a:lnTo>
                    <a:pt x="0" y="144379"/>
                  </a:lnTo>
                </a:path>
              </a:pathLst>
            </a:custGeom>
            <a:noFill/>
            <a:ln>
              <a:solidFill>
                <a:schemeClr val="tx1"/>
              </a:solidFill>
            </a:ln>
          </p:spPr>
          <p:txBody>
            <a:bodyPr rtlCol="0" anchor="ctr"/>
            <a:lstStyle/>
            <a:p>
              <a:pPr algn="ctr"/>
              <a:endParaRPr lang="zh-CN" altLang="en-US"/>
            </a:p>
          </p:txBody>
        </p:sp>
        <p:sp>
          <p:nvSpPr>
            <p:cNvPr id="140" name="任意多边形 154">
              <a:extLst>
                <a:ext uri="{FF2B5EF4-FFF2-40B4-BE49-F238E27FC236}">
                  <a16:creationId xmlns:a16="http://schemas.microsoft.com/office/drawing/2014/main" id="{1ACCD063-E183-1D22-DC1C-9C2F83556FF9}"/>
                </a:ext>
              </a:extLst>
            </p:cNvPr>
            <p:cNvSpPr/>
            <p:nvPr/>
          </p:nvSpPr>
          <p:spPr>
            <a:xfrm>
              <a:off x="5843755" y="2748235"/>
              <a:ext cx="176463" cy="168442"/>
            </a:xfrm>
            <a:custGeom>
              <a:avLst/>
              <a:gdLst>
                <a:gd name="connsiteX0" fmla="*/ 176463 w 176463"/>
                <a:gd name="connsiteY0" fmla="*/ 0 h 168442"/>
                <a:gd name="connsiteX1" fmla="*/ 0 w 176463"/>
                <a:gd name="connsiteY1" fmla="*/ 168442 h 168442"/>
              </a:gdLst>
              <a:ahLst/>
              <a:cxnLst>
                <a:cxn ang="0">
                  <a:pos x="connsiteX0" y="connsiteY0"/>
                </a:cxn>
                <a:cxn ang="0">
                  <a:pos x="connsiteX1" y="connsiteY1"/>
                </a:cxn>
              </a:cxnLst>
              <a:rect l="l" t="t" r="r" b="b"/>
              <a:pathLst>
                <a:path w="176463" h="168442">
                  <a:moveTo>
                    <a:pt x="176463" y="0"/>
                  </a:moveTo>
                  <a:lnTo>
                    <a:pt x="0" y="168442"/>
                  </a:lnTo>
                </a:path>
              </a:pathLst>
            </a:custGeom>
            <a:noFill/>
            <a:ln>
              <a:solidFill>
                <a:schemeClr val="tx1"/>
              </a:solidFill>
            </a:ln>
          </p:spPr>
          <p:txBody>
            <a:bodyPr rtlCol="0" anchor="ctr"/>
            <a:lstStyle/>
            <a:p>
              <a:pPr algn="ctr"/>
              <a:endParaRPr lang="zh-CN" altLang="en-US"/>
            </a:p>
          </p:txBody>
        </p:sp>
        <p:sp>
          <p:nvSpPr>
            <p:cNvPr id="141" name="任意多边形 155">
              <a:extLst>
                <a:ext uri="{FF2B5EF4-FFF2-40B4-BE49-F238E27FC236}">
                  <a16:creationId xmlns:a16="http://schemas.microsoft.com/office/drawing/2014/main" id="{CF766304-51A7-120F-ACF6-5A995B262640}"/>
                </a:ext>
              </a:extLst>
            </p:cNvPr>
            <p:cNvSpPr/>
            <p:nvPr/>
          </p:nvSpPr>
          <p:spPr>
            <a:xfrm>
              <a:off x="6108450" y="2756256"/>
              <a:ext cx="56147" cy="168442"/>
            </a:xfrm>
            <a:custGeom>
              <a:avLst/>
              <a:gdLst>
                <a:gd name="connsiteX0" fmla="*/ 0 w 56147"/>
                <a:gd name="connsiteY0" fmla="*/ 0 h 168442"/>
                <a:gd name="connsiteX1" fmla="*/ 56147 w 56147"/>
                <a:gd name="connsiteY1" fmla="*/ 168442 h 168442"/>
              </a:gdLst>
              <a:ahLst/>
              <a:cxnLst>
                <a:cxn ang="0">
                  <a:pos x="connsiteX0" y="connsiteY0"/>
                </a:cxn>
                <a:cxn ang="0">
                  <a:pos x="connsiteX1" y="connsiteY1"/>
                </a:cxn>
              </a:cxnLst>
              <a:rect l="l" t="t" r="r" b="b"/>
              <a:pathLst>
                <a:path w="56147" h="168442">
                  <a:moveTo>
                    <a:pt x="0" y="0"/>
                  </a:moveTo>
                  <a:lnTo>
                    <a:pt x="56147" y="168442"/>
                  </a:lnTo>
                </a:path>
              </a:pathLst>
            </a:custGeom>
            <a:noFill/>
            <a:ln>
              <a:solidFill>
                <a:schemeClr val="tx1"/>
              </a:solidFill>
            </a:ln>
          </p:spPr>
          <p:txBody>
            <a:bodyPr rtlCol="0" anchor="ctr"/>
            <a:lstStyle/>
            <a:p>
              <a:pPr algn="ctr"/>
              <a:endParaRPr lang="zh-CN" altLang="en-US"/>
            </a:p>
          </p:txBody>
        </p:sp>
        <p:sp>
          <p:nvSpPr>
            <p:cNvPr id="142" name="任意多边形 156">
              <a:extLst>
                <a:ext uri="{FF2B5EF4-FFF2-40B4-BE49-F238E27FC236}">
                  <a16:creationId xmlns:a16="http://schemas.microsoft.com/office/drawing/2014/main" id="{A6E288E3-6FB2-2A5E-D31E-E72E0BD8FAB6}"/>
                </a:ext>
              </a:extLst>
            </p:cNvPr>
            <p:cNvSpPr/>
            <p:nvPr/>
          </p:nvSpPr>
          <p:spPr>
            <a:xfrm>
              <a:off x="6381166" y="2748235"/>
              <a:ext cx="40105" cy="176463"/>
            </a:xfrm>
            <a:custGeom>
              <a:avLst/>
              <a:gdLst>
                <a:gd name="connsiteX0" fmla="*/ 40105 w 40105"/>
                <a:gd name="connsiteY0" fmla="*/ 0 h 176463"/>
                <a:gd name="connsiteX1" fmla="*/ 0 w 40105"/>
                <a:gd name="connsiteY1" fmla="*/ 176463 h 176463"/>
              </a:gdLst>
              <a:ahLst/>
              <a:cxnLst>
                <a:cxn ang="0">
                  <a:pos x="connsiteX0" y="connsiteY0"/>
                </a:cxn>
                <a:cxn ang="0">
                  <a:pos x="connsiteX1" y="connsiteY1"/>
                </a:cxn>
              </a:cxnLst>
              <a:rect l="l" t="t" r="r" b="b"/>
              <a:pathLst>
                <a:path w="40105" h="176463">
                  <a:moveTo>
                    <a:pt x="40105" y="0"/>
                  </a:moveTo>
                  <a:lnTo>
                    <a:pt x="0" y="176463"/>
                  </a:lnTo>
                </a:path>
              </a:pathLst>
            </a:custGeom>
            <a:noFill/>
            <a:ln>
              <a:solidFill>
                <a:schemeClr val="tx1"/>
              </a:solidFill>
            </a:ln>
          </p:spPr>
          <p:txBody>
            <a:bodyPr rtlCol="0" anchor="ctr"/>
            <a:lstStyle/>
            <a:p>
              <a:pPr algn="ctr"/>
              <a:endParaRPr lang="zh-CN" altLang="en-US"/>
            </a:p>
          </p:txBody>
        </p:sp>
        <p:sp>
          <p:nvSpPr>
            <p:cNvPr id="143" name="任意多边形 157">
              <a:extLst>
                <a:ext uri="{FF2B5EF4-FFF2-40B4-BE49-F238E27FC236}">
                  <a16:creationId xmlns:a16="http://schemas.microsoft.com/office/drawing/2014/main" id="{CD2242A0-0330-8BDA-F884-37FA39744513}"/>
                </a:ext>
              </a:extLst>
            </p:cNvPr>
            <p:cNvSpPr/>
            <p:nvPr/>
          </p:nvSpPr>
          <p:spPr>
            <a:xfrm>
              <a:off x="6549608" y="2700109"/>
              <a:ext cx="112294" cy="240631"/>
            </a:xfrm>
            <a:custGeom>
              <a:avLst/>
              <a:gdLst>
                <a:gd name="connsiteX0" fmla="*/ 0 w 112294"/>
                <a:gd name="connsiteY0" fmla="*/ 0 h 240631"/>
                <a:gd name="connsiteX1" fmla="*/ 112294 w 112294"/>
                <a:gd name="connsiteY1" fmla="*/ 240631 h 240631"/>
              </a:gdLst>
              <a:ahLst/>
              <a:cxnLst>
                <a:cxn ang="0">
                  <a:pos x="connsiteX0" y="connsiteY0"/>
                </a:cxn>
                <a:cxn ang="0">
                  <a:pos x="connsiteX1" y="connsiteY1"/>
                </a:cxn>
              </a:cxnLst>
              <a:rect l="l" t="t" r="r" b="b"/>
              <a:pathLst>
                <a:path w="112294" h="240631">
                  <a:moveTo>
                    <a:pt x="0" y="0"/>
                  </a:moveTo>
                  <a:lnTo>
                    <a:pt x="112294" y="240631"/>
                  </a:lnTo>
                </a:path>
              </a:pathLst>
            </a:custGeom>
            <a:noFill/>
            <a:ln>
              <a:solidFill>
                <a:schemeClr val="tx1"/>
              </a:solidFill>
            </a:ln>
          </p:spPr>
          <p:txBody>
            <a:bodyPr rtlCol="0" anchor="ctr"/>
            <a:lstStyle/>
            <a:p>
              <a:pPr algn="ctr"/>
              <a:endParaRPr lang="zh-CN" altLang="en-US"/>
            </a:p>
          </p:txBody>
        </p:sp>
        <p:sp>
          <p:nvSpPr>
            <p:cNvPr id="144" name="任意多边形 158">
              <a:extLst>
                <a:ext uri="{FF2B5EF4-FFF2-40B4-BE49-F238E27FC236}">
                  <a16:creationId xmlns:a16="http://schemas.microsoft.com/office/drawing/2014/main" id="{E2C27906-9DCD-3766-C8B5-E82E64F3ABAF}"/>
                </a:ext>
              </a:extLst>
            </p:cNvPr>
            <p:cNvSpPr/>
            <p:nvPr/>
          </p:nvSpPr>
          <p:spPr>
            <a:xfrm>
              <a:off x="6854408" y="2756256"/>
              <a:ext cx="40105" cy="200526"/>
            </a:xfrm>
            <a:custGeom>
              <a:avLst/>
              <a:gdLst>
                <a:gd name="connsiteX0" fmla="*/ 0 w 40105"/>
                <a:gd name="connsiteY0" fmla="*/ 0 h 200526"/>
                <a:gd name="connsiteX1" fmla="*/ 40105 w 40105"/>
                <a:gd name="connsiteY1" fmla="*/ 200526 h 200526"/>
              </a:gdLst>
              <a:ahLst/>
              <a:cxnLst>
                <a:cxn ang="0">
                  <a:pos x="connsiteX0" y="connsiteY0"/>
                </a:cxn>
                <a:cxn ang="0">
                  <a:pos x="connsiteX1" y="connsiteY1"/>
                </a:cxn>
              </a:cxnLst>
              <a:rect l="l" t="t" r="r" b="b"/>
              <a:pathLst>
                <a:path w="40105" h="200526">
                  <a:moveTo>
                    <a:pt x="0" y="0"/>
                  </a:moveTo>
                  <a:lnTo>
                    <a:pt x="40105" y="200526"/>
                  </a:lnTo>
                </a:path>
              </a:pathLst>
            </a:custGeom>
            <a:noFill/>
            <a:ln>
              <a:solidFill>
                <a:schemeClr val="tx1"/>
              </a:solidFill>
            </a:ln>
          </p:spPr>
          <p:txBody>
            <a:bodyPr rtlCol="0" anchor="ctr"/>
            <a:lstStyle/>
            <a:p>
              <a:pPr algn="ctr"/>
              <a:endParaRPr lang="zh-CN" altLang="en-US"/>
            </a:p>
          </p:txBody>
        </p:sp>
        <p:sp>
          <p:nvSpPr>
            <p:cNvPr id="145" name="任意多边形 159">
              <a:extLst>
                <a:ext uri="{FF2B5EF4-FFF2-40B4-BE49-F238E27FC236}">
                  <a16:creationId xmlns:a16="http://schemas.microsoft.com/office/drawing/2014/main" id="{164C16D3-17CD-BE72-1707-A954FE58CA04}"/>
                </a:ext>
              </a:extLst>
            </p:cNvPr>
            <p:cNvSpPr/>
            <p:nvPr/>
          </p:nvSpPr>
          <p:spPr>
            <a:xfrm>
              <a:off x="6878471" y="2748235"/>
              <a:ext cx="360947" cy="192505"/>
            </a:xfrm>
            <a:custGeom>
              <a:avLst/>
              <a:gdLst>
                <a:gd name="connsiteX0" fmla="*/ 0 w 360947"/>
                <a:gd name="connsiteY0" fmla="*/ 0 h 192505"/>
                <a:gd name="connsiteX1" fmla="*/ 360947 w 360947"/>
                <a:gd name="connsiteY1" fmla="*/ 192505 h 192505"/>
              </a:gdLst>
              <a:ahLst/>
              <a:cxnLst>
                <a:cxn ang="0">
                  <a:pos x="connsiteX0" y="connsiteY0"/>
                </a:cxn>
                <a:cxn ang="0">
                  <a:pos x="connsiteX1" y="connsiteY1"/>
                </a:cxn>
              </a:cxnLst>
              <a:rect l="l" t="t" r="r" b="b"/>
              <a:pathLst>
                <a:path w="360947" h="192505">
                  <a:moveTo>
                    <a:pt x="0" y="0"/>
                  </a:moveTo>
                  <a:lnTo>
                    <a:pt x="360947" y="192505"/>
                  </a:lnTo>
                </a:path>
              </a:pathLst>
            </a:custGeom>
            <a:noFill/>
            <a:ln>
              <a:solidFill>
                <a:schemeClr val="tx1"/>
              </a:solidFill>
            </a:ln>
          </p:spPr>
          <p:txBody>
            <a:bodyPr rtlCol="0" anchor="ctr"/>
            <a:lstStyle/>
            <a:p>
              <a:pPr algn="ctr"/>
              <a:endParaRPr lang="zh-CN" altLang="en-US"/>
            </a:p>
          </p:txBody>
        </p:sp>
        <p:sp>
          <p:nvSpPr>
            <p:cNvPr id="146" name="矩形 145">
              <a:extLst>
                <a:ext uri="{FF2B5EF4-FFF2-40B4-BE49-F238E27FC236}">
                  <a16:creationId xmlns:a16="http://schemas.microsoft.com/office/drawing/2014/main" id="{4060930B-4288-58AB-7F81-6A9497CC457B}"/>
                </a:ext>
              </a:extLst>
            </p:cNvPr>
            <p:cNvSpPr/>
            <p:nvPr/>
          </p:nvSpPr>
          <p:spPr>
            <a:xfrm>
              <a:off x="4932040" y="1799546"/>
              <a:ext cx="2557435" cy="1440160"/>
            </a:xfrm>
            <a:prstGeom prst="rect">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47" name="文本框 146">
              <a:extLst>
                <a:ext uri="{FF2B5EF4-FFF2-40B4-BE49-F238E27FC236}">
                  <a16:creationId xmlns:a16="http://schemas.microsoft.com/office/drawing/2014/main" id="{D0DFDCCC-9632-9E4F-6CFA-89EFB11DB22D}"/>
                </a:ext>
              </a:extLst>
            </p:cNvPr>
            <p:cNvSpPr txBox="1"/>
            <p:nvPr/>
          </p:nvSpPr>
          <p:spPr>
            <a:xfrm>
              <a:off x="4902104" y="1788463"/>
              <a:ext cx="750017" cy="246221"/>
            </a:xfrm>
            <a:prstGeom prst="rect">
              <a:avLst/>
            </a:prstGeom>
            <a:noFill/>
          </p:spPr>
          <p:txBody>
            <a:bodyPr wrap="square" rtlCol="0">
              <a:spAutoFit/>
            </a:bodyPr>
            <a:lstStyle/>
            <a:p>
              <a:r>
                <a:rPr lang="en-US" altLang="zh-CN" sz="1000"/>
                <a:t>FSM page</a:t>
              </a:r>
              <a:endParaRPr lang="zh-CN" altLang="en-US" sz="1000"/>
            </a:p>
          </p:txBody>
        </p:sp>
        <p:sp>
          <p:nvSpPr>
            <p:cNvPr id="148" name="矩形 147">
              <a:extLst>
                <a:ext uri="{FF2B5EF4-FFF2-40B4-BE49-F238E27FC236}">
                  <a16:creationId xmlns:a16="http://schemas.microsoft.com/office/drawing/2014/main" id="{95252020-6A91-E31C-D3D4-2DB5D95EB34B}"/>
                </a:ext>
              </a:extLst>
            </p:cNvPr>
            <p:cNvSpPr/>
            <p:nvPr/>
          </p:nvSpPr>
          <p:spPr>
            <a:xfrm>
              <a:off x="4030045" y="1799546"/>
              <a:ext cx="650117" cy="1440160"/>
            </a:xfrm>
            <a:prstGeom prst="rect">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49" name="文本框 148">
              <a:extLst>
                <a:ext uri="{FF2B5EF4-FFF2-40B4-BE49-F238E27FC236}">
                  <a16:creationId xmlns:a16="http://schemas.microsoft.com/office/drawing/2014/main" id="{EBE694C7-4DDC-C534-B640-E8ACB1860B1A}"/>
                </a:ext>
              </a:extLst>
            </p:cNvPr>
            <p:cNvSpPr txBox="1"/>
            <p:nvPr/>
          </p:nvSpPr>
          <p:spPr>
            <a:xfrm>
              <a:off x="4189325" y="2258951"/>
              <a:ext cx="410463" cy="261610"/>
            </a:xfrm>
            <a:prstGeom prst="rect">
              <a:avLst/>
            </a:prstGeom>
            <a:noFill/>
          </p:spPr>
          <p:txBody>
            <a:bodyPr wrap="square" rtlCol="0">
              <a:spAutoFit/>
            </a:bodyPr>
            <a:lstStyle/>
            <a:p>
              <a:r>
                <a:rPr lang="en-US" altLang="zh-CN" sz="1100" b="1"/>
                <a:t>……</a:t>
              </a:r>
              <a:endParaRPr lang="zh-CN" altLang="en-US" sz="1100" b="1"/>
            </a:p>
          </p:txBody>
        </p:sp>
        <p:sp>
          <p:nvSpPr>
            <p:cNvPr id="150" name="椭圆 149">
              <a:extLst>
                <a:ext uri="{FF2B5EF4-FFF2-40B4-BE49-F238E27FC236}">
                  <a16:creationId xmlns:a16="http://schemas.microsoft.com/office/drawing/2014/main" id="{F9B92480-CFC6-8205-EEC0-2FF22757E6DD}"/>
                </a:ext>
              </a:extLst>
            </p:cNvPr>
            <p:cNvSpPr/>
            <p:nvPr/>
          </p:nvSpPr>
          <p:spPr>
            <a:xfrm>
              <a:off x="1874870" y="3698671"/>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51" name="文本框 150">
              <a:extLst>
                <a:ext uri="{FF2B5EF4-FFF2-40B4-BE49-F238E27FC236}">
                  <a16:creationId xmlns:a16="http://schemas.microsoft.com/office/drawing/2014/main" id="{A34F98C9-431C-596C-D390-5C73CD4F67C0}"/>
                </a:ext>
              </a:extLst>
            </p:cNvPr>
            <p:cNvSpPr txBox="1"/>
            <p:nvPr/>
          </p:nvSpPr>
          <p:spPr>
            <a:xfrm>
              <a:off x="1825751" y="3671340"/>
              <a:ext cx="360040" cy="253916"/>
            </a:xfrm>
            <a:prstGeom prst="rect">
              <a:avLst/>
            </a:prstGeom>
            <a:noFill/>
          </p:spPr>
          <p:txBody>
            <a:bodyPr wrap="square" rtlCol="0">
              <a:spAutoFit/>
            </a:bodyPr>
            <a:lstStyle/>
            <a:p>
              <a:r>
                <a:rPr lang="en-US" altLang="zh-CN" sz="1050"/>
                <a:t>20</a:t>
              </a:r>
              <a:endParaRPr lang="zh-CN" altLang="en-US" sz="1050"/>
            </a:p>
          </p:txBody>
        </p:sp>
        <p:sp>
          <p:nvSpPr>
            <p:cNvPr id="152" name="椭圆 151">
              <a:extLst>
                <a:ext uri="{FF2B5EF4-FFF2-40B4-BE49-F238E27FC236}">
                  <a16:creationId xmlns:a16="http://schemas.microsoft.com/office/drawing/2014/main" id="{61BDF78D-1E8F-0002-A763-AC89ED4F9E12}"/>
                </a:ext>
              </a:extLst>
            </p:cNvPr>
            <p:cNvSpPr/>
            <p:nvPr/>
          </p:nvSpPr>
          <p:spPr>
            <a:xfrm>
              <a:off x="1519962" y="3986268"/>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53" name="文本框 152">
              <a:extLst>
                <a:ext uri="{FF2B5EF4-FFF2-40B4-BE49-F238E27FC236}">
                  <a16:creationId xmlns:a16="http://schemas.microsoft.com/office/drawing/2014/main" id="{73FD624A-7C15-B4A5-3A84-BFF2E023C3C7}"/>
                </a:ext>
              </a:extLst>
            </p:cNvPr>
            <p:cNvSpPr txBox="1"/>
            <p:nvPr/>
          </p:nvSpPr>
          <p:spPr>
            <a:xfrm>
              <a:off x="1486390" y="3959337"/>
              <a:ext cx="360040" cy="253916"/>
            </a:xfrm>
            <a:prstGeom prst="rect">
              <a:avLst/>
            </a:prstGeom>
            <a:noFill/>
          </p:spPr>
          <p:txBody>
            <a:bodyPr wrap="square" rtlCol="0">
              <a:spAutoFit/>
            </a:bodyPr>
            <a:lstStyle/>
            <a:p>
              <a:r>
                <a:rPr lang="en-US" altLang="zh-CN" sz="1050"/>
                <a:t>20</a:t>
              </a:r>
              <a:endParaRPr lang="zh-CN" altLang="en-US" sz="1050"/>
            </a:p>
          </p:txBody>
        </p:sp>
        <p:sp>
          <p:nvSpPr>
            <p:cNvPr id="154" name="椭圆 153">
              <a:extLst>
                <a:ext uri="{FF2B5EF4-FFF2-40B4-BE49-F238E27FC236}">
                  <a16:creationId xmlns:a16="http://schemas.microsoft.com/office/drawing/2014/main" id="{BDCD9489-B725-D0AF-7FEC-F302D871C95F}"/>
                </a:ext>
              </a:extLst>
            </p:cNvPr>
            <p:cNvSpPr/>
            <p:nvPr/>
          </p:nvSpPr>
          <p:spPr>
            <a:xfrm>
              <a:off x="2208396" y="4013198"/>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55" name="文本框 154">
              <a:extLst>
                <a:ext uri="{FF2B5EF4-FFF2-40B4-BE49-F238E27FC236}">
                  <a16:creationId xmlns:a16="http://schemas.microsoft.com/office/drawing/2014/main" id="{F2F058D9-2E46-2727-9B7A-175971B0C930}"/>
                </a:ext>
              </a:extLst>
            </p:cNvPr>
            <p:cNvSpPr txBox="1"/>
            <p:nvPr/>
          </p:nvSpPr>
          <p:spPr>
            <a:xfrm>
              <a:off x="2184551" y="3993744"/>
              <a:ext cx="360040" cy="253916"/>
            </a:xfrm>
            <a:prstGeom prst="rect">
              <a:avLst/>
            </a:prstGeom>
            <a:noFill/>
          </p:spPr>
          <p:txBody>
            <a:bodyPr wrap="square" rtlCol="0">
              <a:spAutoFit/>
            </a:bodyPr>
            <a:lstStyle/>
            <a:p>
              <a:r>
                <a:rPr lang="en-US" altLang="zh-CN" sz="1050"/>
                <a:t>15</a:t>
              </a:r>
              <a:endParaRPr lang="zh-CN" altLang="en-US" sz="1050"/>
            </a:p>
          </p:txBody>
        </p:sp>
        <p:sp>
          <p:nvSpPr>
            <p:cNvPr id="156" name="椭圆 155">
              <a:extLst>
                <a:ext uri="{FF2B5EF4-FFF2-40B4-BE49-F238E27FC236}">
                  <a16:creationId xmlns:a16="http://schemas.microsoft.com/office/drawing/2014/main" id="{ADDDEF33-7D99-7AC9-1805-A83C3BE7D060}"/>
                </a:ext>
              </a:extLst>
            </p:cNvPr>
            <p:cNvSpPr/>
            <p:nvPr/>
          </p:nvSpPr>
          <p:spPr>
            <a:xfrm>
              <a:off x="1313103" y="4324251"/>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57" name="文本框 156">
              <a:extLst>
                <a:ext uri="{FF2B5EF4-FFF2-40B4-BE49-F238E27FC236}">
                  <a16:creationId xmlns:a16="http://schemas.microsoft.com/office/drawing/2014/main" id="{AFB32A55-CEFE-868A-9D24-066B23B6A5CF}"/>
                </a:ext>
              </a:extLst>
            </p:cNvPr>
            <p:cNvSpPr txBox="1"/>
            <p:nvPr/>
          </p:nvSpPr>
          <p:spPr>
            <a:xfrm>
              <a:off x="1279531" y="4297320"/>
              <a:ext cx="360040" cy="253916"/>
            </a:xfrm>
            <a:prstGeom prst="rect">
              <a:avLst/>
            </a:prstGeom>
            <a:noFill/>
          </p:spPr>
          <p:txBody>
            <a:bodyPr wrap="square" rtlCol="0">
              <a:spAutoFit/>
            </a:bodyPr>
            <a:lstStyle/>
            <a:p>
              <a:r>
                <a:rPr lang="en-US" altLang="zh-CN" sz="1050"/>
                <a:t>20</a:t>
              </a:r>
              <a:endParaRPr lang="zh-CN" altLang="en-US" sz="1050"/>
            </a:p>
          </p:txBody>
        </p:sp>
        <p:sp>
          <p:nvSpPr>
            <p:cNvPr id="158" name="椭圆 157">
              <a:extLst>
                <a:ext uri="{FF2B5EF4-FFF2-40B4-BE49-F238E27FC236}">
                  <a16:creationId xmlns:a16="http://schemas.microsoft.com/office/drawing/2014/main" id="{F8F8E162-40E7-A2F7-AB6F-864CE1F3AE6B}"/>
                </a:ext>
              </a:extLst>
            </p:cNvPr>
            <p:cNvSpPr/>
            <p:nvPr/>
          </p:nvSpPr>
          <p:spPr>
            <a:xfrm>
              <a:off x="1673252" y="4322373"/>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59" name="文本框 158">
              <a:extLst>
                <a:ext uri="{FF2B5EF4-FFF2-40B4-BE49-F238E27FC236}">
                  <a16:creationId xmlns:a16="http://schemas.microsoft.com/office/drawing/2014/main" id="{4EF621B6-6681-C39D-4C53-DDA1B8B42DDC}"/>
                </a:ext>
              </a:extLst>
            </p:cNvPr>
            <p:cNvSpPr txBox="1"/>
            <p:nvPr/>
          </p:nvSpPr>
          <p:spPr>
            <a:xfrm>
              <a:off x="1639680" y="4295442"/>
              <a:ext cx="360040" cy="253916"/>
            </a:xfrm>
            <a:prstGeom prst="rect">
              <a:avLst/>
            </a:prstGeom>
            <a:noFill/>
          </p:spPr>
          <p:txBody>
            <a:bodyPr wrap="square" rtlCol="0">
              <a:spAutoFit/>
            </a:bodyPr>
            <a:lstStyle/>
            <a:p>
              <a:r>
                <a:rPr lang="en-US" altLang="zh-CN" sz="1050"/>
                <a:t>7</a:t>
              </a:r>
              <a:endParaRPr lang="zh-CN" altLang="en-US" sz="1050"/>
            </a:p>
          </p:txBody>
        </p:sp>
        <p:sp>
          <p:nvSpPr>
            <p:cNvPr id="160" name="椭圆 159">
              <a:extLst>
                <a:ext uri="{FF2B5EF4-FFF2-40B4-BE49-F238E27FC236}">
                  <a16:creationId xmlns:a16="http://schemas.microsoft.com/office/drawing/2014/main" id="{2659E1F6-6DC8-DA37-BAC3-AEB2A2941F3E}"/>
                </a:ext>
              </a:extLst>
            </p:cNvPr>
            <p:cNvSpPr/>
            <p:nvPr/>
          </p:nvSpPr>
          <p:spPr>
            <a:xfrm>
              <a:off x="2064271" y="4324251"/>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61" name="文本框 160">
              <a:extLst>
                <a:ext uri="{FF2B5EF4-FFF2-40B4-BE49-F238E27FC236}">
                  <a16:creationId xmlns:a16="http://schemas.microsoft.com/office/drawing/2014/main" id="{A5BDEAD6-97FE-D052-3B1B-D33726C82400}"/>
                </a:ext>
              </a:extLst>
            </p:cNvPr>
            <p:cNvSpPr txBox="1"/>
            <p:nvPr/>
          </p:nvSpPr>
          <p:spPr>
            <a:xfrm>
              <a:off x="2030699" y="4297320"/>
              <a:ext cx="360040" cy="253916"/>
            </a:xfrm>
            <a:prstGeom prst="rect">
              <a:avLst/>
            </a:prstGeom>
            <a:noFill/>
          </p:spPr>
          <p:txBody>
            <a:bodyPr wrap="square" rtlCol="0">
              <a:spAutoFit/>
            </a:bodyPr>
            <a:lstStyle/>
            <a:p>
              <a:r>
                <a:rPr lang="en-US" altLang="zh-CN" sz="1050"/>
                <a:t>15</a:t>
              </a:r>
              <a:endParaRPr lang="zh-CN" altLang="en-US" sz="1050"/>
            </a:p>
          </p:txBody>
        </p:sp>
        <p:sp>
          <p:nvSpPr>
            <p:cNvPr id="162" name="椭圆 161">
              <a:extLst>
                <a:ext uri="{FF2B5EF4-FFF2-40B4-BE49-F238E27FC236}">
                  <a16:creationId xmlns:a16="http://schemas.microsoft.com/office/drawing/2014/main" id="{1A6A9249-AC8F-B4B1-867D-C3F4965F7D52}"/>
                </a:ext>
              </a:extLst>
            </p:cNvPr>
            <p:cNvSpPr/>
            <p:nvPr/>
          </p:nvSpPr>
          <p:spPr>
            <a:xfrm>
              <a:off x="2424420" y="4322373"/>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63" name="文本框 162">
              <a:extLst>
                <a:ext uri="{FF2B5EF4-FFF2-40B4-BE49-F238E27FC236}">
                  <a16:creationId xmlns:a16="http://schemas.microsoft.com/office/drawing/2014/main" id="{5DBA0CA9-05B2-8BB4-4636-6B2A28F459A0}"/>
                </a:ext>
              </a:extLst>
            </p:cNvPr>
            <p:cNvSpPr txBox="1"/>
            <p:nvPr/>
          </p:nvSpPr>
          <p:spPr>
            <a:xfrm>
              <a:off x="2390848" y="4295442"/>
              <a:ext cx="360040" cy="253916"/>
            </a:xfrm>
            <a:prstGeom prst="rect">
              <a:avLst/>
            </a:prstGeom>
            <a:noFill/>
          </p:spPr>
          <p:txBody>
            <a:bodyPr wrap="square" rtlCol="0">
              <a:spAutoFit/>
            </a:bodyPr>
            <a:lstStyle/>
            <a:p>
              <a:r>
                <a:rPr lang="en-US" altLang="zh-CN" sz="1050"/>
                <a:t>5</a:t>
              </a:r>
              <a:endParaRPr lang="zh-CN" altLang="en-US" sz="1050"/>
            </a:p>
          </p:txBody>
        </p:sp>
        <p:sp>
          <p:nvSpPr>
            <p:cNvPr id="164" name="椭圆 163">
              <a:extLst>
                <a:ext uri="{FF2B5EF4-FFF2-40B4-BE49-F238E27FC236}">
                  <a16:creationId xmlns:a16="http://schemas.microsoft.com/office/drawing/2014/main" id="{D340F0F7-2612-C702-8528-84A31DEF5BCA}"/>
                </a:ext>
              </a:extLst>
            </p:cNvPr>
            <p:cNvSpPr/>
            <p:nvPr/>
          </p:nvSpPr>
          <p:spPr>
            <a:xfrm>
              <a:off x="698165" y="4678521"/>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65" name="文本框 164">
              <a:extLst>
                <a:ext uri="{FF2B5EF4-FFF2-40B4-BE49-F238E27FC236}">
                  <a16:creationId xmlns:a16="http://schemas.microsoft.com/office/drawing/2014/main" id="{58456488-C091-EE5E-E66F-9226990F4AB4}"/>
                </a:ext>
              </a:extLst>
            </p:cNvPr>
            <p:cNvSpPr txBox="1"/>
            <p:nvPr/>
          </p:nvSpPr>
          <p:spPr>
            <a:xfrm>
              <a:off x="664593" y="4651590"/>
              <a:ext cx="360040" cy="253916"/>
            </a:xfrm>
            <a:prstGeom prst="rect">
              <a:avLst/>
            </a:prstGeom>
            <a:noFill/>
          </p:spPr>
          <p:txBody>
            <a:bodyPr wrap="square" rtlCol="0">
              <a:spAutoFit/>
            </a:bodyPr>
            <a:lstStyle/>
            <a:p>
              <a:r>
                <a:rPr lang="en-US" altLang="zh-CN" sz="1050"/>
                <a:t>20</a:t>
              </a:r>
              <a:endParaRPr lang="zh-CN" altLang="en-US" sz="1050"/>
            </a:p>
          </p:txBody>
        </p:sp>
        <p:sp>
          <p:nvSpPr>
            <p:cNvPr id="166" name="椭圆 165">
              <a:extLst>
                <a:ext uri="{FF2B5EF4-FFF2-40B4-BE49-F238E27FC236}">
                  <a16:creationId xmlns:a16="http://schemas.microsoft.com/office/drawing/2014/main" id="{F4505A8A-F078-4A40-2DF7-1FB98ABEF1CA}"/>
                </a:ext>
              </a:extLst>
            </p:cNvPr>
            <p:cNvSpPr/>
            <p:nvPr/>
          </p:nvSpPr>
          <p:spPr>
            <a:xfrm>
              <a:off x="1058314" y="4676643"/>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67" name="文本框 166">
              <a:extLst>
                <a:ext uri="{FF2B5EF4-FFF2-40B4-BE49-F238E27FC236}">
                  <a16:creationId xmlns:a16="http://schemas.microsoft.com/office/drawing/2014/main" id="{D69A7EC2-8218-1C47-F933-68C97425D2B5}"/>
                </a:ext>
              </a:extLst>
            </p:cNvPr>
            <p:cNvSpPr txBox="1"/>
            <p:nvPr/>
          </p:nvSpPr>
          <p:spPr>
            <a:xfrm>
              <a:off x="1017957" y="4668529"/>
              <a:ext cx="360040" cy="253916"/>
            </a:xfrm>
            <a:prstGeom prst="rect">
              <a:avLst/>
            </a:prstGeom>
            <a:noFill/>
          </p:spPr>
          <p:txBody>
            <a:bodyPr wrap="square" rtlCol="0">
              <a:spAutoFit/>
            </a:bodyPr>
            <a:lstStyle/>
            <a:p>
              <a:r>
                <a:rPr lang="en-US" altLang="zh-CN" sz="1050"/>
                <a:t>12</a:t>
              </a:r>
              <a:endParaRPr lang="zh-CN" altLang="en-US" sz="1050"/>
            </a:p>
          </p:txBody>
        </p:sp>
        <p:sp>
          <p:nvSpPr>
            <p:cNvPr id="168" name="椭圆 167">
              <a:extLst>
                <a:ext uri="{FF2B5EF4-FFF2-40B4-BE49-F238E27FC236}">
                  <a16:creationId xmlns:a16="http://schemas.microsoft.com/office/drawing/2014/main" id="{2BB20BBC-38EF-3CD7-A881-61C871B0D537}"/>
                </a:ext>
              </a:extLst>
            </p:cNvPr>
            <p:cNvSpPr/>
            <p:nvPr/>
          </p:nvSpPr>
          <p:spPr>
            <a:xfrm>
              <a:off x="2577506" y="4701701"/>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69" name="文本框 168">
              <a:extLst>
                <a:ext uri="{FF2B5EF4-FFF2-40B4-BE49-F238E27FC236}">
                  <a16:creationId xmlns:a16="http://schemas.microsoft.com/office/drawing/2014/main" id="{203A6516-9395-4150-A0B1-E7B140D79B42}"/>
                </a:ext>
              </a:extLst>
            </p:cNvPr>
            <p:cNvSpPr txBox="1"/>
            <p:nvPr/>
          </p:nvSpPr>
          <p:spPr>
            <a:xfrm>
              <a:off x="2543934" y="4674770"/>
              <a:ext cx="360040" cy="253916"/>
            </a:xfrm>
            <a:prstGeom prst="rect">
              <a:avLst/>
            </a:prstGeom>
            <a:noFill/>
          </p:spPr>
          <p:txBody>
            <a:bodyPr wrap="square" rtlCol="0">
              <a:spAutoFit/>
            </a:bodyPr>
            <a:lstStyle/>
            <a:p>
              <a:r>
                <a:rPr lang="en-US" altLang="zh-CN" sz="1050"/>
                <a:t>5</a:t>
              </a:r>
              <a:endParaRPr lang="zh-CN" altLang="en-US" sz="1050"/>
            </a:p>
          </p:txBody>
        </p:sp>
        <p:sp>
          <p:nvSpPr>
            <p:cNvPr id="170" name="椭圆 169">
              <a:extLst>
                <a:ext uri="{FF2B5EF4-FFF2-40B4-BE49-F238E27FC236}">
                  <a16:creationId xmlns:a16="http://schemas.microsoft.com/office/drawing/2014/main" id="{8394F583-DEA9-01EB-4A95-8755D2E3D07B}"/>
                </a:ext>
              </a:extLst>
            </p:cNvPr>
            <p:cNvSpPr/>
            <p:nvPr/>
          </p:nvSpPr>
          <p:spPr>
            <a:xfrm>
              <a:off x="2895559" y="4703292"/>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71" name="文本框 170">
              <a:extLst>
                <a:ext uri="{FF2B5EF4-FFF2-40B4-BE49-F238E27FC236}">
                  <a16:creationId xmlns:a16="http://schemas.microsoft.com/office/drawing/2014/main" id="{1C318533-D69F-68A4-1997-8BEC233A9691}"/>
                </a:ext>
              </a:extLst>
            </p:cNvPr>
            <p:cNvSpPr txBox="1"/>
            <p:nvPr/>
          </p:nvSpPr>
          <p:spPr>
            <a:xfrm>
              <a:off x="2861987" y="4676361"/>
              <a:ext cx="360040" cy="253916"/>
            </a:xfrm>
            <a:prstGeom prst="rect">
              <a:avLst/>
            </a:prstGeom>
            <a:noFill/>
          </p:spPr>
          <p:txBody>
            <a:bodyPr wrap="square" rtlCol="0">
              <a:spAutoFit/>
            </a:bodyPr>
            <a:lstStyle/>
            <a:p>
              <a:r>
                <a:rPr lang="en-US" altLang="zh-CN" sz="1050"/>
                <a:t>1</a:t>
              </a:r>
              <a:endParaRPr lang="zh-CN" altLang="en-US" sz="1050"/>
            </a:p>
          </p:txBody>
        </p:sp>
        <p:sp>
          <p:nvSpPr>
            <p:cNvPr id="172" name="任意多边形 184">
              <a:extLst>
                <a:ext uri="{FF2B5EF4-FFF2-40B4-BE49-F238E27FC236}">
                  <a16:creationId xmlns:a16="http://schemas.microsoft.com/office/drawing/2014/main" id="{A70859D1-2F8A-D825-33E6-2CAF2E3B385B}"/>
                </a:ext>
              </a:extLst>
            </p:cNvPr>
            <p:cNvSpPr/>
            <p:nvPr/>
          </p:nvSpPr>
          <p:spPr>
            <a:xfrm>
              <a:off x="1714801" y="3829422"/>
              <a:ext cx="168442" cy="176464"/>
            </a:xfrm>
            <a:custGeom>
              <a:avLst/>
              <a:gdLst>
                <a:gd name="connsiteX0" fmla="*/ 168442 w 168442"/>
                <a:gd name="connsiteY0" fmla="*/ 0 h 176464"/>
                <a:gd name="connsiteX1" fmla="*/ 0 w 168442"/>
                <a:gd name="connsiteY1" fmla="*/ 176464 h 176464"/>
              </a:gdLst>
              <a:ahLst/>
              <a:cxnLst>
                <a:cxn ang="0">
                  <a:pos x="connsiteX0" y="connsiteY0"/>
                </a:cxn>
                <a:cxn ang="0">
                  <a:pos x="connsiteX1" y="connsiteY1"/>
                </a:cxn>
              </a:cxnLst>
              <a:rect l="l" t="t" r="r" b="b"/>
              <a:pathLst>
                <a:path w="168442" h="176464">
                  <a:moveTo>
                    <a:pt x="168442" y="0"/>
                  </a:moveTo>
                  <a:lnTo>
                    <a:pt x="0" y="176464"/>
                  </a:lnTo>
                </a:path>
              </a:pathLst>
            </a:custGeom>
            <a:noFill/>
            <a:ln>
              <a:solidFill>
                <a:schemeClr val="tx1"/>
              </a:solidFill>
            </a:ln>
          </p:spPr>
          <p:txBody>
            <a:bodyPr rtlCol="0" anchor="ctr"/>
            <a:lstStyle/>
            <a:p>
              <a:pPr algn="ctr"/>
              <a:endParaRPr lang="zh-CN" altLang="en-US"/>
            </a:p>
          </p:txBody>
        </p:sp>
        <p:sp>
          <p:nvSpPr>
            <p:cNvPr id="173" name="任意多边形 185">
              <a:extLst>
                <a:ext uri="{FF2B5EF4-FFF2-40B4-BE49-F238E27FC236}">
                  <a16:creationId xmlns:a16="http://schemas.microsoft.com/office/drawing/2014/main" id="{859CCE89-74CA-5EDF-A4A9-EEE43A8298F0}"/>
                </a:ext>
              </a:extLst>
            </p:cNvPr>
            <p:cNvSpPr/>
            <p:nvPr/>
          </p:nvSpPr>
          <p:spPr>
            <a:xfrm>
              <a:off x="2081633" y="3835647"/>
              <a:ext cx="168443" cy="200526"/>
            </a:xfrm>
            <a:custGeom>
              <a:avLst/>
              <a:gdLst>
                <a:gd name="connsiteX0" fmla="*/ 0 w 168443"/>
                <a:gd name="connsiteY0" fmla="*/ 0 h 200526"/>
                <a:gd name="connsiteX1" fmla="*/ 168443 w 168443"/>
                <a:gd name="connsiteY1" fmla="*/ 200526 h 200526"/>
              </a:gdLst>
              <a:ahLst/>
              <a:cxnLst>
                <a:cxn ang="0">
                  <a:pos x="connsiteX0" y="connsiteY0"/>
                </a:cxn>
                <a:cxn ang="0">
                  <a:pos x="connsiteX1" y="connsiteY1"/>
                </a:cxn>
              </a:cxnLst>
              <a:rect l="l" t="t" r="r" b="b"/>
              <a:pathLst>
                <a:path w="168443" h="200526">
                  <a:moveTo>
                    <a:pt x="0" y="0"/>
                  </a:moveTo>
                  <a:lnTo>
                    <a:pt x="168443" y="200526"/>
                  </a:lnTo>
                </a:path>
              </a:pathLst>
            </a:custGeom>
            <a:noFill/>
            <a:ln>
              <a:solidFill>
                <a:schemeClr val="tx1"/>
              </a:solidFill>
            </a:ln>
          </p:spPr>
          <p:txBody>
            <a:bodyPr rtlCol="0" anchor="ctr"/>
            <a:lstStyle/>
            <a:p>
              <a:pPr algn="ctr"/>
              <a:endParaRPr lang="zh-CN" altLang="en-US"/>
            </a:p>
          </p:txBody>
        </p:sp>
        <p:sp>
          <p:nvSpPr>
            <p:cNvPr id="174" name="任意多边形 186">
              <a:extLst>
                <a:ext uri="{FF2B5EF4-FFF2-40B4-BE49-F238E27FC236}">
                  <a16:creationId xmlns:a16="http://schemas.microsoft.com/office/drawing/2014/main" id="{8462985E-7A27-8BFA-9C6E-29CD9EA19102}"/>
                </a:ext>
              </a:extLst>
            </p:cNvPr>
            <p:cNvSpPr/>
            <p:nvPr/>
          </p:nvSpPr>
          <p:spPr>
            <a:xfrm>
              <a:off x="1455991" y="4164510"/>
              <a:ext cx="96253" cy="168442"/>
            </a:xfrm>
            <a:custGeom>
              <a:avLst/>
              <a:gdLst>
                <a:gd name="connsiteX0" fmla="*/ 96253 w 96253"/>
                <a:gd name="connsiteY0" fmla="*/ 0 h 168442"/>
                <a:gd name="connsiteX1" fmla="*/ 0 w 96253"/>
                <a:gd name="connsiteY1" fmla="*/ 168442 h 168442"/>
              </a:gdLst>
              <a:ahLst/>
              <a:cxnLst>
                <a:cxn ang="0">
                  <a:pos x="connsiteX0" y="connsiteY0"/>
                </a:cxn>
                <a:cxn ang="0">
                  <a:pos x="connsiteX1" y="connsiteY1"/>
                </a:cxn>
              </a:cxnLst>
              <a:rect l="l" t="t" r="r" b="b"/>
              <a:pathLst>
                <a:path w="96253" h="168442">
                  <a:moveTo>
                    <a:pt x="96253" y="0"/>
                  </a:moveTo>
                  <a:lnTo>
                    <a:pt x="0" y="168442"/>
                  </a:lnTo>
                </a:path>
              </a:pathLst>
            </a:custGeom>
            <a:noFill/>
            <a:ln>
              <a:solidFill>
                <a:schemeClr val="tx1"/>
              </a:solidFill>
            </a:ln>
          </p:spPr>
          <p:txBody>
            <a:bodyPr rtlCol="0" anchor="ctr"/>
            <a:lstStyle/>
            <a:p>
              <a:pPr algn="ctr"/>
              <a:endParaRPr lang="zh-CN" altLang="en-US"/>
            </a:p>
          </p:txBody>
        </p:sp>
        <p:sp>
          <p:nvSpPr>
            <p:cNvPr id="175" name="任意多边形 187">
              <a:extLst>
                <a:ext uri="{FF2B5EF4-FFF2-40B4-BE49-F238E27FC236}">
                  <a16:creationId xmlns:a16="http://schemas.microsoft.com/office/drawing/2014/main" id="{A265F08D-57B8-B917-8A85-278511EFBB1C}"/>
                </a:ext>
              </a:extLst>
            </p:cNvPr>
            <p:cNvSpPr/>
            <p:nvPr/>
          </p:nvSpPr>
          <p:spPr>
            <a:xfrm>
              <a:off x="1720686" y="4140447"/>
              <a:ext cx="72190" cy="192505"/>
            </a:xfrm>
            <a:custGeom>
              <a:avLst/>
              <a:gdLst>
                <a:gd name="connsiteX0" fmla="*/ 0 w 72190"/>
                <a:gd name="connsiteY0" fmla="*/ 0 h 192505"/>
                <a:gd name="connsiteX1" fmla="*/ 72190 w 72190"/>
                <a:gd name="connsiteY1" fmla="*/ 192505 h 192505"/>
              </a:gdLst>
              <a:ahLst/>
              <a:cxnLst>
                <a:cxn ang="0">
                  <a:pos x="connsiteX0" y="connsiteY0"/>
                </a:cxn>
                <a:cxn ang="0">
                  <a:pos x="connsiteX1" y="connsiteY1"/>
                </a:cxn>
              </a:cxnLst>
              <a:rect l="l" t="t" r="r" b="b"/>
              <a:pathLst>
                <a:path w="72190" h="192505">
                  <a:moveTo>
                    <a:pt x="0" y="0"/>
                  </a:moveTo>
                  <a:lnTo>
                    <a:pt x="72190" y="192505"/>
                  </a:lnTo>
                </a:path>
              </a:pathLst>
            </a:custGeom>
            <a:noFill/>
            <a:ln>
              <a:solidFill>
                <a:schemeClr val="tx1"/>
              </a:solidFill>
            </a:ln>
          </p:spPr>
          <p:txBody>
            <a:bodyPr rtlCol="0" anchor="ctr"/>
            <a:lstStyle/>
            <a:p>
              <a:pPr algn="ctr"/>
              <a:endParaRPr lang="zh-CN" altLang="en-US"/>
            </a:p>
          </p:txBody>
        </p:sp>
        <p:sp>
          <p:nvSpPr>
            <p:cNvPr id="176" name="任意多边形 188">
              <a:extLst>
                <a:ext uri="{FF2B5EF4-FFF2-40B4-BE49-F238E27FC236}">
                  <a16:creationId xmlns:a16="http://schemas.microsoft.com/office/drawing/2014/main" id="{C2AAB1BE-2E2E-3904-02A2-9AF31C3A03EB}"/>
                </a:ext>
              </a:extLst>
            </p:cNvPr>
            <p:cNvSpPr/>
            <p:nvPr/>
          </p:nvSpPr>
          <p:spPr>
            <a:xfrm>
              <a:off x="2201949" y="4196594"/>
              <a:ext cx="64169" cy="144379"/>
            </a:xfrm>
            <a:custGeom>
              <a:avLst/>
              <a:gdLst>
                <a:gd name="connsiteX0" fmla="*/ 64169 w 64169"/>
                <a:gd name="connsiteY0" fmla="*/ 0 h 144379"/>
                <a:gd name="connsiteX1" fmla="*/ 0 w 64169"/>
                <a:gd name="connsiteY1" fmla="*/ 144379 h 144379"/>
              </a:gdLst>
              <a:ahLst/>
              <a:cxnLst>
                <a:cxn ang="0">
                  <a:pos x="connsiteX0" y="connsiteY0"/>
                </a:cxn>
                <a:cxn ang="0">
                  <a:pos x="connsiteX1" y="connsiteY1"/>
                </a:cxn>
              </a:cxnLst>
              <a:rect l="l" t="t" r="r" b="b"/>
              <a:pathLst>
                <a:path w="64169" h="144379">
                  <a:moveTo>
                    <a:pt x="64169" y="0"/>
                  </a:moveTo>
                  <a:lnTo>
                    <a:pt x="0" y="144379"/>
                  </a:lnTo>
                </a:path>
              </a:pathLst>
            </a:custGeom>
            <a:noFill/>
            <a:ln>
              <a:solidFill>
                <a:schemeClr val="tx1"/>
              </a:solidFill>
            </a:ln>
          </p:spPr>
          <p:txBody>
            <a:bodyPr rtlCol="0" anchor="ctr"/>
            <a:lstStyle/>
            <a:p>
              <a:pPr algn="ctr"/>
              <a:endParaRPr lang="zh-CN" altLang="en-US"/>
            </a:p>
          </p:txBody>
        </p:sp>
        <p:sp>
          <p:nvSpPr>
            <p:cNvPr id="177" name="任意多边形 189">
              <a:extLst>
                <a:ext uri="{FF2B5EF4-FFF2-40B4-BE49-F238E27FC236}">
                  <a16:creationId xmlns:a16="http://schemas.microsoft.com/office/drawing/2014/main" id="{3CA39D24-A259-FA5B-7D5C-5D2D50BB6F96}"/>
                </a:ext>
              </a:extLst>
            </p:cNvPr>
            <p:cNvSpPr/>
            <p:nvPr/>
          </p:nvSpPr>
          <p:spPr>
            <a:xfrm>
              <a:off x="2394454" y="4172531"/>
              <a:ext cx="88232" cy="160421"/>
            </a:xfrm>
            <a:custGeom>
              <a:avLst/>
              <a:gdLst>
                <a:gd name="connsiteX0" fmla="*/ 0 w 88232"/>
                <a:gd name="connsiteY0" fmla="*/ 0 h 160421"/>
                <a:gd name="connsiteX1" fmla="*/ 88232 w 88232"/>
                <a:gd name="connsiteY1" fmla="*/ 160421 h 160421"/>
              </a:gdLst>
              <a:ahLst/>
              <a:cxnLst>
                <a:cxn ang="0">
                  <a:pos x="connsiteX0" y="connsiteY0"/>
                </a:cxn>
                <a:cxn ang="0">
                  <a:pos x="connsiteX1" y="connsiteY1"/>
                </a:cxn>
              </a:cxnLst>
              <a:rect l="l" t="t" r="r" b="b"/>
              <a:pathLst>
                <a:path w="88232" h="160421">
                  <a:moveTo>
                    <a:pt x="0" y="0"/>
                  </a:moveTo>
                  <a:lnTo>
                    <a:pt x="88232" y="160421"/>
                  </a:lnTo>
                </a:path>
              </a:pathLst>
            </a:custGeom>
            <a:noFill/>
            <a:ln>
              <a:solidFill>
                <a:schemeClr val="tx1"/>
              </a:solidFill>
            </a:ln>
          </p:spPr>
          <p:txBody>
            <a:bodyPr rtlCol="0" anchor="ctr"/>
            <a:lstStyle/>
            <a:p>
              <a:pPr algn="ctr"/>
              <a:endParaRPr lang="zh-CN" altLang="en-US"/>
            </a:p>
          </p:txBody>
        </p:sp>
        <p:sp>
          <p:nvSpPr>
            <p:cNvPr id="178" name="椭圆 177">
              <a:extLst>
                <a:ext uri="{FF2B5EF4-FFF2-40B4-BE49-F238E27FC236}">
                  <a16:creationId xmlns:a16="http://schemas.microsoft.com/office/drawing/2014/main" id="{3F456B09-3D8E-4975-B039-441A3E18B2FF}"/>
                </a:ext>
              </a:extLst>
            </p:cNvPr>
            <p:cNvSpPr/>
            <p:nvPr/>
          </p:nvSpPr>
          <p:spPr>
            <a:xfrm>
              <a:off x="1384673" y="4684570"/>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79" name="文本框 178">
              <a:extLst>
                <a:ext uri="{FF2B5EF4-FFF2-40B4-BE49-F238E27FC236}">
                  <a16:creationId xmlns:a16="http://schemas.microsoft.com/office/drawing/2014/main" id="{95030F2C-0798-1961-D36C-0E01F9AB5D09}"/>
                </a:ext>
              </a:extLst>
            </p:cNvPr>
            <p:cNvSpPr txBox="1"/>
            <p:nvPr/>
          </p:nvSpPr>
          <p:spPr>
            <a:xfrm>
              <a:off x="1378333" y="4657639"/>
              <a:ext cx="360040" cy="253916"/>
            </a:xfrm>
            <a:prstGeom prst="rect">
              <a:avLst/>
            </a:prstGeom>
            <a:noFill/>
          </p:spPr>
          <p:txBody>
            <a:bodyPr wrap="square" rtlCol="0">
              <a:spAutoFit/>
            </a:bodyPr>
            <a:lstStyle/>
            <a:p>
              <a:r>
                <a:rPr lang="en-US" altLang="zh-CN" sz="1050"/>
                <a:t>7</a:t>
              </a:r>
              <a:endParaRPr lang="zh-CN" altLang="en-US" sz="1050"/>
            </a:p>
          </p:txBody>
        </p:sp>
        <p:sp>
          <p:nvSpPr>
            <p:cNvPr id="180" name="椭圆 179">
              <a:extLst>
                <a:ext uri="{FF2B5EF4-FFF2-40B4-BE49-F238E27FC236}">
                  <a16:creationId xmlns:a16="http://schemas.microsoft.com/office/drawing/2014/main" id="{14157902-1C63-F725-60D1-2E1C340EE4B2}"/>
                </a:ext>
              </a:extLst>
            </p:cNvPr>
            <p:cNvSpPr/>
            <p:nvPr/>
          </p:nvSpPr>
          <p:spPr>
            <a:xfrm>
              <a:off x="1729958" y="4684784"/>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81" name="文本框 180">
              <a:extLst>
                <a:ext uri="{FF2B5EF4-FFF2-40B4-BE49-F238E27FC236}">
                  <a16:creationId xmlns:a16="http://schemas.microsoft.com/office/drawing/2014/main" id="{1F89F4F9-9509-1C42-DD01-71DC49688AD7}"/>
                </a:ext>
              </a:extLst>
            </p:cNvPr>
            <p:cNvSpPr txBox="1"/>
            <p:nvPr/>
          </p:nvSpPr>
          <p:spPr>
            <a:xfrm>
              <a:off x="1696386" y="4657853"/>
              <a:ext cx="360040" cy="253916"/>
            </a:xfrm>
            <a:prstGeom prst="rect">
              <a:avLst/>
            </a:prstGeom>
            <a:noFill/>
          </p:spPr>
          <p:txBody>
            <a:bodyPr wrap="square" rtlCol="0">
              <a:spAutoFit/>
            </a:bodyPr>
            <a:lstStyle/>
            <a:p>
              <a:r>
                <a:rPr lang="en-US" altLang="zh-CN" sz="1050"/>
                <a:t>6</a:t>
              </a:r>
              <a:endParaRPr lang="zh-CN" altLang="en-US" sz="1050"/>
            </a:p>
          </p:txBody>
        </p:sp>
        <p:sp>
          <p:nvSpPr>
            <p:cNvPr id="182" name="椭圆 181">
              <a:extLst>
                <a:ext uri="{FF2B5EF4-FFF2-40B4-BE49-F238E27FC236}">
                  <a16:creationId xmlns:a16="http://schemas.microsoft.com/office/drawing/2014/main" id="{A0CBB4A6-3A87-676C-E7D5-7C3B8DCADD5F}"/>
                </a:ext>
              </a:extLst>
            </p:cNvPr>
            <p:cNvSpPr/>
            <p:nvPr/>
          </p:nvSpPr>
          <p:spPr>
            <a:xfrm>
              <a:off x="1991182" y="4692559"/>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83" name="文本框 182">
              <a:extLst>
                <a:ext uri="{FF2B5EF4-FFF2-40B4-BE49-F238E27FC236}">
                  <a16:creationId xmlns:a16="http://schemas.microsoft.com/office/drawing/2014/main" id="{BFB4324B-EF85-8F83-C849-64785045E04D}"/>
                </a:ext>
              </a:extLst>
            </p:cNvPr>
            <p:cNvSpPr txBox="1"/>
            <p:nvPr/>
          </p:nvSpPr>
          <p:spPr>
            <a:xfrm>
              <a:off x="1957610" y="4665628"/>
              <a:ext cx="360040" cy="253916"/>
            </a:xfrm>
            <a:prstGeom prst="rect">
              <a:avLst/>
            </a:prstGeom>
            <a:noFill/>
          </p:spPr>
          <p:txBody>
            <a:bodyPr wrap="square" rtlCol="0">
              <a:spAutoFit/>
            </a:bodyPr>
            <a:lstStyle/>
            <a:p>
              <a:r>
                <a:rPr lang="en-US" altLang="zh-CN" sz="1050"/>
                <a:t>15</a:t>
              </a:r>
              <a:endParaRPr lang="zh-CN" altLang="en-US" sz="1050"/>
            </a:p>
          </p:txBody>
        </p:sp>
        <p:sp>
          <p:nvSpPr>
            <p:cNvPr id="184" name="椭圆 183">
              <a:extLst>
                <a:ext uri="{FF2B5EF4-FFF2-40B4-BE49-F238E27FC236}">
                  <a16:creationId xmlns:a16="http://schemas.microsoft.com/office/drawing/2014/main" id="{464F8F20-0A9E-8379-6B53-E057D15A5411}"/>
                </a:ext>
              </a:extLst>
            </p:cNvPr>
            <p:cNvSpPr/>
            <p:nvPr/>
          </p:nvSpPr>
          <p:spPr>
            <a:xfrm>
              <a:off x="2309235" y="4694150"/>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85" name="文本框 184">
              <a:extLst>
                <a:ext uri="{FF2B5EF4-FFF2-40B4-BE49-F238E27FC236}">
                  <a16:creationId xmlns:a16="http://schemas.microsoft.com/office/drawing/2014/main" id="{3F75FA2E-4B69-92FC-99B0-14CAC9989BAD}"/>
                </a:ext>
              </a:extLst>
            </p:cNvPr>
            <p:cNvSpPr txBox="1"/>
            <p:nvPr/>
          </p:nvSpPr>
          <p:spPr>
            <a:xfrm>
              <a:off x="2275663" y="4667219"/>
              <a:ext cx="360040" cy="253916"/>
            </a:xfrm>
            <a:prstGeom prst="rect">
              <a:avLst/>
            </a:prstGeom>
            <a:noFill/>
          </p:spPr>
          <p:txBody>
            <a:bodyPr wrap="square" rtlCol="0">
              <a:spAutoFit/>
            </a:bodyPr>
            <a:lstStyle/>
            <a:p>
              <a:r>
                <a:rPr lang="en-US" altLang="zh-CN" sz="1050"/>
                <a:t>2</a:t>
              </a:r>
              <a:endParaRPr lang="zh-CN" altLang="en-US" sz="1050"/>
            </a:p>
          </p:txBody>
        </p:sp>
        <p:sp>
          <p:nvSpPr>
            <p:cNvPr id="186" name="任意多边形 198">
              <a:extLst>
                <a:ext uri="{FF2B5EF4-FFF2-40B4-BE49-F238E27FC236}">
                  <a16:creationId xmlns:a16="http://schemas.microsoft.com/office/drawing/2014/main" id="{458B070A-0B93-44F4-3A34-B420DCE28AC2}"/>
                </a:ext>
              </a:extLst>
            </p:cNvPr>
            <p:cNvSpPr/>
            <p:nvPr/>
          </p:nvSpPr>
          <p:spPr>
            <a:xfrm>
              <a:off x="870454" y="4461289"/>
              <a:ext cx="465222" cy="224589"/>
            </a:xfrm>
            <a:custGeom>
              <a:avLst/>
              <a:gdLst>
                <a:gd name="connsiteX0" fmla="*/ 465222 w 465222"/>
                <a:gd name="connsiteY0" fmla="*/ 0 h 224589"/>
                <a:gd name="connsiteX1" fmla="*/ 0 w 465222"/>
                <a:gd name="connsiteY1" fmla="*/ 224589 h 224589"/>
              </a:gdLst>
              <a:ahLst/>
              <a:cxnLst>
                <a:cxn ang="0">
                  <a:pos x="connsiteX0" y="connsiteY0"/>
                </a:cxn>
                <a:cxn ang="0">
                  <a:pos x="connsiteX1" y="connsiteY1"/>
                </a:cxn>
              </a:cxnLst>
              <a:rect l="l" t="t" r="r" b="b"/>
              <a:pathLst>
                <a:path w="465222" h="224589">
                  <a:moveTo>
                    <a:pt x="465222" y="0"/>
                  </a:moveTo>
                  <a:lnTo>
                    <a:pt x="0" y="224589"/>
                  </a:lnTo>
                </a:path>
              </a:pathLst>
            </a:custGeom>
            <a:noFill/>
            <a:ln>
              <a:solidFill>
                <a:schemeClr val="tx1"/>
              </a:solidFill>
            </a:ln>
          </p:spPr>
          <p:txBody>
            <a:bodyPr rtlCol="0" anchor="ctr"/>
            <a:lstStyle/>
            <a:p>
              <a:pPr algn="ctr"/>
              <a:endParaRPr lang="zh-CN" altLang="en-US"/>
            </a:p>
          </p:txBody>
        </p:sp>
        <p:sp>
          <p:nvSpPr>
            <p:cNvPr id="187" name="任意多边形 199">
              <a:extLst>
                <a:ext uri="{FF2B5EF4-FFF2-40B4-BE49-F238E27FC236}">
                  <a16:creationId xmlns:a16="http://schemas.microsoft.com/office/drawing/2014/main" id="{88A18E63-AD52-1D31-0E82-DFDB891A680C}"/>
                </a:ext>
              </a:extLst>
            </p:cNvPr>
            <p:cNvSpPr/>
            <p:nvPr/>
          </p:nvSpPr>
          <p:spPr>
            <a:xfrm>
              <a:off x="1255465" y="4541499"/>
              <a:ext cx="160421" cy="144379"/>
            </a:xfrm>
            <a:custGeom>
              <a:avLst/>
              <a:gdLst>
                <a:gd name="connsiteX0" fmla="*/ 160421 w 160421"/>
                <a:gd name="connsiteY0" fmla="*/ 0 h 144379"/>
                <a:gd name="connsiteX1" fmla="*/ 0 w 160421"/>
                <a:gd name="connsiteY1" fmla="*/ 144379 h 144379"/>
              </a:gdLst>
              <a:ahLst/>
              <a:cxnLst>
                <a:cxn ang="0">
                  <a:pos x="connsiteX0" y="connsiteY0"/>
                </a:cxn>
                <a:cxn ang="0">
                  <a:pos x="connsiteX1" y="connsiteY1"/>
                </a:cxn>
              </a:cxnLst>
              <a:rect l="l" t="t" r="r" b="b"/>
              <a:pathLst>
                <a:path w="160421" h="144379">
                  <a:moveTo>
                    <a:pt x="160421" y="0"/>
                  </a:moveTo>
                  <a:lnTo>
                    <a:pt x="0" y="144379"/>
                  </a:lnTo>
                </a:path>
              </a:pathLst>
            </a:custGeom>
            <a:noFill/>
            <a:ln>
              <a:solidFill>
                <a:schemeClr val="tx1"/>
              </a:solidFill>
            </a:ln>
          </p:spPr>
          <p:txBody>
            <a:bodyPr rtlCol="0" anchor="ctr"/>
            <a:lstStyle/>
            <a:p>
              <a:pPr algn="ctr"/>
              <a:endParaRPr lang="zh-CN" altLang="en-US"/>
            </a:p>
          </p:txBody>
        </p:sp>
        <p:sp>
          <p:nvSpPr>
            <p:cNvPr id="188" name="任意多边形 200">
              <a:extLst>
                <a:ext uri="{FF2B5EF4-FFF2-40B4-BE49-F238E27FC236}">
                  <a16:creationId xmlns:a16="http://schemas.microsoft.com/office/drawing/2014/main" id="{A13544F6-5F75-6386-67F3-71DA7ADD111D}"/>
                </a:ext>
              </a:extLst>
            </p:cNvPr>
            <p:cNvSpPr/>
            <p:nvPr/>
          </p:nvSpPr>
          <p:spPr>
            <a:xfrm>
              <a:off x="1576307" y="4525457"/>
              <a:ext cx="176463" cy="168442"/>
            </a:xfrm>
            <a:custGeom>
              <a:avLst/>
              <a:gdLst>
                <a:gd name="connsiteX0" fmla="*/ 176463 w 176463"/>
                <a:gd name="connsiteY0" fmla="*/ 0 h 168442"/>
                <a:gd name="connsiteX1" fmla="*/ 0 w 176463"/>
                <a:gd name="connsiteY1" fmla="*/ 168442 h 168442"/>
              </a:gdLst>
              <a:ahLst/>
              <a:cxnLst>
                <a:cxn ang="0">
                  <a:pos x="connsiteX0" y="connsiteY0"/>
                </a:cxn>
                <a:cxn ang="0">
                  <a:pos x="connsiteX1" y="connsiteY1"/>
                </a:cxn>
              </a:cxnLst>
              <a:rect l="l" t="t" r="r" b="b"/>
              <a:pathLst>
                <a:path w="176463" h="168442">
                  <a:moveTo>
                    <a:pt x="176463" y="0"/>
                  </a:moveTo>
                  <a:lnTo>
                    <a:pt x="0" y="168442"/>
                  </a:lnTo>
                </a:path>
              </a:pathLst>
            </a:custGeom>
            <a:noFill/>
            <a:ln>
              <a:solidFill>
                <a:schemeClr val="tx1"/>
              </a:solidFill>
            </a:ln>
          </p:spPr>
          <p:txBody>
            <a:bodyPr rtlCol="0" anchor="ctr"/>
            <a:lstStyle/>
            <a:p>
              <a:pPr algn="ctr"/>
              <a:endParaRPr lang="zh-CN" altLang="en-US"/>
            </a:p>
          </p:txBody>
        </p:sp>
        <p:sp>
          <p:nvSpPr>
            <p:cNvPr id="189" name="任意多边形 201">
              <a:extLst>
                <a:ext uri="{FF2B5EF4-FFF2-40B4-BE49-F238E27FC236}">
                  <a16:creationId xmlns:a16="http://schemas.microsoft.com/office/drawing/2014/main" id="{71AC2CBA-EB56-7DED-82EC-EE965F88807D}"/>
                </a:ext>
              </a:extLst>
            </p:cNvPr>
            <p:cNvSpPr/>
            <p:nvPr/>
          </p:nvSpPr>
          <p:spPr>
            <a:xfrm>
              <a:off x="1841002" y="4533478"/>
              <a:ext cx="56147" cy="168442"/>
            </a:xfrm>
            <a:custGeom>
              <a:avLst/>
              <a:gdLst>
                <a:gd name="connsiteX0" fmla="*/ 0 w 56147"/>
                <a:gd name="connsiteY0" fmla="*/ 0 h 168442"/>
                <a:gd name="connsiteX1" fmla="*/ 56147 w 56147"/>
                <a:gd name="connsiteY1" fmla="*/ 168442 h 168442"/>
              </a:gdLst>
              <a:ahLst/>
              <a:cxnLst>
                <a:cxn ang="0">
                  <a:pos x="connsiteX0" y="connsiteY0"/>
                </a:cxn>
                <a:cxn ang="0">
                  <a:pos x="connsiteX1" y="connsiteY1"/>
                </a:cxn>
              </a:cxnLst>
              <a:rect l="l" t="t" r="r" b="b"/>
              <a:pathLst>
                <a:path w="56147" h="168442">
                  <a:moveTo>
                    <a:pt x="0" y="0"/>
                  </a:moveTo>
                  <a:lnTo>
                    <a:pt x="56147" y="168442"/>
                  </a:lnTo>
                </a:path>
              </a:pathLst>
            </a:custGeom>
            <a:noFill/>
            <a:ln>
              <a:solidFill>
                <a:schemeClr val="tx1"/>
              </a:solidFill>
            </a:ln>
          </p:spPr>
          <p:txBody>
            <a:bodyPr rtlCol="0" anchor="ctr"/>
            <a:lstStyle/>
            <a:p>
              <a:pPr algn="ctr"/>
              <a:endParaRPr lang="zh-CN" altLang="en-US"/>
            </a:p>
          </p:txBody>
        </p:sp>
        <p:sp>
          <p:nvSpPr>
            <p:cNvPr id="190" name="任意多边形 202">
              <a:extLst>
                <a:ext uri="{FF2B5EF4-FFF2-40B4-BE49-F238E27FC236}">
                  <a16:creationId xmlns:a16="http://schemas.microsoft.com/office/drawing/2014/main" id="{20135A49-A338-29A6-4EAF-E8B13A0C397B}"/>
                </a:ext>
              </a:extLst>
            </p:cNvPr>
            <p:cNvSpPr/>
            <p:nvPr/>
          </p:nvSpPr>
          <p:spPr>
            <a:xfrm>
              <a:off x="2113718" y="4525457"/>
              <a:ext cx="40105" cy="176463"/>
            </a:xfrm>
            <a:custGeom>
              <a:avLst/>
              <a:gdLst>
                <a:gd name="connsiteX0" fmla="*/ 40105 w 40105"/>
                <a:gd name="connsiteY0" fmla="*/ 0 h 176463"/>
                <a:gd name="connsiteX1" fmla="*/ 0 w 40105"/>
                <a:gd name="connsiteY1" fmla="*/ 176463 h 176463"/>
              </a:gdLst>
              <a:ahLst/>
              <a:cxnLst>
                <a:cxn ang="0">
                  <a:pos x="connsiteX0" y="connsiteY0"/>
                </a:cxn>
                <a:cxn ang="0">
                  <a:pos x="connsiteX1" y="connsiteY1"/>
                </a:cxn>
              </a:cxnLst>
              <a:rect l="l" t="t" r="r" b="b"/>
              <a:pathLst>
                <a:path w="40105" h="176463">
                  <a:moveTo>
                    <a:pt x="40105" y="0"/>
                  </a:moveTo>
                  <a:lnTo>
                    <a:pt x="0" y="176463"/>
                  </a:lnTo>
                </a:path>
              </a:pathLst>
            </a:custGeom>
            <a:noFill/>
            <a:ln>
              <a:solidFill>
                <a:schemeClr val="tx1"/>
              </a:solidFill>
            </a:ln>
          </p:spPr>
          <p:txBody>
            <a:bodyPr rtlCol="0" anchor="ctr"/>
            <a:lstStyle/>
            <a:p>
              <a:pPr algn="ctr"/>
              <a:endParaRPr lang="zh-CN" altLang="en-US"/>
            </a:p>
          </p:txBody>
        </p:sp>
        <p:sp>
          <p:nvSpPr>
            <p:cNvPr id="191" name="任意多边形 203">
              <a:extLst>
                <a:ext uri="{FF2B5EF4-FFF2-40B4-BE49-F238E27FC236}">
                  <a16:creationId xmlns:a16="http://schemas.microsoft.com/office/drawing/2014/main" id="{31CC98A4-A0BF-ED46-596B-238439C7316B}"/>
                </a:ext>
              </a:extLst>
            </p:cNvPr>
            <p:cNvSpPr/>
            <p:nvPr/>
          </p:nvSpPr>
          <p:spPr>
            <a:xfrm>
              <a:off x="2282160" y="4477331"/>
              <a:ext cx="112294" cy="240631"/>
            </a:xfrm>
            <a:custGeom>
              <a:avLst/>
              <a:gdLst>
                <a:gd name="connsiteX0" fmla="*/ 0 w 112294"/>
                <a:gd name="connsiteY0" fmla="*/ 0 h 240631"/>
                <a:gd name="connsiteX1" fmla="*/ 112294 w 112294"/>
                <a:gd name="connsiteY1" fmla="*/ 240631 h 240631"/>
              </a:gdLst>
              <a:ahLst/>
              <a:cxnLst>
                <a:cxn ang="0">
                  <a:pos x="connsiteX0" y="connsiteY0"/>
                </a:cxn>
                <a:cxn ang="0">
                  <a:pos x="connsiteX1" y="connsiteY1"/>
                </a:cxn>
              </a:cxnLst>
              <a:rect l="l" t="t" r="r" b="b"/>
              <a:pathLst>
                <a:path w="112294" h="240631">
                  <a:moveTo>
                    <a:pt x="0" y="0"/>
                  </a:moveTo>
                  <a:lnTo>
                    <a:pt x="112294" y="240631"/>
                  </a:lnTo>
                </a:path>
              </a:pathLst>
            </a:custGeom>
            <a:noFill/>
            <a:ln>
              <a:solidFill>
                <a:schemeClr val="tx1"/>
              </a:solidFill>
            </a:ln>
          </p:spPr>
          <p:txBody>
            <a:bodyPr rtlCol="0" anchor="ctr"/>
            <a:lstStyle/>
            <a:p>
              <a:pPr algn="ctr"/>
              <a:endParaRPr lang="zh-CN" altLang="en-US"/>
            </a:p>
          </p:txBody>
        </p:sp>
        <p:sp>
          <p:nvSpPr>
            <p:cNvPr id="192" name="任意多边形 204">
              <a:extLst>
                <a:ext uri="{FF2B5EF4-FFF2-40B4-BE49-F238E27FC236}">
                  <a16:creationId xmlns:a16="http://schemas.microsoft.com/office/drawing/2014/main" id="{ED65E696-063C-209F-4CB3-30B188351597}"/>
                </a:ext>
              </a:extLst>
            </p:cNvPr>
            <p:cNvSpPr/>
            <p:nvPr/>
          </p:nvSpPr>
          <p:spPr>
            <a:xfrm>
              <a:off x="2586960" y="4533478"/>
              <a:ext cx="40105" cy="200526"/>
            </a:xfrm>
            <a:custGeom>
              <a:avLst/>
              <a:gdLst>
                <a:gd name="connsiteX0" fmla="*/ 0 w 40105"/>
                <a:gd name="connsiteY0" fmla="*/ 0 h 200526"/>
                <a:gd name="connsiteX1" fmla="*/ 40105 w 40105"/>
                <a:gd name="connsiteY1" fmla="*/ 200526 h 200526"/>
              </a:gdLst>
              <a:ahLst/>
              <a:cxnLst>
                <a:cxn ang="0">
                  <a:pos x="connsiteX0" y="connsiteY0"/>
                </a:cxn>
                <a:cxn ang="0">
                  <a:pos x="connsiteX1" y="connsiteY1"/>
                </a:cxn>
              </a:cxnLst>
              <a:rect l="l" t="t" r="r" b="b"/>
              <a:pathLst>
                <a:path w="40105" h="200526">
                  <a:moveTo>
                    <a:pt x="0" y="0"/>
                  </a:moveTo>
                  <a:lnTo>
                    <a:pt x="40105" y="200526"/>
                  </a:lnTo>
                </a:path>
              </a:pathLst>
            </a:custGeom>
            <a:noFill/>
            <a:ln>
              <a:solidFill>
                <a:schemeClr val="tx1"/>
              </a:solidFill>
            </a:ln>
          </p:spPr>
          <p:txBody>
            <a:bodyPr rtlCol="0" anchor="ctr"/>
            <a:lstStyle/>
            <a:p>
              <a:pPr algn="ctr"/>
              <a:endParaRPr lang="zh-CN" altLang="en-US"/>
            </a:p>
          </p:txBody>
        </p:sp>
        <p:sp>
          <p:nvSpPr>
            <p:cNvPr id="193" name="任意多边形 205">
              <a:extLst>
                <a:ext uri="{FF2B5EF4-FFF2-40B4-BE49-F238E27FC236}">
                  <a16:creationId xmlns:a16="http://schemas.microsoft.com/office/drawing/2014/main" id="{8A60E3E8-6544-C6F5-19DD-A4CDFE718385}"/>
                </a:ext>
              </a:extLst>
            </p:cNvPr>
            <p:cNvSpPr/>
            <p:nvPr/>
          </p:nvSpPr>
          <p:spPr>
            <a:xfrm>
              <a:off x="2611023" y="4525457"/>
              <a:ext cx="360947" cy="192505"/>
            </a:xfrm>
            <a:custGeom>
              <a:avLst/>
              <a:gdLst>
                <a:gd name="connsiteX0" fmla="*/ 0 w 360947"/>
                <a:gd name="connsiteY0" fmla="*/ 0 h 192505"/>
                <a:gd name="connsiteX1" fmla="*/ 360947 w 360947"/>
                <a:gd name="connsiteY1" fmla="*/ 192505 h 192505"/>
              </a:gdLst>
              <a:ahLst/>
              <a:cxnLst>
                <a:cxn ang="0">
                  <a:pos x="connsiteX0" y="connsiteY0"/>
                </a:cxn>
                <a:cxn ang="0">
                  <a:pos x="connsiteX1" y="connsiteY1"/>
                </a:cxn>
              </a:cxnLst>
              <a:rect l="l" t="t" r="r" b="b"/>
              <a:pathLst>
                <a:path w="360947" h="192505">
                  <a:moveTo>
                    <a:pt x="0" y="0"/>
                  </a:moveTo>
                  <a:lnTo>
                    <a:pt x="360947" y="192505"/>
                  </a:lnTo>
                </a:path>
              </a:pathLst>
            </a:custGeom>
            <a:noFill/>
            <a:ln>
              <a:solidFill>
                <a:schemeClr val="tx1"/>
              </a:solidFill>
            </a:ln>
          </p:spPr>
          <p:txBody>
            <a:bodyPr rtlCol="0" anchor="ctr"/>
            <a:lstStyle/>
            <a:p>
              <a:pPr algn="ctr"/>
              <a:endParaRPr lang="zh-CN" altLang="en-US"/>
            </a:p>
          </p:txBody>
        </p:sp>
        <p:sp>
          <p:nvSpPr>
            <p:cNvPr id="194" name="矩形 193">
              <a:extLst>
                <a:ext uri="{FF2B5EF4-FFF2-40B4-BE49-F238E27FC236}">
                  <a16:creationId xmlns:a16="http://schemas.microsoft.com/office/drawing/2014/main" id="{484ADE27-AD1C-2FF3-E566-DCB3B08979AE}"/>
                </a:ext>
              </a:extLst>
            </p:cNvPr>
            <p:cNvSpPr/>
            <p:nvPr/>
          </p:nvSpPr>
          <p:spPr>
            <a:xfrm>
              <a:off x="664592" y="3576768"/>
              <a:ext cx="2557435" cy="1440160"/>
            </a:xfrm>
            <a:prstGeom prst="rect">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95" name="文本框 194">
              <a:extLst>
                <a:ext uri="{FF2B5EF4-FFF2-40B4-BE49-F238E27FC236}">
                  <a16:creationId xmlns:a16="http://schemas.microsoft.com/office/drawing/2014/main" id="{28F600F1-0441-5AD5-E7AB-F4D02A54CF33}"/>
                </a:ext>
              </a:extLst>
            </p:cNvPr>
            <p:cNvSpPr txBox="1"/>
            <p:nvPr/>
          </p:nvSpPr>
          <p:spPr>
            <a:xfrm>
              <a:off x="634656" y="3565685"/>
              <a:ext cx="750017" cy="246221"/>
            </a:xfrm>
            <a:prstGeom prst="rect">
              <a:avLst/>
            </a:prstGeom>
            <a:noFill/>
          </p:spPr>
          <p:txBody>
            <a:bodyPr wrap="square" rtlCol="0">
              <a:spAutoFit/>
            </a:bodyPr>
            <a:lstStyle/>
            <a:p>
              <a:r>
                <a:rPr lang="en-US" altLang="zh-CN" sz="1000"/>
                <a:t>FSM page</a:t>
              </a:r>
              <a:endParaRPr lang="zh-CN" altLang="en-US" sz="1000"/>
            </a:p>
          </p:txBody>
        </p:sp>
        <p:sp>
          <p:nvSpPr>
            <p:cNvPr id="196" name="椭圆 195">
              <a:extLst>
                <a:ext uri="{FF2B5EF4-FFF2-40B4-BE49-F238E27FC236}">
                  <a16:creationId xmlns:a16="http://schemas.microsoft.com/office/drawing/2014/main" id="{5013B63D-6AC3-A8FF-E053-F799B7AD9E0C}"/>
                </a:ext>
              </a:extLst>
            </p:cNvPr>
            <p:cNvSpPr/>
            <p:nvPr/>
          </p:nvSpPr>
          <p:spPr>
            <a:xfrm>
              <a:off x="5503413" y="3712985"/>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97" name="文本框 196">
              <a:extLst>
                <a:ext uri="{FF2B5EF4-FFF2-40B4-BE49-F238E27FC236}">
                  <a16:creationId xmlns:a16="http://schemas.microsoft.com/office/drawing/2014/main" id="{6DD1350C-0AD6-4374-50AE-75DBC91DBD25}"/>
                </a:ext>
              </a:extLst>
            </p:cNvPr>
            <p:cNvSpPr txBox="1"/>
            <p:nvPr/>
          </p:nvSpPr>
          <p:spPr>
            <a:xfrm>
              <a:off x="5454294" y="3685654"/>
              <a:ext cx="360040" cy="253916"/>
            </a:xfrm>
            <a:prstGeom prst="rect">
              <a:avLst/>
            </a:prstGeom>
            <a:noFill/>
          </p:spPr>
          <p:txBody>
            <a:bodyPr wrap="square" rtlCol="0">
              <a:spAutoFit/>
            </a:bodyPr>
            <a:lstStyle/>
            <a:p>
              <a:r>
                <a:rPr lang="en-US" altLang="zh-CN" sz="1050"/>
                <a:t>7</a:t>
              </a:r>
              <a:endParaRPr lang="zh-CN" altLang="en-US" sz="1050"/>
            </a:p>
          </p:txBody>
        </p:sp>
        <p:sp>
          <p:nvSpPr>
            <p:cNvPr id="198" name="椭圆 197">
              <a:extLst>
                <a:ext uri="{FF2B5EF4-FFF2-40B4-BE49-F238E27FC236}">
                  <a16:creationId xmlns:a16="http://schemas.microsoft.com/office/drawing/2014/main" id="{50B20970-CF9C-CCEE-99C9-91415EA68805}"/>
                </a:ext>
              </a:extLst>
            </p:cNvPr>
            <p:cNvSpPr/>
            <p:nvPr/>
          </p:nvSpPr>
          <p:spPr>
            <a:xfrm>
              <a:off x="5148505" y="4000582"/>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199" name="文本框 198">
              <a:extLst>
                <a:ext uri="{FF2B5EF4-FFF2-40B4-BE49-F238E27FC236}">
                  <a16:creationId xmlns:a16="http://schemas.microsoft.com/office/drawing/2014/main" id="{46FF031C-9AE2-5CB9-DECF-02D152422056}"/>
                </a:ext>
              </a:extLst>
            </p:cNvPr>
            <p:cNvSpPr txBox="1"/>
            <p:nvPr/>
          </p:nvSpPr>
          <p:spPr>
            <a:xfrm>
              <a:off x="5114933" y="3973651"/>
              <a:ext cx="360040" cy="253916"/>
            </a:xfrm>
            <a:prstGeom prst="rect">
              <a:avLst/>
            </a:prstGeom>
            <a:noFill/>
          </p:spPr>
          <p:txBody>
            <a:bodyPr wrap="square" rtlCol="0">
              <a:spAutoFit/>
            </a:bodyPr>
            <a:lstStyle/>
            <a:p>
              <a:r>
                <a:rPr lang="en-US" altLang="zh-CN" sz="1050"/>
                <a:t>7</a:t>
              </a:r>
              <a:endParaRPr lang="zh-CN" altLang="en-US" sz="1050"/>
            </a:p>
          </p:txBody>
        </p:sp>
        <p:sp>
          <p:nvSpPr>
            <p:cNvPr id="200" name="椭圆 199">
              <a:extLst>
                <a:ext uri="{FF2B5EF4-FFF2-40B4-BE49-F238E27FC236}">
                  <a16:creationId xmlns:a16="http://schemas.microsoft.com/office/drawing/2014/main" id="{121339E9-7BDE-0D63-BC17-D52FD0966E50}"/>
                </a:ext>
              </a:extLst>
            </p:cNvPr>
            <p:cNvSpPr/>
            <p:nvPr/>
          </p:nvSpPr>
          <p:spPr>
            <a:xfrm>
              <a:off x="5836939" y="4027512"/>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01" name="文本框 200">
              <a:extLst>
                <a:ext uri="{FF2B5EF4-FFF2-40B4-BE49-F238E27FC236}">
                  <a16:creationId xmlns:a16="http://schemas.microsoft.com/office/drawing/2014/main" id="{FAEDCEDB-36F9-F470-33E8-D02B3F2EB18C}"/>
                </a:ext>
              </a:extLst>
            </p:cNvPr>
            <p:cNvSpPr txBox="1"/>
            <p:nvPr/>
          </p:nvSpPr>
          <p:spPr>
            <a:xfrm>
              <a:off x="5813094" y="4008058"/>
              <a:ext cx="360040" cy="253916"/>
            </a:xfrm>
            <a:prstGeom prst="rect">
              <a:avLst/>
            </a:prstGeom>
            <a:noFill/>
          </p:spPr>
          <p:txBody>
            <a:bodyPr wrap="square" rtlCol="0">
              <a:spAutoFit/>
            </a:bodyPr>
            <a:lstStyle/>
            <a:p>
              <a:r>
                <a:rPr lang="en-US" altLang="zh-CN" sz="1050"/>
                <a:t>15</a:t>
              </a:r>
              <a:endParaRPr lang="zh-CN" altLang="en-US" sz="1050"/>
            </a:p>
          </p:txBody>
        </p:sp>
        <p:sp>
          <p:nvSpPr>
            <p:cNvPr id="202" name="椭圆 201">
              <a:extLst>
                <a:ext uri="{FF2B5EF4-FFF2-40B4-BE49-F238E27FC236}">
                  <a16:creationId xmlns:a16="http://schemas.microsoft.com/office/drawing/2014/main" id="{390BB75F-1CDD-06B5-0C67-A8C6BCB44FD2}"/>
                </a:ext>
              </a:extLst>
            </p:cNvPr>
            <p:cNvSpPr/>
            <p:nvPr/>
          </p:nvSpPr>
          <p:spPr>
            <a:xfrm>
              <a:off x="4941646" y="4338565"/>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03" name="文本框 202">
              <a:extLst>
                <a:ext uri="{FF2B5EF4-FFF2-40B4-BE49-F238E27FC236}">
                  <a16:creationId xmlns:a16="http://schemas.microsoft.com/office/drawing/2014/main" id="{C00E637C-2CC0-5746-44B3-890EC2C054B2}"/>
                </a:ext>
              </a:extLst>
            </p:cNvPr>
            <p:cNvSpPr txBox="1"/>
            <p:nvPr/>
          </p:nvSpPr>
          <p:spPr>
            <a:xfrm>
              <a:off x="4908074" y="4311634"/>
              <a:ext cx="360040" cy="253916"/>
            </a:xfrm>
            <a:prstGeom prst="rect">
              <a:avLst/>
            </a:prstGeom>
            <a:noFill/>
          </p:spPr>
          <p:txBody>
            <a:bodyPr wrap="square" rtlCol="0">
              <a:spAutoFit/>
            </a:bodyPr>
            <a:lstStyle/>
            <a:p>
              <a:r>
                <a:rPr lang="en-US" altLang="zh-CN" sz="1050"/>
                <a:t>7</a:t>
              </a:r>
              <a:endParaRPr lang="zh-CN" altLang="en-US" sz="1050"/>
            </a:p>
          </p:txBody>
        </p:sp>
        <p:sp>
          <p:nvSpPr>
            <p:cNvPr id="204" name="椭圆 203">
              <a:extLst>
                <a:ext uri="{FF2B5EF4-FFF2-40B4-BE49-F238E27FC236}">
                  <a16:creationId xmlns:a16="http://schemas.microsoft.com/office/drawing/2014/main" id="{DE607137-2B91-8C16-B2E4-0F41B31B7BF4}"/>
                </a:ext>
              </a:extLst>
            </p:cNvPr>
            <p:cNvSpPr/>
            <p:nvPr/>
          </p:nvSpPr>
          <p:spPr>
            <a:xfrm>
              <a:off x="5301795" y="4336687"/>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05" name="文本框 204">
              <a:extLst>
                <a:ext uri="{FF2B5EF4-FFF2-40B4-BE49-F238E27FC236}">
                  <a16:creationId xmlns:a16="http://schemas.microsoft.com/office/drawing/2014/main" id="{637A0DB1-C9D2-9F86-9E67-FC4118CD6BE1}"/>
                </a:ext>
              </a:extLst>
            </p:cNvPr>
            <p:cNvSpPr txBox="1"/>
            <p:nvPr/>
          </p:nvSpPr>
          <p:spPr>
            <a:xfrm>
              <a:off x="5268223" y="4309756"/>
              <a:ext cx="360040" cy="253916"/>
            </a:xfrm>
            <a:prstGeom prst="rect">
              <a:avLst/>
            </a:prstGeom>
            <a:noFill/>
          </p:spPr>
          <p:txBody>
            <a:bodyPr wrap="square" rtlCol="0">
              <a:spAutoFit/>
            </a:bodyPr>
            <a:lstStyle/>
            <a:p>
              <a:r>
                <a:rPr lang="en-US" altLang="zh-CN" sz="1050"/>
                <a:t>4</a:t>
              </a:r>
              <a:endParaRPr lang="zh-CN" altLang="en-US" sz="1050"/>
            </a:p>
          </p:txBody>
        </p:sp>
        <p:sp>
          <p:nvSpPr>
            <p:cNvPr id="206" name="椭圆 205">
              <a:extLst>
                <a:ext uri="{FF2B5EF4-FFF2-40B4-BE49-F238E27FC236}">
                  <a16:creationId xmlns:a16="http://schemas.microsoft.com/office/drawing/2014/main" id="{704778C5-0329-791B-9E5C-0B5DD18FDB96}"/>
                </a:ext>
              </a:extLst>
            </p:cNvPr>
            <p:cNvSpPr/>
            <p:nvPr/>
          </p:nvSpPr>
          <p:spPr>
            <a:xfrm>
              <a:off x="5692814" y="4338565"/>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07" name="文本框 206">
              <a:extLst>
                <a:ext uri="{FF2B5EF4-FFF2-40B4-BE49-F238E27FC236}">
                  <a16:creationId xmlns:a16="http://schemas.microsoft.com/office/drawing/2014/main" id="{D2AC69C5-AAC8-664D-5902-47E6EBF751D3}"/>
                </a:ext>
              </a:extLst>
            </p:cNvPr>
            <p:cNvSpPr txBox="1"/>
            <p:nvPr/>
          </p:nvSpPr>
          <p:spPr>
            <a:xfrm>
              <a:off x="5659242" y="4311634"/>
              <a:ext cx="360040" cy="253916"/>
            </a:xfrm>
            <a:prstGeom prst="rect">
              <a:avLst/>
            </a:prstGeom>
            <a:noFill/>
          </p:spPr>
          <p:txBody>
            <a:bodyPr wrap="square" rtlCol="0">
              <a:spAutoFit/>
            </a:bodyPr>
            <a:lstStyle/>
            <a:p>
              <a:r>
                <a:rPr lang="en-US" altLang="zh-CN" sz="1050"/>
                <a:t>15</a:t>
              </a:r>
              <a:endParaRPr lang="zh-CN" altLang="en-US" sz="1050"/>
            </a:p>
          </p:txBody>
        </p:sp>
        <p:sp>
          <p:nvSpPr>
            <p:cNvPr id="208" name="椭圆 207">
              <a:extLst>
                <a:ext uri="{FF2B5EF4-FFF2-40B4-BE49-F238E27FC236}">
                  <a16:creationId xmlns:a16="http://schemas.microsoft.com/office/drawing/2014/main" id="{9497C568-B7D6-0E7B-F04E-B3F55BD35C8D}"/>
                </a:ext>
              </a:extLst>
            </p:cNvPr>
            <p:cNvSpPr/>
            <p:nvPr/>
          </p:nvSpPr>
          <p:spPr>
            <a:xfrm>
              <a:off x="6052963" y="4336687"/>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09" name="文本框 208">
              <a:extLst>
                <a:ext uri="{FF2B5EF4-FFF2-40B4-BE49-F238E27FC236}">
                  <a16:creationId xmlns:a16="http://schemas.microsoft.com/office/drawing/2014/main" id="{0752721B-980C-8230-629E-7BBBF3044D54}"/>
                </a:ext>
              </a:extLst>
            </p:cNvPr>
            <p:cNvSpPr txBox="1"/>
            <p:nvPr/>
          </p:nvSpPr>
          <p:spPr>
            <a:xfrm>
              <a:off x="6019391" y="4309756"/>
              <a:ext cx="360040" cy="253916"/>
            </a:xfrm>
            <a:prstGeom prst="rect">
              <a:avLst/>
            </a:prstGeom>
            <a:noFill/>
          </p:spPr>
          <p:txBody>
            <a:bodyPr wrap="square" rtlCol="0">
              <a:spAutoFit/>
            </a:bodyPr>
            <a:lstStyle/>
            <a:p>
              <a:r>
                <a:rPr lang="en-US" altLang="zh-CN" sz="1050"/>
                <a:t>5</a:t>
              </a:r>
              <a:endParaRPr lang="zh-CN" altLang="en-US" sz="1050"/>
            </a:p>
          </p:txBody>
        </p:sp>
        <p:sp>
          <p:nvSpPr>
            <p:cNvPr id="210" name="椭圆 209">
              <a:extLst>
                <a:ext uri="{FF2B5EF4-FFF2-40B4-BE49-F238E27FC236}">
                  <a16:creationId xmlns:a16="http://schemas.microsoft.com/office/drawing/2014/main" id="{D0A2C174-EC55-3F85-A8AD-C6BFD62452DB}"/>
                </a:ext>
              </a:extLst>
            </p:cNvPr>
            <p:cNvSpPr/>
            <p:nvPr/>
          </p:nvSpPr>
          <p:spPr>
            <a:xfrm>
              <a:off x="4326708" y="4692835"/>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11" name="文本框 210">
              <a:extLst>
                <a:ext uri="{FF2B5EF4-FFF2-40B4-BE49-F238E27FC236}">
                  <a16:creationId xmlns:a16="http://schemas.microsoft.com/office/drawing/2014/main" id="{896D2C69-30DA-1936-FCC0-EC730C10D1E0}"/>
                </a:ext>
              </a:extLst>
            </p:cNvPr>
            <p:cNvSpPr txBox="1"/>
            <p:nvPr/>
          </p:nvSpPr>
          <p:spPr>
            <a:xfrm>
              <a:off x="4293136" y="4665904"/>
              <a:ext cx="360040" cy="253916"/>
            </a:xfrm>
            <a:prstGeom prst="rect">
              <a:avLst/>
            </a:prstGeom>
            <a:noFill/>
          </p:spPr>
          <p:txBody>
            <a:bodyPr wrap="square" rtlCol="0">
              <a:spAutoFit/>
            </a:bodyPr>
            <a:lstStyle/>
            <a:p>
              <a:r>
                <a:rPr lang="en-US" altLang="zh-CN" sz="1050"/>
                <a:t>7</a:t>
              </a:r>
              <a:endParaRPr lang="zh-CN" altLang="en-US" sz="1050"/>
            </a:p>
          </p:txBody>
        </p:sp>
        <p:sp>
          <p:nvSpPr>
            <p:cNvPr id="212" name="椭圆 211">
              <a:extLst>
                <a:ext uri="{FF2B5EF4-FFF2-40B4-BE49-F238E27FC236}">
                  <a16:creationId xmlns:a16="http://schemas.microsoft.com/office/drawing/2014/main" id="{3AAF7526-CC77-ABE7-505C-CDECE15DCD5F}"/>
                </a:ext>
              </a:extLst>
            </p:cNvPr>
            <p:cNvSpPr/>
            <p:nvPr/>
          </p:nvSpPr>
          <p:spPr>
            <a:xfrm>
              <a:off x="4686857" y="4690957"/>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13" name="文本框 212">
              <a:extLst>
                <a:ext uri="{FF2B5EF4-FFF2-40B4-BE49-F238E27FC236}">
                  <a16:creationId xmlns:a16="http://schemas.microsoft.com/office/drawing/2014/main" id="{121040D0-20CF-0C50-2731-C7EA968A0652}"/>
                </a:ext>
              </a:extLst>
            </p:cNvPr>
            <p:cNvSpPr txBox="1"/>
            <p:nvPr/>
          </p:nvSpPr>
          <p:spPr>
            <a:xfrm>
              <a:off x="4646500" y="4682843"/>
              <a:ext cx="360040" cy="253916"/>
            </a:xfrm>
            <a:prstGeom prst="rect">
              <a:avLst/>
            </a:prstGeom>
            <a:noFill/>
          </p:spPr>
          <p:txBody>
            <a:bodyPr wrap="square" rtlCol="0">
              <a:spAutoFit/>
            </a:bodyPr>
            <a:lstStyle/>
            <a:p>
              <a:r>
                <a:rPr lang="en-US" altLang="zh-CN" sz="1050"/>
                <a:t>3</a:t>
              </a:r>
              <a:endParaRPr lang="zh-CN" altLang="en-US" sz="1050"/>
            </a:p>
          </p:txBody>
        </p:sp>
        <p:sp>
          <p:nvSpPr>
            <p:cNvPr id="214" name="椭圆 213">
              <a:extLst>
                <a:ext uri="{FF2B5EF4-FFF2-40B4-BE49-F238E27FC236}">
                  <a16:creationId xmlns:a16="http://schemas.microsoft.com/office/drawing/2014/main" id="{BACB2142-3AE4-9351-9B0D-8E41AA038422}"/>
                </a:ext>
              </a:extLst>
            </p:cNvPr>
            <p:cNvSpPr/>
            <p:nvPr/>
          </p:nvSpPr>
          <p:spPr>
            <a:xfrm>
              <a:off x="6206049" y="4716015"/>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15" name="文本框 214">
              <a:extLst>
                <a:ext uri="{FF2B5EF4-FFF2-40B4-BE49-F238E27FC236}">
                  <a16:creationId xmlns:a16="http://schemas.microsoft.com/office/drawing/2014/main" id="{D5F3A69F-E122-C2F2-6512-AF10834C917E}"/>
                </a:ext>
              </a:extLst>
            </p:cNvPr>
            <p:cNvSpPr txBox="1"/>
            <p:nvPr/>
          </p:nvSpPr>
          <p:spPr>
            <a:xfrm>
              <a:off x="6172477" y="4689084"/>
              <a:ext cx="360040" cy="253916"/>
            </a:xfrm>
            <a:prstGeom prst="rect">
              <a:avLst/>
            </a:prstGeom>
            <a:noFill/>
          </p:spPr>
          <p:txBody>
            <a:bodyPr wrap="square" rtlCol="0">
              <a:spAutoFit/>
            </a:bodyPr>
            <a:lstStyle/>
            <a:p>
              <a:r>
                <a:rPr lang="en-US" altLang="zh-CN" sz="1050"/>
                <a:t>5</a:t>
              </a:r>
              <a:endParaRPr lang="zh-CN" altLang="en-US" sz="1050"/>
            </a:p>
          </p:txBody>
        </p:sp>
        <p:sp>
          <p:nvSpPr>
            <p:cNvPr id="216" name="椭圆 215">
              <a:extLst>
                <a:ext uri="{FF2B5EF4-FFF2-40B4-BE49-F238E27FC236}">
                  <a16:creationId xmlns:a16="http://schemas.microsoft.com/office/drawing/2014/main" id="{8DD518D3-FAE7-C137-A2D2-A536F0F1678B}"/>
                </a:ext>
              </a:extLst>
            </p:cNvPr>
            <p:cNvSpPr/>
            <p:nvPr/>
          </p:nvSpPr>
          <p:spPr>
            <a:xfrm>
              <a:off x="6524102" y="4717606"/>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17" name="文本框 216">
              <a:extLst>
                <a:ext uri="{FF2B5EF4-FFF2-40B4-BE49-F238E27FC236}">
                  <a16:creationId xmlns:a16="http://schemas.microsoft.com/office/drawing/2014/main" id="{9AFCE7A2-206D-9E17-F7DC-AE066F02A548}"/>
                </a:ext>
              </a:extLst>
            </p:cNvPr>
            <p:cNvSpPr txBox="1"/>
            <p:nvPr/>
          </p:nvSpPr>
          <p:spPr>
            <a:xfrm>
              <a:off x="6490530" y="4690675"/>
              <a:ext cx="360040" cy="253916"/>
            </a:xfrm>
            <a:prstGeom prst="rect">
              <a:avLst/>
            </a:prstGeom>
            <a:noFill/>
          </p:spPr>
          <p:txBody>
            <a:bodyPr wrap="square" rtlCol="0">
              <a:spAutoFit/>
            </a:bodyPr>
            <a:lstStyle/>
            <a:p>
              <a:r>
                <a:rPr lang="en-US" altLang="zh-CN" sz="1050"/>
                <a:t>1</a:t>
              </a:r>
              <a:endParaRPr lang="zh-CN" altLang="en-US" sz="1050"/>
            </a:p>
          </p:txBody>
        </p:sp>
        <p:sp>
          <p:nvSpPr>
            <p:cNvPr id="218" name="任意多边形 230">
              <a:extLst>
                <a:ext uri="{FF2B5EF4-FFF2-40B4-BE49-F238E27FC236}">
                  <a16:creationId xmlns:a16="http://schemas.microsoft.com/office/drawing/2014/main" id="{19B9EE46-7453-1EC1-E7BE-392B58B065C3}"/>
                </a:ext>
              </a:extLst>
            </p:cNvPr>
            <p:cNvSpPr/>
            <p:nvPr/>
          </p:nvSpPr>
          <p:spPr>
            <a:xfrm>
              <a:off x="5343344" y="3843736"/>
              <a:ext cx="168442" cy="176464"/>
            </a:xfrm>
            <a:custGeom>
              <a:avLst/>
              <a:gdLst>
                <a:gd name="connsiteX0" fmla="*/ 168442 w 168442"/>
                <a:gd name="connsiteY0" fmla="*/ 0 h 176464"/>
                <a:gd name="connsiteX1" fmla="*/ 0 w 168442"/>
                <a:gd name="connsiteY1" fmla="*/ 176464 h 176464"/>
              </a:gdLst>
              <a:ahLst/>
              <a:cxnLst>
                <a:cxn ang="0">
                  <a:pos x="connsiteX0" y="connsiteY0"/>
                </a:cxn>
                <a:cxn ang="0">
                  <a:pos x="connsiteX1" y="connsiteY1"/>
                </a:cxn>
              </a:cxnLst>
              <a:rect l="l" t="t" r="r" b="b"/>
              <a:pathLst>
                <a:path w="168442" h="176464">
                  <a:moveTo>
                    <a:pt x="168442" y="0"/>
                  </a:moveTo>
                  <a:lnTo>
                    <a:pt x="0" y="176464"/>
                  </a:lnTo>
                </a:path>
              </a:pathLst>
            </a:custGeom>
            <a:noFill/>
            <a:ln>
              <a:solidFill>
                <a:schemeClr val="tx1"/>
              </a:solidFill>
            </a:ln>
          </p:spPr>
          <p:txBody>
            <a:bodyPr rtlCol="0" anchor="ctr"/>
            <a:lstStyle/>
            <a:p>
              <a:pPr algn="ctr"/>
              <a:endParaRPr lang="zh-CN" altLang="en-US"/>
            </a:p>
          </p:txBody>
        </p:sp>
        <p:sp>
          <p:nvSpPr>
            <p:cNvPr id="219" name="任意多边形 231">
              <a:extLst>
                <a:ext uri="{FF2B5EF4-FFF2-40B4-BE49-F238E27FC236}">
                  <a16:creationId xmlns:a16="http://schemas.microsoft.com/office/drawing/2014/main" id="{44F8F049-1CE0-0971-A1EB-0F4CED46A03B}"/>
                </a:ext>
              </a:extLst>
            </p:cNvPr>
            <p:cNvSpPr/>
            <p:nvPr/>
          </p:nvSpPr>
          <p:spPr>
            <a:xfrm>
              <a:off x="5710176" y="3849961"/>
              <a:ext cx="168443" cy="200526"/>
            </a:xfrm>
            <a:custGeom>
              <a:avLst/>
              <a:gdLst>
                <a:gd name="connsiteX0" fmla="*/ 0 w 168443"/>
                <a:gd name="connsiteY0" fmla="*/ 0 h 200526"/>
                <a:gd name="connsiteX1" fmla="*/ 168443 w 168443"/>
                <a:gd name="connsiteY1" fmla="*/ 200526 h 200526"/>
              </a:gdLst>
              <a:ahLst/>
              <a:cxnLst>
                <a:cxn ang="0">
                  <a:pos x="connsiteX0" y="connsiteY0"/>
                </a:cxn>
                <a:cxn ang="0">
                  <a:pos x="connsiteX1" y="connsiteY1"/>
                </a:cxn>
              </a:cxnLst>
              <a:rect l="l" t="t" r="r" b="b"/>
              <a:pathLst>
                <a:path w="168443" h="200526">
                  <a:moveTo>
                    <a:pt x="0" y="0"/>
                  </a:moveTo>
                  <a:lnTo>
                    <a:pt x="168443" y="200526"/>
                  </a:lnTo>
                </a:path>
              </a:pathLst>
            </a:custGeom>
            <a:noFill/>
            <a:ln>
              <a:solidFill>
                <a:schemeClr val="tx1"/>
              </a:solidFill>
            </a:ln>
          </p:spPr>
          <p:txBody>
            <a:bodyPr rtlCol="0" anchor="ctr"/>
            <a:lstStyle/>
            <a:p>
              <a:pPr algn="ctr"/>
              <a:endParaRPr lang="zh-CN" altLang="en-US"/>
            </a:p>
          </p:txBody>
        </p:sp>
        <p:sp>
          <p:nvSpPr>
            <p:cNvPr id="220" name="任意多边形 232">
              <a:extLst>
                <a:ext uri="{FF2B5EF4-FFF2-40B4-BE49-F238E27FC236}">
                  <a16:creationId xmlns:a16="http://schemas.microsoft.com/office/drawing/2014/main" id="{D68E4A68-8192-D3F7-F0CC-E5E9C7F77893}"/>
                </a:ext>
              </a:extLst>
            </p:cNvPr>
            <p:cNvSpPr/>
            <p:nvPr/>
          </p:nvSpPr>
          <p:spPr>
            <a:xfrm>
              <a:off x="5084534" y="4178824"/>
              <a:ext cx="96253" cy="168442"/>
            </a:xfrm>
            <a:custGeom>
              <a:avLst/>
              <a:gdLst>
                <a:gd name="connsiteX0" fmla="*/ 96253 w 96253"/>
                <a:gd name="connsiteY0" fmla="*/ 0 h 168442"/>
                <a:gd name="connsiteX1" fmla="*/ 0 w 96253"/>
                <a:gd name="connsiteY1" fmla="*/ 168442 h 168442"/>
              </a:gdLst>
              <a:ahLst/>
              <a:cxnLst>
                <a:cxn ang="0">
                  <a:pos x="connsiteX0" y="connsiteY0"/>
                </a:cxn>
                <a:cxn ang="0">
                  <a:pos x="connsiteX1" y="connsiteY1"/>
                </a:cxn>
              </a:cxnLst>
              <a:rect l="l" t="t" r="r" b="b"/>
              <a:pathLst>
                <a:path w="96253" h="168442">
                  <a:moveTo>
                    <a:pt x="96253" y="0"/>
                  </a:moveTo>
                  <a:lnTo>
                    <a:pt x="0" y="168442"/>
                  </a:lnTo>
                </a:path>
              </a:pathLst>
            </a:custGeom>
            <a:noFill/>
            <a:ln>
              <a:solidFill>
                <a:schemeClr val="tx1"/>
              </a:solidFill>
            </a:ln>
          </p:spPr>
          <p:txBody>
            <a:bodyPr rtlCol="0" anchor="ctr"/>
            <a:lstStyle/>
            <a:p>
              <a:pPr algn="ctr"/>
              <a:endParaRPr lang="zh-CN" altLang="en-US"/>
            </a:p>
          </p:txBody>
        </p:sp>
        <p:sp>
          <p:nvSpPr>
            <p:cNvPr id="221" name="任意多边形 233">
              <a:extLst>
                <a:ext uri="{FF2B5EF4-FFF2-40B4-BE49-F238E27FC236}">
                  <a16:creationId xmlns:a16="http://schemas.microsoft.com/office/drawing/2014/main" id="{2576760F-4600-F55E-C766-9116568DAD47}"/>
                </a:ext>
              </a:extLst>
            </p:cNvPr>
            <p:cNvSpPr/>
            <p:nvPr/>
          </p:nvSpPr>
          <p:spPr>
            <a:xfrm>
              <a:off x="5349229" y="4154761"/>
              <a:ext cx="72190" cy="192505"/>
            </a:xfrm>
            <a:custGeom>
              <a:avLst/>
              <a:gdLst>
                <a:gd name="connsiteX0" fmla="*/ 0 w 72190"/>
                <a:gd name="connsiteY0" fmla="*/ 0 h 192505"/>
                <a:gd name="connsiteX1" fmla="*/ 72190 w 72190"/>
                <a:gd name="connsiteY1" fmla="*/ 192505 h 192505"/>
              </a:gdLst>
              <a:ahLst/>
              <a:cxnLst>
                <a:cxn ang="0">
                  <a:pos x="connsiteX0" y="connsiteY0"/>
                </a:cxn>
                <a:cxn ang="0">
                  <a:pos x="connsiteX1" y="connsiteY1"/>
                </a:cxn>
              </a:cxnLst>
              <a:rect l="l" t="t" r="r" b="b"/>
              <a:pathLst>
                <a:path w="72190" h="192505">
                  <a:moveTo>
                    <a:pt x="0" y="0"/>
                  </a:moveTo>
                  <a:lnTo>
                    <a:pt x="72190" y="192505"/>
                  </a:lnTo>
                </a:path>
              </a:pathLst>
            </a:custGeom>
            <a:noFill/>
            <a:ln>
              <a:solidFill>
                <a:schemeClr val="tx1"/>
              </a:solidFill>
            </a:ln>
          </p:spPr>
          <p:txBody>
            <a:bodyPr rtlCol="0" anchor="ctr"/>
            <a:lstStyle/>
            <a:p>
              <a:pPr algn="ctr"/>
              <a:endParaRPr lang="zh-CN" altLang="en-US"/>
            </a:p>
          </p:txBody>
        </p:sp>
        <p:sp>
          <p:nvSpPr>
            <p:cNvPr id="222" name="任意多边形 234">
              <a:extLst>
                <a:ext uri="{FF2B5EF4-FFF2-40B4-BE49-F238E27FC236}">
                  <a16:creationId xmlns:a16="http://schemas.microsoft.com/office/drawing/2014/main" id="{CFE43C60-D7C6-1022-805A-D9A86B50A955}"/>
                </a:ext>
              </a:extLst>
            </p:cNvPr>
            <p:cNvSpPr/>
            <p:nvPr/>
          </p:nvSpPr>
          <p:spPr>
            <a:xfrm>
              <a:off x="5830492" y="4210908"/>
              <a:ext cx="64169" cy="144379"/>
            </a:xfrm>
            <a:custGeom>
              <a:avLst/>
              <a:gdLst>
                <a:gd name="connsiteX0" fmla="*/ 64169 w 64169"/>
                <a:gd name="connsiteY0" fmla="*/ 0 h 144379"/>
                <a:gd name="connsiteX1" fmla="*/ 0 w 64169"/>
                <a:gd name="connsiteY1" fmla="*/ 144379 h 144379"/>
              </a:gdLst>
              <a:ahLst/>
              <a:cxnLst>
                <a:cxn ang="0">
                  <a:pos x="connsiteX0" y="connsiteY0"/>
                </a:cxn>
                <a:cxn ang="0">
                  <a:pos x="connsiteX1" y="connsiteY1"/>
                </a:cxn>
              </a:cxnLst>
              <a:rect l="l" t="t" r="r" b="b"/>
              <a:pathLst>
                <a:path w="64169" h="144379">
                  <a:moveTo>
                    <a:pt x="64169" y="0"/>
                  </a:moveTo>
                  <a:lnTo>
                    <a:pt x="0" y="144379"/>
                  </a:lnTo>
                </a:path>
              </a:pathLst>
            </a:custGeom>
            <a:noFill/>
            <a:ln>
              <a:solidFill>
                <a:schemeClr val="tx1"/>
              </a:solidFill>
            </a:ln>
          </p:spPr>
          <p:txBody>
            <a:bodyPr rtlCol="0" anchor="ctr"/>
            <a:lstStyle/>
            <a:p>
              <a:pPr algn="ctr"/>
              <a:endParaRPr lang="zh-CN" altLang="en-US"/>
            </a:p>
          </p:txBody>
        </p:sp>
        <p:sp>
          <p:nvSpPr>
            <p:cNvPr id="223" name="任意多边形 235">
              <a:extLst>
                <a:ext uri="{FF2B5EF4-FFF2-40B4-BE49-F238E27FC236}">
                  <a16:creationId xmlns:a16="http://schemas.microsoft.com/office/drawing/2014/main" id="{CF887FEB-4407-F90F-D8D8-D01982FDBA1E}"/>
                </a:ext>
              </a:extLst>
            </p:cNvPr>
            <p:cNvSpPr/>
            <p:nvPr/>
          </p:nvSpPr>
          <p:spPr>
            <a:xfrm>
              <a:off x="6022997" y="4186845"/>
              <a:ext cx="88232" cy="160421"/>
            </a:xfrm>
            <a:custGeom>
              <a:avLst/>
              <a:gdLst>
                <a:gd name="connsiteX0" fmla="*/ 0 w 88232"/>
                <a:gd name="connsiteY0" fmla="*/ 0 h 160421"/>
                <a:gd name="connsiteX1" fmla="*/ 88232 w 88232"/>
                <a:gd name="connsiteY1" fmla="*/ 160421 h 160421"/>
              </a:gdLst>
              <a:ahLst/>
              <a:cxnLst>
                <a:cxn ang="0">
                  <a:pos x="connsiteX0" y="connsiteY0"/>
                </a:cxn>
                <a:cxn ang="0">
                  <a:pos x="connsiteX1" y="connsiteY1"/>
                </a:cxn>
              </a:cxnLst>
              <a:rect l="l" t="t" r="r" b="b"/>
              <a:pathLst>
                <a:path w="88232" h="160421">
                  <a:moveTo>
                    <a:pt x="0" y="0"/>
                  </a:moveTo>
                  <a:lnTo>
                    <a:pt x="88232" y="160421"/>
                  </a:lnTo>
                </a:path>
              </a:pathLst>
            </a:custGeom>
            <a:noFill/>
            <a:ln>
              <a:solidFill>
                <a:schemeClr val="tx1"/>
              </a:solidFill>
            </a:ln>
          </p:spPr>
          <p:txBody>
            <a:bodyPr rtlCol="0" anchor="ctr"/>
            <a:lstStyle/>
            <a:p>
              <a:pPr algn="ctr"/>
              <a:endParaRPr lang="zh-CN" altLang="en-US"/>
            </a:p>
          </p:txBody>
        </p:sp>
        <p:sp>
          <p:nvSpPr>
            <p:cNvPr id="224" name="椭圆 223">
              <a:extLst>
                <a:ext uri="{FF2B5EF4-FFF2-40B4-BE49-F238E27FC236}">
                  <a16:creationId xmlns:a16="http://schemas.microsoft.com/office/drawing/2014/main" id="{ACBAE909-471A-CE36-1E9F-2050F6220AF9}"/>
                </a:ext>
              </a:extLst>
            </p:cNvPr>
            <p:cNvSpPr/>
            <p:nvPr/>
          </p:nvSpPr>
          <p:spPr>
            <a:xfrm>
              <a:off x="5013216" y="4698884"/>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25" name="文本框 224">
              <a:extLst>
                <a:ext uri="{FF2B5EF4-FFF2-40B4-BE49-F238E27FC236}">
                  <a16:creationId xmlns:a16="http://schemas.microsoft.com/office/drawing/2014/main" id="{A3F0C29C-BD0C-D496-9236-E9AD1AC5FAFD}"/>
                </a:ext>
              </a:extLst>
            </p:cNvPr>
            <p:cNvSpPr txBox="1"/>
            <p:nvPr/>
          </p:nvSpPr>
          <p:spPr>
            <a:xfrm>
              <a:off x="5006876" y="4671953"/>
              <a:ext cx="360040" cy="253916"/>
            </a:xfrm>
            <a:prstGeom prst="rect">
              <a:avLst/>
            </a:prstGeom>
            <a:noFill/>
          </p:spPr>
          <p:txBody>
            <a:bodyPr wrap="square" rtlCol="0">
              <a:spAutoFit/>
            </a:bodyPr>
            <a:lstStyle/>
            <a:p>
              <a:r>
                <a:rPr lang="en-US" altLang="zh-CN" sz="1050"/>
                <a:t>4</a:t>
              </a:r>
              <a:endParaRPr lang="zh-CN" altLang="en-US" sz="1050"/>
            </a:p>
          </p:txBody>
        </p:sp>
        <p:sp>
          <p:nvSpPr>
            <p:cNvPr id="226" name="椭圆 225">
              <a:extLst>
                <a:ext uri="{FF2B5EF4-FFF2-40B4-BE49-F238E27FC236}">
                  <a16:creationId xmlns:a16="http://schemas.microsoft.com/office/drawing/2014/main" id="{C2C1EF76-CCD1-5C56-463B-DB18E926C85B}"/>
                </a:ext>
              </a:extLst>
            </p:cNvPr>
            <p:cNvSpPr/>
            <p:nvPr/>
          </p:nvSpPr>
          <p:spPr>
            <a:xfrm>
              <a:off x="5358501" y="4699098"/>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27" name="文本框 226">
              <a:extLst>
                <a:ext uri="{FF2B5EF4-FFF2-40B4-BE49-F238E27FC236}">
                  <a16:creationId xmlns:a16="http://schemas.microsoft.com/office/drawing/2014/main" id="{BD70B5B5-527E-9F1A-A806-9E989E65954E}"/>
                </a:ext>
              </a:extLst>
            </p:cNvPr>
            <p:cNvSpPr txBox="1"/>
            <p:nvPr/>
          </p:nvSpPr>
          <p:spPr>
            <a:xfrm>
              <a:off x="5324929" y="4672167"/>
              <a:ext cx="360040" cy="253916"/>
            </a:xfrm>
            <a:prstGeom prst="rect">
              <a:avLst/>
            </a:prstGeom>
            <a:noFill/>
          </p:spPr>
          <p:txBody>
            <a:bodyPr wrap="square" rtlCol="0">
              <a:spAutoFit/>
            </a:bodyPr>
            <a:lstStyle/>
            <a:p>
              <a:r>
                <a:rPr lang="en-US" altLang="zh-CN" sz="1050"/>
                <a:t>3</a:t>
              </a:r>
              <a:endParaRPr lang="zh-CN" altLang="en-US" sz="1050"/>
            </a:p>
          </p:txBody>
        </p:sp>
        <p:sp>
          <p:nvSpPr>
            <p:cNvPr id="228" name="椭圆 227">
              <a:extLst>
                <a:ext uri="{FF2B5EF4-FFF2-40B4-BE49-F238E27FC236}">
                  <a16:creationId xmlns:a16="http://schemas.microsoft.com/office/drawing/2014/main" id="{C60D2A31-B05F-789B-ED35-1F8AC1CEEF81}"/>
                </a:ext>
              </a:extLst>
            </p:cNvPr>
            <p:cNvSpPr/>
            <p:nvPr/>
          </p:nvSpPr>
          <p:spPr>
            <a:xfrm>
              <a:off x="5619725" y="4706873"/>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29" name="文本框 228">
              <a:extLst>
                <a:ext uri="{FF2B5EF4-FFF2-40B4-BE49-F238E27FC236}">
                  <a16:creationId xmlns:a16="http://schemas.microsoft.com/office/drawing/2014/main" id="{9C5197BA-CA07-6B28-D197-6E69FDE01698}"/>
                </a:ext>
              </a:extLst>
            </p:cNvPr>
            <p:cNvSpPr txBox="1"/>
            <p:nvPr/>
          </p:nvSpPr>
          <p:spPr>
            <a:xfrm>
              <a:off x="5586153" y="4679942"/>
              <a:ext cx="360040" cy="253916"/>
            </a:xfrm>
            <a:prstGeom prst="rect">
              <a:avLst/>
            </a:prstGeom>
            <a:noFill/>
          </p:spPr>
          <p:txBody>
            <a:bodyPr wrap="square" rtlCol="0">
              <a:spAutoFit/>
            </a:bodyPr>
            <a:lstStyle/>
            <a:p>
              <a:r>
                <a:rPr lang="en-US" altLang="zh-CN" sz="1050"/>
                <a:t>15</a:t>
              </a:r>
              <a:endParaRPr lang="zh-CN" altLang="en-US" sz="1050"/>
            </a:p>
          </p:txBody>
        </p:sp>
        <p:sp>
          <p:nvSpPr>
            <p:cNvPr id="230" name="椭圆 229">
              <a:extLst>
                <a:ext uri="{FF2B5EF4-FFF2-40B4-BE49-F238E27FC236}">
                  <a16:creationId xmlns:a16="http://schemas.microsoft.com/office/drawing/2014/main" id="{D72B370E-6B65-BBC3-1A01-C127ACF4E498}"/>
                </a:ext>
              </a:extLst>
            </p:cNvPr>
            <p:cNvSpPr/>
            <p:nvPr/>
          </p:nvSpPr>
          <p:spPr>
            <a:xfrm>
              <a:off x="5937778" y="4708464"/>
              <a:ext cx="216024" cy="200055"/>
            </a:xfrm>
            <a:prstGeom prst="ellipse">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31" name="文本框 230">
              <a:extLst>
                <a:ext uri="{FF2B5EF4-FFF2-40B4-BE49-F238E27FC236}">
                  <a16:creationId xmlns:a16="http://schemas.microsoft.com/office/drawing/2014/main" id="{9BEBD6B0-9802-86F2-7CBF-6F0E21CA7BF1}"/>
                </a:ext>
              </a:extLst>
            </p:cNvPr>
            <p:cNvSpPr txBox="1"/>
            <p:nvPr/>
          </p:nvSpPr>
          <p:spPr>
            <a:xfrm>
              <a:off x="5904206" y="4681533"/>
              <a:ext cx="360040" cy="253916"/>
            </a:xfrm>
            <a:prstGeom prst="rect">
              <a:avLst/>
            </a:prstGeom>
            <a:noFill/>
          </p:spPr>
          <p:txBody>
            <a:bodyPr wrap="square" rtlCol="0">
              <a:spAutoFit/>
            </a:bodyPr>
            <a:lstStyle/>
            <a:p>
              <a:r>
                <a:rPr lang="en-US" altLang="zh-CN" sz="1050"/>
                <a:t>2</a:t>
              </a:r>
              <a:endParaRPr lang="zh-CN" altLang="en-US" sz="1050"/>
            </a:p>
          </p:txBody>
        </p:sp>
        <p:sp>
          <p:nvSpPr>
            <p:cNvPr id="232" name="任意多边形 244">
              <a:extLst>
                <a:ext uri="{FF2B5EF4-FFF2-40B4-BE49-F238E27FC236}">
                  <a16:creationId xmlns:a16="http://schemas.microsoft.com/office/drawing/2014/main" id="{65FA6654-139B-EEBA-F234-D1C145E33979}"/>
                </a:ext>
              </a:extLst>
            </p:cNvPr>
            <p:cNvSpPr/>
            <p:nvPr/>
          </p:nvSpPr>
          <p:spPr>
            <a:xfrm>
              <a:off x="4498997" y="4475603"/>
              <a:ext cx="465222" cy="224589"/>
            </a:xfrm>
            <a:custGeom>
              <a:avLst/>
              <a:gdLst>
                <a:gd name="connsiteX0" fmla="*/ 465222 w 465222"/>
                <a:gd name="connsiteY0" fmla="*/ 0 h 224589"/>
                <a:gd name="connsiteX1" fmla="*/ 0 w 465222"/>
                <a:gd name="connsiteY1" fmla="*/ 224589 h 224589"/>
              </a:gdLst>
              <a:ahLst/>
              <a:cxnLst>
                <a:cxn ang="0">
                  <a:pos x="connsiteX0" y="connsiteY0"/>
                </a:cxn>
                <a:cxn ang="0">
                  <a:pos x="connsiteX1" y="connsiteY1"/>
                </a:cxn>
              </a:cxnLst>
              <a:rect l="l" t="t" r="r" b="b"/>
              <a:pathLst>
                <a:path w="465222" h="224589">
                  <a:moveTo>
                    <a:pt x="465222" y="0"/>
                  </a:moveTo>
                  <a:lnTo>
                    <a:pt x="0" y="224589"/>
                  </a:lnTo>
                </a:path>
              </a:pathLst>
            </a:custGeom>
            <a:noFill/>
            <a:ln>
              <a:solidFill>
                <a:schemeClr val="tx1"/>
              </a:solidFill>
            </a:ln>
          </p:spPr>
          <p:txBody>
            <a:bodyPr rtlCol="0" anchor="ctr"/>
            <a:lstStyle/>
            <a:p>
              <a:pPr algn="ctr"/>
              <a:endParaRPr lang="zh-CN" altLang="en-US"/>
            </a:p>
          </p:txBody>
        </p:sp>
        <p:sp>
          <p:nvSpPr>
            <p:cNvPr id="233" name="任意多边形 245">
              <a:extLst>
                <a:ext uri="{FF2B5EF4-FFF2-40B4-BE49-F238E27FC236}">
                  <a16:creationId xmlns:a16="http://schemas.microsoft.com/office/drawing/2014/main" id="{1C72905A-FEDC-21FA-94B0-3188086D34EA}"/>
                </a:ext>
              </a:extLst>
            </p:cNvPr>
            <p:cNvSpPr/>
            <p:nvPr/>
          </p:nvSpPr>
          <p:spPr>
            <a:xfrm>
              <a:off x="4884008" y="4555813"/>
              <a:ext cx="160421" cy="144379"/>
            </a:xfrm>
            <a:custGeom>
              <a:avLst/>
              <a:gdLst>
                <a:gd name="connsiteX0" fmla="*/ 160421 w 160421"/>
                <a:gd name="connsiteY0" fmla="*/ 0 h 144379"/>
                <a:gd name="connsiteX1" fmla="*/ 0 w 160421"/>
                <a:gd name="connsiteY1" fmla="*/ 144379 h 144379"/>
              </a:gdLst>
              <a:ahLst/>
              <a:cxnLst>
                <a:cxn ang="0">
                  <a:pos x="connsiteX0" y="connsiteY0"/>
                </a:cxn>
                <a:cxn ang="0">
                  <a:pos x="connsiteX1" y="connsiteY1"/>
                </a:cxn>
              </a:cxnLst>
              <a:rect l="l" t="t" r="r" b="b"/>
              <a:pathLst>
                <a:path w="160421" h="144379">
                  <a:moveTo>
                    <a:pt x="160421" y="0"/>
                  </a:moveTo>
                  <a:lnTo>
                    <a:pt x="0" y="144379"/>
                  </a:lnTo>
                </a:path>
              </a:pathLst>
            </a:custGeom>
            <a:noFill/>
            <a:ln>
              <a:solidFill>
                <a:schemeClr val="tx1"/>
              </a:solidFill>
            </a:ln>
          </p:spPr>
          <p:txBody>
            <a:bodyPr rtlCol="0" anchor="ctr"/>
            <a:lstStyle/>
            <a:p>
              <a:pPr algn="ctr"/>
              <a:endParaRPr lang="zh-CN" altLang="en-US"/>
            </a:p>
          </p:txBody>
        </p:sp>
        <p:sp>
          <p:nvSpPr>
            <p:cNvPr id="234" name="任意多边形 246">
              <a:extLst>
                <a:ext uri="{FF2B5EF4-FFF2-40B4-BE49-F238E27FC236}">
                  <a16:creationId xmlns:a16="http://schemas.microsoft.com/office/drawing/2014/main" id="{FA4AAF09-7861-EF35-11D3-9FC2DE40AAED}"/>
                </a:ext>
              </a:extLst>
            </p:cNvPr>
            <p:cNvSpPr/>
            <p:nvPr/>
          </p:nvSpPr>
          <p:spPr>
            <a:xfrm>
              <a:off x="5204850" y="4539771"/>
              <a:ext cx="176463" cy="168442"/>
            </a:xfrm>
            <a:custGeom>
              <a:avLst/>
              <a:gdLst>
                <a:gd name="connsiteX0" fmla="*/ 176463 w 176463"/>
                <a:gd name="connsiteY0" fmla="*/ 0 h 168442"/>
                <a:gd name="connsiteX1" fmla="*/ 0 w 176463"/>
                <a:gd name="connsiteY1" fmla="*/ 168442 h 168442"/>
              </a:gdLst>
              <a:ahLst/>
              <a:cxnLst>
                <a:cxn ang="0">
                  <a:pos x="connsiteX0" y="connsiteY0"/>
                </a:cxn>
                <a:cxn ang="0">
                  <a:pos x="connsiteX1" y="connsiteY1"/>
                </a:cxn>
              </a:cxnLst>
              <a:rect l="l" t="t" r="r" b="b"/>
              <a:pathLst>
                <a:path w="176463" h="168442">
                  <a:moveTo>
                    <a:pt x="176463" y="0"/>
                  </a:moveTo>
                  <a:lnTo>
                    <a:pt x="0" y="168442"/>
                  </a:lnTo>
                </a:path>
              </a:pathLst>
            </a:custGeom>
            <a:noFill/>
            <a:ln>
              <a:solidFill>
                <a:schemeClr val="tx1"/>
              </a:solidFill>
            </a:ln>
          </p:spPr>
          <p:txBody>
            <a:bodyPr rtlCol="0" anchor="ctr"/>
            <a:lstStyle/>
            <a:p>
              <a:pPr algn="ctr"/>
              <a:endParaRPr lang="zh-CN" altLang="en-US"/>
            </a:p>
          </p:txBody>
        </p:sp>
        <p:sp>
          <p:nvSpPr>
            <p:cNvPr id="235" name="任意多边形 247">
              <a:extLst>
                <a:ext uri="{FF2B5EF4-FFF2-40B4-BE49-F238E27FC236}">
                  <a16:creationId xmlns:a16="http://schemas.microsoft.com/office/drawing/2014/main" id="{4D228D9B-D20D-BBEA-2C91-F4DE90A5B308}"/>
                </a:ext>
              </a:extLst>
            </p:cNvPr>
            <p:cNvSpPr/>
            <p:nvPr/>
          </p:nvSpPr>
          <p:spPr>
            <a:xfrm>
              <a:off x="5469545" y="4547792"/>
              <a:ext cx="56147" cy="168442"/>
            </a:xfrm>
            <a:custGeom>
              <a:avLst/>
              <a:gdLst>
                <a:gd name="connsiteX0" fmla="*/ 0 w 56147"/>
                <a:gd name="connsiteY0" fmla="*/ 0 h 168442"/>
                <a:gd name="connsiteX1" fmla="*/ 56147 w 56147"/>
                <a:gd name="connsiteY1" fmla="*/ 168442 h 168442"/>
              </a:gdLst>
              <a:ahLst/>
              <a:cxnLst>
                <a:cxn ang="0">
                  <a:pos x="connsiteX0" y="connsiteY0"/>
                </a:cxn>
                <a:cxn ang="0">
                  <a:pos x="connsiteX1" y="connsiteY1"/>
                </a:cxn>
              </a:cxnLst>
              <a:rect l="l" t="t" r="r" b="b"/>
              <a:pathLst>
                <a:path w="56147" h="168442">
                  <a:moveTo>
                    <a:pt x="0" y="0"/>
                  </a:moveTo>
                  <a:lnTo>
                    <a:pt x="56147" y="168442"/>
                  </a:lnTo>
                </a:path>
              </a:pathLst>
            </a:custGeom>
            <a:noFill/>
            <a:ln>
              <a:solidFill>
                <a:schemeClr val="tx1"/>
              </a:solidFill>
            </a:ln>
          </p:spPr>
          <p:txBody>
            <a:bodyPr rtlCol="0" anchor="ctr"/>
            <a:lstStyle/>
            <a:p>
              <a:pPr algn="ctr"/>
              <a:endParaRPr lang="zh-CN" altLang="en-US"/>
            </a:p>
          </p:txBody>
        </p:sp>
        <p:sp>
          <p:nvSpPr>
            <p:cNvPr id="236" name="任意多边形 248">
              <a:extLst>
                <a:ext uri="{FF2B5EF4-FFF2-40B4-BE49-F238E27FC236}">
                  <a16:creationId xmlns:a16="http://schemas.microsoft.com/office/drawing/2014/main" id="{9B0EECAB-B03E-93A5-447D-1BF4753107AE}"/>
                </a:ext>
              </a:extLst>
            </p:cNvPr>
            <p:cNvSpPr/>
            <p:nvPr/>
          </p:nvSpPr>
          <p:spPr>
            <a:xfrm>
              <a:off x="5742261" y="4539771"/>
              <a:ext cx="40105" cy="176463"/>
            </a:xfrm>
            <a:custGeom>
              <a:avLst/>
              <a:gdLst>
                <a:gd name="connsiteX0" fmla="*/ 40105 w 40105"/>
                <a:gd name="connsiteY0" fmla="*/ 0 h 176463"/>
                <a:gd name="connsiteX1" fmla="*/ 0 w 40105"/>
                <a:gd name="connsiteY1" fmla="*/ 176463 h 176463"/>
              </a:gdLst>
              <a:ahLst/>
              <a:cxnLst>
                <a:cxn ang="0">
                  <a:pos x="connsiteX0" y="connsiteY0"/>
                </a:cxn>
                <a:cxn ang="0">
                  <a:pos x="connsiteX1" y="connsiteY1"/>
                </a:cxn>
              </a:cxnLst>
              <a:rect l="l" t="t" r="r" b="b"/>
              <a:pathLst>
                <a:path w="40105" h="176463">
                  <a:moveTo>
                    <a:pt x="40105" y="0"/>
                  </a:moveTo>
                  <a:lnTo>
                    <a:pt x="0" y="176463"/>
                  </a:lnTo>
                </a:path>
              </a:pathLst>
            </a:custGeom>
            <a:noFill/>
            <a:ln>
              <a:solidFill>
                <a:schemeClr val="tx1"/>
              </a:solidFill>
            </a:ln>
          </p:spPr>
          <p:txBody>
            <a:bodyPr rtlCol="0" anchor="ctr"/>
            <a:lstStyle/>
            <a:p>
              <a:pPr algn="ctr"/>
              <a:endParaRPr lang="zh-CN" altLang="en-US"/>
            </a:p>
          </p:txBody>
        </p:sp>
        <p:sp>
          <p:nvSpPr>
            <p:cNvPr id="237" name="任意多边形 249">
              <a:extLst>
                <a:ext uri="{FF2B5EF4-FFF2-40B4-BE49-F238E27FC236}">
                  <a16:creationId xmlns:a16="http://schemas.microsoft.com/office/drawing/2014/main" id="{B7B6E4E4-0AE0-5738-A5FB-F2D4E0385FDA}"/>
                </a:ext>
              </a:extLst>
            </p:cNvPr>
            <p:cNvSpPr/>
            <p:nvPr/>
          </p:nvSpPr>
          <p:spPr>
            <a:xfrm>
              <a:off x="5910703" y="4491645"/>
              <a:ext cx="112294" cy="240631"/>
            </a:xfrm>
            <a:custGeom>
              <a:avLst/>
              <a:gdLst>
                <a:gd name="connsiteX0" fmla="*/ 0 w 112294"/>
                <a:gd name="connsiteY0" fmla="*/ 0 h 240631"/>
                <a:gd name="connsiteX1" fmla="*/ 112294 w 112294"/>
                <a:gd name="connsiteY1" fmla="*/ 240631 h 240631"/>
              </a:gdLst>
              <a:ahLst/>
              <a:cxnLst>
                <a:cxn ang="0">
                  <a:pos x="connsiteX0" y="connsiteY0"/>
                </a:cxn>
                <a:cxn ang="0">
                  <a:pos x="connsiteX1" y="connsiteY1"/>
                </a:cxn>
              </a:cxnLst>
              <a:rect l="l" t="t" r="r" b="b"/>
              <a:pathLst>
                <a:path w="112294" h="240631">
                  <a:moveTo>
                    <a:pt x="0" y="0"/>
                  </a:moveTo>
                  <a:lnTo>
                    <a:pt x="112294" y="240631"/>
                  </a:lnTo>
                </a:path>
              </a:pathLst>
            </a:custGeom>
            <a:noFill/>
            <a:ln>
              <a:solidFill>
                <a:schemeClr val="tx1"/>
              </a:solidFill>
            </a:ln>
          </p:spPr>
          <p:txBody>
            <a:bodyPr rtlCol="0" anchor="ctr"/>
            <a:lstStyle/>
            <a:p>
              <a:pPr algn="ctr"/>
              <a:endParaRPr lang="zh-CN" altLang="en-US"/>
            </a:p>
          </p:txBody>
        </p:sp>
        <p:sp>
          <p:nvSpPr>
            <p:cNvPr id="238" name="任意多边形 250">
              <a:extLst>
                <a:ext uri="{FF2B5EF4-FFF2-40B4-BE49-F238E27FC236}">
                  <a16:creationId xmlns:a16="http://schemas.microsoft.com/office/drawing/2014/main" id="{F3AF4105-E694-3426-EFAC-E70FBB9367BE}"/>
                </a:ext>
              </a:extLst>
            </p:cNvPr>
            <p:cNvSpPr/>
            <p:nvPr/>
          </p:nvSpPr>
          <p:spPr>
            <a:xfrm>
              <a:off x="6215503" y="4547792"/>
              <a:ext cx="40105" cy="200526"/>
            </a:xfrm>
            <a:custGeom>
              <a:avLst/>
              <a:gdLst>
                <a:gd name="connsiteX0" fmla="*/ 0 w 40105"/>
                <a:gd name="connsiteY0" fmla="*/ 0 h 200526"/>
                <a:gd name="connsiteX1" fmla="*/ 40105 w 40105"/>
                <a:gd name="connsiteY1" fmla="*/ 200526 h 200526"/>
              </a:gdLst>
              <a:ahLst/>
              <a:cxnLst>
                <a:cxn ang="0">
                  <a:pos x="connsiteX0" y="connsiteY0"/>
                </a:cxn>
                <a:cxn ang="0">
                  <a:pos x="connsiteX1" y="connsiteY1"/>
                </a:cxn>
              </a:cxnLst>
              <a:rect l="l" t="t" r="r" b="b"/>
              <a:pathLst>
                <a:path w="40105" h="200526">
                  <a:moveTo>
                    <a:pt x="0" y="0"/>
                  </a:moveTo>
                  <a:lnTo>
                    <a:pt x="40105" y="200526"/>
                  </a:lnTo>
                </a:path>
              </a:pathLst>
            </a:custGeom>
            <a:noFill/>
            <a:ln>
              <a:solidFill>
                <a:schemeClr val="tx1"/>
              </a:solidFill>
            </a:ln>
          </p:spPr>
          <p:txBody>
            <a:bodyPr rtlCol="0" anchor="ctr"/>
            <a:lstStyle/>
            <a:p>
              <a:pPr algn="ctr"/>
              <a:endParaRPr lang="zh-CN" altLang="en-US"/>
            </a:p>
          </p:txBody>
        </p:sp>
        <p:sp>
          <p:nvSpPr>
            <p:cNvPr id="239" name="任意多边形 251">
              <a:extLst>
                <a:ext uri="{FF2B5EF4-FFF2-40B4-BE49-F238E27FC236}">
                  <a16:creationId xmlns:a16="http://schemas.microsoft.com/office/drawing/2014/main" id="{51A4B9D3-BEEF-B0D1-6B1C-3177C00D7EE1}"/>
                </a:ext>
              </a:extLst>
            </p:cNvPr>
            <p:cNvSpPr/>
            <p:nvPr/>
          </p:nvSpPr>
          <p:spPr>
            <a:xfrm>
              <a:off x="6239566" y="4539771"/>
              <a:ext cx="360947" cy="192505"/>
            </a:xfrm>
            <a:custGeom>
              <a:avLst/>
              <a:gdLst>
                <a:gd name="connsiteX0" fmla="*/ 0 w 360947"/>
                <a:gd name="connsiteY0" fmla="*/ 0 h 192505"/>
                <a:gd name="connsiteX1" fmla="*/ 360947 w 360947"/>
                <a:gd name="connsiteY1" fmla="*/ 192505 h 192505"/>
              </a:gdLst>
              <a:ahLst/>
              <a:cxnLst>
                <a:cxn ang="0">
                  <a:pos x="connsiteX0" y="connsiteY0"/>
                </a:cxn>
                <a:cxn ang="0">
                  <a:pos x="connsiteX1" y="connsiteY1"/>
                </a:cxn>
              </a:cxnLst>
              <a:rect l="l" t="t" r="r" b="b"/>
              <a:pathLst>
                <a:path w="360947" h="192505">
                  <a:moveTo>
                    <a:pt x="0" y="0"/>
                  </a:moveTo>
                  <a:lnTo>
                    <a:pt x="360947" y="192505"/>
                  </a:lnTo>
                </a:path>
              </a:pathLst>
            </a:custGeom>
            <a:noFill/>
            <a:ln>
              <a:solidFill>
                <a:schemeClr val="tx1"/>
              </a:solidFill>
            </a:ln>
          </p:spPr>
          <p:txBody>
            <a:bodyPr rtlCol="0" anchor="ctr"/>
            <a:lstStyle/>
            <a:p>
              <a:pPr algn="ctr"/>
              <a:endParaRPr lang="zh-CN" altLang="en-US"/>
            </a:p>
          </p:txBody>
        </p:sp>
        <p:sp>
          <p:nvSpPr>
            <p:cNvPr id="240" name="矩形 239">
              <a:extLst>
                <a:ext uri="{FF2B5EF4-FFF2-40B4-BE49-F238E27FC236}">
                  <a16:creationId xmlns:a16="http://schemas.microsoft.com/office/drawing/2014/main" id="{D7A7FFB7-1C23-8D73-E65A-DA0B46ECDF00}"/>
                </a:ext>
              </a:extLst>
            </p:cNvPr>
            <p:cNvSpPr/>
            <p:nvPr/>
          </p:nvSpPr>
          <p:spPr>
            <a:xfrm>
              <a:off x="4293135" y="3591082"/>
              <a:ext cx="2557435" cy="1440160"/>
            </a:xfrm>
            <a:prstGeom prst="rect">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41" name="文本框 240">
              <a:extLst>
                <a:ext uri="{FF2B5EF4-FFF2-40B4-BE49-F238E27FC236}">
                  <a16:creationId xmlns:a16="http://schemas.microsoft.com/office/drawing/2014/main" id="{1DD83300-8952-BC75-6BEB-26A370D26C47}"/>
                </a:ext>
              </a:extLst>
            </p:cNvPr>
            <p:cNvSpPr txBox="1"/>
            <p:nvPr/>
          </p:nvSpPr>
          <p:spPr>
            <a:xfrm>
              <a:off x="4263199" y="3579999"/>
              <a:ext cx="750017" cy="246221"/>
            </a:xfrm>
            <a:prstGeom prst="rect">
              <a:avLst/>
            </a:prstGeom>
            <a:noFill/>
          </p:spPr>
          <p:txBody>
            <a:bodyPr wrap="square" rtlCol="0">
              <a:spAutoFit/>
            </a:bodyPr>
            <a:lstStyle/>
            <a:p>
              <a:r>
                <a:rPr lang="en-US" altLang="zh-CN" sz="1000"/>
                <a:t>FSM page</a:t>
              </a:r>
              <a:endParaRPr lang="zh-CN" altLang="en-US" sz="1000"/>
            </a:p>
          </p:txBody>
        </p:sp>
        <p:sp>
          <p:nvSpPr>
            <p:cNvPr id="242" name="矩形 241">
              <a:extLst>
                <a:ext uri="{FF2B5EF4-FFF2-40B4-BE49-F238E27FC236}">
                  <a16:creationId xmlns:a16="http://schemas.microsoft.com/office/drawing/2014/main" id="{31FB137A-3966-372B-378D-DDE698EDA24C}"/>
                </a:ext>
              </a:extLst>
            </p:cNvPr>
            <p:cNvSpPr/>
            <p:nvPr/>
          </p:nvSpPr>
          <p:spPr>
            <a:xfrm>
              <a:off x="3457027" y="3577580"/>
              <a:ext cx="650117" cy="1440160"/>
            </a:xfrm>
            <a:prstGeom prst="rect">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43" name="文本框 242">
              <a:extLst>
                <a:ext uri="{FF2B5EF4-FFF2-40B4-BE49-F238E27FC236}">
                  <a16:creationId xmlns:a16="http://schemas.microsoft.com/office/drawing/2014/main" id="{37DBB4FD-F9E0-0C73-E7B3-8177D3A689CF}"/>
                </a:ext>
              </a:extLst>
            </p:cNvPr>
            <p:cNvSpPr txBox="1"/>
            <p:nvPr/>
          </p:nvSpPr>
          <p:spPr>
            <a:xfrm>
              <a:off x="3616307" y="4036985"/>
              <a:ext cx="410463" cy="261610"/>
            </a:xfrm>
            <a:prstGeom prst="rect">
              <a:avLst/>
            </a:prstGeom>
            <a:noFill/>
          </p:spPr>
          <p:txBody>
            <a:bodyPr wrap="square" rtlCol="0">
              <a:spAutoFit/>
            </a:bodyPr>
            <a:lstStyle/>
            <a:p>
              <a:r>
                <a:rPr lang="en-US" altLang="zh-CN" sz="1100" b="1"/>
                <a:t>……</a:t>
              </a:r>
              <a:endParaRPr lang="zh-CN" altLang="en-US" sz="1100" b="1"/>
            </a:p>
          </p:txBody>
        </p:sp>
        <p:sp>
          <p:nvSpPr>
            <p:cNvPr id="244" name="任意多边形 4">
              <a:extLst>
                <a:ext uri="{FF2B5EF4-FFF2-40B4-BE49-F238E27FC236}">
                  <a16:creationId xmlns:a16="http://schemas.microsoft.com/office/drawing/2014/main" id="{A84E4507-6B77-EB37-F698-C793AF40F5E9}"/>
                </a:ext>
              </a:extLst>
            </p:cNvPr>
            <p:cNvSpPr/>
            <p:nvPr/>
          </p:nvSpPr>
          <p:spPr>
            <a:xfrm>
              <a:off x="2551280" y="1438669"/>
              <a:ext cx="521079" cy="376224"/>
            </a:xfrm>
            <a:custGeom>
              <a:avLst/>
              <a:gdLst>
                <a:gd name="connsiteX0" fmla="*/ 545431 w 545431"/>
                <a:gd name="connsiteY0" fmla="*/ 0 h 409074"/>
                <a:gd name="connsiteX1" fmla="*/ 0 w 545431"/>
                <a:gd name="connsiteY1" fmla="*/ 409074 h 409074"/>
              </a:gdLst>
              <a:ahLst/>
              <a:cxnLst>
                <a:cxn ang="0">
                  <a:pos x="connsiteX0" y="connsiteY0"/>
                </a:cxn>
                <a:cxn ang="0">
                  <a:pos x="connsiteX1" y="connsiteY1"/>
                </a:cxn>
              </a:cxnLst>
              <a:rect l="l" t="t" r="r" b="b"/>
              <a:pathLst>
                <a:path w="545431" h="409074">
                  <a:moveTo>
                    <a:pt x="545431" y="0"/>
                  </a:moveTo>
                  <a:lnTo>
                    <a:pt x="0" y="409074"/>
                  </a:lnTo>
                </a:path>
              </a:pathLst>
            </a:custGeom>
            <a:noFill/>
            <a:ln>
              <a:solidFill>
                <a:schemeClr val="tx1"/>
              </a:solidFill>
              <a:headEnd type="none" w="med" len="med"/>
              <a:tailEnd type="triangle" w="med" len="med"/>
            </a:ln>
          </p:spPr>
          <p:txBody>
            <a:bodyPr rtlCol="0" anchor="ctr"/>
            <a:lstStyle/>
            <a:p>
              <a:pPr algn="ctr"/>
              <a:endParaRPr lang="zh-CN" altLang="en-US"/>
            </a:p>
          </p:txBody>
        </p:sp>
        <p:sp>
          <p:nvSpPr>
            <p:cNvPr id="245" name="任意多边形 5">
              <a:extLst>
                <a:ext uri="{FF2B5EF4-FFF2-40B4-BE49-F238E27FC236}">
                  <a16:creationId xmlns:a16="http://schemas.microsoft.com/office/drawing/2014/main" id="{C72B6E3B-86B7-E418-C057-5BC68E4C5CC7}"/>
                </a:ext>
              </a:extLst>
            </p:cNvPr>
            <p:cNvSpPr/>
            <p:nvPr/>
          </p:nvSpPr>
          <p:spPr>
            <a:xfrm>
              <a:off x="3667985" y="1442312"/>
              <a:ext cx="323912" cy="357466"/>
            </a:xfrm>
            <a:custGeom>
              <a:avLst/>
              <a:gdLst>
                <a:gd name="connsiteX0" fmla="*/ 0 w 433137"/>
                <a:gd name="connsiteY0" fmla="*/ 0 h 425116"/>
                <a:gd name="connsiteX1" fmla="*/ 433137 w 433137"/>
                <a:gd name="connsiteY1" fmla="*/ 425116 h 425116"/>
              </a:gdLst>
              <a:ahLst/>
              <a:cxnLst>
                <a:cxn ang="0">
                  <a:pos x="connsiteX0" y="connsiteY0"/>
                </a:cxn>
                <a:cxn ang="0">
                  <a:pos x="connsiteX1" y="connsiteY1"/>
                </a:cxn>
              </a:cxnLst>
              <a:rect l="l" t="t" r="r" b="b"/>
              <a:pathLst>
                <a:path w="433137" h="425116">
                  <a:moveTo>
                    <a:pt x="0" y="0"/>
                  </a:moveTo>
                  <a:lnTo>
                    <a:pt x="433137" y="425116"/>
                  </a:lnTo>
                </a:path>
              </a:pathLst>
            </a:custGeom>
            <a:noFill/>
            <a:ln>
              <a:solidFill>
                <a:schemeClr val="tx1"/>
              </a:solidFill>
              <a:headEnd type="none" w="med" len="med"/>
              <a:tailEnd type="triangle" w="med" len="med"/>
            </a:ln>
          </p:spPr>
          <p:txBody>
            <a:bodyPr rtlCol="0" anchor="ctr"/>
            <a:lstStyle/>
            <a:p>
              <a:pPr algn="ctr"/>
              <a:endParaRPr lang="zh-CN" altLang="en-US"/>
            </a:p>
          </p:txBody>
        </p:sp>
        <p:sp>
          <p:nvSpPr>
            <p:cNvPr id="246" name="任意多边形 8">
              <a:extLst>
                <a:ext uri="{FF2B5EF4-FFF2-40B4-BE49-F238E27FC236}">
                  <a16:creationId xmlns:a16="http://schemas.microsoft.com/office/drawing/2014/main" id="{59F1CBA5-D014-8C6D-1C9C-91024A0BAF74}"/>
                </a:ext>
              </a:extLst>
            </p:cNvPr>
            <p:cNvSpPr/>
            <p:nvPr/>
          </p:nvSpPr>
          <p:spPr>
            <a:xfrm>
              <a:off x="4513265" y="1426705"/>
              <a:ext cx="139911" cy="332967"/>
            </a:xfrm>
            <a:custGeom>
              <a:avLst/>
              <a:gdLst>
                <a:gd name="connsiteX0" fmla="*/ 144379 w 144379"/>
                <a:gd name="connsiteY0" fmla="*/ 0 h 393031"/>
                <a:gd name="connsiteX1" fmla="*/ 0 w 144379"/>
                <a:gd name="connsiteY1" fmla="*/ 393031 h 393031"/>
              </a:gdLst>
              <a:ahLst/>
              <a:cxnLst>
                <a:cxn ang="0">
                  <a:pos x="connsiteX0" y="connsiteY0"/>
                </a:cxn>
                <a:cxn ang="0">
                  <a:pos x="connsiteX1" y="connsiteY1"/>
                </a:cxn>
              </a:cxnLst>
              <a:rect l="l" t="t" r="r" b="b"/>
              <a:pathLst>
                <a:path w="144379" h="393031">
                  <a:moveTo>
                    <a:pt x="144379" y="0"/>
                  </a:moveTo>
                  <a:lnTo>
                    <a:pt x="0" y="393031"/>
                  </a:lnTo>
                </a:path>
              </a:pathLst>
            </a:custGeom>
            <a:noFill/>
            <a:ln>
              <a:solidFill>
                <a:schemeClr val="tx1"/>
              </a:solidFill>
              <a:headEnd type="none" w="med" len="med"/>
              <a:tailEnd type="triangle" w="med" len="med"/>
            </a:ln>
          </p:spPr>
          <p:txBody>
            <a:bodyPr rtlCol="0" anchor="ctr"/>
            <a:lstStyle/>
            <a:p>
              <a:pPr algn="ctr"/>
              <a:endParaRPr lang="zh-CN" altLang="en-US"/>
            </a:p>
          </p:txBody>
        </p:sp>
        <p:sp>
          <p:nvSpPr>
            <p:cNvPr id="247" name="任意多边形 14">
              <a:extLst>
                <a:ext uri="{FF2B5EF4-FFF2-40B4-BE49-F238E27FC236}">
                  <a16:creationId xmlns:a16="http://schemas.microsoft.com/office/drawing/2014/main" id="{5DF07B1E-19B0-84FB-C277-2A4D92257FA9}"/>
                </a:ext>
              </a:extLst>
            </p:cNvPr>
            <p:cNvSpPr/>
            <p:nvPr/>
          </p:nvSpPr>
          <p:spPr>
            <a:xfrm>
              <a:off x="5469545" y="1445669"/>
              <a:ext cx="190731" cy="346088"/>
            </a:xfrm>
            <a:custGeom>
              <a:avLst/>
              <a:gdLst>
                <a:gd name="connsiteX0" fmla="*/ 0 w 248653"/>
                <a:gd name="connsiteY0" fmla="*/ 0 h 393032"/>
                <a:gd name="connsiteX1" fmla="*/ 248653 w 248653"/>
                <a:gd name="connsiteY1" fmla="*/ 393032 h 393032"/>
              </a:gdLst>
              <a:ahLst/>
              <a:cxnLst>
                <a:cxn ang="0">
                  <a:pos x="connsiteX0" y="connsiteY0"/>
                </a:cxn>
                <a:cxn ang="0">
                  <a:pos x="connsiteX1" y="connsiteY1"/>
                </a:cxn>
              </a:cxnLst>
              <a:rect l="l" t="t" r="r" b="b"/>
              <a:pathLst>
                <a:path w="248653" h="393032">
                  <a:moveTo>
                    <a:pt x="0" y="0"/>
                  </a:moveTo>
                  <a:lnTo>
                    <a:pt x="248653" y="393032"/>
                  </a:lnTo>
                </a:path>
              </a:pathLst>
            </a:custGeom>
            <a:noFill/>
            <a:ln>
              <a:solidFill>
                <a:schemeClr val="tx1"/>
              </a:solidFill>
              <a:headEnd type="none" w="med" len="med"/>
              <a:tailEnd type="triangle" w="med" len="med"/>
            </a:ln>
          </p:spPr>
          <p:txBody>
            <a:bodyPr rtlCol="0" anchor="ctr"/>
            <a:lstStyle/>
            <a:p>
              <a:pPr algn="ctr"/>
              <a:endParaRPr lang="zh-CN" altLang="en-US"/>
            </a:p>
          </p:txBody>
        </p:sp>
        <p:sp>
          <p:nvSpPr>
            <p:cNvPr id="248" name="任意多边形 15">
              <a:extLst>
                <a:ext uri="{FF2B5EF4-FFF2-40B4-BE49-F238E27FC236}">
                  <a16:creationId xmlns:a16="http://schemas.microsoft.com/office/drawing/2014/main" id="{5265DC91-BADC-98E6-FB4F-32E120C9564B}"/>
                </a:ext>
              </a:extLst>
            </p:cNvPr>
            <p:cNvSpPr/>
            <p:nvPr/>
          </p:nvSpPr>
          <p:spPr>
            <a:xfrm>
              <a:off x="1072234" y="3182969"/>
              <a:ext cx="263442" cy="381439"/>
            </a:xfrm>
            <a:custGeom>
              <a:avLst/>
              <a:gdLst>
                <a:gd name="connsiteX0" fmla="*/ 240631 w 240631"/>
                <a:gd name="connsiteY0" fmla="*/ 0 h 473242"/>
                <a:gd name="connsiteX1" fmla="*/ 0 w 240631"/>
                <a:gd name="connsiteY1" fmla="*/ 473242 h 473242"/>
              </a:gdLst>
              <a:ahLst/>
              <a:cxnLst>
                <a:cxn ang="0">
                  <a:pos x="connsiteX0" y="connsiteY0"/>
                </a:cxn>
                <a:cxn ang="0">
                  <a:pos x="connsiteX1" y="connsiteY1"/>
                </a:cxn>
              </a:cxnLst>
              <a:rect l="l" t="t" r="r" b="b"/>
              <a:pathLst>
                <a:path w="240631" h="473242">
                  <a:moveTo>
                    <a:pt x="240631" y="0"/>
                  </a:moveTo>
                  <a:lnTo>
                    <a:pt x="0" y="473242"/>
                  </a:lnTo>
                </a:path>
              </a:pathLst>
            </a:custGeom>
            <a:noFill/>
            <a:ln>
              <a:solidFill>
                <a:schemeClr val="tx1"/>
              </a:solidFill>
              <a:headEnd type="none" w="med" len="med"/>
              <a:tailEnd type="triangle" w="med" len="med"/>
            </a:ln>
          </p:spPr>
          <p:txBody>
            <a:bodyPr rtlCol="0" anchor="ctr"/>
            <a:lstStyle/>
            <a:p>
              <a:pPr algn="ctr"/>
              <a:endParaRPr lang="zh-CN" altLang="en-US"/>
            </a:p>
          </p:txBody>
        </p:sp>
        <p:sp>
          <p:nvSpPr>
            <p:cNvPr id="249" name="任意多边形 16">
              <a:extLst>
                <a:ext uri="{FF2B5EF4-FFF2-40B4-BE49-F238E27FC236}">
                  <a16:creationId xmlns:a16="http://schemas.microsoft.com/office/drawing/2014/main" id="{342754F1-B56B-06DA-9ABB-664B66AAA282}"/>
                </a:ext>
              </a:extLst>
            </p:cNvPr>
            <p:cNvSpPr/>
            <p:nvPr/>
          </p:nvSpPr>
          <p:spPr>
            <a:xfrm>
              <a:off x="1889275" y="3181688"/>
              <a:ext cx="1584629" cy="418064"/>
            </a:xfrm>
            <a:custGeom>
              <a:avLst/>
              <a:gdLst>
                <a:gd name="connsiteX0" fmla="*/ 0 w 2350168"/>
                <a:gd name="connsiteY0" fmla="*/ 0 h 489285"/>
                <a:gd name="connsiteX1" fmla="*/ 2350168 w 2350168"/>
                <a:gd name="connsiteY1" fmla="*/ 489285 h 489285"/>
              </a:gdLst>
              <a:ahLst/>
              <a:cxnLst>
                <a:cxn ang="0">
                  <a:pos x="connsiteX0" y="connsiteY0"/>
                </a:cxn>
                <a:cxn ang="0">
                  <a:pos x="connsiteX1" y="connsiteY1"/>
                </a:cxn>
              </a:cxnLst>
              <a:rect l="l" t="t" r="r" b="b"/>
              <a:pathLst>
                <a:path w="2350168" h="489285">
                  <a:moveTo>
                    <a:pt x="0" y="0"/>
                  </a:moveTo>
                  <a:lnTo>
                    <a:pt x="2350168" y="489285"/>
                  </a:lnTo>
                </a:path>
              </a:pathLst>
            </a:custGeom>
            <a:noFill/>
            <a:ln>
              <a:solidFill>
                <a:schemeClr val="tx1"/>
              </a:solidFill>
              <a:headEnd type="none" w="med" len="med"/>
              <a:tailEnd type="triangle" w="med" len="med"/>
            </a:ln>
          </p:spPr>
          <p:txBody>
            <a:bodyPr rtlCol="0" anchor="ctr"/>
            <a:lstStyle/>
            <a:p>
              <a:pPr algn="ctr"/>
              <a:endParaRPr lang="zh-CN" altLang="en-US"/>
            </a:p>
          </p:txBody>
        </p:sp>
        <p:sp>
          <p:nvSpPr>
            <p:cNvPr id="250" name="任意多边形 17">
              <a:extLst>
                <a:ext uri="{FF2B5EF4-FFF2-40B4-BE49-F238E27FC236}">
                  <a16:creationId xmlns:a16="http://schemas.microsoft.com/office/drawing/2014/main" id="{B9AC4999-BCD8-776E-DE2F-E00DAF0974F3}"/>
                </a:ext>
              </a:extLst>
            </p:cNvPr>
            <p:cNvSpPr/>
            <p:nvPr/>
          </p:nvSpPr>
          <p:spPr>
            <a:xfrm>
              <a:off x="3809622" y="3251588"/>
              <a:ext cx="583328" cy="324586"/>
            </a:xfrm>
            <a:custGeom>
              <a:avLst/>
              <a:gdLst>
                <a:gd name="connsiteX0" fmla="*/ 24064 w 24064"/>
                <a:gd name="connsiteY0" fmla="*/ 0 h 320842"/>
                <a:gd name="connsiteX1" fmla="*/ 0 w 24064"/>
                <a:gd name="connsiteY1" fmla="*/ 320842 h 320842"/>
              </a:gdLst>
              <a:ahLst/>
              <a:cxnLst>
                <a:cxn ang="0">
                  <a:pos x="connsiteX0" y="connsiteY0"/>
                </a:cxn>
                <a:cxn ang="0">
                  <a:pos x="connsiteX1" y="connsiteY1"/>
                </a:cxn>
              </a:cxnLst>
              <a:rect l="l" t="t" r="r" b="b"/>
              <a:pathLst>
                <a:path w="24064" h="320842">
                  <a:moveTo>
                    <a:pt x="24064" y="0"/>
                  </a:moveTo>
                  <a:lnTo>
                    <a:pt x="0" y="320842"/>
                  </a:lnTo>
                </a:path>
              </a:pathLst>
            </a:custGeom>
            <a:noFill/>
            <a:ln>
              <a:solidFill>
                <a:schemeClr val="tx1"/>
              </a:solidFill>
              <a:headEnd type="none" w="med" len="med"/>
              <a:tailEnd type="triangle" w="med" len="med"/>
            </a:ln>
          </p:spPr>
          <p:txBody>
            <a:bodyPr rtlCol="0" anchor="ctr"/>
            <a:lstStyle/>
            <a:p>
              <a:pPr algn="ctr"/>
              <a:endParaRPr lang="zh-CN" altLang="en-US"/>
            </a:p>
          </p:txBody>
        </p:sp>
        <p:sp>
          <p:nvSpPr>
            <p:cNvPr id="251" name="任意多边形 26">
              <a:extLst>
                <a:ext uri="{FF2B5EF4-FFF2-40B4-BE49-F238E27FC236}">
                  <a16:creationId xmlns:a16="http://schemas.microsoft.com/office/drawing/2014/main" id="{38EFCBCB-60D1-73BC-5846-0E013F4CF4C9}"/>
                </a:ext>
              </a:extLst>
            </p:cNvPr>
            <p:cNvSpPr/>
            <p:nvPr/>
          </p:nvSpPr>
          <p:spPr>
            <a:xfrm flipH="1">
              <a:off x="4758004" y="3175648"/>
              <a:ext cx="285148" cy="411120"/>
            </a:xfrm>
            <a:custGeom>
              <a:avLst/>
              <a:gdLst>
                <a:gd name="connsiteX0" fmla="*/ 0 w 1082842"/>
                <a:gd name="connsiteY0" fmla="*/ 0 h 449179"/>
                <a:gd name="connsiteX1" fmla="*/ 1082842 w 1082842"/>
                <a:gd name="connsiteY1" fmla="*/ 449179 h 449179"/>
              </a:gdLst>
              <a:ahLst/>
              <a:cxnLst>
                <a:cxn ang="0">
                  <a:pos x="connsiteX0" y="connsiteY0"/>
                </a:cxn>
                <a:cxn ang="0">
                  <a:pos x="connsiteX1" y="connsiteY1"/>
                </a:cxn>
              </a:cxnLst>
              <a:rect l="l" t="t" r="r" b="b"/>
              <a:pathLst>
                <a:path w="1082842" h="449179">
                  <a:moveTo>
                    <a:pt x="0" y="0"/>
                  </a:moveTo>
                  <a:lnTo>
                    <a:pt x="1082842" y="449179"/>
                  </a:lnTo>
                </a:path>
              </a:pathLst>
            </a:custGeom>
            <a:noFill/>
            <a:ln>
              <a:solidFill>
                <a:schemeClr val="tx1"/>
              </a:solidFill>
              <a:headEnd type="none" w="med" len="med"/>
              <a:tailEnd type="triangle" w="med" len="med"/>
            </a:ln>
          </p:spPr>
          <p:txBody>
            <a:bodyPr rtlCol="0" anchor="ctr"/>
            <a:lstStyle/>
            <a:p>
              <a:pPr algn="ctr"/>
              <a:endParaRPr lang="zh-CN" altLang="en-US"/>
            </a:p>
          </p:txBody>
        </p:sp>
        <p:sp>
          <p:nvSpPr>
            <p:cNvPr id="252" name="矩形 251">
              <a:extLst>
                <a:ext uri="{FF2B5EF4-FFF2-40B4-BE49-F238E27FC236}">
                  <a16:creationId xmlns:a16="http://schemas.microsoft.com/office/drawing/2014/main" id="{521B9653-833A-24A5-A0C3-056BE3F80501}"/>
                </a:ext>
              </a:extLst>
            </p:cNvPr>
            <p:cNvSpPr/>
            <p:nvPr/>
          </p:nvSpPr>
          <p:spPr>
            <a:xfrm>
              <a:off x="7129435" y="3586768"/>
              <a:ext cx="650117" cy="1440160"/>
            </a:xfrm>
            <a:prstGeom prst="rect">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53" name="文本框 252">
              <a:extLst>
                <a:ext uri="{FF2B5EF4-FFF2-40B4-BE49-F238E27FC236}">
                  <a16:creationId xmlns:a16="http://schemas.microsoft.com/office/drawing/2014/main" id="{FE714434-F9BD-9349-43CB-C0618E06AD14}"/>
                </a:ext>
              </a:extLst>
            </p:cNvPr>
            <p:cNvSpPr txBox="1"/>
            <p:nvPr/>
          </p:nvSpPr>
          <p:spPr>
            <a:xfrm>
              <a:off x="7288715" y="4046173"/>
              <a:ext cx="410463" cy="261610"/>
            </a:xfrm>
            <a:prstGeom prst="rect">
              <a:avLst/>
            </a:prstGeom>
            <a:noFill/>
          </p:spPr>
          <p:txBody>
            <a:bodyPr wrap="square" rtlCol="0">
              <a:spAutoFit/>
            </a:bodyPr>
            <a:lstStyle/>
            <a:p>
              <a:r>
                <a:rPr lang="en-US" altLang="zh-CN" sz="1100" b="1"/>
                <a:t>……</a:t>
              </a:r>
              <a:endParaRPr lang="zh-CN" altLang="en-US" sz="1100" b="1"/>
            </a:p>
          </p:txBody>
        </p:sp>
        <p:sp>
          <p:nvSpPr>
            <p:cNvPr id="254" name="任意多边形 39">
              <a:extLst>
                <a:ext uri="{FF2B5EF4-FFF2-40B4-BE49-F238E27FC236}">
                  <a16:creationId xmlns:a16="http://schemas.microsoft.com/office/drawing/2014/main" id="{66691F4A-3BFF-8935-D8B0-583A2B202094}"/>
                </a:ext>
              </a:extLst>
            </p:cNvPr>
            <p:cNvSpPr/>
            <p:nvPr/>
          </p:nvSpPr>
          <p:spPr>
            <a:xfrm>
              <a:off x="5710175" y="3181478"/>
              <a:ext cx="1450037" cy="415016"/>
            </a:xfrm>
            <a:custGeom>
              <a:avLst/>
              <a:gdLst>
                <a:gd name="connsiteX0" fmla="*/ 0 w 1676400"/>
                <a:gd name="connsiteY0" fmla="*/ 0 h 513348"/>
                <a:gd name="connsiteX1" fmla="*/ 1676400 w 1676400"/>
                <a:gd name="connsiteY1" fmla="*/ 513348 h 513348"/>
              </a:gdLst>
              <a:ahLst/>
              <a:cxnLst>
                <a:cxn ang="0">
                  <a:pos x="connsiteX0" y="connsiteY0"/>
                </a:cxn>
                <a:cxn ang="0">
                  <a:pos x="connsiteX1" y="connsiteY1"/>
                </a:cxn>
              </a:cxnLst>
              <a:rect l="l" t="t" r="r" b="b"/>
              <a:pathLst>
                <a:path w="1676400" h="513348">
                  <a:moveTo>
                    <a:pt x="0" y="0"/>
                  </a:moveTo>
                  <a:lnTo>
                    <a:pt x="1676400" y="513348"/>
                  </a:lnTo>
                </a:path>
              </a:pathLst>
            </a:custGeom>
            <a:noFill/>
            <a:ln>
              <a:solidFill>
                <a:schemeClr val="tx1"/>
              </a:solidFill>
              <a:headEnd type="none" w="med" len="med"/>
              <a:tailEnd type="triangle" w="med" len="med"/>
            </a:ln>
          </p:spPr>
          <p:txBody>
            <a:bodyPr rtlCol="0" anchor="ctr"/>
            <a:lstStyle/>
            <a:p>
              <a:pPr algn="ctr"/>
              <a:endParaRPr lang="zh-CN" altLang="en-US"/>
            </a:p>
          </p:txBody>
        </p:sp>
        <p:sp>
          <p:nvSpPr>
            <p:cNvPr id="255" name="任意多边形 41">
              <a:extLst>
                <a:ext uri="{FF2B5EF4-FFF2-40B4-BE49-F238E27FC236}">
                  <a16:creationId xmlns:a16="http://schemas.microsoft.com/office/drawing/2014/main" id="{CDCB24BD-FB16-C204-5BF3-DC0D1DBD918F}"/>
                </a:ext>
              </a:extLst>
            </p:cNvPr>
            <p:cNvSpPr/>
            <p:nvPr/>
          </p:nvSpPr>
          <p:spPr>
            <a:xfrm>
              <a:off x="7334248" y="3192339"/>
              <a:ext cx="66595" cy="388111"/>
            </a:xfrm>
            <a:custGeom>
              <a:avLst/>
              <a:gdLst>
                <a:gd name="connsiteX0" fmla="*/ 0 w 120316"/>
                <a:gd name="connsiteY0" fmla="*/ 0 h 473242"/>
                <a:gd name="connsiteX1" fmla="*/ 120316 w 120316"/>
                <a:gd name="connsiteY1" fmla="*/ 473242 h 473242"/>
              </a:gdLst>
              <a:ahLst/>
              <a:cxnLst>
                <a:cxn ang="0">
                  <a:pos x="connsiteX0" y="connsiteY0"/>
                </a:cxn>
                <a:cxn ang="0">
                  <a:pos x="connsiteX1" y="connsiteY1"/>
                </a:cxn>
              </a:cxnLst>
              <a:rect l="l" t="t" r="r" b="b"/>
              <a:pathLst>
                <a:path w="120316" h="473242">
                  <a:moveTo>
                    <a:pt x="0" y="0"/>
                  </a:moveTo>
                  <a:lnTo>
                    <a:pt x="120316" y="473242"/>
                  </a:lnTo>
                </a:path>
              </a:pathLst>
            </a:custGeom>
            <a:noFill/>
            <a:ln>
              <a:solidFill>
                <a:schemeClr val="tx1"/>
              </a:solidFill>
              <a:headEnd type="none" w="med" len="med"/>
              <a:tailEnd type="triangle" w="med" len="med"/>
            </a:ln>
          </p:spPr>
          <p:txBody>
            <a:bodyPr rtlCol="0" anchor="ctr"/>
            <a:lstStyle/>
            <a:p>
              <a:pPr algn="ctr"/>
              <a:endParaRPr lang="zh-CN" altLang="en-US"/>
            </a:p>
          </p:txBody>
        </p:sp>
        <p:sp>
          <p:nvSpPr>
            <p:cNvPr id="256" name="文本框 255">
              <a:extLst>
                <a:ext uri="{FF2B5EF4-FFF2-40B4-BE49-F238E27FC236}">
                  <a16:creationId xmlns:a16="http://schemas.microsoft.com/office/drawing/2014/main" id="{E3F513DE-99FB-6914-5A76-3231CA97464E}"/>
                </a:ext>
              </a:extLst>
            </p:cNvPr>
            <p:cNvSpPr txBox="1"/>
            <p:nvPr/>
          </p:nvSpPr>
          <p:spPr>
            <a:xfrm>
              <a:off x="1237530" y="4966160"/>
              <a:ext cx="1574973" cy="261610"/>
            </a:xfrm>
            <a:prstGeom prst="rect">
              <a:avLst/>
            </a:prstGeom>
            <a:noFill/>
          </p:spPr>
          <p:txBody>
            <a:bodyPr wrap="square" rtlCol="0">
              <a:spAutoFit/>
            </a:bodyPr>
            <a:lstStyle/>
            <a:p>
              <a:r>
                <a:rPr lang="en-US" altLang="zh-CN" sz="1100"/>
                <a:t>Heap 0~4000 pages</a:t>
              </a:r>
              <a:endParaRPr lang="zh-CN" altLang="en-US" sz="1100"/>
            </a:p>
          </p:txBody>
        </p:sp>
        <p:sp>
          <p:nvSpPr>
            <p:cNvPr id="257" name="文本框 256">
              <a:extLst>
                <a:ext uri="{FF2B5EF4-FFF2-40B4-BE49-F238E27FC236}">
                  <a16:creationId xmlns:a16="http://schemas.microsoft.com/office/drawing/2014/main" id="{1463CE6B-EF5A-BC72-E801-4E529836291F}"/>
                </a:ext>
              </a:extLst>
            </p:cNvPr>
            <p:cNvSpPr txBox="1"/>
            <p:nvPr/>
          </p:nvSpPr>
          <p:spPr>
            <a:xfrm>
              <a:off x="4796046" y="4991955"/>
              <a:ext cx="1928174" cy="261610"/>
            </a:xfrm>
            <a:prstGeom prst="rect">
              <a:avLst/>
            </a:prstGeom>
            <a:noFill/>
          </p:spPr>
          <p:txBody>
            <a:bodyPr wrap="square" rtlCol="0">
              <a:spAutoFit/>
            </a:bodyPr>
            <a:lstStyle/>
            <a:p>
              <a:r>
                <a:rPr lang="en-US" altLang="zh-CN" sz="1100"/>
                <a:t>Heap 12000~16000 pages</a:t>
              </a:r>
              <a:endParaRPr lang="zh-CN" altLang="en-US" sz="1100"/>
            </a:p>
          </p:txBody>
        </p:sp>
        <p:sp>
          <p:nvSpPr>
            <p:cNvPr id="258" name="文本框 257">
              <a:extLst>
                <a:ext uri="{FF2B5EF4-FFF2-40B4-BE49-F238E27FC236}">
                  <a16:creationId xmlns:a16="http://schemas.microsoft.com/office/drawing/2014/main" id="{A2FCB866-DA2B-F5A1-81F7-9A0AD2C5CD82}"/>
                </a:ext>
              </a:extLst>
            </p:cNvPr>
            <p:cNvSpPr txBox="1"/>
            <p:nvPr/>
          </p:nvSpPr>
          <p:spPr>
            <a:xfrm>
              <a:off x="1744713" y="4719786"/>
              <a:ext cx="1353688" cy="369332"/>
            </a:xfrm>
            <a:prstGeom prst="rect">
              <a:avLst/>
            </a:prstGeom>
            <a:noFill/>
          </p:spPr>
          <p:txBody>
            <a:bodyPr wrap="square" rtlCol="0">
              <a:spAutoFit/>
            </a:bodyPr>
            <a:lstStyle/>
            <a:p>
              <a:r>
                <a:rPr lang="en-US" altLang="zh-CN"/>
                <a:t>……</a:t>
              </a:r>
              <a:endParaRPr lang="zh-CN" altLang="en-US"/>
            </a:p>
          </p:txBody>
        </p:sp>
        <p:sp>
          <p:nvSpPr>
            <p:cNvPr id="259" name="文本框 258">
              <a:extLst>
                <a:ext uri="{FF2B5EF4-FFF2-40B4-BE49-F238E27FC236}">
                  <a16:creationId xmlns:a16="http://schemas.microsoft.com/office/drawing/2014/main" id="{A782D406-DAE1-BE57-DD13-D41C4DD51FCD}"/>
                </a:ext>
              </a:extLst>
            </p:cNvPr>
            <p:cNvSpPr txBox="1"/>
            <p:nvPr/>
          </p:nvSpPr>
          <p:spPr>
            <a:xfrm>
              <a:off x="5457694" y="4726959"/>
              <a:ext cx="1353688" cy="369332"/>
            </a:xfrm>
            <a:prstGeom prst="rect">
              <a:avLst/>
            </a:prstGeom>
            <a:noFill/>
          </p:spPr>
          <p:txBody>
            <a:bodyPr wrap="square" rtlCol="0">
              <a:spAutoFit/>
            </a:bodyPr>
            <a:lstStyle/>
            <a:p>
              <a:r>
                <a:rPr lang="en-US" altLang="zh-CN"/>
                <a:t>……</a:t>
              </a:r>
              <a:endParaRPr lang="zh-CN" altLang="en-US"/>
            </a:p>
          </p:txBody>
        </p:sp>
        <p:sp>
          <p:nvSpPr>
            <p:cNvPr id="260" name="文本框 259">
              <a:extLst>
                <a:ext uri="{FF2B5EF4-FFF2-40B4-BE49-F238E27FC236}">
                  <a16:creationId xmlns:a16="http://schemas.microsoft.com/office/drawing/2014/main" id="{86571EDF-7502-D307-C3FE-F4FF0E7AD647}"/>
                </a:ext>
              </a:extLst>
            </p:cNvPr>
            <p:cNvSpPr txBox="1"/>
            <p:nvPr/>
          </p:nvSpPr>
          <p:spPr>
            <a:xfrm>
              <a:off x="7740352" y="4100609"/>
              <a:ext cx="648072" cy="276999"/>
            </a:xfrm>
            <a:prstGeom prst="rect">
              <a:avLst/>
            </a:prstGeom>
            <a:noFill/>
          </p:spPr>
          <p:txBody>
            <a:bodyPr wrap="square" rtlCol="0">
              <a:spAutoFit/>
            </a:bodyPr>
            <a:lstStyle/>
            <a:p>
              <a:r>
                <a:rPr lang="en-US" altLang="zh-CN" sz="1200"/>
                <a:t>0</a:t>
              </a:r>
              <a:r>
                <a:rPr lang="zh-CN" altLang="en-US" sz="1200"/>
                <a:t>层</a:t>
              </a:r>
            </a:p>
          </p:txBody>
        </p:sp>
        <p:sp>
          <p:nvSpPr>
            <p:cNvPr id="261" name="文本框 260">
              <a:extLst>
                <a:ext uri="{FF2B5EF4-FFF2-40B4-BE49-F238E27FC236}">
                  <a16:creationId xmlns:a16="http://schemas.microsoft.com/office/drawing/2014/main" id="{D9A0E2DD-5A95-2738-C6A8-E85F5E208BDF}"/>
                </a:ext>
              </a:extLst>
            </p:cNvPr>
            <p:cNvSpPr txBox="1"/>
            <p:nvPr/>
          </p:nvSpPr>
          <p:spPr>
            <a:xfrm>
              <a:off x="7762092" y="2437882"/>
              <a:ext cx="648072" cy="276999"/>
            </a:xfrm>
            <a:prstGeom prst="rect">
              <a:avLst/>
            </a:prstGeom>
            <a:noFill/>
          </p:spPr>
          <p:txBody>
            <a:bodyPr wrap="square" rtlCol="0">
              <a:spAutoFit/>
            </a:bodyPr>
            <a:lstStyle/>
            <a:p>
              <a:r>
                <a:rPr lang="en-US" altLang="zh-CN" sz="1200"/>
                <a:t>1</a:t>
              </a:r>
              <a:r>
                <a:rPr lang="zh-CN" altLang="en-US" sz="1200"/>
                <a:t>层</a:t>
              </a:r>
            </a:p>
          </p:txBody>
        </p:sp>
        <p:sp>
          <p:nvSpPr>
            <p:cNvPr id="262" name="文本框 261">
              <a:extLst>
                <a:ext uri="{FF2B5EF4-FFF2-40B4-BE49-F238E27FC236}">
                  <a16:creationId xmlns:a16="http://schemas.microsoft.com/office/drawing/2014/main" id="{33D99AC0-D117-30E8-8445-87E4124BE9D3}"/>
                </a:ext>
              </a:extLst>
            </p:cNvPr>
            <p:cNvSpPr txBox="1"/>
            <p:nvPr/>
          </p:nvSpPr>
          <p:spPr>
            <a:xfrm>
              <a:off x="7762092" y="824476"/>
              <a:ext cx="648072" cy="276999"/>
            </a:xfrm>
            <a:prstGeom prst="rect">
              <a:avLst/>
            </a:prstGeom>
            <a:noFill/>
          </p:spPr>
          <p:txBody>
            <a:bodyPr wrap="square" rtlCol="0">
              <a:spAutoFit/>
            </a:bodyPr>
            <a:lstStyle/>
            <a:p>
              <a:r>
                <a:rPr lang="en-US" altLang="zh-CN" sz="1200"/>
                <a:t>2</a:t>
              </a:r>
              <a:r>
                <a:rPr lang="zh-CN" altLang="en-US" sz="1200"/>
                <a:t>层</a:t>
              </a:r>
            </a:p>
          </p:txBody>
        </p:sp>
        <p:sp>
          <p:nvSpPr>
            <p:cNvPr id="263" name="文本框 262">
              <a:extLst>
                <a:ext uri="{FF2B5EF4-FFF2-40B4-BE49-F238E27FC236}">
                  <a16:creationId xmlns:a16="http://schemas.microsoft.com/office/drawing/2014/main" id="{61387421-5601-734F-870E-5AD052F401EC}"/>
                </a:ext>
              </a:extLst>
            </p:cNvPr>
            <p:cNvSpPr txBox="1"/>
            <p:nvPr/>
          </p:nvSpPr>
          <p:spPr>
            <a:xfrm>
              <a:off x="4009559" y="1286822"/>
              <a:ext cx="410463" cy="261610"/>
            </a:xfrm>
            <a:prstGeom prst="rect">
              <a:avLst/>
            </a:prstGeom>
            <a:noFill/>
          </p:spPr>
          <p:txBody>
            <a:bodyPr wrap="square" rtlCol="0">
              <a:spAutoFit/>
            </a:bodyPr>
            <a:lstStyle/>
            <a:p>
              <a:r>
                <a:rPr lang="en-US" altLang="zh-CN" sz="1100" b="1"/>
                <a:t>……</a:t>
              </a:r>
              <a:endParaRPr lang="zh-CN" altLang="en-US" sz="1100" b="1"/>
            </a:p>
          </p:txBody>
        </p:sp>
        <p:sp>
          <p:nvSpPr>
            <p:cNvPr id="264" name="文本框 263">
              <a:extLst>
                <a:ext uri="{FF2B5EF4-FFF2-40B4-BE49-F238E27FC236}">
                  <a16:creationId xmlns:a16="http://schemas.microsoft.com/office/drawing/2014/main" id="{B6DE86E6-A069-A633-FD9F-0A98A847C5DC}"/>
                </a:ext>
              </a:extLst>
            </p:cNvPr>
            <p:cNvSpPr txBox="1"/>
            <p:nvPr/>
          </p:nvSpPr>
          <p:spPr>
            <a:xfrm>
              <a:off x="1507165" y="3030231"/>
              <a:ext cx="410463" cy="261610"/>
            </a:xfrm>
            <a:prstGeom prst="rect">
              <a:avLst/>
            </a:prstGeom>
            <a:noFill/>
          </p:spPr>
          <p:txBody>
            <a:bodyPr wrap="square" rtlCol="0">
              <a:spAutoFit/>
            </a:bodyPr>
            <a:lstStyle/>
            <a:p>
              <a:r>
                <a:rPr lang="en-US" altLang="zh-CN" sz="1100" b="1"/>
                <a:t>……</a:t>
              </a:r>
              <a:endParaRPr lang="zh-CN" altLang="en-US" sz="1100" b="1"/>
            </a:p>
          </p:txBody>
        </p:sp>
        <p:sp>
          <p:nvSpPr>
            <p:cNvPr id="265" name="文本框 264">
              <a:extLst>
                <a:ext uri="{FF2B5EF4-FFF2-40B4-BE49-F238E27FC236}">
                  <a16:creationId xmlns:a16="http://schemas.microsoft.com/office/drawing/2014/main" id="{2768A9C1-1D18-D672-76EE-38519889C78E}"/>
                </a:ext>
              </a:extLst>
            </p:cNvPr>
            <p:cNvSpPr txBox="1"/>
            <p:nvPr/>
          </p:nvSpPr>
          <p:spPr>
            <a:xfrm>
              <a:off x="5382176" y="3013246"/>
              <a:ext cx="410463" cy="261610"/>
            </a:xfrm>
            <a:prstGeom prst="rect">
              <a:avLst/>
            </a:prstGeom>
            <a:noFill/>
          </p:spPr>
          <p:txBody>
            <a:bodyPr wrap="square" rtlCol="0">
              <a:spAutoFit/>
            </a:bodyPr>
            <a:lstStyle/>
            <a:p>
              <a:r>
                <a:rPr lang="en-US" altLang="zh-CN" sz="1100" b="1"/>
                <a:t>……</a:t>
              </a:r>
              <a:endParaRPr lang="zh-CN" altLang="en-US" sz="1100" b="1"/>
            </a:p>
          </p:txBody>
        </p:sp>
        <p:sp>
          <p:nvSpPr>
            <p:cNvPr id="266" name="文本框 265">
              <a:extLst>
                <a:ext uri="{FF2B5EF4-FFF2-40B4-BE49-F238E27FC236}">
                  <a16:creationId xmlns:a16="http://schemas.microsoft.com/office/drawing/2014/main" id="{377BC0BD-4A5B-BAF3-67B1-6FF6913E954D}"/>
                </a:ext>
              </a:extLst>
            </p:cNvPr>
            <p:cNvSpPr txBox="1"/>
            <p:nvPr/>
          </p:nvSpPr>
          <p:spPr>
            <a:xfrm>
              <a:off x="4068123" y="1489935"/>
              <a:ext cx="410463" cy="261610"/>
            </a:xfrm>
            <a:prstGeom prst="rect">
              <a:avLst/>
            </a:prstGeom>
            <a:noFill/>
          </p:spPr>
          <p:txBody>
            <a:bodyPr wrap="square" rtlCol="0">
              <a:spAutoFit/>
            </a:bodyPr>
            <a:lstStyle/>
            <a:p>
              <a:r>
                <a:rPr lang="en-US" altLang="zh-CN" sz="1100" b="1"/>
                <a:t>……</a:t>
              </a:r>
              <a:endParaRPr lang="zh-CN" altLang="en-US" sz="1100" b="1"/>
            </a:p>
          </p:txBody>
        </p:sp>
        <p:sp>
          <p:nvSpPr>
            <p:cNvPr id="267" name="文本框 266">
              <a:extLst>
                <a:ext uri="{FF2B5EF4-FFF2-40B4-BE49-F238E27FC236}">
                  <a16:creationId xmlns:a16="http://schemas.microsoft.com/office/drawing/2014/main" id="{953CD4E6-2C44-6A26-B620-E144B5575D01}"/>
                </a:ext>
              </a:extLst>
            </p:cNvPr>
            <p:cNvSpPr txBox="1"/>
            <p:nvPr/>
          </p:nvSpPr>
          <p:spPr>
            <a:xfrm>
              <a:off x="5031159" y="1489925"/>
              <a:ext cx="410463" cy="261610"/>
            </a:xfrm>
            <a:prstGeom prst="rect">
              <a:avLst/>
            </a:prstGeom>
            <a:noFill/>
          </p:spPr>
          <p:txBody>
            <a:bodyPr wrap="square" rtlCol="0">
              <a:spAutoFit/>
            </a:bodyPr>
            <a:lstStyle/>
            <a:p>
              <a:r>
                <a:rPr lang="en-US" altLang="zh-CN" sz="1100" b="1"/>
                <a:t>……</a:t>
              </a:r>
              <a:endParaRPr lang="zh-CN" altLang="en-US" sz="1100" b="1"/>
            </a:p>
          </p:txBody>
        </p:sp>
        <p:sp>
          <p:nvSpPr>
            <p:cNvPr id="268" name="文本框 267">
              <a:extLst>
                <a:ext uri="{FF2B5EF4-FFF2-40B4-BE49-F238E27FC236}">
                  <a16:creationId xmlns:a16="http://schemas.microsoft.com/office/drawing/2014/main" id="{353D68D0-7CB9-DD27-1ED5-6EF88C4DF392}"/>
                </a:ext>
              </a:extLst>
            </p:cNvPr>
            <p:cNvSpPr txBox="1"/>
            <p:nvPr/>
          </p:nvSpPr>
          <p:spPr>
            <a:xfrm>
              <a:off x="3451200" y="3286031"/>
              <a:ext cx="410463" cy="261610"/>
            </a:xfrm>
            <a:prstGeom prst="rect">
              <a:avLst/>
            </a:prstGeom>
            <a:noFill/>
          </p:spPr>
          <p:txBody>
            <a:bodyPr wrap="square" rtlCol="0">
              <a:spAutoFit/>
            </a:bodyPr>
            <a:lstStyle/>
            <a:p>
              <a:r>
                <a:rPr lang="en-US" altLang="zh-CN" sz="1100" b="1"/>
                <a:t>……</a:t>
              </a:r>
              <a:endParaRPr lang="zh-CN" altLang="en-US" sz="1100" b="1"/>
            </a:p>
          </p:txBody>
        </p:sp>
        <p:sp>
          <p:nvSpPr>
            <p:cNvPr id="269" name="文本框 268">
              <a:extLst>
                <a:ext uri="{FF2B5EF4-FFF2-40B4-BE49-F238E27FC236}">
                  <a16:creationId xmlns:a16="http://schemas.microsoft.com/office/drawing/2014/main" id="{4D7E8825-D87A-EB31-825F-07390C2FE1C2}"/>
                </a:ext>
              </a:extLst>
            </p:cNvPr>
            <p:cNvSpPr txBox="1"/>
            <p:nvPr/>
          </p:nvSpPr>
          <p:spPr>
            <a:xfrm>
              <a:off x="6900299" y="3221312"/>
              <a:ext cx="410463" cy="261610"/>
            </a:xfrm>
            <a:prstGeom prst="rect">
              <a:avLst/>
            </a:prstGeom>
            <a:noFill/>
          </p:spPr>
          <p:txBody>
            <a:bodyPr wrap="square" rtlCol="0">
              <a:spAutoFit/>
            </a:bodyPr>
            <a:lstStyle/>
            <a:p>
              <a:r>
                <a:rPr lang="en-US" altLang="zh-CN" sz="1100" b="1"/>
                <a:t>……</a:t>
              </a:r>
              <a:endParaRPr lang="zh-CN" altLang="en-US" sz="1100" b="1"/>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522753" y="942974"/>
            <a:ext cx="10945347" cy="2213533"/>
          </a:xfrm>
          <a:prstGeom prst="roundRect">
            <a:avLst>
              <a:gd name="adj" fmla="val 15149"/>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8" name="Shape6">
            <a:extLst>
              <a:ext uri="{FF2B5EF4-FFF2-40B4-BE49-F238E27FC236}">
                <a16:creationId xmlns:a16="http://schemas.microsoft.com/office/drawing/2014/main" id="{82D12675-44BA-4A12-95E2-53CE42E365F2}"/>
              </a:ext>
            </a:extLst>
          </p:cNvPr>
          <p:cNvSpPr/>
          <p:nvPr/>
        </p:nvSpPr>
        <p:spPr>
          <a:xfrm>
            <a:off x="522752" y="3208895"/>
            <a:ext cx="11048335" cy="3287155"/>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9" name="Shape6">
            <a:extLst>
              <a:ext uri="{FF2B5EF4-FFF2-40B4-BE49-F238E27FC236}">
                <a16:creationId xmlns:a16="http://schemas.microsoft.com/office/drawing/2014/main" id="{2BB58945-69A6-42E9-96FF-DC536AE97366}"/>
              </a:ext>
            </a:extLst>
          </p:cNvPr>
          <p:cNvSpPr/>
          <p:nvPr/>
        </p:nvSpPr>
        <p:spPr>
          <a:xfrm>
            <a:off x="645302" y="3292061"/>
            <a:ext cx="10822798" cy="3105126"/>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t>46</a:t>
            </a:fld>
            <a:endParaRPr lang="zh-CN" altLang="en-US"/>
          </a:p>
        </p:txBody>
      </p:sp>
      <p:sp>
        <p:nvSpPr>
          <p:cNvPr id="3" name="标题 2"/>
          <p:cNvSpPr>
            <a:spLocks noGrp="1"/>
          </p:cNvSpPr>
          <p:nvPr>
            <p:ph type="title"/>
          </p:nvPr>
        </p:nvSpPr>
        <p:spPr/>
        <p:txBody>
          <a:bodyPr/>
          <a:lstStyle/>
          <a:p>
            <a:r>
              <a:rPr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行</a:t>
            </a:r>
            <a:r>
              <a:rPr kumimoji="1" lang="zh-CN" altLang="en-US" dirty="0">
                <a:latin typeface="微软雅黑" panose="020B0503020204020204" pitchFamily="34" charset="-122"/>
                <a:ea typeface="微软雅黑" panose="020B0503020204020204" pitchFamily="34" charset="-122"/>
              </a:rPr>
              <a:t>存储引擎</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树索引</a:t>
            </a:r>
            <a:endParaRPr kumimoji="1" lang="zh-CN" altLang="en-US" dirty="0">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594777" y="975453"/>
            <a:ext cx="11002444" cy="1842865"/>
          </a:xfrm>
        </p:spPr>
        <p:txBody>
          <a:bodyPr/>
          <a:lstStyle/>
          <a:p>
            <a:pPr>
              <a:lnSpc>
                <a:spcPct val="12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行存储索引采用</a:t>
            </a:r>
            <a:r>
              <a:rPr lang="en-US" altLang="zh-CN" sz="2200" dirty="0">
                <a:latin typeface="微软雅黑" panose="020B0503020204020204" pitchFamily="34" charset="-122"/>
                <a:ea typeface="微软雅黑" panose="020B0503020204020204" pitchFamily="34" charset="-122"/>
              </a:rPr>
              <a:t>Blink-tree</a:t>
            </a:r>
            <a:r>
              <a:rPr lang="zh-CN" altLang="en-US" sz="2200" dirty="0">
                <a:latin typeface="微软雅黑" panose="020B0503020204020204" pitchFamily="34" charset="-122"/>
                <a:ea typeface="微软雅黑" panose="020B0503020204020204" pitchFamily="34" charset="-122"/>
              </a:rPr>
              <a:t>的并发优化算法</a:t>
            </a:r>
          </a:p>
          <a:p>
            <a:pPr>
              <a:lnSpc>
                <a:spcPct val="12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Arial" panose="020B0604020202020204" pitchFamily="34" charset="0"/>
              </a:rPr>
              <a:t>索引叶子页面存储事务信息，非叶子页面不存储事务信息</a:t>
            </a:r>
            <a:endParaRPr lang="en-US" altLang="zh-CN" sz="2200" dirty="0">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Arial" panose="020B0604020202020204" pitchFamily="34" charset="0"/>
              </a:rPr>
              <a:t>索引空闲空间管理包括空页面（被删空）的回收重用和基于访问页面时按需整理页面空间。因为插入索引数据都是有序插入到叶子页面的，按需整理页面即可。</a:t>
            </a:r>
            <a:endParaRPr lang="en-US" altLang="zh-CN" sz="2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页脚占位符 4"/>
          <p:cNvSpPr>
            <a:spLocks noGrp="1"/>
          </p:cNvSpPr>
          <p:nvPr>
            <p:ph type="ftr" sz="quarter" idx="3"/>
          </p:nvPr>
        </p:nvSpPr>
        <p:spPr/>
        <p:txBody>
          <a:bodyPr/>
          <a:lstStyle/>
          <a:p>
            <a:pPr>
              <a:defRPr/>
            </a:pPr>
            <a:r>
              <a:rPr lang="zh-CN" altLang="en-US"/>
              <a:t>数据库系统—GaussDB</a:t>
            </a:r>
            <a:endParaRPr lang="en-US" altLang="zh-CN" sz="1200" dirty="0"/>
          </a:p>
        </p:txBody>
      </p:sp>
      <p:grpSp>
        <p:nvGrpSpPr>
          <p:cNvPr id="4" name="组合 3">
            <a:extLst>
              <a:ext uri="{FF2B5EF4-FFF2-40B4-BE49-F238E27FC236}">
                <a16:creationId xmlns:a16="http://schemas.microsoft.com/office/drawing/2014/main" id="{4391BC0F-9430-E06B-3946-6E852782BC8C}"/>
              </a:ext>
            </a:extLst>
          </p:cNvPr>
          <p:cNvGrpSpPr/>
          <p:nvPr/>
        </p:nvGrpSpPr>
        <p:grpSpPr>
          <a:xfrm>
            <a:off x="1093509" y="3290738"/>
            <a:ext cx="9846977" cy="3110132"/>
            <a:chOff x="130946" y="884411"/>
            <a:chExt cx="8936627" cy="4061321"/>
          </a:xfrm>
        </p:grpSpPr>
        <p:sp>
          <p:nvSpPr>
            <p:cNvPr id="10" name="矩形 9">
              <a:extLst>
                <a:ext uri="{FF2B5EF4-FFF2-40B4-BE49-F238E27FC236}">
                  <a16:creationId xmlns:a16="http://schemas.microsoft.com/office/drawing/2014/main" id="{07627659-27E9-39F8-C2AA-1099671B93B6}"/>
                </a:ext>
              </a:extLst>
            </p:cNvPr>
            <p:cNvSpPr/>
            <p:nvPr/>
          </p:nvSpPr>
          <p:spPr>
            <a:xfrm>
              <a:off x="2147170" y="884411"/>
              <a:ext cx="1224136" cy="261610"/>
            </a:xfrm>
            <a:prstGeom prst="rect">
              <a:avLst/>
            </a:prstGeom>
            <a:ln>
              <a:solidFill>
                <a:schemeClr val="tx1"/>
              </a:solidFill>
            </a:ln>
          </p:spPr>
          <p:txBody>
            <a:bodyPr wrap="square" rtlCol="0" anchor="ctr">
              <a:spAutoFit/>
            </a:bodyPr>
            <a:lstStyle/>
            <a:p>
              <a:pPr algn="ctr"/>
              <a:r>
                <a:rPr lang="en-US" altLang="zh-CN" sz="1100" dirty="0">
                  <a:latin typeface="微软雅黑" panose="020B0503020204020204" pitchFamily="34" charset="-122"/>
                  <a:ea typeface="微软雅黑" panose="020B0503020204020204" pitchFamily="34" charset="-122"/>
                </a:rPr>
                <a:t>Meta page</a:t>
              </a:r>
              <a:endParaRPr lang="zh-CN" altLang="en-US" sz="1100" dirty="0" err="1">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B56C4EBF-B6D4-A661-40A0-A949D6085D09}"/>
                </a:ext>
              </a:extLst>
            </p:cNvPr>
            <p:cNvSpPr/>
            <p:nvPr/>
          </p:nvSpPr>
          <p:spPr>
            <a:xfrm>
              <a:off x="2147170" y="1388467"/>
              <a:ext cx="1224136" cy="261610"/>
            </a:xfrm>
            <a:prstGeom prst="rect">
              <a:avLst/>
            </a:prstGeom>
            <a:ln>
              <a:solidFill>
                <a:schemeClr val="tx1"/>
              </a:solidFill>
            </a:ln>
          </p:spPr>
          <p:txBody>
            <a:bodyPr wrap="square" rtlCol="0" anchor="ctr">
              <a:spAutoFit/>
            </a:bodyPr>
            <a:lstStyle/>
            <a:p>
              <a:pPr algn="ctr"/>
              <a:r>
                <a:rPr lang="en-US" altLang="zh-CN" sz="1100">
                  <a:latin typeface="微软雅黑" panose="020B0503020204020204" pitchFamily="34" charset="-122"/>
                  <a:ea typeface="微软雅黑" panose="020B0503020204020204" pitchFamily="34" charset="-122"/>
                </a:rPr>
                <a:t>root page</a:t>
              </a:r>
              <a:endParaRPr lang="zh-CN" altLang="en-US" sz="1100" dirty="0" err="1">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5D6D515D-4822-DC59-A034-B2D7800FFE8D}"/>
                </a:ext>
              </a:extLst>
            </p:cNvPr>
            <p:cNvSpPr/>
            <p:nvPr/>
          </p:nvSpPr>
          <p:spPr>
            <a:xfrm>
              <a:off x="2147170" y="1791003"/>
              <a:ext cx="1224136" cy="430887"/>
            </a:xfrm>
            <a:prstGeom prst="rect">
              <a:avLst/>
            </a:prstGeom>
            <a:ln>
              <a:solidFill>
                <a:schemeClr val="tx1"/>
              </a:solidFill>
            </a:ln>
          </p:spPr>
          <p:txBody>
            <a:bodyPr wrap="square" rtlCol="0" anchor="ctr">
              <a:spAutoFit/>
            </a:bodyPr>
            <a:lstStyle/>
            <a:p>
              <a:pPr algn="ctr"/>
              <a:r>
                <a:rPr lang="en-US" altLang="zh-CN" sz="1100">
                  <a:latin typeface="微软雅黑" panose="020B0503020204020204" pitchFamily="34" charset="-122"/>
                  <a:ea typeface="微软雅黑" panose="020B0503020204020204" pitchFamily="34" charset="-122"/>
                </a:rPr>
                <a:t>Internal page(</a:t>
              </a:r>
              <a:r>
                <a:rPr lang="en-US" altLang="zh-CN" sz="700">
                  <a:latin typeface="微软雅黑" panose="020B0503020204020204" pitchFamily="34" charset="-122"/>
                  <a:ea typeface="微软雅黑" panose="020B0503020204020204" pitchFamily="34" charset="-122"/>
                </a:rPr>
                <a:t>fast root</a:t>
              </a:r>
              <a:r>
                <a:rPr lang="en-US" altLang="zh-CN" sz="1100">
                  <a:latin typeface="微软雅黑" panose="020B0503020204020204" pitchFamily="34" charset="-122"/>
                  <a:ea typeface="微软雅黑" panose="020B0503020204020204" pitchFamily="34" charset="-122"/>
                </a:rPr>
                <a:t>)</a:t>
              </a:r>
              <a:endParaRPr lang="zh-CN" altLang="en-US" sz="1100" dirty="0" err="1">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1365C155-F82F-4FFF-9BA6-4212D75FDAB1}"/>
                </a:ext>
              </a:extLst>
            </p:cNvPr>
            <p:cNvSpPr/>
            <p:nvPr/>
          </p:nvSpPr>
          <p:spPr>
            <a:xfrm>
              <a:off x="923034" y="2371553"/>
              <a:ext cx="1224136" cy="261610"/>
            </a:xfrm>
            <a:prstGeom prst="rect">
              <a:avLst/>
            </a:prstGeom>
            <a:ln>
              <a:solidFill>
                <a:schemeClr val="tx1"/>
              </a:solidFill>
            </a:ln>
          </p:spPr>
          <p:txBody>
            <a:bodyPr wrap="square" rtlCol="0" anchor="ctr">
              <a:spAutoFit/>
            </a:bodyPr>
            <a:lstStyle/>
            <a:p>
              <a:pPr algn="ctr"/>
              <a:r>
                <a:rPr lang="en-US" altLang="zh-CN" sz="1100">
                  <a:latin typeface="微软雅黑" panose="020B0503020204020204" pitchFamily="34" charset="-122"/>
                  <a:ea typeface="微软雅黑" panose="020B0503020204020204" pitchFamily="34" charset="-122"/>
                </a:rPr>
                <a:t>Internal page</a:t>
              </a:r>
              <a:endParaRPr lang="zh-CN" altLang="en-US" sz="1100" dirty="0" err="1">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6190422F-D882-E7B5-D272-68D7997894C6}"/>
                </a:ext>
              </a:extLst>
            </p:cNvPr>
            <p:cNvSpPr/>
            <p:nvPr/>
          </p:nvSpPr>
          <p:spPr>
            <a:xfrm>
              <a:off x="2399199" y="2371553"/>
              <a:ext cx="1224136" cy="261610"/>
            </a:xfrm>
            <a:prstGeom prst="rect">
              <a:avLst/>
            </a:prstGeom>
            <a:ln>
              <a:solidFill>
                <a:schemeClr val="tx1"/>
              </a:solidFill>
            </a:ln>
          </p:spPr>
          <p:txBody>
            <a:bodyPr wrap="square" rtlCol="0" anchor="ctr">
              <a:spAutoFit/>
            </a:bodyPr>
            <a:lstStyle/>
            <a:p>
              <a:pPr algn="ctr"/>
              <a:r>
                <a:rPr lang="en-US" altLang="zh-CN" sz="1100">
                  <a:latin typeface="微软雅黑" panose="020B0503020204020204" pitchFamily="34" charset="-122"/>
                  <a:ea typeface="微软雅黑" panose="020B0503020204020204" pitchFamily="34" charset="-122"/>
                </a:rPr>
                <a:t>Internal page</a:t>
              </a:r>
              <a:endParaRPr lang="zh-CN" altLang="en-US" sz="1100" dirty="0" err="1">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EA8163A6-DD67-4E67-6243-DCA2A41A97D2}"/>
                </a:ext>
              </a:extLst>
            </p:cNvPr>
            <p:cNvSpPr/>
            <p:nvPr/>
          </p:nvSpPr>
          <p:spPr>
            <a:xfrm>
              <a:off x="3875364" y="2371553"/>
              <a:ext cx="1224136" cy="261610"/>
            </a:xfrm>
            <a:prstGeom prst="rect">
              <a:avLst/>
            </a:prstGeom>
            <a:ln>
              <a:solidFill>
                <a:schemeClr val="tx1"/>
              </a:solidFill>
            </a:ln>
          </p:spPr>
          <p:txBody>
            <a:bodyPr wrap="square" rtlCol="0" anchor="ctr">
              <a:spAutoFit/>
            </a:bodyPr>
            <a:lstStyle/>
            <a:p>
              <a:pPr algn="ctr"/>
              <a:r>
                <a:rPr lang="en-US" altLang="zh-CN" sz="1100">
                  <a:latin typeface="微软雅黑" panose="020B0503020204020204" pitchFamily="34" charset="-122"/>
                  <a:ea typeface="微软雅黑" panose="020B0503020204020204" pitchFamily="34" charset="-122"/>
                </a:rPr>
                <a:t>Internal page</a:t>
              </a:r>
              <a:endParaRPr lang="zh-CN" altLang="en-US" sz="1100" dirty="0" err="1">
                <a:latin typeface="微软雅黑" panose="020B0503020204020204" pitchFamily="34" charset="-122"/>
                <a:ea typeface="微软雅黑" panose="020B0503020204020204" pitchFamily="34" charset="-122"/>
              </a:endParaRPr>
            </a:p>
          </p:txBody>
        </p:sp>
        <p:cxnSp>
          <p:nvCxnSpPr>
            <p:cNvPr id="16" name="直接箭头连接符 4">
              <a:extLst>
                <a:ext uri="{FF2B5EF4-FFF2-40B4-BE49-F238E27FC236}">
                  <a16:creationId xmlns:a16="http://schemas.microsoft.com/office/drawing/2014/main" id="{777F7CBA-F061-7F8D-691C-8B39849D5AEF}"/>
                </a:ext>
              </a:extLst>
            </p:cNvPr>
            <p:cNvCxnSpPr>
              <a:stCxn id="10" idx="2"/>
              <a:endCxn id="11" idx="0"/>
            </p:cNvCxnSpPr>
            <p:nvPr/>
          </p:nvCxnSpPr>
          <p:spPr bwMode="auto">
            <a:xfrm>
              <a:off x="2759238" y="1146021"/>
              <a:ext cx="0" cy="242446"/>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7" name="直接箭头连接符 6">
              <a:extLst>
                <a:ext uri="{FF2B5EF4-FFF2-40B4-BE49-F238E27FC236}">
                  <a16:creationId xmlns:a16="http://schemas.microsoft.com/office/drawing/2014/main" id="{94322CEF-DE15-24DB-C019-6C4083810531}"/>
                </a:ext>
              </a:extLst>
            </p:cNvPr>
            <p:cNvCxnSpPr>
              <a:stCxn id="11" idx="2"/>
              <a:endCxn id="12" idx="0"/>
            </p:cNvCxnSpPr>
            <p:nvPr/>
          </p:nvCxnSpPr>
          <p:spPr bwMode="auto">
            <a:xfrm>
              <a:off x="2759238" y="1650077"/>
              <a:ext cx="0" cy="140926"/>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 name="直接箭头连接符 12">
              <a:extLst>
                <a:ext uri="{FF2B5EF4-FFF2-40B4-BE49-F238E27FC236}">
                  <a16:creationId xmlns:a16="http://schemas.microsoft.com/office/drawing/2014/main" id="{4C637EE6-07DB-0086-6EB7-F8527F8EAD57}"/>
                </a:ext>
              </a:extLst>
            </p:cNvPr>
            <p:cNvCxnSpPr>
              <a:stCxn id="12" idx="2"/>
              <a:endCxn id="13" idx="0"/>
            </p:cNvCxnSpPr>
            <p:nvPr/>
          </p:nvCxnSpPr>
          <p:spPr bwMode="auto">
            <a:xfrm flipH="1">
              <a:off x="1535102" y="2221890"/>
              <a:ext cx="1224136" cy="149663"/>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9" name="直接箭头连接符 16">
              <a:extLst>
                <a:ext uri="{FF2B5EF4-FFF2-40B4-BE49-F238E27FC236}">
                  <a16:creationId xmlns:a16="http://schemas.microsoft.com/office/drawing/2014/main" id="{FBD33857-4D59-EC82-C18A-9649F067D137}"/>
                </a:ext>
              </a:extLst>
            </p:cNvPr>
            <p:cNvCxnSpPr>
              <a:stCxn id="12" idx="2"/>
            </p:cNvCxnSpPr>
            <p:nvPr/>
          </p:nvCxnSpPr>
          <p:spPr bwMode="auto">
            <a:xfrm>
              <a:off x="2759238" y="2221890"/>
              <a:ext cx="0" cy="149663"/>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0" name="直接箭头连接符 18">
              <a:extLst>
                <a:ext uri="{FF2B5EF4-FFF2-40B4-BE49-F238E27FC236}">
                  <a16:creationId xmlns:a16="http://schemas.microsoft.com/office/drawing/2014/main" id="{6FE50C1F-E2EB-CBF5-9CBA-A86D8B09AA23}"/>
                </a:ext>
              </a:extLst>
            </p:cNvPr>
            <p:cNvCxnSpPr>
              <a:stCxn id="12" idx="2"/>
              <a:endCxn id="15" idx="0"/>
            </p:cNvCxnSpPr>
            <p:nvPr/>
          </p:nvCxnSpPr>
          <p:spPr bwMode="auto">
            <a:xfrm>
              <a:off x="2759238" y="2221890"/>
              <a:ext cx="1728194" cy="149663"/>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4F9C003C-BF91-DDA4-7987-3470B73E9DED}"/>
                </a:ext>
              </a:extLst>
            </p:cNvPr>
            <p:cNvCxnSpPr>
              <a:stCxn id="13" idx="2"/>
            </p:cNvCxnSpPr>
            <p:nvPr/>
          </p:nvCxnSpPr>
          <p:spPr bwMode="auto">
            <a:xfrm flipH="1">
              <a:off x="917841" y="2633163"/>
              <a:ext cx="617261" cy="459866"/>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2" name="直接箭头连接符 31">
              <a:extLst>
                <a:ext uri="{FF2B5EF4-FFF2-40B4-BE49-F238E27FC236}">
                  <a16:creationId xmlns:a16="http://schemas.microsoft.com/office/drawing/2014/main" id="{55BB8EE0-5B6C-96D0-6666-90B9DAD13AC1}"/>
                </a:ext>
              </a:extLst>
            </p:cNvPr>
            <p:cNvCxnSpPr>
              <a:stCxn id="13" idx="3"/>
              <a:endCxn id="14" idx="1"/>
            </p:cNvCxnSpPr>
            <p:nvPr/>
          </p:nvCxnSpPr>
          <p:spPr bwMode="auto">
            <a:xfrm>
              <a:off x="2147170" y="2502358"/>
              <a:ext cx="252029" cy="0"/>
            </a:xfrm>
            <a:prstGeom prst="straightConnector1">
              <a:avLst/>
            </a:prstGeom>
            <a:ln w="9525" cap="flat" cmpd="sng" algn="ctr">
              <a:solidFill>
                <a:schemeClr val="tx1"/>
              </a:solidFill>
              <a:prstDash val="solid"/>
              <a:round/>
              <a:headEnd type="triangl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3" name="直接箭头连接符 160">
              <a:extLst>
                <a:ext uri="{FF2B5EF4-FFF2-40B4-BE49-F238E27FC236}">
                  <a16:creationId xmlns:a16="http://schemas.microsoft.com/office/drawing/2014/main" id="{48AAF0A8-A8CC-6437-6E82-B6E3CCC92ED5}"/>
                </a:ext>
              </a:extLst>
            </p:cNvPr>
            <p:cNvCxnSpPr/>
            <p:nvPr/>
          </p:nvCxnSpPr>
          <p:spPr bwMode="auto">
            <a:xfrm>
              <a:off x="3623335" y="2502358"/>
              <a:ext cx="252029" cy="0"/>
            </a:xfrm>
            <a:prstGeom prst="straightConnector1">
              <a:avLst/>
            </a:prstGeom>
            <a:ln w="9525" cap="flat" cmpd="sng" algn="ctr">
              <a:solidFill>
                <a:schemeClr val="tx1"/>
              </a:solidFill>
              <a:prstDash val="solid"/>
              <a:round/>
              <a:headEnd type="triangl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4" name="矩形 23">
              <a:extLst>
                <a:ext uri="{FF2B5EF4-FFF2-40B4-BE49-F238E27FC236}">
                  <a16:creationId xmlns:a16="http://schemas.microsoft.com/office/drawing/2014/main" id="{0ADF3166-6006-0323-0280-7101963029B1}"/>
                </a:ext>
              </a:extLst>
            </p:cNvPr>
            <p:cNvSpPr/>
            <p:nvPr/>
          </p:nvSpPr>
          <p:spPr>
            <a:xfrm>
              <a:off x="130946" y="3122933"/>
              <a:ext cx="3240360" cy="576064"/>
            </a:xfrm>
            <a:prstGeom prst="rect">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5" name="文本框 24">
              <a:extLst>
                <a:ext uri="{FF2B5EF4-FFF2-40B4-BE49-F238E27FC236}">
                  <a16:creationId xmlns:a16="http://schemas.microsoft.com/office/drawing/2014/main" id="{636B7BCA-7D90-DBDF-DC35-43F547AB54DC}"/>
                </a:ext>
              </a:extLst>
            </p:cNvPr>
            <p:cNvSpPr txBox="1"/>
            <p:nvPr/>
          </p:nvSpPr>
          <p:spPr>
            <a:xfrm>
              <a:off x="131473" y="3451994"/>
              <a:ext cx="1727665" cy="253916"/>
            </a:xfrm>
            <a:prstGeom prst="rect">
              <a:avLst/>
            </a:prstGeom>
            <a:noFill/>
          </p:spPr>
          <p:txBody>
            <a:bodyPr wrap="square" rtlCol="0">
              <a:spAutoFit/>
            </a:bodyPr>
            <a:lstStyle/>
            <a:p>
              <a:r>
                <a:rPr lang="zh-CN" altLang="en-US" sz="1050">
                  <a:latin typeface="微软雅黑" panose="020B0503020204020204" pitchFamily="34" charset="-122"/>
                  <a:ea typeface="微软雅黑" panose="020B0503020204020204" pitchFamily="34" charset="-122"/>
                </a:rPr>
                <a:t>元组</a:t>
              </a:r>
              <a:r>
                <a:rPr lang="en-US" altLang="zh-CN" sz="1050">
                  <a:latin typeface="微软雅黑" panose="020B0503020204020204" pitchFamily="34" charset="-122"/>
                  <a:ea typeface="微软雅黑" panose="020B0503020204020204" pitchFamily="34" charset="-122"/>
                </a:rPr>
                <a:t>1</a:t>
              </a:r>
              <a:r>
                <a:rPr lang="zh-CN" altLang="en-US" sz="1050">
                  <a:latin typeface="微软雅黑" panose="020B0503020204020204" pitchFamily="34" charset="-122"/>
                  <a:ea typeface="微软雅黑" panose="020B0503020204020204" pitchFamily="34" charset="-122"/>
                </a:rPr>
                <a:t>：</a:t>
              </a:r>
              <a:r>
                <a:rPr lang="en-US" altLang="zh-CN" sz="1050">
                  <a:latin typeface="微软雅黑" panose="020B0503020204020204" pitchFamily="34" charset="-122"/>
                  <a:ea typeface="微软雅黑" panose="020B0503020204020204" pitchFamily="34" charset="-122"/>
                </a:rPr>
                <a:t>Key1, key2, </a:t>
              </a:r>
              <a:r>
                <a:rPr lang="en-US" altLang="zh-CN" sz="1050" b="1">
                  <a:latin typeface="微软雅黑" panose="020B0503020204020204" pitchFamily="34" charset="-122"/>
                  <a:ea typeface="微软雅黑" panose="020B0503020204020204" pitchFamily="34" charset="-122"/>
                </a:rPr>
                <a:t>ctid</a:t>
              </a:r>
              <a:endParaRPr lang="zh-CN" altLang="en-US" sz="1050" b="1">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C94B3833-733F-CE03-F2C3-ADB93EB5A631}"/>
                </a:ext>
              </a:extLst>
            </p:cNvPr>
            <p:cNvSpPr txBox="1"/>
            <p:nvPr/>
          </p:nvSpPr>
          <p:spPr>
            <a:xfrm>
              <a:off x="1720193" y="3451994"/>
              <a:ext cx="1727665" cy="253916"/>
            </a:xfrm>
            <a:prstGeom prst="rect">
              <a:avLst/>
            </a:prstGeom>
            <a:noFill/>
          </p:spPr>
          <p:txBody>
            <a:bodyPr wrap="square" rtlCol="0">
              <a:spAutoFit/>
            </a:bodyPr>
            <a:lstStyle/>
            <a:p>
              <a:r>
                <a:rPr lang="zh-CN" altLang="en-US" sz="1050">
                  <a:latin typeface="微软雅黑" panose="020B0503020204020204" pitchFamily="34" charset="-122"/>
                  <a:ea typeface="微软雅黑" panose="020B0503020204020204" pitchFamily="34" charset="-122"/>
                </a:rPr>
                <a:t>元组</a:t>
              </a:r>
              <a:r>
                <a:rPr lang="en-US" altLang="zh-CN" sz="1050">
                  <a:latin typeface="微软雅黑" panose="020B0503020204020204" pitchFamily="34" charset="-122"/>
                  <a:ea typeface="微软雅黑" panose="020B0503020204020204" pitchFamily="34" charset="-122"/>
                </a:rPr>
                <a:t>2</a:t>
              </a:r>
              <a:r>
                <a:rPr lang="zh-CN" altLang="en-US" sz="1050">
                  <a:latin typeface="微软雅黑" panose="020B0503020204020204" pitchFamily="34" charset="-122"/>
                  <a:ea typeface="微软雅黑" panose="020B0503020204020204" pitchFamily="34" charset="-122"/>
                </a:rPr>
                <a:t>：</a:t>
              </a:r>
              <a:r>
                <a:rPr lang="en-US" altLang="zh-CN" sz="1050">
                  <a:latin typeface="微软雅黑" panose="020B0503020204020204" pitchFamily="34" charset="-122"/>
                  <a:ea typeface="微软雅黑" panose="020B0503020204020204" pitchFamily="34" charset="-122"/>
                </a:rPr>
                <a:t>Key1, key2, </a:t>
              </a:r>
              <a:r>
                <a:rPr lang="en-US" altLang="zh-CN" sz="1050" b="1">
                  <a:latin typeface="微软雅黑" panose="020B0503020204020204" pitchFamily="34" charset="-122"/>
                  <a:ea typeface="微软雅黑" panose="020B0503020204020204" pitchFamily="34" charset="-122"/>
                </a:rPr>
                <a:t>ctid</a:t>
              </a:r>
              <a:endParaRPr lang="zh-CN" altLang="en-US" sz="1050" b="1">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15473306-6141-73F5-3961-79C4A045D806}"/>
                </a:ext>
              </a:extLst>
            </p:cNvPr>
            <p:cNvSpPr txBox="1"/>
            <p:nvPr/>
          </p:nvSpPr>
          <p:spPr>
            <a:xfrm>
              <a:off x="1290775" y="3131077"/>
              <a:ext cx="1136724" cy="253916"/>
            </a:xfrm>
            <a:prstGeom prst="rect">
              <a:avLst/>
            </a:prstGeom>
            <a:noFill/>
          </p:spPr>
          <p:txBody>
            <a:bodyPr wrap="square" rtlCol="0">
              <a:spAutoFit/>
            </a:bodyPr>
            <a:lstStyle/>
            <a:p>
              <a:r>
                <a:rPr lang="en-US" altLang="zh-CN" sz="1050" b="1">
                  <a:latin typeface="微软雅黑" panose="020B0503020204020204" pitchFamily="34" charset="-122"/>
                  <a:ea typeface="微软雅黑" panose="020B0503020204020204" pitchFamily="34" charset="-122"/>
                </a:rPr>
                <a:t>Leaf</a:t>
              </a:r>
              <a:r>
                <a:rPr lang="en-US" altLang="zh-CN" sz="1050">
                  <a:latin typeface="微软雅黑" panose="020B0503020204020204" pitchFamily="34" charset="-122"/>
                  <a:ea typeface="微软雅黑" panose="020B0503020204020204" pitchFamily="34" charset="-122"/>
                </a:rPr>
                <a:t> page</a:t>
              </a:r>
              <a:endParaRPr lang="zh-CN" altLang="en-US" sz="1050">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a16="http://schemas.microsoft.com/office/drawing/2014/main" id="{9DE24168-EA51-9505-2B9D-98B981AA3554}"/>
                </a:ext>
              </a:extLst>
            </p:cNvPr>
            <p:cNvSpPr/>
            <p:nvPr/>
          </p:nvSpPr>
          <p:spPr>
            <a:xfrm>
              <a:off x="4139952" y="3122933"/>
              <a:ext cx="870344" cy="576064"/>
            </a:xfrm>
            <a:prstGeom prst="rect">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29" name="文本框 28">
              <a:extLst>
                <a:ext uri="{FF2B5EF4-FFF2-40B4-BE49-F238E27FC236}">
                  <a16:creationId xmlns:a16="http://schemas.microsoft.com/office/drawing/2014/main" id="{1EE3C98A-C979-ED2B-0FA5-23114A35655F}"/>
                </a:ext>
              </a:extLst>
            </p:cNvPr>
            <p:cNvSpPr txBox="1"/>
            <p:nvPr/>
          </p:nvSpPr>
          <p:spPr>
            <a:xfrm>
              <a:off x="4360662" y="3235825"/>
              <a:ext cx="413592" cy="253916"/>
            </a:xfrm>
            <a:prstGeom prst="rect">
              <a:avLst/>
            </a:prstGeom>
            <a:noFill/>
          </p:spPr>
          <p:txBody>
            <a:bodyPr wrap="square" rtlCol="0">
              <a:spAutoFit/>
            </a:bodyPr>
            <a:lstStyle/>
            <a:p>
              <a:r>
                <a:rPr lang="en-US" altLang="zh-CN" sz="1050">
                  <a:latin typeface="微软雅黑" panose="020B0503020204020204" pitchFamily="34" charset="-122"/>
                  <a:ea typeface="微软雅黑" panose="020B0503020204020204" pitchFamily="34" charset="-122"/>
                </a:rPr>
                <a:t>……</a:t>
              </a:r>
              <a:endParaRPr lang="zh-CN" altLang="en-US" sz="105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BD623754-A448-940E-CC51-D514484E128D}"/>
                </a:ext>
              </a:extLst>
            </p:cNvPr>
            <p:cNvSpPr/>
            <p:nvPr/>
          </p:nvSpPr>
          <p:spPr>
            <a:xfrm>
              <a:off x="5750661" y="3128057"/>
              <a:ext cx="3240360" cy="576064"/>
            </a:xfrm>
            <a:prstGeom prst="rect">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31" name="文本框 30">
              <a:extLst>
                <a:ext uri="{FF2B5EF4-FFF2-40B4-BE49-F238E27FC236}">
                  <a16:creationId xmlns:a16="http://schemas.microsoft.com/office/drawing/2014/main" id="{EF451DD5-AF45-5530-C1E9-63FD804FE343}"/>
                </a:ext>
              </a:extLst>
            </p:cNvPr>
            <p:cNvSpPr txBox="1"/>
            <p:nvPr/>
          </p:nvSpPr>
          <p:spPr>
            <a:xfrm>
              <a:off x="5751188" y="3457118"/>
              <a:ext cx="1727665" cy="253916"/>
            </a:xfrm>
            <a:prstGeom prst="rect">
              <a:avLst/>
            </a:prstGeom>
            <a:noFill/>
          </p:spPr>
          <p:txBody>
            <a:bodyPr wrap="square" rtlCol="0">
              <a:spAutoFit/>
            </a:bodyPr>
            <a:lstStyle/>
            <a:p>
              <a:r>
                <a:rPr lang="zh-CN" altLang="en-US" sz="1050">
                  <a:latin typeface="微软雅黑" panose="020B0503020204020204" pitchFamily="34" charset="-122"/>
                  <a:ea typeface="微软雅黑" panose="020B0503020204020204" pitchFamily="34" charset="-122"/>
                </a:rPr>
                <a:t>元组</a:t>
              </a:r>
              <a:r>
                <a:rPr lang="en-US" altLang="zh-CN" sz="1050">
                  <a:latin typeface="微软雅黑" panose="020B0503020204020204" pitchFamily="34" charset="-122"/>
                  <a:ea typeface="微软雅黑" panose="020B0503020204020204" pitchFamily="34" charset="-122"/>
                </a:rPr>
                <a:t>1</a:t>
              </a:r>
              <a:r>
                <a:rPr lang="zh-CN" altLang="en-US" sz="1050">
                  <a:latin typeface="微软雅黑" panose="020B0503020204020204" pitchFamily="34" charset="-122"/>
                  <a:ea typeface="微软雅黑" panose="020B0503020204020204" pitchFamily="34" charset="-122"/>
                </a:rPr>
                <a:t>：</a:t>
              </a:r>
              <a:r>
                <a:rPr lang="en-US" altLang="zh-CN" sz="1050">
                  <a:latin typeface="微软雅黑" panose="020B0503020204020204" pitchFamily="34" charset="-122"/>
                  <a:ea typeface="微软雅黑" panose="020B0503020204020204" pitchFamily="34" charset="-122"/>
                </a:rPr>
                <a:t>Key1, key2, ctid</a:t>
              </a:r>
              <a:endParaRPr lang="zh-CN" altLang="en-US" sz="105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37603EE8-EA5B-56C6-5EE6-7FF473B67686}"/>
                </a:ext>
              </a:extLst>
            </p:cNvPr>
            <p:cNvSpPr txBox="1"/>
            <p:nvPr/>
          </p:nvSpPr>
          <p:spPr>
            <a:xfrm>
              <a:off x="7339908" y="3457118"/>
              <a:ext cx="1727665" cy="253916"/>
            </a:xfrm>
            <a:prstGeom prst="rect">
              <a:avLst/>
            </a:prstGeom>
            <a:noFill/>
          </p:spPr>
          <p:txBody>
            <a:bodyPr wrap="square" rtlCol="0">
              <a:spAutoFit/>
            </a:bodyPr>
            <a:lstStyle/>
            <a:p>
              <a:r>
                <a:rPr lang="zh-CN" altLang="en-US" sz="1050">
                  <a:latin typeface="微软雅黑" panose="020B0503020204020204" pitchFamily="34" charset="-122"/>
                  <a:ea typeface="微软雅黑" panose="020B0503020204020204" pitchFamily="34" charset="-122"/>
                </a:rPr>
                <a:t>元组</a:t>
              </a:r>
              <a:r>
                <a:rPr lang="en-US" altLang="zh-CN" sz="1050">
                  <a:latin typeface="微软雅黑" panose="020B0503020204020204" pitchFamily="34" charset="-122"/>
                  <a:ea typeface="微软雅黑" panose="020B0503020204020204" pitchFamily="34" charset="-122"/>
                </a:rPr>
                <a:t>2</a:t>
              </a:r>
              <a:r>
                <a:rPr lang="zh-CN" altLang="en-US" sz="1050">
                  <a:latin typeface="微软雅黑" panose="020B0503020204020204" pitchFamily="34" charset="-122"/>
                  <a:ea typeface="微软雅黑" panose="020B0503020204020204" pitchFamily="34" charset="-122"/>
                </a:rPr>
                <a:t>：</a:t>
              </a:r>
              <a:r>
                <a:rPr lang="en-US" altLang="zh-CN" sz="1050">
                  <a:latin typeface="微软雅黑" panose="020B0503020204020204" pitchFamily="34" charset="-122"/>
                  <a:ea typeface="微软雅黑" panose="020B0503020204020204" pitchFamily="34" charset="-122"/>
                </a:rPr>
                <a:t>Key1, key2, ctid</a:t>
              </a:r>
              <a:endParaRPr lang="zh-CN" altLang="en-US" sz="105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297F9D4D-9125-D4C0-24FB-200E623F3C1E}"/>
                </a:ext>
              </a:extLst>
            </p:cNvPr>
            <p:cNvSpPr txBox="1"/>
            <p:nvPr/>
          </p:nvSpPr>
          <p:spPr>
            <a:xfrm>
              <a:off x="6910490" y="3136201"/>
              <a:ext cx="1136724" cy="253916"/>
            </a:xfrm>
            <a:prstGeom prst="rect">
              <a:avLst/>
            </a:prstGeom>
            <a:noFill/>
          </p:spPr>
          <p:txBody>
            <a:bodyPr wrap="square" rtlCol="0">
              <a:spAutoFit/>
            </a:bodyPr>
            <a:lstStyle/>
            <a:p>
              <a:r>
                <a:rPr lang="en-US" altLang="zh-CN" sz="1050" b="1">
                  <a:latin typeface="微软雅黑" panose="020B0503020204020204" pitchFamily="34" charset="-122"/>
                  <a:ea typeface="微软雅黑" panose="020B0503020204020204" pitchFamily="34" charset="-122"/>
                </a:rPr>
                <a:t>Leaf</a:t>
              </a:r>
              <a:r>
                <a:rPr lang="en-US" altLang="zh-CN" sz="1050">
                  <a:latin typeface="微软雅黑" panose="020B0503020204020204" pitchFamily="34" charset="-122"/>
                  <a:ea typeface="微软雅黑" panose="020B0503020204020204" pitchFamily="34" charset="-122"/>
                </a:rPr>
                <a:t> page</a:t>
              </a:r>
              <a:endParaRPr lang="zh-CN" altLang="en-US" sz="1050">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2220E55A-4549-1474-7AC2-AE9C3F385B94}"/>
                </a:ext>
              </a:extLst>
            </p:cNvPr>
            <p:cNvSpPr/>
            <p:nvPr/>
          </p:nvSpPr>
          <p:spPr>
            <a:xfrm>
              <a:off x="130946" y="4153644"/>
              <a:ext cx="4009006" cy="792088"/>
            </a:xfrm>
            <a:prstGeom prst="rect">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35" name="文本框 34">
              <a:extLst>
                <a:ext uri="{FF2B5EF4-FFF2-40B4-BE49-F238E27FC236}">
                  <a16:creationId xmlns:a16="http://schemas.microsoft.com/office/drawing/2014/main" id="{C32E0CFB-2C7F-12C6-A821-2E0B09FF1993}"/>
                </a:ext>
              </a:extLst>
            </p:cNvPr>
            <p:cNvSpPr txBox="1"/>
            <p:nvPr/>
          </p:nvSpPr>
          <p:spPr>
            <a:xfrm>
              <a:off x="179357" y="4203824"/>
              <a:ext cx="864251" cy="253916"/>
            </a:xfrm>
            <a:prstGeom prst="rect">
              <a:avLst/>
            </a:prstGeom>
            <a:noFill/>
          </p:spPr>
          <p:txBody>
            <a:bodyPr wrap="square" rtlCol="0">
              <a:spAutoFit/>
            </a:bodyPr>
            <a:lstStyle/>
            <a:p>
              <a:r>
                <a:rPr lang="zh-CN" altLang="en-US" sz="1050">
                  <a:latin typeface="微软雅黑" panose="020B0503020204020204" pitchFamily="34" charset="-122"/>
                  <a:ea typeface="微软雅黑" panose="020B0503020204020204" pitchFamily="34" charset="-122"/>
                </a:rPr>
                <a:t>元组指针</a:t>
              </a:r>
              <a:r>
                <a:rPr lang="en-US" altLang="zh-CN" sz="1050">
                  <a:latin typeface="微软雅黑" panose="020B0503020204020204" pitchFamily="34" charset="-122"/>
                  <a:ea typeface="微软雅黑" panose="020B0503020204020204" pitchFamily="34" charset="-122"/>
                </a:rPr>
                <a:t>1</a:t>
              </a:r>
              <a:endParaRPr lang="zh-CN" altLang="en-US" sz="105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B95E4D9E-2663-C7E1-7D40-6F05ACAB7B57}"/>
                </a:ext>
              </a:extLst>
            </p:cNvPr>
            <p:cNvSpPr txBox="1"/>
            <p:nvPr/>
          </p:nvSpPr>
          <p:spPr>
            <a:xfrm>
              <a:off x="995305" y="4192613"/>
              <a:ext cx="864251" cy="253916"/>
            </a:xfrm>
            <a:prstGeom prst="rect">
              <a:avLst/>
            </a:prstGeom>
            <a:noFill/>
          </p:spPr>
          <p:txBody>
            <a:bodyPr wrap="square" rtlCol="0">
              <a:spAutoFit/>
            </a:bodyPr>
            <a:lstStyle/>
            <a:p>
              <a:r>
                <a:rPr lang="zh-CN" altLang="en-US" sz="1050">
                  <a:latin typeface="微软雅黑" panose="020B0503020204020204" pitchFamily="34" charset="-122"/>
                  <a:ea typeface="微软雅黑" panose="020B0503020204020204" pitchFamily="34" charset="-122"/>
                </a:rPr>
                <a:t>元组指针</a:t>
              </a:r>
              <a:r>
                <a:rPr lang="en-US" altLang="zh-CN" sz="1050">
                  <a:latin typeface="微软雅黑" panose="020B0503020204020204" pitchFamily="34" charset="-122"/>
                  <a:ea typeface="微软雅黑" panose="020B0503020204020204" pitchFamily="34" charset="-122"/>
                </a:rPr>
                <a:t>…</a:t>
              </a:r>
              <a:endParaRPr lang="zh-CN" altLang="en-US" sz="1050">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76E568CE-BCF2-C03C-D3F1-BF8606289A9A}"/>
                </a:ext>
              </a:extLst>
            </p:cNvPr>
            <p:cNvSpPr txBox="1"/>
            <p:nvPr/>
          </p:nvSpPr>
          <p:spPr>
            <a:xfrm>
              <a:off x="1841058" y="4192613"/>
              <a:ext cx="864251" cy="253916"/>
            </a:xfrm>
            <a:prstGeom prst="rect">
              <a:avLst/>
            </a:prstGeom>
            <a:noFill/>
          </p:spPr>
          <p:txBody>
            <a:bodyPr wrap="square" rtlCol="0">
              <a:spAutoFit/>
            </a:bodyPr>
            <a:lstStyle/>
            <a:p>
              <a:r>
                <a:rPr lang="zh-CN" altLang="en-US" sz="1050">
                  <a:latin typeface="微软雅黑" panose="020B0503020204020204" pitchFamily="34" charset="-122"/>
                  <a:ea typeface="微软雅黑" panose="020B0503020204020204" pitchFamily="34" charset="-122"/>
                </a:rPr>
                <a:t>元组指针</a:t>
              </a:r>
              <a:r>
                <a:rPr lang="en-US" altLang="zh-CN" sz="1050">
                  <a:latin typeface="微软雅黑" panose="020B0503020204020204" pitchFamily="34" charset="-122"/>
                  <a:ea typeface="微软雅黑" panose="020B0503020204020204" pitchFamily="34" charset="-122"/>
                </a:rPr>
                <a:t>…</a:t>
              </a:r>
              <a:endParaRPr lang="zh-CN" altLang="en-US" sz="105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D2F6865D-A41C-221B-A5F7-1CE1FAAEF636}"/>
                </a:ext>
              </a:extLst>
            </p:cNvPr>
            <p:cNvSpPr txBox="1"/>
            <p:nvPr/>
          </p:nvSpPr>
          <p:spPr>
            <a:xfrm>
              <a:off x="2443206" y="4584345"/>
              <a:ext cx="632063" cy="253916"/>
            </a:xfrm>
            <a:prstGeom prst="rect">
              <a:avLst/>
            </a:prstGeom>
            <a:noFill/>
          </p:spPr>
          <p:txBody>
            <a:bodyPr wrap="square" rtlCol="0">
              <a:spAutoFit/>
            </a:bodyPr>
            <a:lstStyle/>
            <a:p>
              <a:r>
                <a:rPr lang="zh-CN" altLang="en-US" sz="1050">
                  <a:latin typeface="微软雅黑" panose="020B0503020204020204" pitchFamily="34" charset="-122"/>
                  <a:ea typeface="微软雅黑" panose="020B0503020204020204" pitchFamily="34" charset="-122"/>
                </a:rPr>
                <a:t>元组</a:t>
              </a:r>
              <a:r>
                <a:rPr lang="en-US" altLang="zh-CN" sz="1050">
                  <a:latin typeface="微软雅黑" panose="020B0503020204020204" pitchFamily="34" charset="-122"/>
                  <a:ea typeface="微软雅黑" panose="020B0503020204020204" pitchFamily="34" charset="-122"/>
                </a:rPr>
                <a:t>1</a:t>
              </a:r>
              <a:endParaRPr lang="zh-CN" altLang="en-US" sz="1050">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606E1BBA-87D3-2FC1-0A20-A874B00454AD}"/>
                </a:ext>
              </a:extLst>
            </p:cNvPr>
            <p:cNvSpPr txBox="1"/>
            <p:nvPr/>
          </p:nvSpPr>
          <p:spPr>
            <a:xfrm>
              <a:off x="1859137" y="4587289"/>
              <a:ext cx="632063" cy="253916"/>
            </a:xfrm>
            <a:prstGeom prst="rect">
              <a:avLst/>
            </a:prstGeom>
            <a:noFill/>
          </p:spPr>
          <p:txBody>
            <a:bodyPr wrap="square" rtlCol="0">
              <a:spAutoFit/>
            </a:bodyPr>
            <a:lstStyle/>
            <a:p>
              <a:r>
                <a:rPr lang="zh-CN" altLang="en-US" sz="1050">
                  <a:latin typeface="微软雅黑" panose="020B0503020204020204" pitchFamily="34" charset="-122"/>
                  <a:ea typeface="微软雅黑" panose="020B0503020204020204" pitchFamily="34" charset="-122"/>
                </a:rPr>
                <a:t>元组</a:t>
              </a:r>
              <a:r>
                <a:rPr lang="en-US" altLang="zh-CN" sz="1050">
                  <a:latin typeface="微软雅黑" panose="020B0503020204020204" pitchFamily="34" charset="-122"/>
                  <a:ea typeface="微软雅黑" panose="020B0503020204020204" pitchFamily="34" charset="-122"/>
                </a:rPr>
                <a:t>…</a:t>
              </a:r>
              <a:endParaRPr lang="zh-CN" altLang="en-US" sz="105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804B297A-6DFE-DEFE-3FBA-4FE54A3C3EF8}"/>
                </a:ext>
              </a:extLst>
            </p:cNvPr>
            <p:cNvSpPr txBox="1"/>
            <p:nvPr/>
          </p:nvSpPr>
          <p:spPr>
            <a:xfrm>
              <a:off x="3180987" y="4148005"/>
              <a:ext cx="1136724" cy="253916"/>
            </a:xfrm>
            <a:prstGeom prst="rect">
              <a:avLst/>
            </a:prstGeom>
            <a:noFill/>
          </p:spPr>
          <p:txBody>
            <a:bodyPr wrap="square" rtlCol="0">
              <a:spAutoFit/>
            </a:bodyPr>
            <a:lstStyle/>
            <a:p>
              <a:r>
                <a:rPr lang="en-US" altLang="zh-CN" sz="1050" b="1" dirty="0">
                  <a:latin typeface="微软雅黑" panose="020B0503020204020204" pitchFamily="34" charset="-122"/>
                  <a:ea typeface="微软雅黑" panose="020B0503020204020204" pitchFamily="34" charset="-122"/>
                </a:rPr>
                <a:t>Heap</a:t>
              </a:r>
              <a:r>
                <a:rPr lang="en-US" altLang="zh-CN" sz="1050" dirty="0">
                  <a:latin typeface="微软雅黑" panose="020B0503020204020204" pitchFamily="34" charset="-122"/>
                  <a:ea typeface="微软雅黑" panose="020B0503020204020204" pitchFamily="34" charset="-122"/>
                </a:rPr>
                <a:t> page</a:t>
              </a:r>
              <a:endParaRPr lang="zh-CN" altLang="en-US" sz="1050" dirty="0">
                <a:latin typeface="微软雅黑" panose="020B0503020204020204" pitchFamily="34" charset="-122"/>
                <a:ea typeface="微软雅黑" panose="020B0503020204020204" pitchFamily="34" charset="-122"/>
              </a:endParaRPr>
            </a:p>
          </p:txBody>
        </p:sp>
        <p:cxnSp>
          <p:nvCxnSpPr>
            <p:cNvPr id="41" name="直接箭头连接符 52">
              <a:extLst>
                <a:ext uri="{FF2B5EF4-FFF2-40B4-BE49-F238E27FC236}">
                  <a16:creationId xmlns:a16="http://schemas.microsoft.com/office/drawing/2014/main" id="{38D12C0A-2D0A-C966-7886-BCE6C35EE4AD}"/>
                </a:ext>
              </a:extLst>
            </p:cNvPr>
            <p:cNvCxnSpPr>
              <a:stCxn id="13" idx="2"/>
            </p:cNvCxnSpPr>
            <p:nvPr/>
          </p:nvCxnSpPr>
          <p:spPr bwMode="auto">
            <a:xfrm>
              <a:off x="1535102" y="2633163"/>
              <a:ext cx="2604850" cy="48977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2" name="直接箭头连接符 56">
              <a:extLst>
                <a:ext uri="{FF2B5EF4-FFF2-40B4-BE49-F238E27FC236}">
                  <a16:creationId xmlns:a16="http://schemas.microsoft.com/office/drawing/2014/main" id="{9FB6E9CB-66BE-3826-9FD8-AABB31E47247}"/>
                </a:ext>
              </a:extLst>
            </p:cNvPr>
            <p:cNvCxnSpPr>
              <a:stCxn id="14" idx="2"/>
              <a:endCxn id="28" idx="0"/>
            </p:cNvCxnSpPr>
            <p:nvPr/>
          </p:nvCxnSpPr>
          <p:spPr bwMode="auto">
            <a:xfrm>
              <a:off x="3011267" y="2633163"/>
              <a:ext cx="1563857" cy="48977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3" name="直接箭头连接符 59">
              <a:extLst>
                <a:ext uri="{FF2B5EF4-FFF2-40B4-BE49-F238E27FC236}">
                  <a16:creationId xmlns:a16="http://schemas.microsoft.com/office/drawing/2014/main" id="{FBABA1DD-59F7-CCF1-CD6B-A259459D13CC}"/>
                </a:ext>
              </a:extLst>
            </p:cNvPr>
            <p:cNvCxnSpPr>
              <a:stCxn id="15" idx="2"/>
            </p:cNvCxnSpPr>
            <p:nvPr/>
          </p:nvCxnSpPr>
          <p:spPr bwMode="auto">
            <a:xfrm>
              <a:off x="4487432" y="2633163"/>
              <a:ext cx="261432" cy="48977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4" name="直接箭头连接符 61">
              <a:extLst>
                <a:ext uri="{FF2B5EF4-FFF2-40B4-BE49-F238E27FC236}">
                  <a16:creationId xmlns:a16="http://schemas.microsoft.com/office/drawing/2014/main" id="{0E2E9003-3C26-D265-40F8-A5A3AE3688A1}"/>
                </a:ext>
              </a:extLst>
            </p:cNvPr>
            <p:cNvCxnSpPr>
              <a:stCxn id="15" idx="2"/>
              <a:endCxn id="30" idx="0"/>
            </p:cNvCxnSpPr>
            <p:nvPr/>
          </p:nvCxnSpPr>
          <p:spPr bwMode="auto">
            <a:xfrm>
              <a:off x="4487432" y="2633163"/>
              <a:ext cx="2883409" cy="494894"/>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5" name="直接箭头连接符 64">
              <a:extLst>
                <a:ext uri="{FF2B5EF4-FFF2-40B4-BE49-F238E27FC236}">
                  <a16:creationId xmlns:a16="http://schemas.microsoft.com/office/drawing/2014/main" id="{98628775-5433-0661-52DF-205D38F4912B}"/>
                </a:ext>
              </a:extLst>
            </p:cNvPr>
            <p:cNvCxnSpPr>
              <a:endCxn id="35" idx="0"/>
            </p:cNvCxnSpPr>
            <p:nvPr/>
          </p:nvCxnSpPr>
          <p:spPr bwMode="auto">
            <a:xfrm flipH="1">
              <a:off x="611483" y="3670451"/>
              <a:ext cx="930951" cy="533373"/>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6" name="直接箭头连接符 66">
              <a:extLst>
                <a:ext uri="{FF2B5EF4-FFF2-40B4-BE49-F238E27FC236}">
                  <a16:creationId xmlns:a16="http://schemas.microsoft.com/office/drawing/2014/main" id="{2A7D3AD5-B254-DDF5-EE8D-A360B03F2AD7}"/>
                </a:ext>
              </a:extLst>
            </p:cNvPr>
            <p:cNvCxnSpPr>
              <a:endCxn id="37" idx="0"/>
            </p:cNvCxnSpPr>
            <p:nvPr/>
          </p:nvCxnSpPr>
          <p:spPr bwMode="auto">
            <a:xfrm flipH="1">
              <a:off x="2273184" y="3631996"/>
              <a:ext cx="882060" cy="560617"/>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7" name="直接箭头连接符 41">
              <a:extLst>
                <a:ext uri="{FF2B5EF4-FFF2-40B4-BE49-F238E27FC236}">
                  <a16:creationId xmlns:a16="http://schemas.microsoft.com/office/drawing/2014/main" id="{F5D5DE08-50ED-4BAF-8AC4-BA114359F8A4}"/>
                </a:ext>
              </a:extLst>
            </p:cNvPr>
            <p:cNvCxnSpPr/>
            <p:nvPr/>
          </p:nvCxnSpPr>
          <p:spPr bwMode="auto">
            <a:xfrm>
              <a:off x="3371306" y="3435741"/>
              <a:ext cx="768646" cy="0"/>
            </a:xfrm>
            <a:prstGeom prst="straightConnector1">
              <a:avLst/>
            </a:prstGeom>
            <a:ln w="9525" cap="flat" cmpd="sng" algn="ctr">
              <a:solidFill>
                <a:schemeClr val="tx1"/>
              </a:solidFill>
              <a:prstDash val="solid"/>
              <a:round/>
              <a:headEnd type="triangl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8" name="直接箭头连接符 45">
              <a:extLst>
                <a:ext uri="{FF2B5EF4-FFF2-40B4-BE49-F238E27FC236}">
                  <a16:creationId xmlns:a16="http://schemas.microsoft.com/office/drawing/2014/main" id="{FD024007-1738-DB05-2005-A76CD5415401}"/>
                </a:ext>
              </a:extLst>
            </p:cNvPr>
            <p:cNvCxnSpPr/>
            <p:nvPr/>
          </p:nvCxnSpPr>
          <p:spPr bwMode="auto">
            <a:xfrm>
              <a:off x="5010296" y="3430661"/>
              <a:ext cx="740365" cy="0"/>
            </a:xfrm>
            <a:prstGeom prst="straightConnector1">
              <a:avLst/>
            </a:prstGeom>
            <a:ln w="9525" cap="flat" cmpd="sng" algn="ctr">
              <a:solidFill>
                <a:schemeClr val="tx1"/>
              </a:solidFill>
              <a:prstDash val="solid"/>
              <a:round/>
              <a:headEnd type="triangl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544072C-13ED-2F71-5383-FE615D9349BF}"/>
              </a:ext>
            </a:extLst>
          </p:cNvPr>
          <p:cNvSpPr>
            <a:spLocks noGrp="1"/>
          </p:cNvSpPr>
          <p:nvPr>
            <p:ph type="sldNum" sz="quarter" idx="10"/>
          </p:nvPr>
        </p:nvSpPr>
        <p:spPr/>
        <p:txBody>
          <a:bodyPr/>
          <a:lstStyle/>
          <a:p>
            <a:fld id="{87BBDC00-B9E2-4EFD-9306-2934E87247C6}" type="slidenum">
              <a:rPr lang="zh-CN" altLang="en-US" smtClean="0"/>
              <a:t>47</a:t>
            </a:fld>
            <a:endParaRPr lang="zh-CN" altLang="en-US"/>
          </a:p>
        </p:txBody>
      </p:sp>
      <p:sp>
        <p:nvSpPr>
          <p:cNvPr id="3" name="标题 2">
            <a:extLst>
              <a:ext uri="{FF2B5EF4-FFF2-40B4-BE49-F238E27FC236}">
                <a16:creationId xmlns:a16="http://schemas.microsoft.com/office/drawing/2014/main" id="{3E9C796B-DD76-9D42-536A-A822DEAF7BF0}"/>
              </a:ext>
            </a:extLst>
          </p:cNvPr>
          <p:cNvSpPr>
            <a:spLocks noGrp="1"/>
          </p:cNvSpPr>
          <p:nvPr>
            <p:ph type="title"/>
          </p:nvPr>
        </p:nvSpPr>
        <p:spPr/>
        <p:txBody>
          <a:bodyPr/>
          <a:lstStyle/>
          <a:p>
            <a:r>
              <a:rPr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行</a:t>
            </a:r>
            <a:r>
              <a:rPr kumimoji="1" lang="zh-CN" altLang="en-US" dirty="0">
                <a:latin typeface="微软雅黑" panose="020B0503020204020204" pitchFamily="34" charset="-122"/>
                <a:ea typeface="微软雅黑" panose="020B0503020204020204" pitchFamily="34" charset="-122"/>
              </a:rPr>
              <a:t>存储引擎</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树索引</a:t>
            </a:r>
            <a:endParaRPr kumimoji="1" lang="zh-CN" altLang="en-US" dirty="0"/>
          </a:p>
        </p:txBody>
      </p:sp>
      <p:sp>
        <p:nvSpPr>
          <p:cNvPr id="5" name="页脚占位符 4">
            <a:extLst>
              <a:ext uri="{FF2B5EF4-FFF2-40B4-BE49-F238E27FC236}">
                <a16:creationId xmlns:a16="http://schemas.microsoft.com/office/drawing/2014/main" id="{53FCD16B-1389-A332-E292-EE88B94F64B0}"/>
              </a:ext>
            </a:extLst>
          </p:cNvPr>
          <p:cNvSpPr>
            <a:spLocks noGrp="1"/>
          </p:cNvSpPr>
          <p:nvPr>
            <p:ph type="ftr" sz="quarter" idx="3"/>
          </p:nvPr>
        </p:nvSpPr>
        <p:spPr/>
        <p:txBody>
          <a:bodyPr/>
          <a:lstStyle/>
          <a:p>
            <a:pPr>
              <a:defRPr/>
            </a:pPr>
            <a:r>
              <a:rPr lang="zh-CN" altLang="en-US"/>
              <a:t>数据库系统—GaussDB</a:t>
            </a:r>
            <a:endParaRPr lang="en-US" altLang="zh-CN" sz="1200" dirty="0"/>
          </a:p>
        </p:txBody>
      </p:sp>
      <p:grpSp>
        <p:nvGrpSpPr>
          <p:cNvPr id="67" name="组合 66">
            <a:extLst>
              <a:ext uri="{FF2B5EF4-FFF2-40B4-BE49-F238E27FC236}">
                <a16:creationId xmlns:a16="http://schemas.microsoft.com/office/drawing/2014/main" id="{CD32937B-9B92-126F-CA63-CCD3BABBCB83}"/>
              </a:ext>
            </a:extLst>
          </p:cNvPr>
          <p:cNvGrpSpPr/>
          <p:nvPr/>
        </p:nvGrpSpPr>
        <p:grpSpPr>
          <a:xfrm>
            <a:off x="347667" y="1398381"/>
            <a:ext cx="1988558" cy="1008212"/>
            <a:chOff x="1045506" y="1090742"/>
            <a:chExt cx="1988558" cy="1008212"/>
          </a:xfrm>
        </p:grpSpPr>
        <p:sp>
          <p:nvSpPr>
            <p:cNvPr id="6" name="矩形 5">
              <a:extLst>
                <a:ext uri="{FF2B5EF4-FFF2-40B4-BE49-F238E27FC236}">
                  <a16:creationId xmlns:a16="http://schemas.microsoft.com/office/drawing/2014/main" id="{26C7ABB3-412E-CB52-C262-7CA1074E4685}"/>
                </a:ext>
              </a:extLst>
            </p:cNvPr>
            <p:cNvSpPr/>
            <p:nvPr/>
          </p:nvSpPr>
          <p:spPr>
            <a:xfrm>
              <a:off x="1720443" y="1090742"/>
              <a:ext cx="648072" cy="369332"/>
            </a:xfrm>
            <a:prstGeom prst="rect">
              <a:avLst/>
            </a:prstGeom>
            <a:ln>
              <a:solidFill>
                <a:schemeClr val="tx1"/>
              </a:solidFill>
            </a:ln>
          </p:spPr>
          <p:txBody>
            <a:bodyPr wrap="square" rtlCol="0" anchor="ctr">
              <a:spAutoFit/>
            </a:bodyPr>
            <a:lstStyle/>
            <a:p>
              <a:pPr algn="ctr"/>
              <a:r>
                <a:rPr lang="en-US" altLang="zh-CN" dirty="0">
                  <a:latin typeface="Microsoft YaHei" panose="020B0503020204020204" pitchFamily="34" charset="-122"/>
                  <a:ea typeface="Microsoft YaHei" panose="020B0503020204020204" pitchFamily="34" charset="-122"/>
                </a:rPr>
                <a:t>P3</a:t>
              </a:r>
              <a:endParaRPr lang="zh-CN" altLang="en-US" dirty="0" err="1">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5D5BB90F-70FB-2961-C4A5-9C34DBDDFCD2}"/>
                </a:ext>
              </a:extLst>
            </p:cNvPr>
            <p:cNvSpPr/>
            <p:nvPr/>
          </p:nvSpPr>
          <p:spPr>
            <a:xfrm>
              <a:off x="1045506" y="1729620"/>
              <a:ext cx="570185" cy="369332"/>
            </a:xfrm>
            <a:prstGeom prst="rect">
              <a:avLst/>
            </a:prstGeom>
            <a:solidFill>
              <a:schemeClr val="bg1">
                <a:lumMod val="95000"/>
              </a:schemeClr>
            </a:solidFill>
            <a:ln>
              <a:solidFill>
                <a:schemeClr val="tx1"/>
              </a:solidFill>
            </a:ln>
          </p:spPr>
          <p:txBody>
            <a:bodyPr wrap="square" rtlCol="0" anchor="ctr">
              <a:spAutoFit/>
            </a:bodyPr>
            <a:lstStyle/>
            <a:p>
              <a:pPr algn="ctr"/>
              <a:r>
                <a:rPr lang="en-US" altLang="zh-CN">
                  <a:latin typeface="Microsoft YaHei" panose="020B0503020204020204" pitchFamily="34" charset="-122"/>
                  <a:ea typeface="Microsoft YaHei" panose="020B0503020204020204" pitchFamily="34" charset="-122"/>
                </a:rPr>
                <a:t>P1</a:t>
              </a:r>
              <a:endParaRPr lang="zh-CN" altLang="en-US" dirty="0" err="1">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CCA8D26D-CEDE-ED9E-94CD-01A09CCC3B72}"/>
                </a:ext>
              </a:extLst>
            </p:cNvPr>
            <p:cNvSpPr/>
            <p:nvPr/>
          </p:nvSpPr>
          <p:spPr>
            <a:xfrm>
              <a:off x="2411635" y="1729622"/>
              <a:ext cx="622429" cy="369332"/>
            </a:xfrm>
            <a:prstGeom prst="rect">
              <a:avLst/>
            </a:prstGeom>
            <a:ln>
              <a:solidFill>
                <a:schemeClr val="tx1"/>
              </a:solidFill>
            </a:ln>
          </p:spPr>
          <p:txBody>
            <a:bodyPr wrap="square" rtlCol="0" anchor="ctr">
              <a:spAutoFit/>
            </a:bodyPr>
            <a:lstStyle/>
            <a:p>
              <a:pPr algn="ctr"/>
              <a:r>
                <a:rPr lang="en-US" altLang="zh-CN" dirty="0">
                  <a:latin typeface="Microsoft YaHei" panose="020B0503020204020204" pitchFamily="34" charset="-122"/>
                  <a:ea typeface="Microsoft YaHei" panose="020B0503020204020204" pitchFamily="34" charset="-122"/>
                </a:rPr>
                <a:t>P2</a:t>
              </a:r>
              <a:endParaRPr lang="zh-CN" altLang="en-US" dirty="0" err="1">
                <a:latin typeface="Microsoft YaHei" panose="020B0503020204020204" pitchFamily="34" charset="-122"/>
                <a:ea typeface="Microsoft YaHei" panose="020B0503020204020204" pitchFamily="34" charset="-122"/>
              </a:endParaRPr>
            </a:p>
          </p:txBody>
        </p:sp>
        <p:cxnSp>
          <p:nvCxnSpPr>
            <p:cNvPr id="9" name="直接箭头连接符 15">
              <a:extLst>
                <a:ext uri="{FF2B5EF4-FFF2-40B4-BE49-F238E27FC236}">
                  <a16:creationId xmlns:a16="http://schemas.microsoft.com/office/drawing/2014/main" id="{7CB54DD3-1516-882A-48D7-32966FCFDEE3}"/>
                </a:ext>
              </a:extLst>
            </p:cNvPr>
            <p:cNvCxnSpPr>
              <a:stCxn id="6" idx="2"/>
              <a:endCxn id="7" idx="0"/>
            </p:cNvCxnSpPr>
            <p:nvPr/>
          </p:nvCxnSpPr>
          <p:spPr bwMode="auto">
            <a:xfrm flipH="1">
              <a:off x="1330599" y="1460074"/>
              <a:ext cx="713880" cy="269546"/>
            </a:xfrm>
            <a:prstGeom prst="straightConnector1">
              <a:avLst/>
            </a:prstGeom>
            <a:ln w="9525"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0" name="直接箭头连接符 17">
              <a:extLst>
                <a:ext uri="{FF2B5EF4-FFF2-40B4-BE49-F238E27FC236}">
                  <a16:creationId xmlns:a16="http://schemas.microsoft.com/office/drawing/2014/main" id="{5BAFB39B-FDBD-6128-728C-9A4A06872CCC}"/>
                </a:ext>
              </a:extLst>
            </p:cNvPr>
            <p:cNvCxnSpPr>
              <a:stCxn id="6" idx="2"/>
              <a:endCxn id="8" idx="0"/>
            </p:cNvCxnSpPr>
            <p:nvPr/>
          </p:nvCxnSpPr>
          <p:spPr bwMode="auto">
            <a:xfrm>
              <a:off x="2044479" y="1460074"/>
              <a:ext cx="678371" cy="269548"/>
            </a:xfrm>
            <a:prstGeom prst="straightConnector1">
              <a:avLst/>
            </a:prstGeom>
            <a:ln w="9525"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1" name="直接箭头连接符 19">
              <a:extLst>
                <a:ext uri="{FF2B5EF4-FFF2-40B4-BE49-F238E27FC236}">
                  <a16:creationId xmlns:a16="http://schemas.microsoft.com/office/drawing/2014/main" id="{F4A563BC-7E87-A55B-EB68-C02D477A810B}"/>
                </a:ext>
              </a:extLst>
            </p:cNvPr>
            <p:cNvCxnSpPr/>
            <p:nvPr/>
          </p:nvCxnSpPr>
          <p:spPr bwMode="auto">
            <a:xfrm>
              <a:off x="1615691" y="1842278"/>
              <a:ext cx="783123" cy="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2" name="直接箭头连接符 21">
              <a:extLst>
                <a:ext uri="{FF2B5EF4-FFF2-40B4-BE49-F238E27FC236}">
                  <a16:creationId xmlns:a16="http://schemas.microsoft.com/office/drawing/2014/main" id="{A4DBB8D5-12A9-E635-32D7-910BDBA84365}"/>
                </a:ext>
              </a:extLst>
            </p:cNvPr>
            <p:cNvCxnSpPr/>
            <p:nvPr/>
          </p:nvCxnSpPr>
          <p:spPr bwMode="auto">
            <a:xfrm flipH="1">
              <a:off x="1615691" y="1986294"/>
              <a:ext cx="783123" cy="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grpSp>
        <p:nvGrpSpPr>
          <p:cNvPr id="66" name="组合 65">
            <a:extLst>
              <a:ext uri="{FF2B5EF4-FFF2-40B4-BE49-F238E27FC236}">
                <a16:creationId xmlns:a16="http://schemas.microsoft.com/office/drawing/2014/main" id="{AB09DAB6-75EB-4529-33DB-DE70A7F7197B}"/>
              </a:ext>
            </a:extLst>
          </p:cNvPr>
          <p:cNvGrpSpPr/>
          <p:nvPr/>
        </p:nvGrpSpPr>
        <p:grpSpPr>
          <a:xfrm>
            <a:off x="9406120" y="1218520"/>
            <a:ext cx="2438213" cy="1022958"/>
            <a:chOff x="8115946" y="3954715"/>
            <a:chExt cx="2789918" cy="1022958"/>
          </a:xfrm>
        </p:grpSpPr>
        <p:sp>
          <p:nvSpPr>
            <p:cNvPr id="13" name="矩形 12">
              <a:extLst>
                <a:ext uri="{FF2B5EF4-FFF2-40B4-BE49-F238E27FC236}">
                  <a16:creationId xmlns:a16="http://schemas.microsoft.com/office/drawing/2014/main" id="{0A59EB7C-47D3-2741-A949-84A26040D417}"/>
                </a:ext>
              </a:extLst>
            </p:cNvPr>
            <p:cNvSpPr/>
            <p:nvPr/>
          </p:nvSpPr>
          <p:spPr>
            <a:xfrm>
              <a:off x="9218305" y="3954715"/>
              <a:ext cx="648072" cy="369332"/>
            </a:xfrm>
            <a:prstGeom prst="rect">
              <a:avLst/>
            </a:prstGeom>
            <a:ln>
              <a:solidFill>
                <a:schemeClr val="tx1"/>
              </a:solidFill>
            </a:ln>
          </p:spPr>
          <p:txBody>
            <a:bodyPr wrap="square" rtlCol="0" anchor="ctr">
              <a:spAutoFit/>
            </a:bodyPr>
            <a:lstStyle/>
            <a:p>
              <a:pPr algn="ctr"/>
              <a:r>
                <a:rPr lang="en-US" altLang="zh-CN">
                  <a:latin typeface="Microsoft YaHei" panose="020B0503020204020204" pitchFamily="34" charset="-122"/>
                  <a:ea typeface="Microsoft YaHei" panose="020B0503020204020204" pitchFamily="34" charset="-122"/>
                </a:rPr>
                <a:t>P3</a:t>
              </a:r>
              <a:endParaRPr lang="zh-CN" altLang="en-US" dirty="0" err="1">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F68A3053-00DF-30B8-B5AC-01A3E2083E5C}"/>
                </a:ext>
              </a:extLst>
            </p:cNvPr>
            <p:cNvSpPr/>
            <p:nvPr/>
          </p:nvSpPr>
          <p:spPr>
            <a:xfrm>
              <a:off x="8115946" y="4608341"/>
              <a:ext cx="570185" cy="369332"/>
            </a:xfrm>
            <a:prstGeom prst="rect">
              <a:avLst/>
            </a:prstGeom>
            <a:solidFill>
              <a:schemeClr val="bg1">
                <a:lumMod val="95000"/>
              </a:schemeClr>
            </a:solidFill>
            <a:ln>
              <a:solidFill>
                <a:schemeClr val="tx1"/>
              </a:solidFill>
            </a:ln>
          </p:spPr>
          <p:txBody>
            <a:bodyPr wrap="square" rtlCol="0" anchor="ctr">
              <a:spAutoFit/>
            </a:bodyPr>
            <a:lstStyle/>
            <a:p>
              <a:pPr algn="ctr"/>
              <a:r>
                <a:rPr lang="en-US" altLang="zh-CN">
                  <a:latin typeface="Microsoft YaHei" panose="020B0503020204020204" pitchFamily="34" charset="-122"/>
                  <a:ea typeface="Microsoft YaHei" panose="020B0503020204020204" pitchFamily="34" charset="-122"/>
                </a:rPr>
                <a:t>P1</a:t>
              </a:r>
              <a:endParaRPr lang="zh-CN" altLang="en-US" dirty="0" err="1">
                <a:latin typeface="Microsoft YaHei" panose="020B0503020204020204" pitchFamily="34" charset="-122"/>
                <a:ea typeface="Microsoft YaHei" panose="020B0503020204020204" pitchFamily="34" charset="-122"/>
              </a:endParaRPr>
            </a:p>
          </p:txBody>
        </p:sp>
        <p:sp>
          <p:nvSpPr>
            <p:cNvPr id="15" name="矩形 14">
              <a:extLst>
                <a:ext uri="{FF2B5EF4-FFF2-40B4-BE49-F238E27FC236}">
                  <a16:creationId xmlns:a16="http://schemas.microsoft.com/office/drawing/2014/main" id="{E0452944-DD0A-3DAC-93E6-31249D01B472}"/>
                </a:ext>
              </a:extLst>
            </p:cNvPr>
            <p:cNvSpPr/>
            <p:nvPr/>
          </p:nvSpPr>
          <p:spPr>
            <a:xfrm>
              <a:off x="9243948" y="4608341"/>
              <a:ext cx="622429" cy="369332"/>
            </a:xfrm>
            <a:prstGeom prst="rect">
              <a:avLst/>
            </a:prstGeom>
            <a:solidFill>
              <a:schemeClr val="bg2"/>
            </a:solidFill>
            <a:ln>
              <a:solidFill>
                <a:schemeClr val="tx1"/>
              </a:solidFill>
            </a:ln>
          </p:spPr>
          <p:txBody>
            <a:bodyPr wrap="square" rtlCol="0" anchor="ctr">
              <a:spAutoFit/>
            </a:bodyPr>
            <a:lstStyle/>
            <a:p>
              <a:pPr algn="ctr"/>
              <a:r>
                <a:rPr lang="en-US" altLang="zh-CN">
                  <a:latin typeface="Microsoft YaHei" panose="020B0503020204020204" pitchFamily="34" charset="-122"/>
                  <a:ea typeface="Microsoft YaHei" panose="020B0503020204020204" pitchFamily="34" charset="-122"/>
                </a:rPr>
                <a:t>P4</a:t>
              </a:r>
              <a:endParaRPr lang="zh-CN" altLang="en-US" dirty="0" err="1">
                <a:latin typeface="Microsoft YaHei" panose="020B0503020204020204" pitchFamily="34" charset="-122"/>
                <a:ea typeface="Microsoft YaHei" panose="020B0503020204020204" pitchFamily="34" charset="-122"/>
              </a:endParaRPr>
            </a:p>
          </p:txBody>
        </p:sp>
        <p:cxnSp>
          <p:nvCxnSpPr>
            <p:cNvPr id="16" name="直接箭头连接符 40">
              <a:extLst>
                <a:ext uri="{FF2B5EF4-FFF2-40B4-BE49-F238E27FC236}">
                  <a16:creationId xmlns:a16="http://schemas.microsoft.com/office/drawing/2014/main" id="{EBD3E1F8-3598-6AD4-1CDC-CDF41CF7BCB2}"/>
                </a:ext>
              </a:extLst>
            </p:cNvPr>
            <p:cNvCxnSpPr>
              <a:endCxn id="14" idx="0"/>
            </p:cNvCxnSpPr>
            <p:nvPr/>
          </p:nvCxnSpPr>
          <p:spPr bwMode="auto">
            <a:xfrm flipH="1">
              <a:off x="8401039" y="4295791"/>
              <a:ext cx="995096" cy="312550"/>
            </a:xfrm>
            <a:prstGeom prst="straightConnector1">
              <a:avLst/>
            </a:prstGeom>
            <a:ln w="9525"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7" name="直接箭头连接符 41">
              <a:extLst>
                <a:ext uri="{FF2B5EF4-FFF2-40B4-BE49-F238E27FC236}">
                  <a16:creationId xmlns:a16="http://schemas.microsoft.com/office/drawing/2014/main" id="{9E6ACEF4-D953-36C4-346B-91C64D398248}"/>
                </a:ext>
              </a:extLst>
            </p:cNvPr>
            <p:cNvCxnSpPr>
              <a:endCxn id="20" idx="0"/>
            </p:cNvCxnSpPr>
            <p:nvPr/>
          </p:nvCxnSpPr>
          <p:spPr bwMode="auto">
            <a:xfrm>
              <a:off x="9726987" y="4304180"/>
              <a:ext cx="867663" cy="299778"/>
            </a:xfrm>
            <a:prstGeom prst="straightConnector1">
              <a:avLst/>
            </a:prstGeom>
            <a:ln w="9525"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8" name="直接箭头连接符 42">
              <a:extLst>
                <a:ext uri="{FF2B5EF4-FFF2-40B4-BE49-F238E27FC236}">
                  <a16:creationId xmlns:a16="http://schemas.microsoft.com/office/drawing/2014/main" id="{ACCDE97D-7386-1A26-2CF9-87B5FB43A98B}"/>
                </a:ext>
              </a:extLst>
            </p:cNvPr>
            <p:cNvCxnSpPr/>
            <p:nvPr/>
          </p:nvCxnSpPr>
          <p:spPr bwMode="auto">
            <a:xfrm>
              <a:off x="8686131" y="4720998"/>
              <a:ext cx="536800" cy="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19" name="直接箭头连接符 43">
              <a:extLst>
                <a:ext uri="{FF2B5EF4-FFF2-40B4-BE49-F238E27FC236}">
                  <a16:creationId xmlns:a16="http://schemas.microsoft.com/office/drawing/2014/main" id="{CA386FF1-01FB-79E9-832C-D6FEDE138A7B}"/>
                </a:ext>
              </a:extLst>
            </p:cNvPr>
            <p:cNvCxnSpPr/>
            <p:nvPr/>
          </p:nvCxnSpPr>
          <p:spPr bwMode="auto">
            <a:xfrm flipH="1">
              <a:off x="8686132" y="4836931"/>
              <a:ext cx="536799" cy="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0" name="矩形 19">
              <a:extLst>
                <a:ext uri="{FF2B5EF4-FFF2-40B4-BE49-F238E27FC236}">
                  <a16:creationId xmlns:a16="http://schemas.microsoft.com/office/drawing/2014/main" id="{8C5656C9-A7D1-F11E-D06F-8F2047A5F2EB}"/>
                </a:ext>
              </a:extLst>
            </p:cNvPr>
            <p:cNvSpPr/>
            <p:nvPr/>
          </p:nvSpPr>
          <p:spPr>
            <a:xfrm>
              <a:off x="10283435" y="4603958"/>
              <a:ext cx="622429" cy="369332"/>
            </a:xfrm>
            <a:prstGeom prst="rect">
              <a:avLst/>
            </a:prstGeom>
            <a:ln>
              <a:solidFill>
                <a:schemeClr val="tx1"/>
              </a:solidFill>
            </a:ln>
          </p:spPr>
          <p:txBody>
            <a:bodyPr wrap="square" rtlCol="0" anchor="ctr">
              <a:spAutoFit/>
            </a:bodyPr>
            <a:lstStyle/>
            <a:p>
              <a:pPr algn="ctr"/>
              <a:r>
                <a:rPr lang="en-US" altLang="zh-CN">
                  <a:latin typeface="Microsoft YaHei" panose="020B0503020204020204" pitchFamily="34" charset="-122"/>
                  <a:ea typeface="Microsoft YaHei" panose="020B0503020204020204" pitchFamily="34" charset="-122"/>
                </a:rPr>
                <a:t>P2</a:t>
              </a:r>
              <a:endParaRPr lang="zh-CN" altLang="en-US" dirty="0" err="1">
                <a:latin typeface="Microsoft YaHei" panose="020B0503020204020204" pitchFamily="34" charset="-122"/>
                <a:ea typeface="Microsoft YaHei" panose="020B0503020204020204" pitchFamily="34" charset="-122"/>
              </a:endParaRPr>
            </a:p>
          </p:txBody>
        </p:sp>
        <p:cxnSp>
          <p:nvCxnSpPr>
            <p:cNvPr id="21" name="直接箭头连接符 59">
              <a:extLst>
                <a:ext uri="{FF2B5EF4-FFF2-40B4-BE49-F238E27FC236}">
                  <a16:creationId xmlns:a16="http://schemas.microsoft.com/office/drawing/2014/main" id="{D98585B3-53E4-0A91-6606-5C3AB8C26113}"/>
                </a:ext>
              </a:extLst>
            </p:cNvPr>
            <p:cNvCxnSpPr/>
            <p:nvPr/>
          </p:nvCxnSpPr>
          <p:spPr bwMode="auto">
            <a:xfrm flipV="1">
              <a:off x="9866377" y="4731042"/>
              <a:ext cx="417058" cy="4383"/>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2" name="直接箭头连接符 65">
              <a:extLst>
                <a:ext uri="{FF2B5EF4-FFF2-40B4-BE49-F238E27FC236}">
                  <a16:creationId xmlns:a16="http://schemas.microsoft.com/office/drawing/2014/main" id="{73CC8ADE-B53F-D59A-2755-76F3139814CB}"/>
                </a:ext>
              </a:extLst>
            </p:cNvPr>
            <p:cNvCxnSpPr/>
            <p:nvPr/>
          </p:nvCxnSpPr>
          <p:spPr bwMode="auto">
            <a:xfrm flipH="1">
              <a:off x="9866377" y="4847319"/>
              <a:ext cx="417058" cy="4383"/>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3" name="直接箭头连接符 78">
              <a:extLst>
                <a:ext uri="{FF2B5EF4-FFF2-40B4-BE49-F238E27FC236}">
                  <a16:creationId xmlns:a16="http://schemas.microsoft.com/office/drawing/2014/main" id="{020584E6-B9AE-C3E6-055C-604C50DF6879}"/>
                </a:ext>
              </a:extLst>
            </p:cNvPr>
            <p:cNvCxnSpPr>
              <a:stCxn id="13" idx="2"/>
              <a:endCxn id="15" idx="0"/>
            </p:cNvCxnSpPr>
            <p:nvPr/>
          </p:nvCxnSpPr>
          <p:spPr bwMode="auto">
            <a:xfrm>
              <a:off x="9542341" y="4324047"/>
              <a:ext cx="12822" cy="284294"/>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sp>
        <p:nvSpPr>
          <p:cNvPr id="34" name="右箭头 33">
            <a:extLst>
              <a:ext uri="{FF2B5EF4-FFF2-40B4-BE49-F238E27FC236}">
                <a16:creationId xmlns:a16="http://schemas.microsoft.com/office/drawing/2014/main" id="{800C9C74-575C-4719-1CF0-F012F9A53B72}"/>
              </a:ext>
            </a:extLst>
          </p:cNvPr>
          <p:cNvSpPr/>
          <p:nvPr/>
        </p:nvSpPr>
        <p:spPr>
          <a:xfrm>
            <a:off x="2506625" y="1432030"/>
            <a:ext cx="449908" cy="138223"/>
          </a:xfrm>
          <a:prstGeom prst="rightArrow">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grpSp>
        <p:nvGrpSpPr>
          <p:cNvPr id="65" name="组合 64">
            <a:extLst>
              <a:ext uri="{FF2B5EF4-FFF2-40B4-BE49-F238E27FC236}">
                <a16:creationId xmlns:a16="http://schemas.microsoft.com/office/drawing/2014/main" id="{D006F022-B051-049C-B54D-1A0B13B146C2}"/>
              </a:ext>
            </a:extLst>
          </p:cNvPr>
          <p:cNvGrpSpPr/>
          <p:nvPr/>
        </p:nvGrpSpPr>
        <p:grpSpPr>
          <a:xfrm>
            <a:off x="5939280" y="1166210"/>
            <a:ext cx="2556656" cy="1022958"/>
            <a:chOff x="5873709" y="4893473"/>
            <a:chExt cx="2789918" cy="1022958"/>
          </a:xfrm>
        </p:grpSpPr>
        <p:sp>
          <p:nvSpPr>
            <p:cNvPr id="36" name="矩形 35">
              <a:extLst>
                <a:ext uri="{FF2B5EF4-FFF2-40B4-BE49-F238E27FC236}">
                  <a16:creationId xmlns:a16="http://schemas.microsoft.com/office/drawing/2014/main" id="{48A72156-7A09-32DF-71F1-F03B5EDCBDC7}"/>
                </a:ext>
              </a:extLst>
            </p:cNvPr>
            <p:cNvSpPr/>
            <p:nvPr/>
          </p:nvSpPr>
          <p:spPr>
            <a:xfrm>
              <a:off x="6976068" y="4893473"/>
              <a:ext cx="648072" cy="369332"/>
            </a:xfrm>
            <a:prstGeom prst="rect">
              <a:avLst/>
            </a:prstGeom>
            <a:ln>
              <a:solidFill>
                <a:schemeClr val="tx1"/>
              </a:solidFill>
            </a:ln>
          </p:spPr>
          <p:txBody>
            <a:bodyPr wrap="square" rtlCol="0" anchor="ctr">
              <a:spAutoFit/>
            </a:bodyPr>
            <a:lstStyle/>
            <a:p>
              <a:pPr algn="ctr"/>
              <a:r>
                <a:rPr lang="en-US" altLang="zh-CN" dirty="0">
                  <a:latin typeface="Microsoft YaHei" panose="020B0503020204020204" pitchFamily="34" charset="-122"/>
                  <a:ea typeface="Microsoft YaHei" panose="020B0503020204020204" pitchFamily="34" charset="-122"/>
                </a:rPr>
                <a:t>P3</a:t>
              </a:r>
              <a:endParaRPr lang="zh-CN" altLang="en-US" dirty="0" err="1">
                <a:latin typeface="Microsoft YaHei" panose="020B0503020204020204" pitchFamily="34" charset="-122"/>
                <a:ea typeface="Microsoft YaHei" panose="020B0503020204020204" pitchFamily="34" charset="-122"/>
              </a:endParaRPr>
            </a:p>
          </p:txBody>
        </p:sp>
        <p:sp>
          <p:nvSpPr>
            <p:cNvPr id="37" name="矩形 36">
              <a:extLst>
                <a:ext uri="{FF2B5EF4-FFF2-40B4-BE49-F238E27FC236}">
                  <a16:creationId xmlns:a16="http://schemas.microsoft.com/office/drawing/2014/main" id="{0FA08AF1-3464-4784-F51D-FEF2797A2BE9}"/>
                </a:ext>
              </a:extLst>
            </p:cNvPr>
            <p:cNvSpPr/>
            <p:nvPr/>
          </p:nvSpPr>
          <p:spPr>
            <a:xfrm>
              <a:off x="5873709" y="5547099"/>
              <a:ext cx="570185" cy="369332"/>
            </a:xfrm>
            <a:prstGeom prst="rect">
              <a:avLst/>
            </a:prstGeom>
            <a:solidFill>
              <a:schemeClr val="bg1">
                <a:lumMod val="95000"/>
              </a:schemeClr>
            </a:solidFill>
            <a:ln>
              <a:solidFill>
                <a:schemeClr val="tx1"/>
              </a:solidFill>
            </a:ln>
          </p:spPr>
          <p:txBody>
            <a:bodyPr wrap="square" rtlCol="0" anchor="ctr">
              <a:spAutoFit/>
            </a:bodyPr>
            <a:lstStyle/>
            <a:p>
              <a:pPr algn="ctr"/>
              <a:r>
                <a:rPr lang="en-US" altLang="zh-CN">
                  <a:latin typeface="Microsoft YaHei" panose="020B0503020204020204" pitchFamily="34" charset="-122"/>
                  <a:ea typeface="Microsoft YaHei" panose="020B0503020204020204" pitchFamily="34" charset="-122"/>
                </a:rPr>
                <a:t>P1</a:t>
              </a:r>
              <a:endParaRPr lang="zh-CN" altLang="en-US" dirty="0" err="1">
                <a:latin typeface="Microsoft YaHei" panose="020B0503020204020204" pitchFamily="34" charset="-122"/>
                <a:ea typeface="Microsoft YaHei" panose="020B0503020204020204" pitchFamily="34" charset="-122"/>
              </a:endParaRPr>
            </a:p>
          </p:txBody>
        </p:sp>
        <p:sp>
          <p:nvSpPr>
            <p:cNvPr id="38" name="矩形 37">
              <a:extLst>
                <a:ext uri="{FF2B5EF4-FFF2-40B4-BE49-F238E27FC236}">
                  <a16:creationId xmlns:a16="http://schemas.microsoft.com/office/drawing/2014/main" id="{B866FC55-3F46-029C-D127-49C15684D43D}"/>
                </a:ext>
              </a:extLst>
            </p:cNvPr>
            <p:cNvSpPr/>
            <p:nvPr/>
          </p:nvSpPr>
          <p:spPr>
            <a:xfrm>
              <a:off x="7001711" y="5547099"/>
              <a:ext cx="622429" cy="369332"/>
            </a:xfrm>
            <a:prstGeom prst="rect">
              <a:avLst/>
            </a:prstGeom>
            <a:solidFill>
              <a:schemeClr val="bg2"/>
            </a:solidFill>
            <a:ln>
              <a:solidFill>
                <a:schemeClr val="tx1"/>
              </a:solidFill>
            </a:ln>
          </p:spPr>
          <p:txBody>
            <a:bodyPr wrap="square" rtlCol="0" anchor="ctr">
              <a:spAutoFit/>
            </a:bodyPr>
            <a:lstStyle/>
            <a:p>
              <a:pPr algn="ctr"/>
              <a:r>
                <a:rPr lang="en-US" altLang="zh-CN">
                  <a:latin typeface="Microsoft YaHei" panose="020B0503020204020204" pitchFamily="34" charset="-122"/>
                  <a:ea typeface="Microsoft YaHei" panose="020B0503020204020204" pitchFamily="34" charset="-122"/>
                </a:rPr>
                <a:t>P4</a:t>
              </a:r>
              <a:endParaRPr lang="zh-CN" altLang="en-US" dirty="0" err="1">
                <a:latin typeface="Microsoft YaHei" panose="020B0503020204020204" pitchFamily="34" charset="-122"/>
                <a:ea typeface="Microsoft YaHei" panose="020B0503020204020204" pitchFamily="34" charset="-122"/>
              </a:endParaRPr>
            </a:p>
          </p:txBody>
        </p:sp>
        <p:cxnSp>
          <p:nvCxnSpPr>
            <p:cNvPr id="39" name="直接箭头连接符 84">
              <a:extLst>
                <a:ext uri="{FF2B5EF4-FFF2-40B4-BE49-F238E27FC236}">
                  <a16:creationId xmlns:a16="http://schemas.microsoft.com/office/drawing/2014/main" id="{ED8E1181-4402-AF68-AB47-DDDD4717294D}"/>
                </a:ext>
              </a:extLst>
            </p:cNvPr>
            <p:cNvCxnSpPr>
              <a:endCxn id="37" idx="0"/>
            </p:cNvCxnSpPr>
            <p:nvPr/>
          </p:nvCxnSpPr>
          <p:spPr bwMode="auto">
            <a:xfrm flipH="1">
              <a:off x="6158802" y="5234549"/>
              <a:ext cx="995096" cy="312550"/>
            </a:xfrm>
            <a:prstGeom prst="straightConnector1">
              <a:avLst/>
            </a:prstGeom>
            <a:ln w="9525"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0" name="直接箭头连接符 85">
              <a:extLst>
                <a:ext uri="{FF2B5EF4-FFF2-40B4-BE49-F238E27FC236}">
                  <a16:creationId xmlns:a16="http://schemas.microsoft.com/office/drawing/2014/main" id="{6A9A4E15-048C-3666-7E1D-FC51351D7452}"/>
                </a:ext>
              </a:extLst>
            </p:cNvPr>
            <p:cNvCxnSpPr>
              <a:endCxn id="43" idx="0"/>
            </p:cNvCxnSpPr>
            <p:nvPr/>
          </p:nvCxnSpPr>
          <p:spPr bwMode="auto">
            <a:xfrm>
              <a:off x="7484750" y="5242938"/>
              <a:ext cx="867663" cy="299778"/>
            </a:xfrm>
            <a:prstGeom prst="straightConnector1">
              <a:avLst/>
            </a:prstGeom>
            <a:ln w="9525"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1" name="直接箭头连接符 86">
              <a:extLst>
                <a:ext uri="{FF2B5EF4-FFF2-40B4-BE49-F238E27FC236}">
                  <a16:creationId xmlns:a16="http://schemas.microsoft.com/office/drawing/2014/main" id="{FDFE176C-996E-8F6B-415B-B7CA42AB2E7D}"/>
                </a:ext>
              </a:extLst>
            </p:cNvPr>
            <p:cNvCxnSpPr/>
            <p:nvPr/>
          </p:nvCxnSpPr>
          <p:spPr bwMode="auto">
            <a:xfrm>
              <a:off x="6443894" y="5659756"/>
              <a:ext cx="536800" cy="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2" name="直接箭头连接符 87">
              <a:extLst>
                <a:ext uri="{FF2B5EF4-FFF2-40B4-BE49-F238E27FC236}">
                  <a16:creationId xmlns:a16="http://schemas.microsoft.com/office/drawing/2014/main" id="{72513F21-E988-6D52-22C5-F08F404F0F11}"/>
                </a:ext>
              </a:extLst>
            </p:cNvPr>
            <p:cNvCxnSpPr/>
            <p:nvPr/>
          </p:nvCxnSpPr>
          <p:spPr bwMode="auto">
            <a:xfrm flipH="1">
              <a:off x="6443895" y="5775689"/>
              <a:ext cx="536799" cy="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3" name="矩形 42">
              <a:extLst>
                <a:ext uri="{FF2B5EF4-FFF2-40B4-BE49-F238E27FC236}">
                  <a16:creationId xmlns:a16="http://schemas.microsoft.com/office/drawing/2014/main" id="{80112A43-3AF1-BBE1-4236-F6E91883475E}"/>
                </a:ext>
              </a:extLst>
            </p:cNvPr>
            <p:cNvSpPr/>
            <p:nvPr/>
          </p:nvSpPr>
          <p:spPr>
            <a:xfrm>
              <a:off x="8041198" y="5542716"/>
              <a:ext cx="622429" cy="369332"/>
            </a:xfrm>
            <a:prstGeom prst="rect">
              <a:avLst/>
            </a:prstGeom>
            <a:solidFill>
              <a:schemeClr val="bg1">
                <a:lumMod val="95000"/>
              </a:schemeClr>
            </a:solidFill>
            <a:ln>
              <a:solidFill>
                <a:schemeClr val="tx1"/>
              </a:solidFill>
            </a:ln>
          </p:spPr>
          <p:txBody>
            <a:bodyPr wrap="square" rtlCol="0" anchor="ctr">
              <a:spAutoFit/>
            </a:bodyPr>
            <a:lstStyle/>
            <a:p>
              <a:pPr algn="ctr"/>
              <a:r>
                <a:rPr lang="en-US" altLang="zh-CN">
                  <a:latin typeface="Microsoft YaHei" panose="020B0503020204020204" pitchFamily="34" charset="-122"/>
                  <a:ea typeface="Microsoft YaHei" panose="020B0503020204020204" pitchFamily="34" charset="-122"/>
                </a:rPr>
                <a:t>P2</a:t>
              </a:r>
              <a:endParaRPr lang="zh-CN" altLang="en-US" dirty="0" err="1">
                <a:latin typeface="Microsoft YaHei" panose="020B0503020204020204" pitchFamily="34" charset="-122"/>
                <a:ea typeface="Microsoft YaHei" panose="020B0503020204020204" pitchFamily="34" charset="-122"/>
              </a:endParaRPr>
            </a:p>
          </p:txBody>
        </p:sp>
        <p:cxnSp>
          <p:nvCxnSpPr>
            <p:cNvPr id="44" name="直接箭头连接符 89">
              <a:extLst>
                <a:ext uri="{FF2B5EF4-FFF2-40B4-BE49-F238E27FC236}">
                  <a16:creationId xmlns:a16="http://schemas.microsoft.com/office/drawing/2014/main" id="{16574B21-C8EE-D4AC-FCD2-A25654A061F4}"/>
                </a:ext>
              </a:extLst>
            </p:cNvPr>
            <p:cNvCxnSpPr/>
            <p:nvPr/>
          </p:nvCxnSpPr>
          <p:spPr bwMode="auto">
            <a:xfrm flipV="1">
              <a:off x="7624140" y="5669800"/>
              <a:ext cx="417058" cy="4383"/>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45" name="直接箭头连接符 90">
              <a:extLst>
                <a:ext uri="{FF2B5EF4-FFF2-40B4-BE49-F238E27FC236}">
                  <a16:creationId xmlns:a16="http://schemas.microsoft.com/office/drawing/2014/main" id="{A912E69D-E640-EDB5-53B9-F066AD671295}"/>
                </a:ext>
              </a:extLst>
            </p:cNvPr>
            <p:cNvCxnSpPr/>
            <p:nvPr/>
          </p:nvCxnSpPr>
          <p:spPr bwMode="auto">
            <a:xfrm flipH="1">
              <a:off x="7624140" y="5786077"/>
              <a:ext cx="417058" cy="4383"/>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sp>
        <p:nvSpPr>
          <p:cNvPr id="48" name="椭圆 47">
            <a:extLst>
              <a:ext uri="{FF2B5EF4-FFF2-40B4-BE49-F238E27FC236}">
                <a16:creationId xmlns:a16="http://schemas.microsoft.com/office/drawing/2014/main" id="{56DC4843-3438-CE22-80E0-75DF77A539C5}"/>
              </a:ext>
            </a:extLst>
          </p:cNvPr>
          <p:cNvSpPr/>
          <p:nvPr/>
        </p:nvSpPr>
        <p:spPr>
          <a:xfrm>
            <a:off x="1083455" y="2564732"/>
            <a:ext cx="383690" cy="389513"/>
          </a:xfrm>
          <a:prstGeom prst="ellipse">
            <a:avLst/>
          </a:prstGeom>
          <a:ln>
            <a:solidFill>
              <a:schemeClr val="tx1"/>
            </a:solidFill>
          </a:ln>
        </p:spPr>
        <p:txBody>
          <a:bodyPr wrap="square" rtlCol="0" anchor="ctr">
            <a:spAutoFit/>
          </a:bodyPr>
          <a:lstStyle/>
          <a:p>
            <a:pPr algn="ctr"/>
            <a:r>
              <a:rPr lang="en-US" altLang="zh-CN" sz="1200" dirty="0">
                <a:latin typeface="Microsoft YaHei" panose="020B0503020204020204" pitchFamily="34" charset="-122"/>
                <a:ea typeface="Microsoft YaHei" panose="020B0503020204020204" pitchFamily="34" charset="-122"/>
              </a:rPr>
              <a:t>1</a:t>
            </a:r>
            <a:endParaRPr lang="zh-CN" altLang="en-US" sz="1200" dirty="0" err="1">
              <a:latin typeface="Microsoft YaHei" panose="020B0503020204020204" pitchFamily="34" charset="-122"/>
              <a:ea typeface="Microsoft YaHei" panose="020B0503020204020204" pitchFamily="34" charset="-122"/>
            </a:endParaRPr>
          </a:p>
        </p:txBody>
      </p:sp>
      <p:grpSp>
        <p:nvGrpSpPr>
          <p:cNvPr id="68" name="组合 67">
            <a:extLst>
              <a:ext uri="{FF2B5EF4-FFF2-40B4-BE49-F238E27FC236}">
                <a16:creationId xmlns:a16="http://schemas.microsoft.com/office/drawing/2014/main" id="{004AB4D5-C623-7EEE-5995-3E75C2B86769}"/>
              </a:ext>
            </a:extLst>
          </p:cNvPr>
          <p:cNvGrpSpPr/>
          <p:nvPr/>
        </p:nvGrpSpPr>
        <p:grpSpPr>
          <a:xfrm>
            <a:off x="3217803" y="1104766"/>
            <a:ext cx="1988558" cy="1405880"/>
            <a:chOff x="3703026" y="1072317"/>
            <a:chExt cx="1988558" cy="1405880"/>
          </a:xfrm>
        </p:grpSpPr>
        <p:sp>
          <p:nvSpPr>
            <p:cNvPr id="23" name="矩形 22">
              <a:extLst>
                <a:ext uri="{FF2B5EF4-FFF2-40B4-BE49-F238E27FC236}">
                  <a16:creationId xmlns:a16="http://schemas.microsoft.com/office/drawing/2014/main" id="{D5BAF9E2-AFCD-B008-FBBB-B64505EACDB4}"/>
                </a:ext>
              </a:extLst>
            </p:cNvPr>
            <p:cNvSpPr/>
            <p:nvPr/>
          </p:nvSpPr>
          <p:spPr>
            <a:xfrm>
              <a:off x="4377963" y="1072317"/>
              <a:ext cx="648072" cy="369332"/>
            </a:xfrm>
            <a:prstGeom prst="rect">
              <a:avLst/>
            </a:prstGeom>
            <a:ln>
              <a:solidFill>
                <a:schemeClr val="tx1"/>
              </a:solidFill>
            </a:ln>
          </p:spPr>
          <p:txBody>
            <a:bodyPr wrap="square" rtlCol="0" anchor="ctr">
              <a:spAutoFit/>
            </a:bodyPr>
            <a:lstStyle/>
            <a:p>
              <a:pPr algn="ctr"/>
              <a:r>
                <a:rPr lang="en-US" altLang="zh-CN" dirty="0">
                  <a:latin typeface="Microsoft YaHei" panose="020B0503020204020204" pitchFamily="34" charset="-122"/>
                  <a:ea typeface="Microsoft YaHei" panose="020B0503020204020204" pitchFamily="34" charset="-122"/>
                </a:rPr>
                <a:t>P3</a:t>
              </a:r>
              <a:endParaRPr lang="zh-CN" altLang="en-US" dirty="0" err="1">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4015B5C1-59BE-6B91-4B87-9D0F8E22A411}"/>
                </a:ext>
              </a:extLst>
            </p:cNvPr>
            <p:cNvSpPr/>
            <p:nvPr/>
          </p:nvSpPr>
          <p:spPr>
            <a:xfrm>
              <a:off x="3703026" y="1711197"/>
              <a:ext cx="570185" cy="369332"/>
            </a:xfrm>
            <a:prstGeom prst="rect">
              <a:avLst/>
            </a:prstGeom>
            <a:solidFill>
              <a:schemeClr val="bg1">
                <a:lumMod val="95000"/>
              </a:schemeClr>
            </a:solidFill>
            <a:ln>
              <a:solidFill>
                <a:schemeClr val="tx1"/>
              </a:solidFill>
            </a:ln>
          </p:spPr>
          <p:txBody>
            <a:bodyPr wrap="square" rtlCol="0" anchor="ctr">
              <a:spAutoFit/>
            </a:bodyPr>
            <a:lstStyle/>
            <a:p>
              <a:pPr algn="ctr"/>
              <a:r>
                <a:rPr lang="en-US" altLang="zh-CN" dirty="0">
                  <a:latin typeface="Microsoft YaHei" panose="020B0503020204020204" pitchFamily="34" charset="-122"/>
                  <a:ea typeface="Microsoft YaHei" panose="020B0503020204020204" pitchFamily="34" charset="-122"/>
                </a:rPr>
                <a:t>P1</a:t>
              </a:r>
              <a:endParaRPr lang="zh-CN" altLang="en-US" dirty="0" err="1">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id="{22677142-318D-3EEB-17B8-8B12061F37CB}"/>
                </a:ext>
              </a:extLst>
            </p:cNvPr>
            <p:cNvSpPr/>
            <p:nvPr/>
          </p:nvSpPr>
          <p:spPr>
            <a:xfrm>
              <a:off x="5069155" y="1711197"/>
              <a:ext cx="622429" cy="369332"/>
            </a:xfrm>
            <a:prstGeom prst="rect">
              <a:avLst/>
            </a:prstGeom>
            <a:ln>
              <a:solidFill>
                <a:schemeClr val="tx1"/>
              </a:solidFill>
            </a:ln>
          </p:spPr>
          <p:txBody>
            <a:bodyPr wrap="square" rtlCol="0" anchor="ctr">
              <a:spAutoFit/>
            </a:bodyPr>
            <a:lstStyle/>
            <a:p>
              <a:pPr algn="ctr"/>
              <a:r>
                <a:rPr lang="en-US" altLang="zh-CN">
                  <a:latin typeface="Microsoft YaHei" panose="020B0503020204020204" pitchFamily="34" charset="-122"/>
                  <a:ea typeface="Microsoft YaHei" panose="020B0503020204020204" pitchFamily="34" charset="-122"/>
                </a:rPr>
                <a:t>P2</a:t>
              </a:r>
              <a:endParaRPr lang="zh-CN" altLang="en-US" dirty="0" err="1">
                <a:latin typeface="Microsoft YaHei" panose="020B0503020204020204" pitchFamily="34" charset="-122"/>
                <a:ea typeface="Microsoft YaHei" panose="020B0503020204020204" pitchFamily="34" charset="-122"/>
              </a:endParaRPr>
            </a:p>
          </p:txBody>
        </p:sp>
        <p:cxnSp>
          <p:nvCxnSpPr>
            <p:cNvPr id="26" name="直接箭头连接符 69">
              <a:extLst>
                <a:ext uri="{FF2B5EF4-FFF2-40B4-BE49-F238E27FC236}">
                  <a16:creationId xmlns:a16="http://schemas.microsoft.com/office/drawing/2014/main" id="{511A2996-B950-4775-31F5-36547F47388B}"/>
                </a:ext>
              </a:extLst>
            </p:cNvPr>
            <p:cNvCxnSpPr>
              <a:endCxn id="24" idx="0"/>
            </p:cNvCxnSpPr>
            <p:nvPr/>
          </p:nvCxnSpPr>
          <p:spPr bwMode="auto">
            <a:xfrm flipH="1">
              <a:off x="3988119" y="1412107"/>
              <a:ext cx="572282" cy="299090"/>
            </a:xfrm>
            <a:prstGeom prst="straightConnector1">
              <a:avLst/>
            </a:prstGeom>
            <a:ln w="9525"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7" name="直接箭头连接符 70">
              <a:extLst>
                <a:ext uri="{FF2B5EF4-FFF2-40B4-BE49-F238E27FC236}">
                  <a16:creationId xmlns:a16="http://schemas.microsoft.com/office/drawing/2014/main" id="{65384318-A394-0521-BACC-7F4DCB582D31}"/>
                </a:ext>
              </a:extLst>
            </p:cNvPr>
            <p:cNvCxnSpPr>
              <a:endCxn id="25" idx="0"/>
            </p:cNvCxnSpPr>
            <p:nvPr/>
          </p:nvCxnSpPr>
          <p:spPr bwMode="auto">
            <a:xfrm>
              <a:off x="4781965" y="1412107"/>
              <a:ext cx="598405" cy="299090"/>
            </a:xfrm>
            <a:prstGeom prst="straightConnector1">
              <a:avLst/>
            </a:prstGeom>
            <a:ln w="9525"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8" name="直接箭头连接符 71">
              <a:extLst>
                <a:ext uri="{FF2B5EF4-FFF2-40B4-BE49-F238E27FC236}">
                  <a16:creationId xmlns:a16="http://schemas.microsoft.com/office/drawing/2014/main" id="{5256B78C-980B-DEA1-1F82-C8ECFB485B31}"/>
                </a:ext>
              </a:extLst>
            </p:cNvPr>
            <p:cNvCxnSpPr/>
            <p:nvPr/>
          </p:nvCxnSpPr>
          <p:spPr bwMode="auto">
            <a:xfrm>
              <a:off x="4273211" y="1823855"/>
              <a:ext cx="783123" cy="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9" name="直接箭头连接符 72">
              <a:extLst>
                <a:ext uri="{FF2B5EF4-FFF2-40B4-BE49-F238E27FC236}">
                  <a16:creationId xmlns:a16="http://schemas.microsoft.com/office/drawing/2014/main" id="{01456E81-9CB9-5018-D533-2949E62EFBA3}"/>
                </a:ext>
              </a:extLst>
            </p:cNvPr>
            <p:cNvCxnSpPr/>
            <p:nvPr/>
          </p:nvCxnSpPr>
          <p:spPr bwMode="auto">
            <a:xfrm flipH="1">
              <a:off x="4273211" y="1967871"/>
              <a:ext cx="783123" cy="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30" name="矩形 29">
              <a:extLst>
                <a:ext uri="{FF2B5EF4-FFF2-40B4-BE49-F238E27FC236}">
                  <a16:creationId xmlns:a16="http://schemas.microsoft.com/office/drawing/2014/main" id="{68EC21B7-CD0F-E22F-04F8-B5147E010A17}"/>
                </a:ext>
              </a:extLst>
            </p:cNvPr>
            <p:cNvSpPr/>
            <p:nvPr/>
          </p:nvSpPr>
          <p:spPr>
            <a:xfrm>
              <a:off x="4377963" y="2139643"/>
              <a:ext cx="1002407" cy="338554"/>
            </a:xfrm>
            <a:prstGeom prst="rect">
              <a:avLst/>
            </a:prstGeom>
            <a:solidFill>
              <a:schemeClr val="bg2"/>
            </a:solidFill>
            <a:ln>
              <a:solidFill>
                <a:schemeClr val="tx1"/>
              </a:solidFill>
            </a:ln>
          </p:spPr>
          <p:txBody>
            <a:bodyPr wrap="square" rtlCol="0" anchor="ctr">
              <a:spAutoFit/>
            </a:bodyPr>
            <a:lstStyle/>
            <a:p>
              <a:pPr algn="ctr"/>
              <a:r>
                <a:rPr lang="en-US" altLang="zh-CN" sz="1600" dirty="0">
                  <a:latin typeface="Microsoft YaHei" panose="020B0503020204020204" pitchFamily="34" charset="-122"/>
                  <a:ea typeface="Microsoft YaHei" panose="020B0503020204020204" pitchFamily="34" charset="-122"/>
                </a:rPr>
                <a:t>New P4</a:t>
              </a:r>
              <a:endParaRPr lang="zh-CN" altLang="en-US" sz="1600" dirty="0" err="1">
                <a:latin typeface="Microsoft YaHei" panose="020B0503020204020204" pitchFamily="34" charset="-122"/>
                <a:ea typeface="Microsoft YaHei" panose="020B0503020204020204" pitchFamily="34" charset="-122"/>
              </a:endParaRPr>
            </a:p>
          </p:txBody>
        </p:sp>
        <p:sp>
          <p:nvSpPr>
            <p:cNvPr id="31" name="任意多边形 74">
              <a:extLst>
                <a:ext uri="{FF2B5EF4-FFF2-40B4-BE49-F238E27FC236}">
                  <a16:creationId xmlns:a16="http://schemas.microsoft.com/office/drawing/2014/main" id="{B0833F14-0613-0B00-AC6F-4B328EDC0505}"/>
                </a:ext>
              </a:extLst>
            </p:cNvPr>
            <p:cNvSpPr/>
            <p:nvPr/>
          </p:nvSpPr>
          <p:spPr>
            <a:xfrm>
              <a:off x="4038725" y="2064835"/>
              <a:ext cx="331367" cy="362852"/>
            </a:xfrm>
            <a:custGeom>
              <a:avLst/>
              <a:gdLst>
                <a:gd name="connsiteX0" fmla="*/ 10819 w 243430"/>
                <a:gd name="connsiteY0" fmla="*/ 0 h 378491"/>
                <a:gd name="connsiteX1" fmla="*/ 26861 w 243430"/>
                <a:gd name="connsiteY1" fmla="*/ 320842 h 378491"/>
                <a:gd name="connsiteX2" fmla="*/ 243430 w 243430"/>
                <a:gd name="connsiteY2" fmla="*/ 376989 h 378491"/>
              </a:gdLst>
              <a:ahLst/>
              <a:cxnLst>
                <a:cxn ang="0">
                  <a:pos x="connsiteX0" y="connsiteY0"/>
                </a:cxn>
                <a:cxn ang="0">
                  <a:pos x="connsiteX1" y="connsiteY1"/>
                </a:cxn>
                <a:cxn ang="0">
                  <a:pos x="connsiteX2" y="connsiteY2"/>
                </a:cxn>
              </a:cxnLst>
              <a:rect l="l" t="t" r="r" b="b"/>
              <a:pathLst>
                <a:path w="243430" h="378491">
                  <a:moveTo>
                    <a:pt x="10819" y="0"/>
                  </a:moveTo>
                  <a:cubicBezTo>
                    <a:pt x="-544" y="129005"/>
                    <a:pt x="-11907" y="258011"/>
                    <a:pt x="26861" y="320842"/>
                  </a:cubicBezTo>
                  <a:cubicBezTo>
                    <a:pt x="65629" y="383673"/>
                    <a:pt x="154529" y="380331"/>
                    <a:pt x="243430" y="376989"/>
                  </a:cubicBezTo>
                </a:path>
              </a:pathLst>
            </a:custGeom>
            <a:noFill/>
            <a:ln>
              <a:solidFill>
                <a:schemeClr val="tx1"/>
              </a:solidFill>
              <a:prstDash val="dash"/>
            </a:ln>
          </p:spPr>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grpSp>
      <p:sp>
        <p:nvSpPr>
          <p:cNvPr id="32" name="文本框 31">
            <a:extLst>
              <a:ext uri="{FF2B5EF4-FFF2-40B4-BE49-F238E27FC236}">
                <a16:creationId xmlns:a16="http://schemas.microsoft.com/office/drawing/2014/main" id="{2E49305F-50C4-3B43-DED4-680E83C37190}"/>
              </a:ext>
            </a:extLst>
          </p:cNvPr>
          <p:cNvSpPr txBox="1"/>
          <p:nvPr/>
        </p:nvSpPr>
        <p:spPr>
          <a:xfrm>
            <a:off x="2884416" y="2991974"/>
            <a:ext cx="2712734" cy="1200329"/>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插入</a:t>
            </a:r>
            <a:r>
              <a:rPr lang="en-US" altLang="zh-CN" dirty="0">
                <a:latin typeface="Microsoft YaHei" panose="020B0503020204020204" pitchFamily="34" charset="-122"/>
                <a:ea typeface="Microsoft YaHei" panose="020B0503020204020204" pitchFamily="34" charset="-122"/>
              </a:rPr>
              <a:t>P1</a:t>
            </a:r>
            <a:r>
              <a:rPr lang="zh-CN" altLang="en-US" dirty="0">
                <a:latin typeface="Microsoft YaHei" panose="020B0503020204020204" pitchFamily="34" charset="-122"/>
                <a:ea typeface="Microsoft YaHei" panose="020B0503020204020204" pitchFamily="34" charset="-122"/>
              </a:rPr>
              <a:t>页面，空间不够，分裂页面</a:t>
            </a:r>
            <a:r>
              <a:rPr lang="en-US" altLang="zh-CN" dirty="0">
                <a:latin typeface="Microsoft YaHei" panose="020B0503020204020204" pitchFamily="34" charset="-122"/>
                <a:ea typeface="Microsoft YaHei" panose="020B0503020204020204" pitchFamily="34" charset="-122"/>
              </a:rPr>
              <a:t>P1</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创建</a:t>
            </a:r>
            <a:r>
              <a:rPr lang="en-US" altLang="zh-CN" dirty="0">
                <a:latin typeface="Microsoft YaHei" panose="020B0503020204020204" pitchFamily="34" charset="-122"/>
                <a:ea typeface="Microsoft YaHei" panose="020B0503020204020204" pitchFamily="34" charset="-122"/>
              </a:rPr>
              <a:t>New P4</a:t>
            </a:r>
            <a:r>
              <a:rPr lang="zh-CN" altLang="en-US" dirty="0">
                <a:latin typeface="Microsoft YaHei" panose="020B0503020204020204" pitchFamily="34" charset="-122"/>
                <a:ea typeface="Microsoft YaHei" panose="020B0503020204020204" pitchFamily="34" charset="-122"/>
              </a:rPr>
              <a:t>页面并持有页面写锁</a:t>
            </a:r>
          </a:p>
        </p:txBody>
      </p:sp>
      <p:sp>
        <p:nvSpPr>
          <p:cNvPr id="56" name="文本框 55">
            <a:extLst>
              <a:ext uri="{FF2B5EF4-FFF2-40B4-BE49-F238E27FC236}">
                <a16:creationId xmlns:a16="http://schemas.microsoft.com/office/drawing/2014/main" id="{62D62A08-4AE6-344D-BA2B-8984F96FE937}"/>
              </a:ext>
            </a:extLst>
          </p:cNvPr>
          <p:cNvSpPr txBox="1"/>
          <p:nvPr/>
        </p:nvSpPr>
        <p:spPr>
          <a:xfrm>
            <a:off x="5597151" y="2991974"/>
            <a:ext cx="2984990" cy="1200329"/>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持有页面</a:t>
            </a:r>
            <a:r>
              <a:rPr lang="en-US" altLang="zh-CN" dirty="0">
                <a:latin typeface="Microsoft YaHei" panose="020B0503020204020204" pitchFamily="34" charset="-122"/>
                <a:ea typeface="Microsoft YaHei" panose="020B0503020204020204" pitchFamily="34" charset="-122"/>
              </a:rPr>
              <a:t>P2</a:t>
            </a:r>
            <a:r>
              <a:rPr lang="zh-CN" altLang="en-US" dirty="0">
                <a:latin typeface="Microsoft YaHei" panose="020B0503020204020204" pitchFamily="34" charset="-122"/>
                <a:ea typeface="Microsoft YaHei" panose="020B0503020204020204" pitchFamily="34" charset="-122"/>
              </a:rPr>
              <a:t>的写锁</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修改左兄弟指针为</a:t>
            </a:r>
            <a:r>
              <a:rPr lang="en-US" altLang="zh-CN" dirty="0">
                <a:latin typeface="Microsoft YaHei" panose="020B0503020204020204" pitchFamily="34" charset="-122"/>
                <a:ea typeface="Microsoft YaHei" panose="020B0503020204020204" pitchFamily="34" charset="-122"/>
              </a:rPr>
              <a:t>P4)</a:t>
            </a:r>
            <a:br>
              <a:rPr lang="en-US" altLang="zh-CN" dirty="0">
                <a:latin typeface="Microsoft YaHei" panose="020B0503020204020204" pitchFamily="34" charset="-122"/>
                <a:ea typeface="Microsoft YaHei" panose="020B0503020204020204" pitchFamily="34" charset="-122"/>
              </a:rPr>
            </a:br>
            <a:r>
              <a:rPr lang="zh-CN" altLang="en-US" dirty="0">
                <a:latin typeface="Microsoft YaHei" panose="020B0503020204020204" pitchFamily="34" charset="-122"/>
                <a:ea typeface="Microsoft YaHei" panose="020B0503020204020204" pitchFamily="34" charset="-122"/>
              </a:rPr>
              <a:t>释放</a:t>
            </a:r>
            <a:r>
              <a:rPr lang="en-US" altLang="zh-CN" dirty="0">
                <a:latin typeface="Microsoft YaHei" panose="020B0503020204020204" pitchFamily="34" charset="-122"/>
                <a:ea typeface="Microsoft YaHei" panose="020B0503020204020204" pitchFamily="34" charset="-122"/>
              </a:rPr>
              <a:t>P2</a:t>
            </a:r>
            <a:r>
              <a:rPr lang="zh-CN" altLang="en-US" dirty="0">
                <a:latin typeface="Microsoft YaHei" panose="020B0503020204020204" pitchFamily="34" charset="-122"/>
                <a:ea typeface="Microsoft YaHei" panose="020B0503020204020204" pitchFamily="34" charset="-122"/>
              </a:rPr>
              <a:t>的写锁；</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修改</a:t>
            </a:r>
            <a:r>
              <a:rPr lang="en-US" altLang="zh-CN" dirty="0">
                <a:latin typeface="Microsoft YaHei" panose="020B0503020204020204" pitchFamily="34" charset="-122"/>
                <a:ea typeface="Microsoft YaHei" panose="020B0503020204020204" pitchFamily="34" charset="-122"/>
              </a:rPr>
              <a:t>P1, P4</a:t>
            </a:r>
            <a:r>
              <a:rPr lang="zh-CN" altLang="en-US" dirty="0">
                <a:latin typeface="Microsoft YaHei" panose="020B0503020204020204" pitchFamily="34" charset="-122"/>
                <a:ea typeface="Microsoft YaHei" panose="020B0503020204020204" pitchFamily="34" charset="-122"/>
              </a:rPr>
              <a:t>左右兄弟指针</a:t>
            </a:r>
          </a:p>
        </p:txBody>
      </p:sp>
      <p:sp>
        <p:nvSpPr>
          <p:cNvPr id="57" name="文本框 56">
            <a:extLst>
              <a:ext uri="{FF2B5EF4-FFF2-40B4-BE49-F238E27FC236}">
                <a16:creationId xmlns:a16="http://schemas.microsoft.com/office/drawing/2014/main" id="{23634F71-773A-2771-224C-E6907BF31800}"/>
              </a:ext>
            </a:extLst>
          </p:cNvPr>
          <p:cNvSpPr txBox="1"/>
          <p:nvPr/>
        </p:nvSpPr>
        <p:spPr>
          <a:xfrm>
            <a:off x="8824510" y="2991974"/>
            <a:ext cx="3367489" cy="1200329"/>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持有页面</a:t>
            </a:r>
            <a:r>
              <a:rPr lang="en-US" altLang="zh-CN" dirty="0">
                <a:latin typeface="Microsoft YaHei" panose="020B0503020204020204" pitchFamily="34" charset="-122"/>
                <a:ea typeface="Microsoft YaHei" panose="020B0503020204020204" pitchFamily="34" charset="-122"/>
              </a:rPr>
              <a:t>P1, P4</a:t>
            </a:r>
            <a:r>
              <a:rPr lang="zh-CN" altLang="en-US" dirty="0">
                <a:latin typeface="Microsoft YaHei" panose="020B0503020204020204" pitchFamily="34" charset="-122"/>
                <a:ea typeface="Microsoft YaHei" panose="020B0503020204020204" pitchFamily="34" charset="-122"/>
              </a:rPr>
              <a:t>的写锁</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持有父页面</a:t>
            </a:r>
            <a:r>
              <a:rPr lang="en-US" altLang="zh-CN" dirty="0">
                <a:latin typeface="Microsoft YaHei" panose="020B0503020204020204" pitchFamily="34" charset="-122"/>
                <a:ea typeface="Microsoft YaHei" panose="020B0503020204020204" pitchFamily="34" charset="-122"/>
              </a:rPr>
              <a:t>P3</a:t>
            </a:r>
            <a:r>
              <a:rPr lang="zh-CN" altLang="en-US" dirty="0">
                <a:latin typeface="Microsoft YaHei" panose="020B0503020204020204" pitchFamily="34" charset="-122"/>
                <a:ea typeface="Microsoft YaHei" panose="020B0503020204020204" pitchFamily="34" charset="-122"/>
              </a:rPr>
              <a:t>的写锁，插入指向页面</a:t>
            </a:r>
            <a:r>
              <a:rPr lang="en-US" altLang="zh-CN" dirty="0">
                <a:latin typeface="Microsoft YaHei" panose="020B0503020204020204" pitchFamily="34" charset="-122"/>
                <a:ea typeface="Microsoft YaHei" panose="020B0503020204020204" pitchFamily="34" charset="-122"/>
              </a:rPr>
              <a:t>P4</a:t>
            </a:r>
            <a:r>
              <a:rPr lang="zh-CN" altLang="en-US" dirty="0">
                <a:latin typeface="Microsoft YaHei" panose="020B0503020204020204" pitchFamily="34" charset="-122"/>
                <a:ea typeface="Microsoft YaHei" panose="020B0503020204020204" pitchFamily="34" charset="-122"/>
              </a:rPr>
              <a:t>的索引元组</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释放</a:t>
            </a:r>
            <a:r>
              <a:rPr lang="en-US" altLang="zh-CN" dirty="0">
                <a:latin typeface="Microsoft YaHei" panose="020B0503020204020204" pitchFamily="34" charset="-122"/>
                <a:ea typeface="Microsoft YaHei" panose="020B0503020204020204" pitchFamily="34" charset="-122"/>
              </a:rPr>
              <a:t>P4, P1, P3</a:t>
            </a:r>
            <a:r>
              <a:rPr lang="zh-CN" altLang="en-US" dirty="0">
                <a:latin typeface="Microsoft YaHei" panose="020B0503020204020204" pitchFamily="34" charset="-122"/>
                <a:ea typeface="Microsoft YaHei" panose="020B0503020204020204" pitchFamily="34" charset="-122"/>
              </a:rPr>
              <a:t>的页面写锁。</a:t>
            </a:r>
          </a:p>
        </p:txBody>
      </p:sp>
      <p:sp>
        <p:nvSpPr>
          <p:cNvPr id="58" name="文本框 57">
            <a:extLst>
              <a:ext uri="{FF2B5EF4-FFF2-40B4-BE49-F238E27FC236}">
                <a16:creationId xmlns:a16="http://schemas.microsoft.com/office/drawing/2014/main" id="{23EB8150-B86B-AA24-0583-0AEB71155BA9}"/>
              </a:ext>
            </a:extLst>
          </p:cNvPr>
          <p:cNvSpPr txBox="1"/>
          <p:nvPr/>
        </p:nvSpPr>
        <p:spPr>
          <a:xfrm>
            <a:off x="121260" y="2991974"/>
            <a:ext cx="2712734" cy="646331"/>
          </a:xfrm>
          <a:prstGeom prst="rect">
            <a:avLst/>
          </a:prstGeom>
          <a:noFill/>
        </p:spPr>
        <p:txBody>
          <a:bodyPr wrap="square" rtlCol="0">
            <a:spAutoFit/>
          </a:bodyPr>
          <a:lstStyle>
            <a:defPPr>
              <a:defRPr lang="zh-CN"/>
            </a:defPPr>
            <a:lvl1pPr>
              <a:defRPr sz="900">
                <a:latin typeface="宋体" panose="02010600030101010101" pitchFamily="2" charset="-122"/>
              </a:defRPr>
            </a:lvl1pPr>
          </a:lstStyle>
          <a:p>
            <a:r>
              <a:rPr lang="zh-CN" altLang="en-US" sz="1800" dirty="0">
                <a:latin typeface="Microsoft YaHei" panose="020B0503020204020204" pitchFamily="34" charset="-122"/>
                <a:ea typeface="Microsoft YaHei" panose="020B0503020204020204" pitchFamily="34" charset="-122"/>
              </a:rPr>
              <a:t>查找到待插入的页面</a:t>
            </a:r>
            <a:r>
              <a:rPr lang="en-US" altLang="zh-CN" sz="1800" dirty="0">
                <a:latin typeface="Microsoft YaHei" panose="020B0503020204020204" pitchFamily="34" charset="-122"/>
                <a:ea typeface="Microsoft YaHei" panose="020B0503020204020204" pitchFamily="34" charset="-122"/>
              </a:rPr>
              <a:t>P1,</a:t>
            </a:r>
            <a:r>
              <a:rPr lang="zh-CN" altLang="en-US" sz="1800" dirty="0">
                <a:latin typeface="Microsoft YaHei" panose="020B0503020204020204" pitchFamily="34" charset="-122"/>
                <a:ea typeface="Microsoft YaHei" panose="020B0503020204020204" pitchFamily="34" charset="-122"/>
              </a:rPr>
              <a:t>持有页面</a:t>
            </a:r>
            <a:r>
              <a:rPr lang="en-US" altLang="zh-CN" sz="1800" dirty="0">
                <a:latin typeface="Microsoft YaHei" panose="020B0503020204020204" pitchFamily="34" charset="-122"/>
                <a:ea typeface="Microsoft YaHei" panose="020B0503020204020204" pitchFamily="34" charset="-122"/>
              </a:rPr>
              <a:t>P1</a:t>
            </a:r>
            <a:r>
              <a:rPr lang="zh-CN" altLang="en-US" sz="1800" dirty="0">
                <a:latin typeface="Microsoft YaHei" panose="020B0503020204020204" pitchFamily="34" charset="-122"/>
                <a:ea typeface="Microsoft YaHei" panose="020B0503020204020204" pitchFamily="34" charset="-122"/>
              </a:rPr>
              <a:t>写锁</a:t>
            </a:r>
            <a:endParaRPr lang="en-US" altLang="zh-CN" sz="1800" dirty="0">
              <a:latin typeface="Microsoft YaHei" panose="020B0503020204020204" pitchFamily="34" charset="-122"/>
              <a:ea typeface="Microsoft YaHei" panose="020B0503020204020204" pitchFamily="34" charset="-122"/>
            </a:endParaRPr>
          </a:p>
        </p:txBody>
      </p:sp>
      <p:sp>
        <p:nvSpPr>
          <p:cNvPr id="61" name="椭圆 60">
            <a:extLst>
              <a:ext uri="{FF2B5EF4-FFF2-40B4-BE49-F238E27FC236}">
                <a16:creationId xmlns:a16="http://schemas.microsoft.com/office/drawing/2014/main" id="{9B5CF478-3DEE-D56D-7FD2-A23DE67B193E}"/>
              </a:ext>
            </a:extLst>
          </p:cNvPr>
          <p:cNvSpPr/>
          <p:nvPr/>
        </p:nvSpPr>
        <p:spPr>
          <a:xfrm>
            <a:off x="4024931" y="2564732"/>
            <a:ext cx="383690" cy="389513"/>
          </a:xfrm>
          <a:prstGeom prst="ellipse">
            <a:avLst/>
          </a:prstGeom>
          <a:ln>
            <a:solidFill>
              <a:schemeClr val="tx1"/>
            </a:solidFill>
          </a:ln>
        </p:spPr>
        <p:txBody>
          <a:bodyPr wrap="square" rtlCol="0" anchor="ctr">
            <a:spAutoFit/>
          </a:bodyPr>
          <a:lstStyle/>
          <a:p>
            <a:pPr algn="ctr"/>
            <a:r>
              <a:rPr lang="en-US" altLang="zh-CN" sz="1200" dirty="0">
                <a:latin typeface="Microsoft YaHei" panose="020B0503020204020204" pitchFamily="34" charset="-122"/>
                <a:ea typeface="Microsoft YaHei" panose="020B0503020204020204" pitchFamily="34" charset="-122"/>
              </a:rPr>
              <a:t>2</a:t>
            </a:r>
            <a:endParaRPr lang="zh-CN" altLang="en-US" sz="1200" dirty="0" err="1">
              <a:latin typeface="Microsoft YaHei" panose="020B0503020204020204" pitchFamily="34" charset="-122"/>
              <a:ea typeface="Microsoft YaHei" panose="020B0503020204020204" pitchFamily="34" charset="-122"/>
            </a:endParaRPr>
          </a:p>
        </p:txBody>
      </p:sp>
      <p:sp>
        <p:nvSpPr>
          <p:cNvPr id="69" name="椭圆 68">
            <a:extLst>
              <a:ext uri="{FF2B5EF4-FFF2-40B4-BE49-F238E27FC236}">
                <a16:creationId xmlns:a16="http://schemas.microsoft.com/office/drawing/2014/main" id="{BDFF0712-AE9C-56F0-6BA8-5E10BB442844}"/>
              </a:ext>
            </a:extLst>
          </p:cNvPr>
          <p:cNvSpPr/>
          <p:nvPr/>
        </p:nvSpPr>
        <p:spPr>
          <a:xfrm>
            <a:off x="7112434" y="2564732"/>
            <a:ext cx="383690" cy="389513"/>
          </a:xfrm>
          <a:prstGeom prst="ellipse">
            <a:avLst/>
          </a:prstGeom>
          <a:ln>
            <a:solidFill>
              <a:schemeClr val="tx1"/>
            </a:solidFill>
          </a:ln>
        </p:spPr>
        <p:txBody>
          <a:bodyPr wrap="square" rtlCol="0" anchor="ctr">
            <a:spAutoFit/>
          </a:bodyPr>
          <a:lstStyle/>
          <a:p>
            <a:pPr algn="ctr"/>
            <a:r>
              <a:rPr lang="en-US" altLang="zh-CN" sz="1200" dirty="0">
                <a:latin typeface="Microsoft YaHei" panose="020B0503020204020204" pitchFamily="34" charset="-122"/>
                <a:ea typeface="Microsoft YaHei" panose="020B0503020204020204" pitchFamily="34" charset="-122"/>
              </a:rPr>
              <a:t>3</a:t>
            </a:r>
            <a:endParaRPr lang="zh-CN" altLang="en-US" sz="1200" dirty="0" err="1">
              <a:latin typeface="Microsoft YaHei" panose="020B0503020204020204" pitchFamily="34" charset="-122"/>
              <a:ea typeface="Microsoft YaHei" panose="020B0503020204020204" pitchFamily="34" charset="-122"/>
            </a:endParaRPr>
          </a:p>
        </p:txBody>
      </p:sp>
      <p:sp>
        <p:nvSpPr>
          <p:cNvPr id="71" name="椭圆 70">
            <a:extLst>
              <a:ext uri="{FF2B5EF4-FFF2-40B4-BE49-F238E27FC236}">
                <a16:creationId xmlns:a16="http://schemas.microsoft.com/office/drawing/2014/main" id="{46CBBE4B-3A9B-1183-57A9-2D6A18C5B82A}"/>
              </a:ext>
            </a:extLst>
          </p:cNvPr>
          <p:cNvSpPr/>
          <p:nvPr/>
        </p:nvSpPr>
        <p:spPr>
          <a:xfrm>
            <a:off x="10524924" y="2564732"/>
            <a:ext cx="383690" cy="389513"/>
          </a:xfrm>
          <a:prstGeom prst="ellipse">
            <a:avLst/>
          </a:prstGeom>
          <a:ln>
            <a:solidFill>
              <a:schemeClr val="tx1"/>
            </a:solidFill>
          </a:ln>
        </p:spPr>
        <p:txBody>
          <a:bodyPr wrap="square" rtlCol="0" anchor="ctr">
            <a:spAutoFit/>
          </a:bodyPr>
          <a:lstStyle/>
          <a:p>
            <a:pPr algn="ctr"/>
            <a:r>
              <a:rPr lang="en-US" altLang="zh-CN" sz="1200" dirty="0">
                <a:latin typeface="Microsoft YaHei" panose="020B0503020204020204" pitchFamily="34" charset="-122"/>
                <a:ea typeface="Microsoft YaHei" panose="020B0503020204020204" pitchFamily="34" charset="-122"/>
              </a:rPr>
              <a:t>4</a:t>
            </a:r>
            <a:endParaRPr lang="zh-CN" altLang="en-US" sz="1200" dirty="0" err="1">
              <a:latin typeface="Microsoft YaHei" panose="020B0503020204020204" pitchFamily="34" charset="-122"/>
              <a:ea typeface="Microsoft YaHei" panose="020B0503020204020204" pitchFamily="34" charset="-122"/>
            </a:endParaRPr>
          </a:p>
        </p:txBody>
      </p:sp>
      <p:sp>
        <p:nvSpPr>
          <p:cNvPr id="72" name="右箭头 71">
            <a:extLst>
              <a:ext uri="{FF2B5EF4-FFF2-40B4-BE49-F238E27FC236}">
                <a16:creationId xmlns:a16="http://schemas.microsoft.com/office/drawing/2014/main" id="{DD4828BC-924E-2C29-00F8-AD80302F0912}"/>
              </a:ext>
            </a:extLst>
          </p:cNvPr>
          <p:cNvSpPr/>
          <p:nvPr/>
        </p:nvSpPr>
        <p:spPr>
          <a:xfrm>
            <a:off x="5362006" y="1432030"/>
            <a:ext cx="449908" cy="138223"/>
          </a:xfrm>
          <a:prstGeom prst="rightArrow">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sp>
        <p:nvSpPr>
          <p:cNvPr id="73" name="右箭头 72">
            <a:extLst>
              <a:ext uri="{FF2B5EF4-FFF2-40B4-BE49-F238E27FC236}">
                <a16:creationId xmlns:a16="http://schemas.microsoft.com/office/drawing/2014/main" id="{CBFC4446-78CA-3F65-718F-A8DFE89DAE15}"/>
              </a:ext>
            </a:extLst>
          </p:cNvPr>
          <p:cNvSpPr/>
          <p:nvPr/>
        </p:nvSpPr>
        <p:spPr>
          <a:xfrm>
            <a:off x="8724477" y="1432030"/>
            <a:ext cx="449908" cy="138223"/>
          </a:xfrm>
          <a:prstGeom prst="rightArrow">
            <a:avLst/>
          </a:prstGeom>
          <a:ln>
            <a:solidFill>
              <a:schemeClr val="tx1"/>
            </a:solidFill>
          </a:ln>
        </p:spPr>
        <p:txBody>
          <a:bodyPr wrap="square" rtlCol="0" anchor="ctr">
            <a:spAutoFit/>
          </a:bodyPr>
          <a:lstStyle/>
          <a:p>
            <a:pPr algn="ctr">
              <a:buFont typeface="Arial" pitchFamily="34" charset="0"/>
              <a:buChar char="•"/>
            </a:pPr>
            <a:endParaRPr lang="zh-CN" altLang="en-US" sz="2400" dirty="0" err="1"/>
          </a:p>
        </p:txBody>
      </p:sp>
      <p:grpSp>
        <p:nvGrpSpPr>
          <p:cNvPr id="102" name="组合 101">
            <a:extLst>
              <a:ext uri="{FF2B5EF4-FFF2-40B4-BE49-F238E27FC236}">
                <a16:creationId xmlns:a16="http://schemas.microsoft.com/office/drawing/2014/main" id="{7A633FE2-B64B-2624-55C3-039EF21B06A7}"/>
              </a:ext>
            </a:extLst>
          </p:cNvPr>
          <p:cNvGrpSpPr/>
          <p:nvPr/>
        </p:nvGrpSpPr>
        <p:grpSpPr>
          <a:xfrm>
            <a:off x="1435549" y="4569544"/>
            <a:ext cx="2457191" cy="1022958"/>
            <a:chOff x="632392" y="5083670"/>
            <a:chExt cx="2789918" cy="1022958"/>
          </a:xfrm>
        </p:grpSpPr>
        <p:sp>
          <p:nvSpPr>
            <p:cNvPr id="74" name="矩形 73">
              <a:extLst>
                <a:ext uri="{FF2B5EF4-FFF2-40B4-BE49-F238E27FC236}">
                  <a16:creationId xmlns:a16="http://schemas.microsoft.com/office/drawing/2014/main" id="{5AEC04FA-BA11-B1F8-D02A-7982A3BBC126}"/>
                </a:ext>
              </a:extLst>
            </p:cNvPr>
            <p:cNvSpPr/>
            <p:nvPr/>
          </p:nvSpPr>
          <p:spPr>
            <a:xfrm>
              <a:off x="1734751" y="5083670"/>
              <a:ext cx="648072" cy="369332"/>
            </a:xfrm>
            <a:prstGeom prst="rect">
              <a:avLst/>
            </a:prstGeom>
            <a:ln>
              <a:solidFill>
                <a:schemeClr val="tx1"/>
              </a:solidFill>
            </a:ln>
          </p:spPr>
          <p:txBody>
            <a:bodyPr wrap="square" rtlCol="0" anchor="ctr">
              <a:spAutoFit/>
            </a:bodyPr>
            <a:lstStyle/>
            <a:p>
              <a:pPr algn="ctr"/>
              <a:r>
                <a:rPr lang="en-US" altLang="zh-CN">
                  <a:latin typeface="Microsoft YaHei" panose="020B0503020204020204" pitchFamily="34" charset="-122"/>
                  <a:ea typeface="Microsoft YaHei" panose="020B0503020204020204" pitchFamily="34" charset="-122"/>
                </a:rPr>
                <a:t>P3</a:t>
              </a:r>
              <a:endParaRPr lang="zh-CN" altLang="en-US" dirty="0" err="1">
                <a:latin typeface="Microsoft YaHei" panose="020B0503020204020204" pitchFamily="34" charset="-122"/>
                <a:ea typeface="Microsoft YaHei" panose="020B0503020204020204" pitchFamily="34" charset="-122"/>
              </a:endParaRPr>
            </a:p>
          </p:txBody>
        </p:sp>
        <p:sp>
          <p:nvSpPr>
            <p:cNvPr id="75" name="矩形 74">
              <a:extLst>
                <a:ext uri="{FF2B5EF4-FFF2-40B4-BE49-F238E27FC236}">
                  <a16:creationId xmlns:a16="http://schemas.microsoft.com/office/drawing/2014/main" id="{0B437080-EC16-23DB-610D-2EC5660AAA19}"/>
                </a:ext>
              </a:extLst>
            </p:cNvPr>
            <p:cNvSpPr/>
            <p:nvPr/>
          </p:nvSpPr>
          <p:spPr>
            <a:xfrm>
              <a:off x="632392" y="5737296"/>
              <a:ext cx="570184" cy="369332"/>
            </a:xfrm>
            <a:prstGeom prst="rect">
              <a:avLst/>
            </a:prstGeom>
            <a:solidFill>
              <a:schemeClr val="bg1">
                <a:lumMod val="95000"/>
              </a:schemeClr>
            </a:solidFill>
            <a:ln>
              <a:solidFill>
                <a:schemeClr val="tx1"/>
              </a:solidFill>
            </a:ln>
          </p:spPr>
          <p:txBody>
            <a:bodyPr wrap="square" rtlCol="0" anchor="ctr">
              <a:spAutoFit/>
            </a:bodyPr>
            <a:lstStyle/>
            <a:p>
              <a:pPr algn="ctr"/>
              <a:r>
                <a:rPr lang="en-US" altLang="zh-CN">
                  <a:latin typeface="Microsoft YaHei" panose="020B0503020204020204" pitchFamily="34" charset="-122"/>
                  <a:ea typeface="Microsoft YaHei" panose="020B0503020204020204" pitchFamily="34" charset="-122"/>
                </a:rPr>
                <a:t>P1</a:t>
              </a:r>
              <a:endParaRPr lang="zh-CN" altLang="en-US" dirty="0" err="1">
                <a:latin typeface="Microsoft YaHei" panose="020B0503020204020204" pitchFamily="34" charset="-122"/>
                <a:ea typeface="Microsoft YaHei" panose="020B0503020204020204" pitchFamily="34" charset="-122"/>
              </a:endParaRPr>
            </a:p>
          </p:txBody>
        </p:sp>
        <p:sp>
          <p:nvSpPr>
            <p:cNvPr id="76" name="矩形 75">
              <a:extLst>
                <a:ext uri="{FF2B5EF4-FFF2-40B4-BE49-F238E27FC236}">
                  <a16:creationId xmlns:a16="http://schemas.microsoft.com/office/drawing/2014/main" id="{08B004FB-847F-CD7A-1905-230EC0F1DD49}"/>
                </a:ext>
              </a:extLst>
            </p:cNvPr>
            <p:cNvSpPr/>
            <p:nvPr/>
          </p:nvSpPr>
          <p:spPr>
            <a:xfrm>
              <a:off x="1760394" y="5737296"/>
              <a:ext cx="622429" cy="369332"/>
            </a:xfrm>
            <a:prstGeom prst="rect">
              <a:avLst/>
            </a:prstGeom>
            <a:solidFill>
              <a:schemeClr val="bg2"/>
            </a:solidFill>
            <a:ln>
              <a:solidFill>
                <a:schemeClr val="tx1"/>
              </a:solidFill>
            </a:ln>
          </p:spPr>
          <p:txBody>
            <a:bodyPr wrap="square" rtlCol="0" anchor="ctr">
              <a:spAutoFit/>
            </a:bodyPr>
            <a:lstStyle/>
            <a:p>
              <a:pPr algn="ctr"/>
              <a:r>
                <a:rPr lang="en-US" altLang="zh-CN">
                  <a:latin typeface="Microsoft YaHei" panose="020B0503020204020204" pitchFamily="34" charset="-122"/>
                  <a:ea typeface="Microsoft YaHei" panose="020B0503020204020204" pitchFamily="34" charset="-122"/>
                </a:rPr>
                <a:t>P4</a:t>
              </a:r>
              <a:endParaRPr lang="zh-CN" altLang="en-US" dirty="0" err="1">
                <a:latin typeface="Microsoft YaHei" panose="020B0503020204020204" pitchFamily="34" charset="-122"/>
                <a:ea typeface="Microsoft YaHei" panose="020B0503020204020204" pitchFamily="34" charset="-122"/>
              </a:endParaRPr>
            </a:p>
          </p:txBody>
        </p:sp>
        <p:cxnSp>
          <p:nvCxnSpPr>
            <p:cNvPr id="77" name="直接箭头连接符 84">
              <a:extLst>
                <a:ext uri="{FF2B5EF4-FFF2-40B4-BE49-F238E27FC236}">
                  <a16:creationId xmlns:a16="http://schemas.microsoft.com/office/drawing/2014/main" id="{CFF8FF51-7A8F-FCB6-742D-8B384B3595A7}"/>
                </a:ext>
              </a:extLst>
            </p:cNvPr>
            <p:cNvCxnSpPr>
              <a:endCxn id="75" idx="0"/>
            </p:cNvCxnSpPr>
            <p:nvPr/>
          </p:nvCxnSpPr>
          <p:spPr bwMode="auto">
            <a:xfrm flipH="1">
              <a:off x="917484" y="5424746"/>
              <a:ext cx="995097" cy="312550"/>
            </a:xfrm>
            <a:prstGeom prst="straightConnector1">
              <a:avLst/>
            </a:prstGeom>
            <a:ln w="9525"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78" name="直接箭头连接符 85">
              <a:extLst>
                <a:ext uri="{FF2B5EF4-FFF2-40B4-BE49-F238E27FC236}">
                  <a16:creationId xmlns:a16="http://schemas.microsoft.com/office/drawing/2014/main" id="{74154961-4A99-B6C0-0C1B-9EB0A6DCB764}"/>
                </a:ext>
              </a:extLst>
            </p:cNvPr>
            <p:cNvCxnSpPr>
              <a:endCxn id="81" idx="0"/>
            </p:cNvCxnSpPr>
            <p:nvPr/>
          </p:nvCxnSpPr>
          <p:spPr bwMode="auto">
            <a:xfrm>
              <a:off x="2243432" y="5433135"/>
              <a:ext cx="867663" cy="299778"/>
            </a:xfrm>
            <a:prstGeom prst="straightConnector1">
              <a:avLst/>
            </a:prstGeom>
            <a:ln w="9525"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79" name="直接箭头连接符 86">
              <a:extLst>
                <a:ext uri="{FF2B5EF4-FFF2-40B4-BE49-F238E27FC236}">
                  <a16:creationId xmlns:a16="http://schemas.microsoft.com/office/drawing/2014/main" id="{AEE76553-6A83-61B4-6ACC-0C240748BAFD}"/>
                </a:ext>
              </a:extLst>
            </p:cNvPr>
            <p:cNvCxnSpPr/>
            <p:nvPr/>
          </p:nvCxnSpPr>
          <p:spPr bwMode="auto">
            <a:xfrm>
              <a:off x="1202577" y="5849953"/>
              <a:ext cx="536800" cy="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80" name="直接箭头连接符 87">
              <a:extLst>
                <a:ext uri="{FF2B5EF4-FFF2-40B4-BE49-F238E27FC236}">
                  <a16:creationId xmlns:a16="http://schemas.microsoft.com/office/drawing/2014/main" id="{6475FEF9-90CE-7F84-E109-086FD88AC285}"/>
                </a:ext>
              </a:extLst>
            </p:cNvPr>
            <p:cNvCxnSpPr/>
            <p:nvPr/>
          </p:nvCxnSpPr>
          <p:spPr bwMode="auto">
            <a:xfrm flipH="1">
              <a:off x="1202578" y="5965886"/>
              <a:ext cx="536799" cy="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81" name="矩形 80">
              <a:extLst>
                <a:ext uri="{FF2B5EF4-FFF2-40B4-BE49-F238E27FC236}">
                  <a16:creationId xmlns:a16="http://schemas.microsoft.com/office/drawing/2014/main" id="{A44DE499-D522-7F7C-2F48-7205EC65497B}"/>
                </a:ext>
              </a:extLst>
            </p:cNvPr>
            <p:cNvSpPr/>
            <p:nvPr/>
          </p:nvSpPr>
          <p:spPr>
            <a:xfrm>
              <a:off x="2799881" y="5732913"/>
              <a:ext cx="622429" cy="369332"/>
            </a:xfrm>
            <a:prstGeom prst="rect">
              <a:avLst/>
            </a:prstGeom>
            <a:solidFill>
              <a:schemeClr val="bg1">
                <a:lumMod val="95000"/>
              </a:schemeClr>
            </a:solidFill>
            <a:ln>
              <a:solidFill>
                <a:schemeClr val="tx1"/>
              </a:solidFill>
            </a:ln>
          </p:spPr>
          <p:txBody>
            <a:bodyPr wrap="square" rtlCol="0" anchor="ctr">
              <a:spAutoFit/>
            </a:bodyPr>
            <a:lstStyle/>
            <a:p>
              <a:pPr algn="ctr"/>
              <a:r>
                <a:rPr lang="en-US" altLang="zh-CN">
                  <a:latin typeface="Microsoft YaHei" panose="020B0503020204020204" pitchFamily="34" charset="-122"/>
                  <a:ea typeface="Microsoft YaHei" panose="020B0503020204020204" pitchFamily="34" charset="-122"/>
                </a:rPr>
                <a:t>P2</a:t>
              </a:r>
              <a:endParaRPr lang="zh-CN" altLang="en-US" dirty="0" err="1">
                <a:latin typeface="Microsoft YaHei" panose="020B0503020204020204" pitchFamily="34" charset="-122"/>
                <a:ea typeface="Microsoft YaHei" panose="020B0503020204020204" pitchFamily="34" charset="-122"/>
              </a:endParaRPr>
            </a:p>
          </p:txBody>
        </p:sp>
        <p:cxnSp>
          <p:nvCxnSpPr>
            <p:cNvPr id="82" name="直接箭头连接符 89">
              <a:extLst>
                <a:ext uri="{FF2B5EF4-FFF2-40B4-BE49-F238E27FC236}">
                  <a16:creationId xmlns:a16="http://schemas.microsoft.com/office/drawing/2014/main" id="{6A620389-E5EE-EC04-EF73-0500AA609B33}"/>
                </a:ext>
              </a:extLst>
            </p:cNvPr>
            <p:cNvCxnSpPr/>
            <p:nvPr/>
          </p:nvCxnSpPr>
          <p:spPr bwMode="auto">
            <a:xfrm flipV="1">
              <a:off x="2382823" y="5859997"/>
              <a:ext cx="417058" cy="4383"/>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83" name="直接箭头连接符 90">
              <a:extLst>
                <a:ext uri="{FF2B5EF4-FFF2-40B4-BE49-F238E27FC236}">
                  <a16:creationId xmlns:a16="http://schemas.microsoft.com/office/drawing/2014/main" id="{E9832DA4-3A03-BA57-D684-41A3B55AC231}"/>
                </a:ext>
              </a:extLst>
            </p:cNvPr>
            <p:cNvCxnSpPr/>
            <p:nvPr/>
          </p:nvCxnSpPr>
          <p:spPr bwMode="auto">
            <a:xfrm flipH="1">
              <a:off x="2382823" y="5976274"/>
              <a:ext cx="417058" cy="4383"/>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sp>
        <p:nvSpPr>
          <p:cNvPr id="95" name="文本框 94">
            <a:extLst>
              <a:ext uri="{FF2B5EF4-FFF2-40B4-BE49-F238E27FC236}">
                <a16:creationId xmlns:a16="http://schemas.microsoft.com/office/drawing/2014/main" id="{1BC4C14A-F951-6031-3EC2-832238ED1E97}"/>
              </a:ext>
            </a:extLst>
          </p:cNvPr>
          <p:cNvSpPr txBox="1"/>
          <p:nvPr/>
        </p:nvSpPr>
        <p:spPr>
          <a:xfrm>
            <a:off x="198854" y="4413702"/>
            <a:ext cx="1457608"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索引查询</a:t>
            </a:r>
          </a:p>
        </p:txBody>
      </p:sp>
      <p:grpSp>
        <p:nvGrpSpPr>
          <p:cNvPr id="104" name="组合 103">
            <a:extLst>
              <a:ext uri="{FF2B5EF4-FFF2-40B4-BE49-F238E27FC236}">
                <a16:creationId xmlns:a16="http://schemas.microsoft.com/office/drawing/2014/main" id="{31C1BB44-1D1D-8182-E8CD-E171FCE8CFB6}"/>
              </a:ext>
            </a:extLst>
          </p:cNvPr>
          <p:cNvGrpSpPr/>
          <p:nvPr/>
        </p:nvGrpSpPr>
        <p:grpSpPr>
          <a:xfrm>
            <a:off x="6972971" y="4452426"/>
            <a:ext cx="2789918" cy="1184551"/>
            <a:chOff x="4102693" y="5083670"/>
            <a:chExt cx="2789918" cy="1184551"/>
          </a:xfrm>
        </p:grpSpPr>
        <p:sp>
          <p:nvSpPr>
            <p:cNvPr id="84" name="矩形 83">
              <a:extLst>
                <a:ext uri="{FF2B5EF4-FFF2-40B4-BE49-F238E27FC236}">
                  <a16:creationId xmlns:a16="http://schemas.microsoft.com/office/drawing/2014/main" id="{CC201BA6-4412-C5B5-41A3-A120FE61FF49}"/>
                </a:ext>
              </a:extLst>
            </p:cNvPr>
            <p:cNvSpPr/>
            <p:nvPr/>
          </p:nvSpPr>
          <p:spPr>
            <a:xfrm>
              <a:off x="5205052" y="5083670"/>
              <a:ext cx="648072" cy="369332"/>
            </a:xfrm>
            <a:prstGeom prst="rect">
              <a:avLst/>
            </a:prstGeom>
            <a:ln>
              <a:solidFill>
                <a:schemeClr val="tx1"/>
              </a:solidFill>
            </a:ln>
          </p:spPr>
          <p:txBody>
            <a:bodyPr wrap="square" rtlCol="0" anchor="ctr">
              <a:spAutoFit/>
            </a:bodyPr>
            <a:lstStyle/>
            <a:p>
              <a:pPr algn="ctr"/>
              <a:r>
                <a:rPr lang="en-US" altLang="zh-CN">
                  <a:latin typeface="Microsoft YaHei" panose="020B0503020204020204" pitchFamily="34" charset="-122"/>
                  <a:ea typeface="Microsoft YaHei" panose="020B0503020204020204" pitchFamily="34" charset="-122"/>
                </a:rPr>
                <a:t>P3</a:t>
              </a:r>
              <a:endParaRPr lang="zh-CN" altLang="en-US" dirty="0" err="1">
                <a:latin typeface="Microsoft YaHei" panose="020B0503020204020204" pitchFamily="34" charset="-122"/>
                <a:ea typeface="Microsoft YaHei" panose="020B0503020204020204" pitchFamily="34" charset="-122"/>
              </a:endParaRPr>
            </a:p>
          </p:txBody>
        </p:sp>
        <p:sp>
          <p:nvSpPr>
            <p:cNvPr id="85" name="矩形 84">
              <a:extLst>
                <a:ext uri="{FF2B5EF4-FFF2-40B4-BE49-F238E27FC236}">
                  <a16:creationId xmlns:a16="http://schemas.microsoft.com/office/drawing/2014/main" id="{03CBD099-047F-E592-A953-DB79645B1C80}"/>
                </a:ext>
              </a:extLst>
            </p:cNvPr>
            <p:cNvSpPr/>
            <p:nvPr/>
          </p:nvSpPr>
          <p:spPr>
            <a:xfrm>
              <a:off x="4102693" y="5737296"/>
              <a:ext cx="570185" cy="369332"/>
            </a:xfrm>
            <a:prstGeom prst="rect">
              <a:avLst/>
            </a:prstGeom>
            <a:solidFill>
              <a:schemeClr val="bg1">
                <a:lumMod val="95000"/>
              </a:schemeClr>
            </a:solidFill>
            <a:ln>
              <a:solidFill>
                <a:schemeClr val="tx1"/>
              </a:solidFill>
            </a:ln>
          </p:spPr>
          <p:txBody>
            <a:bodyPr wrap="square" rtlCol="0" anchor="ctr">
              <a:spAutoFit/>
            </a:bodyPr>
            <a:lstStyle/>
            <a:p>
              <a:pPr algn="ctr"/>
              <a:r>
                <a:rPr lang="en-US" altLang="zh-CN">
                  <a:latin typeface="Microsoft YaHei" panose="020B0503020204020204" pitchFamily="34" charset="-122"/>
                  <a:ea typeface="Microsoft YaHei" panose="020B0503020204020204" pitchFamily="34" charset="-122"/>
                </a:rPr>
                <a:t>P1</a:t>
              </a:r>
              <a:endParaRPr lang="zh-CN" altLang="en-US" dirty="0" err="1">
                <a:latin typeface="Microsoft YaHei" panose="020B0503020204020204" pitchFamily="34" charset="-122"/>
                <a:ea typeface="Microsoft YaHei" panose="020B0503020204020204" pitchFamily="34" charset="-122"/>
              </a:endParaRPr>
            </a:p>
          </p:txBody>
        </p:sp>
        <p:sp>
          <p:nvSpPr>
            <p:cNvPr id="86" name="矩形 85">
              <a:extLst>
                <a:ext uri="{FF2B5EF4-FFF2-40B4-BE49-F238E27FC236}">
                  <a16:creationId xmlns:a16="http://schemas.microsoft.com/office/drawing/2014/main" id="{67B82768-899F-E6C6-0B93-4C066011CFFD}"/>
                </a:ext>
              </a:extLst>
            </p:cNvPr>
            <p:cNvSpPr/>
            <p:nvPr/>
          </p:nvSpPr>
          <p:spPr>
            <a:xfrm>
              <a:off x="5230695" y="5737296"/>
              <a:ext cx="622429" cy="369332"/>
            </a:xfrm>
            <a:prstGeom prst="rect">
              <a:avLst/>
            </a:prstGeom>
            <a:solidFill>
              <a:schemeClr val="bg2"/>
            </a:solidFill>
            <a:ln>
              <a:solidFill>
                <a:schemeClr val="tx1"/>
              </a:solidFill>
            </a:ln>
          </p:spPr>
          <p:txBody>
            <a:bodyPr wrap="square" rtlCol="0" anchor="ctr">
              <a:spAutoFit/>
            </a:bodyPr>
            <a:lstStyle/>
            <a:p>
              <a:pPr algn="ctr"/>
              <a:r>
                <a:rPr lang="en-US" altLang="zh-CN">
                  <a:latin typeface="Microsoft YaHei" panose="020B0503020204020204" pitchFamily="34" charset="-122"/>
                  <a:ea typeface="Microsoft YaHei" panose="020B0503020204020204" pitchFamily="34" charset="-122"/>
                </a:rPr>
                <a:t>P4</a:t>
              </a:r>
              <a:endParaRPr lang="zh-CN" altLang="en-US" dirty="0" err="1">
                <a:latin typeface="Microsoft YaHei" panose="020B0503020204020204" pitchFamily="34" charset="-122"/>
                <a:ea typeface="Microsoft YaHei" panose="020B0503020204020204" pitchFamily="34" charset="-122"/>
              </a:endParaRPr>
            </a:p>
          </p:txBody>
        </p:sp>
        <p:cxnSp>
          <p:nvCxnSpPr>
            <p:cNvPr id="87" name="直接箭头连接符 57">
              <a:extLst>
                <a:ext uri="{FF2B5EF4-FFF2-40B4-BE49-F238E27FC236}">
                  <a16:creationId xmlns:a16="http://schemas.microsoft.com/office/drawing/2014/main" id="{8C4D2FB1-2A7C-283A-ED60-F229A7D359E3}"/>
                </a:ext>
              </a:extLst>
            </p:cNvPr>
            <p:cNvCxnSpPr>
              <a:endCxn id="85" idx="0"/>
            </p:cNvCxnSpPr>
            <p:nvPr/>
          </p:nvCxnSpPr>
          <p:spPr bwMode="auto">
            <a:xfrm flipH="1">
              <a:off x="4387786" y="5424746"/>
              <a:ext cx="995096" cy="312550"/>
            </a:xfrm>
            <a:prstGeom prst="straightConnector1">
              <a:avLst/>
            </a:prstGeom>
            <a:ln w="9525"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88" name="直接箭头连接符 58">
              <a:extLst>
                <a:ext uri="{FF2B5EF4-FFF2-40B4-BE49-F238E27FC236}">
                  <a16:creationId xmlns:a16="http://schemas.microsoft.com/office/drawing/2014/main" id="{F971EBB4-F170-1B65-C2D9-E81F2A2144B2}"/>
                </a:ext>
              </a:extLst>
            </p:cNvPr>
            <p:cNvCxnSpPr>
              <a:endCxn id="91" idx="0"/>
            </p:cNvCxnSpPr>
            <p:nvPr/>
          </p:nvCxnSpPr>
          <p:spPr bwMode="auto">
            <a:xfrm>
              <a:off x="5713734" y="5433135"/>
              <a:ext cx="867663" cy="299778"/>
            </a:xfrm>
            <a:prstGeom prst="straightConnector1">
              <a:avLst/>
            </a:prstGeom>
            <a:ln w="9525" cap="flat" cmpd="sng" algn="ctr">
              <a:solidFill>
                <a:schemeClr val="tx1"/>
              </a:solidFill>
              <a:prstDash val="solid"/>
              <a:round/>
              <a:headEnd type="non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89" name="直接箭头连接符 60">
              <a:extLst>
                <a:ext uri="{FF2B5EF4-FFF2-40B4-BE49-F238E27FC236}">
                  <a16:creationId xmlns:a16="http://schemas.microsoft.com/office/drawing/2014/main" id="{F996C805-379D-535D-FCC3-E74F276CC02C}"/>
                </a:ext>
              </a:extLst>
            </p:cNvPr>
            <p:cNvCxnSpPr/>
            <p:nvPr/>
          </p:nvCxnSpPr>
          <p:spPr bwMode="auto">
            <a:xfrm>
              <a:off x="4672878" y="5849953"/>
              <a:ext cx="536800" cy="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90" name="直接箭头连接符 61">
              <a:extLst>
                <a:ext uri="{FF2B5EF4-FFF2-40B4-BE49-F238E27FC236}">
                  <a16:creationId xmlns:a16="http://schemas.microsoft.com/office/drawing/2014/main" id="{6BD3377B-00E3-0399-6114-9797BB4983D3}"/>
                </a:ext>
              </a:extLst>
            </p:cNvPr>
            <p:cNvCxnSpPr/>
            <p:nvPr/>
          </p:nvCxnSpPr>
          <p:spPr bwMode="auto">
            <a:xfrm flipH="1">
              <a:off x="4672879" y="5965886"/>
              <a:ext cx="536799" cy="0"/>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91" name="矩形 90">
              <a:extLst>
                <a:ext uri="{FF2B5EF4-FFF2-40B4-BE49-F238E27FC236}">
                  <a16:creationId xmlns:a16="http://schemas.microsoft.com/office/drawing/2014/main" id="{530BDE26-E5AA-0478-9E47-9B474FEC2232}"/>
                </a:ext>
              </a:extLst>
            </p:cNvPr>
            <p:cNvSpPr/>
            <p:nvPr/>
          </p:nvSpPr>
          <p:spPr>
            <a:xfrm>
              <a:off x="6270182" y="5732913"/>
              <a:ext cx="622429" cy="369332"/>
            </a:xfrm>
            <a:prstGeom prst="rect">
              <a:avLst/>
            </a:prstGeom>
            <a:ln>
              <a:solidFill>
                <a:schemeClr val="tx1"/>
              </a:solidFill>
            </a:ln>
          </p:spPr>
          <p:txBody>
            <a:bodyPr wrap="square" rtlCol="0" anchor="ctr">
              <a:spAutoFit/>
            </a:bodyPr>
            <a:lstStyle/>
            <a:p>
              <a:pPr algn="ctr"/>
              <a:r>
                <a:rPr lang="en-US" altLang="zh-CN">
                  <a:latin typeface="Microsoft YaHei" panose="020B0503020204020204" pitchFamily="34" charset="-122"/>
                  <a:ea typeface="Microsoft YaHei" panose="020B0503020204020204" pitchFamily="34" charset="-122"/>
                </a:rPr>
                <a:t>P2</a:t>
              </a:r>
              <a:endParaRPr lang="zh-CN" altLang="en-US" dirty="0" err="1">
                <a:latin typeface="Microsoft YaHei" panose="020B0503020204020204" pitchFamily="34" charset="-122"/>
                <a:ea typeface="Microsoft YaHei" panose="020B0503020204020204" pitchFamily="34" charset="-122"/>
              </a:endParaRPr>
            </a:p>
          </p:txBody>
        </p:sp>
        <p:cxnSp>
          <p:nvCxnSpPr>
            <p:cNvPr id="92" name="直接箭头连接符 63">
              <a:extLst>
                <a:ext uri="{FF2B5EF4-FFF2-40B4-BE49-F238E27FC236}">
                  <a16:creationId xmlns:a16="http://schemas.microsoft.com/office/drawing/2014/main" id="{CDD511D7-EC12-3617-66F0-FE32B181C234}"/>
                </a:ext>
              </a:extLst>
            </p:cNvPr>
            <p:cNvCxnSpPr/>
            <p:nvPr/>
          </p:nvCxnSpPr>
          <p:spPr bwMode="auto">
            <a:xfrm flipV="1">
              <a:off x="5853124" y="5859997"/>
              <a:ext cx="417058" cy="4383"/>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93" name="直接箭头连接符 64">
              <a:extLst>
                <a:ext uri="{FF2B5EF4-FFF2-40B4-BE49-F238E27FC236}">
                  <a16:creationId xmlns:a16="http://schemas.microsoft.com/office/drawing/2014/main" id="{4F074D99-15ED-D6DA-2A24-0059EDC108A0}"/>
                </a:ext>
              </a:extLst>
            </p:cNvPr>
            <p:cNvCxnSpPr/>
            <p:nvPr/>
          </p:nvCxnSpPr>
          <p:spPr bwMode="auto">
            <a:xfrm flipH="1">
              <a:off x="5853124" y="5976274"/>
              <a:ext cx="417058" cy="4383"/>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94" name="直接箭头连接符 76">
              <a:extLst>
                <a:ext uri="{FF2B5EF4-FFF2-40B4-BE49-F238E27FC236}">
                  <a16:creationId xmlns:a16="http://schemas.microsoft.com/office/drawing/2014/main" id="{3066CD5E-9C84-BE45-F4DD-D4BF0872E4FF}"/>
                </a:ext>
              </a:extLst>
            </p:cNvPr>
            <p:cNvCxnSpPr>
              <a:stCxn id="84" idx="2"/>
              <a:endCxn id="86" idx="0"/>
            </p:cNvCxnSpPr>
            <p:nvPr/>
          </p:nvCxnSpPr>
          <p:spPr bwMode="auto">
            <a:xfrm>
              <a:off x="5529088" y="5453002"/>
              <a:ext cx="12822" cy="284294"/>
            </a:xfrm>
            <a:prstGeom prst="straightConnector1">
              <a:avLst/>
            </a:prstGeom>
            <a:ln>
              <a:tailEnd type="triangle"/>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96" name="任意多边形 4">
              <a:extLst>
                <a:ext uri="{FF2B5EF4-FFF2-40B4-BE49-F238E27FC236}">
                  <a16:creationId xmlns:a16="http://schemas.microsoft.com/office/drawing/2014/main" id="{9F793E9E-4EEF-8208-0644-A918AB3A987C}"/>
                </a:ext>
              </a:extLst>
            </p:cNvPr>
            <p:cNvSpPr/>
            <p:nvPr/>
          </p:nvSpPr>
          <p:spPr>
            <a:xfrm>
              <a:off x="4136619" y="6112759"/>
              <a:ext cx="1716505" cy="155462"/>
            </a:xfrm>
            <a:custGeom>
              <a:avLst/>
              <a:gdLst>
                <a:gd name="connsiteX0" fmla="*/ 0 w 1716505"/>
                <a:gd name="connsiteY0" fmla="*/ 0 h 241795"/>
                <a:gd name="connsiteX1" fmla="*/ 240632 w 1716505"/>
                <a:gd name="connsiteY1" fmla="*/ 128337 h 241795"/>
                <a:gd name="connsiteX2" fmla="*/ 609600 w 1716505"/>
                <a:gd name="connsiteY2" fmla="*/ 240631 h 241795"/>
                <a:gd name="connsiteX3" fmla="*/ 1716505 w 1716505"/>
                <a:gd name="connsiteY3" fmla="*/ 56147 h 241795"/>
              </a:gdLst>
              <a:ahLst/>
              <a:cxnLst>
                <a:cxn ang="0">
                  <a:pos x="connsiteX0" y="connsiteY0"/>
                </a:cxn>
                <a:cxn ang="0">
                  <a:pos x="connsiteX1" y="connsiteY1"/>
                </a:cxn>
                <a:cxn ang="0">
                  <a:pos x="connsiteX2" y="connsiteY2"/>
                </a:cxn>
                <a:cxn ang="0">
                  <a:pos x="connsiteX3" y="connsiteY3"/>
                </a:cxn>
              </a:cxnLst>
              <a:rect l="l" t="t" r="r" b="b"/>
              <a:pathLst>
                <a:path w="1716505" h="241795">
                  <a:moveTo>
                    <a:pt x="0" y="0"/>
                  </a:moveTo>
                  <a:cubicBezTo>
                    <a:pt x="69516" y="44116"/>
                    <a:pt x="139032" y="88232"/>
                    <a:pt x="240632" y="128337"/>
                  </a:cubicBezTo>
                  <a:cubicBezTo>
                    <a:pt x="342232" y="168442"/>
                    <a:pt x="363621" y="252663"/>
                    <a:pt x="609600" y="240631"/>
                  </a:cubicBezTo>
                  <a:cubicBezTo>
                    <a:pt x="855579" y="228599"/>
                    <a:pt x="1286042" y="142373"/>
                    <a:pt x="1716505" y="56147"/>
                  </a:cubicBezTo>
                </a:path>
              </a:pathLst>
            </a:custGeom>
            <a:noFill/>
            <a:ln>
              <a:solidFill>
                <a:schemeClr val="tx1"/>
              </a:solidFill>
              <a:prstDash val="dash"/>
            </a:ln>
          </p:spPr>
          <p:txBody>
            <a:bodyPr rtlCol="0" anchor="ctr"/>
            <a:lstStyle/>
            <a:p>
              <a:pPr algn="ctr"/>
              <a:endParaRPr lang="zh-CN" altLang="en-US">
                <a:latin typeface="Microsoft YaHei" panose="020B0503020204020204" pitchFamily="34" charset="-122"/>
                <a:ea typeface="Microsoft YaHei" panose="020B0503020204020204" pitchFamily="34" charset="-122"/>
              </a:endParaRPr>
            </a:p>
          </p:txBody>
        </p:sp>
      </p:grpSp>
      <p:sp>
        <p:nvSpPr>
          <p:cNvPr id="103" name="任意多边形 2">
            <a:extLst>
              <a:ext uri="{FF2B5EF4-FFF2-40B4-BE49-F238E27FC236}">
                <a16:creationId xmlns:a16="http://schemas.microsoft.com/office/drawing/2014/main" id="{F210E84A-1BCD-F4F8-DAE6-B734DF4543AE}"/>
              </a:ext>
            </a:extLst>
          </p:cNvPr>
          <p:cNvSpPr/>
          <p:nvPr/>
        </p:nvSpPr>
        <p:spPr>
          <a:xfrm>
            <a:off x="1030046" y="4503300"/>
            <a:ext cx="1287610" cy="1102348"/>
          </a:xfrm>
          <a:custGeom>
            <a:avLst/>
            <a:gdLst>
              <a:gd name="connsiteX0" fmla="*/ 1243308 w 1245190"/>
              <a:gd name="connsiteY0" fmla="*/ 0 h 1676400"/>
              <a:gd name="connsiteX1" fmla="*/ 1211224 w 1245190"/>
              <a:gd name="connsiteY1" fmla="*/ 360947 h 1676400"/>
              <a:gd name="connsiteX2" fmla="*/ 1010698 w 1245190"/>
              <a:gd name="connsiteY2" fmla="*/ 617621 h 1676400"/>
              <a:gd name="connsiteX3" fmla="*/ 24108 w 1245190"/>
              <a:gd name="connsiteY3" fmla="*/ 922421 h 1676400"/>
              <a:gd name="connsiteX4" fmla="*/ 280782 w 1245190"/>
              <a:gd name="connsiteY4" fmla="*/ 1676400 h 1676400"/>
              <a:gd name="connsiteX5" fmla="*/ 280782 w 1245190"/>
              <a:gd name="connsiteY5" fmla="*/ 167640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190" h="1676400">
                <a:moveTo>
                  <a:pt x="1243308" y="0"/>
                </a:moveTo>
                <a:cubicBezTo>
                  <a:pt x="1246650" y="129005"/>
                  <a:pt x="1249992" y="258010"/>
                  <a:pt x="1211224" y="360947"/>
                </a:cubicBezTo>
                <a:cubicBezTo>
                  <a:pt x="1172456" y="463884"/>
                  <a:pt x="1208551" y="524042"/>
                  <a:pt x="1010698" y="617621"/>
                </a:cubicBezTo>
                <a:cubicBezTo>
                  <a:pt x="812845" y="711200"/>
                  <a:pt x="145761" y="745958"/>
                  <a:pt x="24108" y="922421"/>
                </a:cubicBezTo>
                <a:cubicBezTo>
                  <a:pt x="-97545" y="1098884"/>
                  <a:pt x="280782" y="1676400"/>
                  <a:pt x="280782" y="1676400"/>
                </a:cubicBezTo>
                <a:lnTo>
                  <a:pt x="280782" y="1676400"/>
                </a:lnTo>
              </a:path>
            </a:pathLst>
          </a:custGeom>
          <a:noFill/>
          <a:ln>
            <a:solidFill>
              <a:schemeClr val="tx1"/>
            </a:solidFill>
            <a:prstDash val="dash"/>
          </a:ln>
        </p:spPr>
        <p:txBody>
          <a:bodyPr rtlCol="0" anchor="ctr"/>
          <a:lstStyle/>
          <a:p>
            <a:pPr algn="ctr"/>
            <a:endParaRPr lang="zh-CN" altLang="en-US"/>
          </a:p>
        </p:txBody>
      </p:sp>
      <p:sp>
        <p:nvSpPr>
          <p:cNvPr id="107" name="文本框 106">
            <a:extLst>
              <a:ext uri="{FF2B5EF4-FFF2-40B4-BE49-F238E27FC236}">
                <a16:creationId xmlns:a16="http://schemas.microsoft.com/office/drawing/2014/main" id="{85E4F33F-19ED-41F9-7E91-FB7D72DFBD3E}"/>
              </a:ext>
            </a:extLst>
          </p:cNvPr>
          <p:cNvSpPr txBox="1"/>
          <p:nvPr/>
        </p:nvSpPr>
        <p:spPr>
          <a:xfrm>
            <a:off x="146387" y="5710820"/>
            <a:ext cx="5555997" cy="646331"/>
          </a:xfrm>
          <a:prstGeom prst="rect">
            <a:avLst/>
          </a:prstGeom>
          <a:noFill/>
        </p:spPr>
        <p:txBody>
          <a:bodyPr wrap="square">
            <a:spAutoFit/>
          </a:bodyPr>
          <a:lstStyle/>
          <a:p>
            <a:r>
              <a:rPr lang="zh-CN" altLang="en-US" sz="1800" dirty="0">
                <a:latin typeface="Microsoft YaHei" panose="020B0503020204020204" pitchFamily="34" charset="-122"/>
                <a:ea typeface="Microsoft YaHei" panose="020B0503020204020204" pitchFamily="34" charset="-122"/>
              </a:rPr>
              <a:t>从</a:t>
            </a:r>
            <a:r>
              <a:rPr lang="en-US" altLang="zh-CN" sz="1800" dirty="0">
                <a:latin typeface="Microsoft YaHei" panose="020B0503020204020204" pitchFamily="34" charset="-122"/>
                <a:ea typeface="Microsoft YaHei" panose="020B0503020204020204" pitchFamily="34" charset="-122"/>
              </a:rPr>
              <a:t>P3</a:t>
            </a:r>
            <a:r>
              <a:rPr lang="zh-CN" altLang="en-US" sz="1800" dirty="0">
                <a:latin typeface="Microsoft YaHei" panose="020B0503020204020204" pitchFamily="34" charset="-122"/>
                <a:ea typeface="Microsoft YaHei" panose="020B0503020204020204" pitchFamily="34" charset="-122"/>
              </a:rPr>
              <a:t>获取到满足条件的叶子页面</a:t>
            </a:r>
            <a:r>
              <a:rPr lang="en-US" altLang="zh-CN" sz="1800" dirty="0">
                <a:latin typeface="Microsoft YaHei" panose="020B0503020204020204" pitchFamily="34" charset="-122"/>
                <a:ea typeface="Microsoft YaHei" panose="020B0503020204020204" pitchFamily="34" charset="-122"/>
              </a:rPr>
              <a:t>P1</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zh-CN" altLang="en-US" sz="1800" dirty="0">
                <a:latin typeface="Microsoft YaHei" panose="020B0503020204020204" pitchFamily="34" charset="-122"/>
                <a:ea typeface="Microsoft YaHei" panose="020B0503020204020204" pitchFamily="34" charset="-122"/>
              </a:rPr>
              <a:t>释放</a:t>
            </a:r>
            <a:r>
              <a:rPr lang="en-US" altLang="zh-CN" sz="1800" dirty="0">
                <a:latin typeface="Microsoft YaHei" panose="020B0503020204020204" pitchFamily="34" charset="-122"/>
                <a:ea typeface="Microsoft YaHei" panose="020B0503020204020204" pitchFamily="34" charset="-122"/>
              </a:rPr>
              <a:t>P3</a:t>
            </a:r>
            <a:r>
              <a:rPr lang="zh-CN" altLang="en-US" sz="1800" dirty="0">
                <a:latin typeface="Microsoft YaHei" panose="020B0503020204020204" pitchFamily="34" charset="-122"/>
                <a:ea typeface="Microsoft YaHei" panose="020B0503020204020204" pitchFamily="34" charset="-122"/>
              </a:rPr>
              <a:t>页面读锁</a:t>
            </a:r>
            <a:endParaRPr lang="en-US" altLang="zh-CN" sz="1800" dirty="0">
              <a:latin typeface="Microsoft YaHei" panose="020B0503020204020204" pitchFamily="34" charset="-122"/>
              <a:ea typeface="Microsoft YaHei" panose="020B0503020204020204" pitchFamily="34" charset="-122"/>
            </a:endParaRPr>
          </a:p>
          <a:p>
            <a:r>
              <a:rPr lang="zh-CN" altLang="en-US" sz="1800" dirty="0">
                <a:latin typeface="Microsoft YaHei" panose="020B0503020204020204" pitchFamily="34" charset="-122"/>
                <a:ea typeface="Microsoft YaHei" panose="020B0503020204020204" pitchFamily="34" charset="-122"/>
              </a:rPr>
              <a:t>读取</a:t>
            </a:r>
            <a:r>
              <a:rPr lang="en-US" altLang="zh-CN" sz="1800" dirty="0">
                <a:latin typeface="Microsoft YaHei" panose="020B0503020204020204" pitchFamily="34" charset="-122"/>
                <a:ea typeface="Microsoft YaHei" panose="020B0503020204020204" pitchFamily="34" charset="-122"/>
              </a:rPr>
              <a:t>P1</a:t>
            </a:r>
            <a:r>
              <a:rPr lang="zh-CN" altLang="en-US" sz="1800" dirty="0">
                <a:latin typeface="Microsoft YaHei" panose="020B0503020204020204" pitchFamily="34" charset="-122"/>
                <a:ea typeface="Microsoft YaHei" panose="020B0503020204020204" pitchFamily="34" charset="-122"/>
              </a:rPr>
              <a:t>获取页面读锁，</a:t>
            </a:r>
            <a:r>
              <a:rPr lang="en-US" altLang="zh-CN" sz="1800" dirty="0">
                <a:latin typeface="Microsoft YaHei" panose="020B0503020204020204" pitchFamily="34" charset="-122"/>
                <a:ea typeface="Microsoft YaHei" panose="020B0503020204020204" pitchFamily="34" charset="-122"/>
              </a:rPr>
              <a:t>P1</a:t>
            </a:r>
            <a:r>
              <a:rPr lang="zh-CN" altLang="en-US" sz="1800" dirty="0">
                <a:latin typeface="Microsoft YaHei" panose="020B0503020204020204" pitchFamily="34" charset="-122"/>
                <a:ea typeface="Microsoft YaHei" panose="020B0503020204020204" pitchFamily="34" charset="-122"/>
              </a:rPr>
              <a:t>正在分裂，加页面读锁等待</a:t>
            </a:r>
          </a:p>
        </p:txBody>
      </p:sp>
      <p:sp>
        <p:nvSpPr>
          <p:cNvPr id="108" name="文本框 107">
            <a:extLst>
              <a:ext uri="{FF2B5EF4-FFF2-40B4-BE49-F238E27FC236}">
                <a16:creationId xmlns:a16="http://schemas.microsoft.com/office/drawing/2014/main" id="{65509EDC-746C-2730-71BA-2607775EBD18}"/>
              </a:ext>
            </a:extLst>
          </p:cNvPr>
          <p:cNvSpPr txBox="1"/>
          <p:nvPr/>
        </p:nvSpPr>
        <p:spPr>
          <a:xfrm>
            <a:off x="5998341" y="5710819"/>
            <a:ext cx="5761997" cy="646331"/>
          </a:xfrm>
          <a:prstGeom prst="rect">
            <a:avLst/>
          </a:prstGeom>
          <a:noFill/>
        </p:spPr>
        <p:txBody>
          <a:bodyPr wrap="square">
            <a:spAutoFit/>
          </a:bodyPr>
          <a:lstStyle/>
          <a:p>
            <a:r>
              <a:rPr lang="zh-CN" altLang="en-US" sz="1800" dirty="0">
                <a:latin typeface="Microsoft YaHei" panose="020B0503020204020204" pitchFamily="34" charset="-122"/>
                <a:ea typeface="Microsoft YaHei" panose="020B0503020204020204" pitchFamily="34" charset="-122"/>
              </a:rPr>
              <a:t>持有</a:t>
            </a:r>
            <a:r>
              <a:rPr lang="en" altLang="zh-CN" sz="1800" dirty="0">
                <a:latin typeface="Microsoft YaHei" panose="020B0503020204020204" pitchFamily="34" charset="-122"/>
                <a:ea typeface="Microsoft YaHei" panose="020B0503020204020204" pitchFamily="34" charset="-122"/>
              </a:rPr>
              <a:t>P1</a:t>
            </a:r>
            <a:r>
              <a:rPr lang="zh-CN" altLang="en-US" sz="1800" dirty="0">
                <a:latin typeface="Microsoft YaHei" panose="020B0503020204020204" pitchFamily="34" charset="-122"/>
                <a:ea typeface="Microsoft YaHei" panose="020B0503020204020204" pitchFamily="34" charset="-122"/>
              </a:rPr>
              <a:t>页面的读锁后，</a:t>
            </a:r>
            <a:r>
              <a:rPr lang="en" altLang="zh-CN" sz="1800" dirty="0">
                <a:latin typeface="Microsoft YaHei" panose="020B0503020204020204" pitchFamily="34" charset="-122"/>
                <a:ea typeface="Microsoft YaHei" panose="020B0503020204020204" pitchFamily="34" charset="-122"/>
              </a:rPr>
              <a:t>P1</a:t>
            </a:r>
            <a:r>
              <a:rPr lang="zh-CN" altLang="en-US" sz="1800" dirty="0">
                <a:latin typeface="Microsoft YaHei" panose="020B0503020204020204" pitchFamily="34" charset="-122"/>
                <a:ea typeface="Microsoft YaHei" panose="020B0503020204020204" pitchFamily="34" charset="-122"/>
              </a:rPr>
              <a:t>发生过分裂，可能满足条件的索引元组迁移到了</a:t>
            </a:r>
            <a:r>
              <a:rPr lang="en" altLang="zh-CN" sz="1800" dirty="0">
                <a:latin typeface="Microsoft YaHei" panose="020B0503020204020204" pitchFamily="34" charset="-122"/>
                <a:ea typeface="Microsoft YaHei" panose="020B0503020204020204" pitchFamily="34" charset="-122"/>
              </a:rPr>
              <a:t>P4</a:t>
            </a:r>
            <a:r>
              <a:rPr lang="zh-CN" altLang="en-US" sz="1800" dirty="0">
                <a:latin typeface="Microsoft YaHei" panose="020B0503020204020204" pitchFamily="34" charset="-122"/>
                <a:ea typeface="Microsoft YaHei" panose="020B0503020204020204" pitchFamily="34" charset="-122"/>
              </a:rPr>
              <a:t>，释放</a:t>
            </a:r>
            <a:r>
              <a:rPr lang="en" altLang="zh-CN" sz="1800" dirty="0">
                <a:latin typeface="Microsoft YaHei" panose="020B0503020204020204" pitchFamily="34" charset="-122"/>
                <a:ea typeface="Microsoft YaHei" panose="020B0503020204020204" pitchFamily="34" charset="-122"/>
              </a:rPr>
              <a:t>P1</a:t>
            </a:r>
            <a:r>
              <a:rPr lang="zh-CN" altLang="en-US" sz="1800" dirty="0">
                <a:latin typeface="Microsoft YaHei" panose="020B0503020204020204" pitchFamily="34" charset="-122"/>
                <a:ea typeface="Microsoft YaHei" panose="020B0503020204020204" pitchFamily="34" charset="-122"/>
              </a:rPr>
              <a:t>的读锁，继续遍历</a:t>
            </a:r>
            <a:r>
              <a:rPr lang="en" altLang="zh-CN" sz="1800" dirty="0">
                <a:latin typeface="Microsoft YaHei" panose="020B0503020204020204" pitchFamily="34" charset="-122"/>
                <a:ea typeface="Microsoft YaHei" panose="020B0503020204020204" pitchFamily="34" charset="-122"/>
              </a:rPr>
              <a:t>P4</a:t>
            </a:r>
            <a:r>
              <a:rPr lang="zh-CN" altLang="en" sz="1800" dirty="0">
                <a:latin typeface="Microsoft YaHei" panose="020B0503020204020204" pitchFamily="34" charset="-122"/>
                <a:ea typeface="Microsoft YaHei" panose="020B0503020204020204" pitchFamily="34" charset="-122"/>
              </a:rPr>
              <a:t>。</a:t>
            </a:r>
          </a:p>
        </p:txBody>
      </p:sp>
      <p:sp>
        <p:nvSpPr>
          <p:cNvPr id="109" name="文本框 108">
            <a:extLst>
              <a:ext uri="{FF2B5EF4-FFF2-40B4-BE49-F238E27FC236}">
                <a16:creationId xmlns:a16="http://schemas.microsoft.com/office/drawing/2014/main" id="{C9FAB1B5-33D0-B0A0-1091-E27BFCE1EAA0}"/>
              </a:ext>
            </a:extLst>
          </p:cNvPr>
          <p:cNvSpPr txBox="1"/>
          <p:nvPr/>
        </p:nvSpPr>
        <p:spPr>
          <a:xfrm>
            <a:off x="179775" y="996969"/>
            <a:ext cx="1457608"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索引插入</a:t>
            </a:r>
          </a:p>
        </p:txBody>
      </p:sp>
      <p:sp>
        <p:nvSpPr>
          <p:cNvPr id="110" name="矩形 109">
            <a:extLst>
              <a:ext uri="{FF2B5EF4-FFF2-40B4-BE49-F238E27FC236}">
                <a16:creationId xmlns:a16="http://schemas.microsoft.com/office/drawing/2014/main" id="{75C9575A-022C-C048-381B-59971A6D381C}"/>
              </a:ext>
            </a:extLst>
          </p:cNvPr>
          <p:cNvSpPr/>
          <p:nvPr/>
        </p:nvSpPr>
        <p:spPr bwMode="auto">
          <a:xfrm>
            <a:off x="146386" y="996969"/>
            <a:ext cx="11889141" cy="3171163"/>
          </a:xfrm>
          <a:prstGeom prst="rect">
            <a:avLst/>
          </a:prstGeom>
          <a:noFill/>
          <a:ln>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32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sp>
        <p:nvSpPr>
          <p:cNvPr id="111" name="矩形 110">
            <a:extLst>
              <a:ext uri="{FF2B5EF4-FFF2-40B4-BE49-F238E27FC236}">
                <a16:creationId xmlns:a16="http://schemas.microsoft.com/office/drawing/2014/main" id="{95229D3C-C15D-C576-3EB1-B3985A85F483}"/>
              </a:ext>
            </a:extLst>
          </p:cNvPr>
          <p:cNvSpPr/>
          <p:nvPr/>
        </p:nvSpPr>
        <p:spPr bwMode="auto">
          <a:xfrm>
            <a:off x="146386" y="4290834"/>
            <a:ext cx="11889142" cy="2298980"/>
          </a:xfrm>
          <a:prstGeom prst="rect">
            <a:avLst/>
          </a:prstGeom>
          <a:noFill/>
          <a:ln>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32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spTree>
    <p:extLst>
      <p:ext uri="{BB962C8B-B14F-4D97-AF65-F5344CB8AC3E}">
        <p14:creationId xmlns:p14="http://schemas.microsoft.com/office/powerpoint/2010/main" val="3414025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522752" y="942974"/>
            <a:ext cx="11419532" cy="5413759"/>
          </a:xfrm>
          <a:prstGeom prst="roundRect">
            <a:avLst>
              <a:gd name="adj" fmla="val 15149"/>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48</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Microsoft YaHei" panose="020B0503020204020204" pitchFamily="34" charset="-122"/>
                <a:ea typeface="Microsoft YaHei" panose="020B0503020204020204" pitchFamily="34" charset="-122"/>
              </a:rPr>
              <a:t>GaussDB</a:t>
            </a:r>
            <a:r>
              <a:rPr lang="zh-CN" altLang="en-US" dirty="0">
                <a:latin typeface="微软雅黑" panose="020B0503020204020204" pitchFamily="34" charset="-122"/>
                <a:ea typeface="微软雅黑" panose="020B0503020204020204" pitchFamily="34" charset="-122"/>
              </a:rPr>
              <a:t>行</a:t>
            </a:r>
            <a:r>
              <a:rPr kumimoji="1" lang="zh-CN" altLang="en-US" dirty="0">
                <a:latin typeface="微软雅黑" panose="020B0503020204020204" pitchFamily="34" charset="-122"/>
                <a:ea typeface="微软雅黑" panose="020B0503020204020204" pitchFamily="34" charset="-122"/>
              </a:rPr>
              <a:t>存储引擎</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缓冲区</a:t>
            </a:r>
            <a:endParaRPr kumimoji="1" lang="zh-CN" altLang="en-US" dirty="0">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731296" y="979758"/>
            <a:ext cx="11002444" cy="5685822"/>
          </a:xfrm>
        </p:spPr>
        <p:txBody>
          <a:bodyPr/>
          <a:lstStyle/>
          <a:p>
            <a:pPr>
              <a:lnSpc>
                <a:spcPct val="120000"/>
              </a:lnSpc>
              <a:buFont typeface="Wingdings" pitchFamily="2" charset="2"/>
              <a:buChar char="l"/>
            </a:pPr>
            <a:r>
              <a:rPr lang="en-US" altLang="zh-CN" sz="2400" dirty="0" err="1">
                <a:latin typeface="微软雅黑" panose="020B0503020204020204" pitchFamily="34" charset="-122"/>
                <a:ea typeface="微软雅黑" panose="020B0503020204020204" pitchFamily="34" charset="-122"/>
              </a:rPr>
              <a:t>GaussDB</a:t>
            </a:r>
            <a:r>
              <a:rPr lang="zh-CN" altLang="en-US" sz="2400" dirty="0">
                <a:latin typeface="微软雅黑" panose="020B0503020204020204" pitchFamily="34" charset="-122"/>
                <a:ea typeface="微软雅黑" panose="020B0503020204020204" pitchFamily="34" charset="-122"/>
              </a:rPr>
              <a:t>对事务的读写请求，都会被先传递至共享缓冲区</a:t>
            </a:r>
          </a:p>
          <a:p>
            <a:pPr>
              <a:lnSpc>
                <a:spcPct val="12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请求页面利用</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Ring</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 </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Buffer</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操作批量读、批量写、以及页面清理，会先在缓冲区搜索该页面，如未命中，则获取一个空的槽位（可能需要淘汰掉缓冲区中不常用的页面），再与文件系统进行交互将所需页面读到槽位中，加锁并使用。</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rPr>
              <a:t>高并发</a:t>
            </a:r>
            <a:r>
              <a:rPr lang="en-US" altLang="zh-CN" sz="2400" dirty="0">
                <a:latin typeface="微软雅黑" panose="020B0503020204020204" pitchFamily="34" charset="-122"/>
                <a:ea typeface="微软雅黑" panose="020B0503020204020204" pitchFamily="34" charset="-122"/>
              </a:rPr>
              <a:t>Hash table</a:t>
            </a:r>
            <a:r>
              <a:rPr lang="zh-CN" altLang="en-US" sz="2400" dirty="0">
                <a:latin typeface="微软雅黑" panose="020B0503020204020204" pitchFamily="34" charset="-122"/>
                <a:ea typeface="微软雅黑" panose="020B0503020204020204" pitchFamily="34" charset="-122"/>
              </a:rPr>
              <a:t>：采用分区锁避免读写</a:t>
            </a:r>
            <a:r>
              <a:rPr lang="en-US" altLang="zh-CN" sz="2400" dirty="0">
                <a:latin typeface="微软雅黑" panose="020B0503020204020204" pitchFamily="34" charset="-122"/>
                <a:ea typeface="微软雅黑" panose="020B0503020204020204" pitchFamily="34" charset="-122"/>
              </a:rPr>
              <a:t>hash table</a:t>
            </a:r>
            <a:r>
              <a:rPr lang="zh-CN" altLang="en-US" sz="2400" dirty="0">
                <a:latin typeface="微软雅黑" panose="020B0503020204020204" pitchFamily="34" charset="-122"/>
                <a:ea typeface="微软雅黑" panose="020B0503020204020204" pitchFamily="34" charset="-122"/>
              </a:rPr>
              <a:t>冲突</a:t>
            </a:r>
            <a:endParaRPr lang="en-US" altLang="zh-CN" sz="2400" dirty="0">
              <a:latin typeface="微软雅黑" panose="020B0503020204020204" pitchFamily="34" charset="-122"/>
              <a:ea typeface="微软雅黑" panose="020B0503020204020204" pitchFamily="34" charset="-122"/>
            </a:endParaRPr>
          </a:p>
          <a:p>
            <a:pPr>
              <a:lnSpc>
                <a:spcPct val="120000"/>
              </a:lnSpc>
              <a:buFont typeface="Wingdings" pitchFamily="2" charset="2"/>
              <a:buChar char="l"/>
            </a:pPr>
            <a:r>
              <a:rPr lang="en-US" altLang="zh-CN" sz="2400" dirty="0">
                <a:latin typeface="微软雅黑" panose="020B0503020204020204" pitchFamily="34" charset="-122"/>
                <a:ea typeface="微软雅黑" panose="020B0503020204020204" pitchFamily="34" charset="-122"/>
              </a:rPr>
              <a:t>Buffer</a:t>
            </a:r>
            <a:r>
              <a:rPr lang="zh-CN" altLang="en-US" sz="2400" dirty="0">
                <a:latin typeface="微软雅黑" panose="020B0503020204020204" pitchFamily="34" charset="-122"/>
                <a:ea typeface="微软雅黑" panose="020B0503020204020204" pitchFamily="34" charset="-122"/>
              </a:rPr>
              <a:t>页面的冷热管理</a:t>
            </a:r>
            <a:endParaRPr lang="en-US" altLang="zh-CN" sz="2400" dirty="0">
              <a:latin typeface="微软雅黑" panose="020B0503020204020204" pitchFamily="34" charset="-122"/>
              <a:ea typeface="微软雅黑" panose="020B0503020204020204" pitchFamily="34" charset="-122"/>
            </a:endParaRPr>
          </a:p>
          <a:p>
            <a:pPr marL="422275" lvl="1" indent="0">
              <a:lnSpc>
                <a:spcPct val="120000"/>
              </a:lnSpc>
              <a:buNone/>
            </a:pP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buffer ring</a:t>
            </a:r>
            <a:r>
              <a:rPr lang="zh-CN" altLang="en-US" sz="2000" dirty="0">
                <a:latin typeface="微软雅黑" panose="020B0503020204020204" pitchFamily="34" charset="-122"/>
                <a:ea typeface="微软雅黑" panose="020B0503020204020204" pitchFamily="34" charset="-122"/>
              </a:rPr>
              <a:t>策略</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避免顺序扫描读取页面导致大量淘汰温热</a:t>
            </a:r>
            <a:r>
              <a:rPr lang="en-US" altLang="zh-CN" sz="2000" dirty="0">
                <a:latin typeface="微软雅黑" panose="020B0503020204020204" pitchFamily="34" charset="-122"/>
                <a:ea typeface="微软雅黑" panose="020B0503020204020204" pitchFamily="34" charset="-122"/>
              </a:rPr>
              <a:t>buffer</a:t>
            </a:r>
          </a:p>
          <a:p>
            <a:pPr marL="422275" lvl="1" indent="0">
              <a:lnSpc>
                <a:spcPct val="120000"/>
              </a:lnSpc>
              <a:buNone/>
            </a:pPr>
            <a:r>
              <a:rPr lang="en-US" altLang="zh-CN" sz="2000" dirty="0">
                <a:latin typeface="微软雅黑" panose="020B0503020204020204" pitchFamily="34" charset="-122"/>
                <a:ea typeface="微软雅黑" panose="020B0503020204020204" pitchFamily="34" charset="-122"/>
              </a:rPr>
              <a:t>2)  never evict</a:t>
            </a:r>
            <a:r>
              <a:rPr lang="zh-CN" altLang="en-US" sz="2000" dirty="0">
                <a:latin typeface="微软雅黑" panose="020B0503020204020204" pitchFamily="34" charset="-122"/>
                <a:ea typeface="微软雅黑" panose="020B0503020204020204" pitchFamily="34" charset="-122"/>
              </a:rPr>
              <a:t>策略：基于规则避免页面被淘汰</a:t>
            </a:r>
            <a:endParaRPr lang="en-US" altLang="zh-CN" sz="2000" dirty="0">
              <a:latin typeface="微软雅黑" panose="020B0503020204020204" pitchFamily="34" charset="-122"/>
              <a:ea typeface="微软雅黑" panose="020B0503020204020204" pitchFamily="34" charset="-122"/>
            </a:endParaRPr>
          </a:p>
          <a:p>
            <a:pPr marL="422275" lvl="1" indent="0">
              <a:lnSpc>
                <a:spcPct val="120000"/>
              </a:lnSpc>
              <a:buNone/>
            </a:pP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LRU</a:t>
            </a:r>
            <a:r>
              <a:rPr lang="zh-CN" altLang="en-US" sz="2000" dirty="0">
                <a:latin typeface="微软雅黑" panose="020B0503020204020204" pitchFamily="34" charset="-122"/>
                <a:ea typeface="微软雅黑" panose="020B0503020204020204" pitchFamily="34" charset="-122"/>
              </a:rPr>
              <a:t>策略：识别冷热页面，提高</a:t>
            </a:r>
            <a:r>
              <a:rPr lang="en-US" altLang="zh-CN" sz="2000" dirty="0">
                <a:latin typeface="微软雅黑" panose="020B0503020204020204" pitchFamily="34" charset="-122"/>
                <a:ea typeface="微软雅黑" panose="020B0503020204020204" pitchFamily="34" charset="-122"/>
              </a:rPr>
              <a:t>buffer</a:t>
            </a:r>
            <a:r>
              <a:rPr lang="zh-CN" altLang="en-US" sz="2000" dirty="0">
                <a:latin typeface="微软雅黑" panose="020B0503020204020204" pitchFamily="34" charset="-122"/>
                <a:ea typeface="微软雅黑" panose="020B0503020204020204" pitchFamily="34" charset="-122"/>
              </a:rPr>
              <a:t>命中率</a:t>
            </a:r>
            <a:endParaRPr lang="en-US" altLang="zh-CN" sz="2000" dirty="0">
              <a:latin typeface="微软雅黑" panose="020B0503020204020204" pitchFamily="34" charset="-122"/>
              <a:ea typeface="微软雅黑" panose="020B0503020204020204" pitchFamily="34" charset="-122"/>
            </a:endParaRPr>
          </a:p>
          <a:p>
            <a:pPr>
              <a:lnSpc>
                <a:spcPct val="12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rPr>
              <a:t>空闲</a:t>
            </a:r>
            <a:r>
              <a:rPr lang="en-US" altLang="zh-CN" sz="2400" dirty="0">
                <a:latin typeface="微软雅黑" panose="020B0503020204020204" pitchFamily="34" charset="-122"/>
                <a:ea typeface="微软雅黑" panose="020B0503020204020204" pitchFamily="34" charset="-122"/>
              </a:rPr>
              <a:t>Buffer</a:t>
            </a:r>
            <a:r>
              <a:rPr lang="zh-CN" altLang="en-US" sz="2400" dirty="0">
                <a:latin typeface="微软雅黑" panose="020B0503020204020204" pitchFamily="34" charset="-122"/>
                <a:ea typeface="微软雅黑" panose="020B0503020204020204" pitchFamily="34" charset="-122"/>
              </a:rPr>
              <a:t>的高效查找算法</a:t>
            </a:r>
            <a:endParaRPr lang="en-US" altLang="zh-CN" sz="2400" dirty="0">
              <a:latin typeface="微软雅黑" panose="020B0503020204020204" pitchFamily="34" charset="-122"/>
              <a:ea typeface="微软雅黑" panose="020B0503020204020204" pitchFamily="34" charset="-122"/>
            </a:endParaRPr>
          </a:p>
          <a:p>
            <a:pPr>
              <a:lnSpc>
                <a:spcPct val="120000"/>
              </a:lnSpc>
              <a:buFont typeface="Wingdings" pitchFamily="2" charset="2"/>
              <a:buChar char="l"/>
            </a:pPr>
            <a:r>
              <a:rPr lang="en-US" altLang="zh-CN" sz="2400" dirty="0">
                <a:latin typeface="微软雅黑" panose="020B0503020204020204" pitchFamily="34" charset="-122"/>
                <a:ea typeface="微软雅黑" panose="020B0503020204020204" pitchFamily="34" charset="-122"/>
              </a:rPr>
              <a:t>Buffer pool</a:t>
            </a:r>
            <a:r>
              <a:rPr lang="zh-CN" altLang="en-US" sz="2400" dirty="0">
                <a:latin typeface="微软雅黑" panose="020B0503020204020204" pitchFamily="34" charset="-122"/>
                <a:ea typeface="微软雅黑" panose="020B0503020204020204" pitchFamily="34" charset="-122"/>
              </a:rPr>
              <a:t>在线弹性扩缩</a:t>
            </a:r>
            <a:endParaRPr lang="en-US" altLang="zh-CN" sz="2400" dirty="0">
              <a:latin typeface="微软雅黑" panose="020B0503020204020204" pitchFamily="34" charset="-122"/>
              <a:ea typeface="微软雅黑" panose="020B0503020204020204" pitchFamily="34" charset="-122"/>
            </a:endParaRPr>
          </a:p>
          <a:p>
            <a:pPr>
              <a:lnSpc>
                <a:spcPct val="120000"/>
              </a:lnSpc>
              <a:buFont typeface="Wingdings" pitchFamily="2" charset="2"/>
              <a:buChar char="l"/>
            </a:pP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页脚占位符 4"/>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2F76435-28BB-5040-55D0-FFEB6DFB1AE5}"/>
              </a:ext>
            </a:extLst>
          </p:cNvPr>
          <p:cNvSpPr>
            <a:spLocks noGrp="1"/>
          </p:cNvSpPr>
          <p:nvPr>
            <p:ph type="sldNum" sz="quarter" idx="10"/>
          </p:nvPr>
        </p:nvSpPr>
        <p:spPr/>
        <p:txBody>
          <a:bodyPr/>
          <a:lstStyle/>
          <a:p>
            <a:fld id="{87BBDC00-B9E2-4EFD-9306-2934E87247C6}" type="slidenum">
              <a:rPr lang="zh-CN" altLang="en-US" smtClean="0"/>
              <a:t>49</a:t>
            </a:fld>
            <a:endParaRPr lang="zh-CN" altLang="en-US"/>
          </a:p>
        </p:txBody>
      </p:sp>
      <p:sp>
        <p:nvSpPr>
          <p:cNvPr id="3" name="标题 2">
            <a:extLst>
              <a:ext uri="{FF2B5EF4-FFF2-40B4-BE49-F238E27FC236}">
                <a16:creationId xmlns:a16="http://schemas.microsoft.com/office/drawing/2014/main" id="{C4A89021-D508-F357-8C74-53CFF904980A}"/>
              </a:ext>
            </a:extLst>
          </p:cNvPr>
          <p:cNvSpPr>
            <a:spLocks noGrp="1"/>
          </p:cNvSpPr>
          <p:nvPr>
            <p:ph type="title"/>
          </p:nvPr>
        </p:nvSpPr>
        <p:spPr/>
        <p:txBody>
          <a:bodyPr/>
          <a:lstStyle/>
          <a:p>
            <a:r>
              <a:rPr kumimoji="1" lang="en-US" altLang="zh-CN" dirty="0" err="1">
                <a:latin typeface="Microsoft YaHei" panose="020B0503020204020204" pitchFamily="34" charset="-122"/>
                <a:ea typeface="Microsoft YaHei" panose="020B0503020204020204" pitchFamily="34" charset="-122"/>
              </a:rPr>
              <a:t>GaussDB</a:t>
            </a:r>
            <a:r>
              <a:rPr lang="zh-CN" altLang="en-US" dirty="0">
                <a:latin typeface="微软雅黑" panose="020B0503020204020204" pitchFamily="34" charset="-122"/>
                <a:ea typeface="微软雅黑" panose="020B0503020204020204" pitchFamily="34" charset="-122"/>
              </a:rPr>
              <a:t>行</a:t>
            </a:r>
            <a:r>
              <a:rPr kumimoji="1" lang="zh-CN" altLang="en-US" dirty="0">
                <a:latin typeface="微软雅黑" panose="020B0503020204020204" pitchFamily="34" charset="-122"/>
                <a:ea typeface="微软雅黑" panose="020B0503020204020204" pitchFamily="34" charset="-122"/>
              </a:rPr>
              <a:t>存储引擎</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缓冲区</a:t>
            </a:r>
            <a:endParaRPr kumimoji="1" lang="zh-CN" altLang="en-US" dirty="0">
              <a:latin typeface="Microsoft YaHei" panose="020B0503020204020204" pitchFamily="34" charset="-122"/>
              <a:ea typeface="Microsoft YaHei" panose="020B0503020204020204" pitchFamily="34" charset="-122"/>
            </a:endParaRPr>
          </a:p>
        </p:txBody>
      </p:sp>
      <p:sp>
        <p:nvSpPr>
          <p:cNvPr id="5" name="页脚占位符 4">
            <a:extLst>
              <a:ext uri="{FF2B5EF4-FFF2-40B4-BE49-F238E27FC236}">
                <a16:creationId xmlns:a16="http://schemas.microsoft.com/office/drawing/2014/main" id="{0CBC26AD-5F7A-EFF1-8A63-8C9263E53D56}"/>
              </a:ext>
            </a:extLst>
          </p:cNvPr>
          <p:cNvSpPr>
            <a:spLocks noGrp="1"/>
          </p:cNvSpPr>
          <p:nvPr>
            <p:ph type="ftr" sz="quarter" idx="3"/>
          </p:nvPr>
        </p:nvSpPr>
        <p:spPr/>
        <p:txBody>
          <a:bodyPr/>
          <a:lstStyle/>
          <a:p>
            <a:pPr>
              <a:defRPr/>
            </a:pPr>
            <a:r>
              <a:rPr lang="zh-CN" altLang="en-US"/>
              <a:t>数据库系统—GaussDB</a:t>
            </a:r>
            <a:endParaRPr lang="en-US" altLang="zh-CN" sz="1200" dirty="0"/>
          </a:p>
        </p:txBody>
      </p:sp>
      <p:grpSp>
        <p:nvGrpSpPr>
          <p:cNvPr id="8" name="组合 7">
            <a:extLst>
              <a:ext uri="{FF2B5EF4-FFF2-40B4-BE49-F238E27FC236}">
                <a16:creationId xmlns:a16="http://schemas.microsoft.com/office/drawing/2014/main" id="{755C261C-A5DC-04CA-CC98-C729EA5D356A}"/>
              </a:ext>
            </a:extLst>
          </p:cNvPr>
          <p:cNvGrpSpPr/>
          <p:nvPr/>
        </p:nvGrpSpPr>
        <p:grpSpPr>
          <a:xfrm>
            <a:off x="575434" y="1012872"/>
            <a:ext cx="11112085" cy="5504274"/>
            <a:chOff x="-184778" y="995195"/>
            <a:chExt cx="9150354" cy="5673966"/>
          </a:xfrm>
        </p:grpSpPr>
        <p:sp>
          <p:nvSpPr>
            <p:cNvPr id="9" name="矩形 8">
              <a:extLst>
                <a:ext uri="{FF2B5EF4-FFF2-40B4-BE49-F238E27FC236}">
                  <a16:creationId xmlns:a16="http://schemas.microsoft.com/office/drawing/2014/main" id="{9E47DD87-9B11-9113-FCBB-E301BC00FBBD}"/>
                </a:ext>
              </a:extLst>
            </p:cNvPr>
            <p:cNvSpPr/>
            <p:nvPr/>
          </p:nvSpPr>
          <p:spPr>
            <a:xfrm>
              <a:off x="3766499" y="1086479"/>
              <a:ext cx="2215299" cy="19112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200" dirty="0" err="1">
                <a:solidFill>
                  <a:schemeClr val="tx1">
                    <a:alpha val="28000"/>
                  </a:schemeClr>
                </a:solidFill>
                <a:latin typeface="Microsoft YaHei" panose="020B0503020204020204" pitchFamily="34" charset="-122"/>
                <a:ea typeface="Microsoft YaHei" panose="020B0503020204020204" pitchFamily="34" charset="-122"/>
                <a:sym typeface="Huawei Sans" panose="020C0503030203020204" pitchFamily="34" charset="0"/>
              </a:endParaRPr>
            </a:p>
          </p:txBody>
        </p:sp>
        <p:sp>
          <p:nvSpPr>
            <p:cNvPr id="10" name="矩形 9">
              <a:extLst>
                <a:ext uri="{FF2B5EF4-FFF2-40B4-BE49-F238E27FC236}">
                  <a16:creationId xmlns:a16="http://schemas.microsoft.com/office/drawing/2014/main" id="{845D228A-5EF2-10BE-47D2-064E29F4DF33}"/>
                </a:ext>
              </a:extLst>
            </p:cNvPr>
            <p:cNvSpPr/>
            <p:nvPr/>
          </p:nvSpPr>
          <p:spPr>
            <a:xfrm>
              <a:off x="2169832" y="4626885"/>
              <a:ext cx="1197204" cy="22624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buf_desc</a:t>
              </a:r>
              <a:endParaRPr lang="zh-CN" altLang="en-US"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p:txBody>
        </p:sp>
        <p:sp>
          <p:nvSpPr>
            <p:cNvPr id="11" name="矩形 10">
              <a:extLst>
                <a:ext uri="{FF2B5EF4-FFF2-40B4-BE49-F238E27FC236}">
                  <a16:creationId xmlns:a16="http://schemas.microsoft.com/office/drawing/2014/main" id="{F47ADC92-4AAB-84C8-B721-DF9256AC35AB}"/>
                </a:ext>
              </a:extLst>
            </p:cNvPr>
            <p:cNvSpPr/>
            <p:nvPr/>
          </p:nvSpPr>
          <p:spPr>
            <a:xfrm>
              <a:off x="2169832" y="4853129"/>
              <a:ext cx="1197204" cy="22624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buf_desc</a:t>
              </a:r>
              <a:endParaRPr lang="zh-CN" altLang="en-US"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p:txBody>
        </p:sp>
        <p:sp>
          <p:nvSpPr>
            <p:cNvPr id="12" name="矩形 11">
              <a:extLst>
                <a:ext uri="{FF2B5EF4-FFF2-40B4-BE49-F238E27FC236}">
                  <a16:creationId xmlns:a16="http://schemas.microsoft.com/office/drawing/2014/main" id="{26A2F2F9-E98C-56CD-3A33-A592C4F445A1}"/>
                </a:ext>
              </a:extLst>
            </p:cNvPr>
            <p:cNvSpPr/>
            <p:nvPr/>
          </p:nvSpPr>
          <p:spPr>
            <a:xfrm>
              <a:off x="2169832" y="5079373"/>
              <a:ext cx="1197204" cy="22624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buf_desc</a:t>
              </a:r>
              <a:endParaRPr lang="zh-CN" altLang="en-US"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p:txBody>
        </p:sp>
        <p:sp>
          <p:nvSpPr>
            <p:cNvPr id="13" name="矩形 12">
              <a:extLst>
                <a:ext uri="{FF2B5EF4-FFF2-40B4-BE49-F238E27FC236}">
                  <a16:creationId xmlns:a16="http://schemas.microsoft.com/office/drawing/2014/main" id="{C95EEC41-C9CF-53AE-E830-A46FE2AE87A0}"/>
                </a:ext>
              </a:extLst>
            </p:cNvPr>
            <p:cNvSpPr/>
            <p:nvPr/>
          </p:nvSpPr>
          <p:spPr>
            <a:xfrm>
              <a:off x="2169832" y="5305617"/>
              <a:ext cx="1197204" cy="22624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a:t>
              </a:r>
              <a:endParaRPr lang="zh-CN" altLang="en-US"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p:txBody>
        </p:sp>
        <p:sp>
          <p:nvSpPr>
            <p:cNvPr id="14" name="矩形 13">
              <a:extLst>
                <a:ext uri="{FF2B5EF4-FFF2-40B4-BE49-F238E27FC236}">
                  <a16:creationId xmlns:a16="http://schemas.microsoft.com/office/drawing/2014/main" id="{2A19C799-C455-2BCA-5A63-7A08B656FBE1}"/>
                </a:ext>
              </a:extLst>
            </p:cNvPr>
            <p:cNvSpPr/>
            <p:nvPr/>
          </p:nvSpPr>
          <p:spPr>
            <a:xfrm>
              <a:off x="4017486" y="3921550"/>
              <a:ext cx="1197204" cy="395927"/>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buf page</a:t>
              </a:r>
              <a:endParaRPr lang="zh-CN" altLang="en-US"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p:txBody>
        </p:sp>
        <p:sp>
          <p:nvSpPr>
            <p:cNvPr id="15" name="矩形 14">
              <a:extLst>
                <a:ext uri="{FF2B5EF4-FFF2-40B4-BE49-F238E27FC236}">
                  <a16:creationId xmlns:a16="http://schemas.microsoft.com/office/drawing/2014/main" id="{541B59E5-4A39-4A49-4894-A96449629001}"/>
                </a:ext>
              </a:extLst>
            </p:cNvPr>
            <p:cNvSpPr/>
            <p:nvPr/>
          </p:nvSpPr>
          <p:spPr>
            <a:xfrm>
              <a:off x="4017486" y="4308048"/>
              <a:ext cx="1197204" cy="395927"/>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buf page</a:t>
              </a:r>
              <a:endParaRPr lang="zh-CN" altLang="en-US"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p:txBody>
        </p:sp>
        <p:sp>
          <p:nvSpPr>
            <p:cNvPr id="16" name="矩形 15">
              <a:extLst>
                <a:ext uri="{FF2B5EF4-FFF2-40B4-BE49-F238E27FC236}">
                  <a16:creationId xmlns:a16="http://schemas.microsoft.com/office/drawing/2014/main" id="{CA2B6F1C-088F-C905-E58A-E109421F7EC2}"/>
                </a:ext>
              </a:extLst>
            </p:cNvPr>
            <p:cNvSpPr/>
            <p:nvPr/>
          </p:nvSpPr>
          <p:spPr>
            <a:xfrm>
              <a:off x="4017486" y="4694549"/>
              <a:ext cx="1197204" cy="395927"/>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buf page</a:t>
              </a:r>
              <a:endParaRPr lang="zh-CN" altLang="en-US"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p:txBody>
        </p:sp>
        <p:sp>
          <p:nvSpPr>
            <p:cNvPr id="17" name="矩形 16">
              <a:extLst>
                <a:ext uri="{FF2B5EF4-FFF2-40B4-BE49-F238E27FC236}">
                  <a16:creationId xmlns:a16="http://schemas.microsoft.com/office/drawing/2014/main" id="{2DC29B28-B044-5ED8-F14D-FE472A2CF334}"/>
                </a:ext>
              </a:extLst>
            </p:cNvPr>
            <p:cNvSpPr/>
            <p:nvPr/>
          </p:nvSpPr>
          <p:spPr>
            <a:xfrm>
              <a:off x="4017486" y="5090473"/>
              <a:ext cx="1197204" cy="395927"/>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buf</a:t>
              </a:r>
              <a:r>
                <a:rPr lang="en-US" altLang="zh-CN"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 page</a:t>
              </a:r>
              <a:endParaRPr lang="zh-CN" altLang="en-US"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p:txBody>
        </p:sp>
        <p:sp>
          <p:nvSpPr>
            <p:cNvPr id="18" name="矩形 17">
              <a:extLst>
                <a:ext uri="{FF2B5EF4-FFF2-40B4-BE49-F238E27FC236}">
                  <a16:creationId xmlns:a16="http://schemas.microsoft.com/office/drawing/2014/main" id="{4C94219F-07C5-F123-C84A-A7F1662A525B}"/>
                </a:ext>
              </a:extLst>
            </p:cNvPr>
            <p:cNvSpPr/>
            <p:nvPr/>
          </p:nvSpPr>
          <p:spPr>
            <a:xfrm>
              <a:off x="2169832" y="5522436"/>
              <a:ext cx="1197204" cy="22624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buf_desc</a:t>
              </a:r>
              <a:endParaRPr lang="zh-CN" altLang="en-US"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p:txBody>
        </p:sp>
        <p:sp>
          <p:nvSpPr>
            <p:cNvPr id="19" name="矩形 18">
              <a:extLst>
                <a:ext uri="{FF2B5EF4-FFF2-40B4-BE49-F238E27FC236}">
                  <a16:creationId xmlns:a16="http://schemas.microsoft.com/office/drawing/2014/main" id="{0283B60C-B9B2-1AA7-B77F-DF793BCB1261}"/>
                </a:ext>
              </a:extLst>
            </p:cNvPr>
            <p:cNvSpPr/>
            <p:nvPr/>
          </p:nvSpPr>
          <p:spPr>
            <a:xfrm>
              <a:off x="4017486" y="5486399"/>
              <a:ext cx="1197204" cy="395927"/>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a:t>
              </a:r>
              <a:endParaRPr lang="zh-CN" altLang="en-US"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p:txBody>
        </p:sp>
        <p:sp>
          <p:nvSpPr>
            <p:cNvPr id="20" name="矩形 19">
              <a:extLst>
                <a:ext uri="{FF2B5EF4-FFF2-40B4-BE49-F238E27FC236}">
                  <a16:creationId xmlns:a16="http://schemas.microsoft.com/office/drawing/2014/main" id="{935001FF-DB2E-7D88-CB80-F3D326038734}"/>
                </a:ext>
              </a:extLst>
            </p:cNvPr>
            <p:cNvSpPr/>
            <p:nvPr/>
          </p:nvSpPr>
          <p:spPr>
            <a:xfrm>
              <a:off x="4017486" y="5882326"/>
              <a:ext cx="1197204" cy="395927"/>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buf page</a:t>
              </a:r>
              <a:endParaRPr lang="zh-CN" altLang="en-US"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p:txBody>
        </p:sp>
        <p:sp>
          <p:nvSpPr>
            <p:cNvPr id="21" name="矩形 20">
              <a:extLst>
                <a:ext uri="{FF2B5EF4-FFF2-40B4-BE49-F238E27FC236}">
                  <a16:creationId xmlns:a16="http://schemas.microsoft.com/office/drawing/2014/main" id="{13E4807D-2852-300D-1895-C4429341C836}"/>
                </a:ext>
              </a:extLst>
            </p:cNvPr>
            <p:cNvSpPr/>
            <p:nvPr/>
          </p:nvSpPr>
          <p:spPr>
            <a:xfrm>
              <a:off x="2169832" y="4410066"/>
              <a:ext cx="1197204" cy="22624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buf_desc</a:t>
              </a:r>
              <a:endParaRPr lang="zh-CN" altLang="en-US"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p:txBody>
        </p:sp>
        <p:cxnSp>
          <p:nvCxnSpPr>
            <p:cNvPr id="22" name="肘形连接符 21">
              <a:extLst>
                <a:ext uri="{FF2B5EF4-FFF2-40B4-BE49-F238E27FC236}">
                  <a16:creationId xmlns:a16="http://schemas.microsoft.com/office/drawing/2014/main" id="{254D6AED-4574-C8A2-AB6D-EC268F4E829F}"/>
                </a:ext>
              </a:extLst>
            </p:cNvPr>
            <p:cNvCxnSpPr>
              <a:cxnSpLocks/>
              <a:stCxn id="21" idx="3"/>
              <a:endCxn id="14" idx="1"/>
            </p:cNvCxnSpPr>
            <p:nvPr/>
          </p:nvCxnSpPr>
          <p:spPr>
            <a:xfrm flipV="1">
              <a:off x="3367036" y="4119514"/>
              <a:ext cx="650450" cy="403674"/>
            </a:xfrm>
            <a:prstGeom prst="bentConnector3">
              <a:avLst>
                <a:gd name="adj1" fmla="val 3695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a:extLst>
                <a:ext uri="{FF2B5EF4-FFF2-40B4-BE49-F238E27FC236}">
                  <a16:creationId xmlns:a16="http://schemas.microsoft.com/office/drawing/2014/main" id="{D5D7F58F-B6A4-5BDE-767E-E230A90D4CB2}"/>
                </a:ext>
              </a:extLst>
            </p:cNvPr>
            <p:cNvCxnSpPr>
              <a:cxnSpLocks/>
              <a:stCxn id="10" idx="3"/>
              <a:endCxn id="15" idx="1"/>
            </p:cNvCxnSpPr>
            <p:nvPr/>
          </p:nvCxnSpPr>
          <p:spPr>
            <a:xfrm flipV="1">
              <a:off x="3367036" y="4506012"/>
              <a:ext cx="650450" cy="23399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肘形连接符 23">
              <a:extLst>
                <a:ext uri="{FF2B5EF4-FFF2-40B4-BE49-F238E27FC236}">
                  <a16:creationId xmlns:a16="http://schemas.microsoft.com/office/drawing/2014/main" id="{B9D9D664-FDC0-D834-C35A-9A16C6F5E106}"/>
                </a:ext>
              </a:extLst>
            </p:cNvPr>
            <p:cNvCxnSpPr>
              <a:cxnSpLocks/>
              <a:stCxn id="11" idx="3"/>
              <a:endCxn id="16" idx="1"/>
            </p:cNvCxnSpPr>
            <p:nvPr/>
          </p:nvCxnSpPr>
          <p:spPr>
            <a:xfrm flipV="1">
              <a:off x="3367036" y="4892513"/>
              <a:ext cx="650450" cy="7373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肘形连接符 24">
              <a:extLst>
                <a:ext uri="{FF2B5EF4-FFF2-40B4-BE49-F238E27FC236}">
                  <a16:creationId xmlns:a16="http://schemas.microsoft.com/office/drawing/2014/main" id="{3EB5FAF5-B846-267B-6EFD-FFC8B10CA3CD}"/>
                </a:ext>
              </a:extLst>
            </p:cNvPr>
            <p:cNvCxnSpPr>
              <a:cxnSpLocks/>
              <a:stCxn id="12" idx="3"/>
              <a:endCxn id="17" idx="1"/>
            </p:cNvCxnSpPr>
            <p:nvPr/>
          </p:nvCxnSpPr>
          <p:spPr>
            <a:xfrm>
              <a:off x="3367036" y="5192495"/>
              <a:ext cx="650450" cy="959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连接符 25">
              <a:extLst>
                <a:ext uri="{FF2B5EF4-FFF2-40B4-BE49-F238E27FC236}">
                  <a16:creationId xmlns:a16="http://schemas.microsoft.com/office/drawing/2014/main" id="{E4D4A366-A4B3-2FE9-8BED-0EDCC4B71A9D}"/>
                </a:ext>
              </a:extLst>
            </p:cNvPr>
            <p:cNvCxnSpPr>
              <a:cxnSpLocks/>
              <a:stCxn id="18" idx="3"/>
              <a:endCxn id="20" idx="1"/>
            </p:cNvCxnSpPr>
            <p:nvPr/>
          </p:nvCxnSpPr>
          <p:spPr>
            <a:xfrm>
              <a:off x="3367036" y="5635558"/>
              <a:ext cx="650450" cy="44473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圆角矩形 26">
              <a:extLst>
                <a:ext uri="{FF2B5EF4-FFF2-40B4-BE49-F238E27FC236}">
                  <a16:creationId xmlns:a16="http://schemas.microsoft.com/office/drawing/2014/main" id="{EA6756EA-E03C-1EDA-159E-F06B4B498992}"/>
                </a:ext>
              </a:extLst>
            </p:cNvPr>
            <p:cNvSpPr/>
            <p:nvPr/>
          </p:nvSpPr>
          <p:spPr>
            <a:xfrm>
              <a:off x="604982" y="3930979"/>
              <a:ext cx="725865" cy="2403836"/>
            </a:xfrm>
            <a:prstGeom prst="roundRect">
              <a:avLst/>
            </a:prstGeom>
            <a:solidFill>
              <a:srgbClr val="FDAFA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高并发读写</a:t>
              </a:r>
              <a:r>
                <a:rPr lang="en-US" altLang="zh-CN"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Hash table</a:t>
              </a:r>
              <a:endParaRPr lang="zh-CN" altLang="en-US"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p:txBody>
        </p:sp>
        <p:cxnSp>
          <p:nvCxnSpPr>
            <p:cNvPr id="28" name="直接箭头连接符 23">
              <a:extLst>
                <a:ext uri="{FF2B5EF4-FFF2-40B4-BE49-F238E27FC236}">
                  <a16:creationId xmlns:a16="http://schemas.microsoft.com/office/drawing/2014/main" id="{15C296EC-91FB-2182-EE76-8F06DE110016}"/>
                </a:ext>
              </a:extLst>
            </p:cNvPr>
            <p:cNvCxnSpPr/>
            <p:nvPr/>
          </p:nvCxnSpPr>
          <p:spPr>
            <a:xfrm>
              <a:off x="1330847" y="4119514"/>
              <a:ext cx="777710" cy="418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4">
              <a:extLst>
                <a:ext uri="{FF2B5EF4-FFF2-40B4-BE49-F238E27FC236}">
                  <a16:creationId xmlns:a16="http://schemas.microsoft.com/office/drawing/2014/main" id="{0B18CB43-242C-FC7E-44E0-84B0122AD8BD}"/>
                </a:ext>
              </a:extLst>
            </p:cNvPr>
            <p:cNvCxnSpPr/>
            <p:nvPr/>
          </p:nvCxnSpPr>
          <p:spPr>
            <a:xfrm>
              <a:off x="1330846" y="4395084"/>
              <a:ext cx="815417" cy="4186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5">
              <a:extLst>
                <a:ext uri="{FF2B5EF4-FFF2-40B4-BE49-F238E27FC236}">
                  <a16:creationId xmlns:a16="http://schemas.microsoft.com/office/drawing/2014/main" id="{207D6B57-5D0B-B772-5199-F0F25DBE2308}"/>
                </a:ext>
              </a:extLst>
            </p:cNvPr>
            <p:cNvCxnSpPr/>
            <p:nvPr/>
          </p:nvCxnSpPr>
          <p:spPr>
            <a:xfrm>
              <a:off x="1330845" y="4694549"/>
              <a:ext cx="801280" cy="4491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26">
              <a:extLst>
                <a:ext uri="{FF2B5EF4-FFF2-40B4-BE49-F238E27FC236}">
                  <a16:creationId xmlns:a16="http://schemas.microsoft.com/office/drawing/2014/main" id="{F9A847B2-8DB2-3F49-3120-BDEB29292F55}"/>
                </a:ext>
              </a:extLst>
            </p:cNvPr>
            <p:cNvCxnSpPr>
              <a:stCxn id="27" idx="3"/>
            </p:cNvCxnSpPr>
            <p:nvPr/>
          </p:nvCxnSpPr>
          <p:spPr>
            <a:xfrm>
              <a:off x="1330847" y="5132897"/>
              <a:ext cx="801278" cy="4860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流程图: 多文档 27">
              <a:extLst>
                <a:ext uri="{FF2B5EF4-FFF2-40B4-BE49-F238E27FC236}">
                  <a16:creationId xmlns:a16="http://schemas.microsoft.com/office/drawing/2014/main" id="{08AABD29-92D8-5D8E-D50A-ACD868F0A117}"/>
                </a:ext>
              </a:extLst>
            </p:cNvPr>
            <p:cNvSpPr/>
            <p:nvPr/>
          </p:nvSpPr>
          <p:spPr>
            <a:xfrm>
              <a:off x="5940553" y="4523188"/>
              <a:ext cx="1018095" cy="603316"/>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200" dirty="0" err="1">
                <a:solidFill>
                  <a:schemeClr val="tx1">
                    <a:alpha val="28000"/>
                  </a:schemeClr>
                </a:solidFill>
                <a:latin typeface="Microsoft YaHei" panose="020B0503020204020204" pitchFamily="34" charset="-122"/>
                <a:ea typeface="Microsoft YaHei" panose="020B0503020204020204" pitchFamily="34" charset="-122"/>
                <a:sym typeface="Huawei Sans" panose="020C0503030203020204" pitchFamily="34" charset="0"/>
              </a:endParaRPr>
            </a:p>
          </p:txBody>
        </p:sp>
        <p:sp>
          <p:nvSpPr>
            <p:cNvPr id="33" name="流程图: 多文档 28">
              <a:extLst>
                <a:ext uri="{FF2B5EF4-FFF2-40B4-BE49-F238E27FC236}">
                  <a16:creationId xmlns:a16="http://schemas.microsoft.com/office/drawing/2014/main" id="{C6D073CC-76C0-5E87-A8BB-C545A898E730}"/>
                </a:ext>
              </a:extLst>
            </p:cNvPr>
            <p:cNvSpPr/>
            <p:nvPr/>
          </p:nvSpPr>
          <p:spPr>
            <a:xfrm>
              <a:off x="5940553" y="5368762"/>
              <a:ext cx="1018095" cy="603316"/>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200" dirty="0" err="1">
                <a:solidFill>
                  <a:schemeClr val="tx1">
                    <a:alpha val="28000"/>
                  </a:schemeClr>
                </a:solidFill>
                <a:latin typeface="Microsoft YaHei" panose="020B0503020204020204" pitchFamily="34" charset="-122"/>
                <a:ea typeface="Microsoft YaHei" panose="020B0503020204020204" pitchFamily="34" charset="-122"/>
                <a:sym typeface="Huawei Sans" panose="020C0503030203020204" pitchFamily="34" charset="0"/>
              </a:endParaRPr>
            </a:p>
          </p:txBody>
        </p:sp>
        <p:cxnSp>
          <p:nvCxnSpPr>
            <p:cNvPr id="34" name="直接箭头连接符 29">
              <a:extLst>
                <a:ext uri="{FF2B5EF4-FFF2-40B4-BE49-F238E27FC236}">
                  <a16:creationId xmlns:a16="http://schemas.microsoft.com/office/drawing/2014/main" id="{DBE3A85F-436C-1CB4-80FE-249CF8E9801D}"/>
                </a:ext>
              </a:extLst>
            </p:cNvPr>
            <p:cNvCxnSpPr>
              <a:stCxn id="32" idx="1"/>
              <a:endCxn id="14" idx="3"/>
            </p:cNvCxnSpPr>
            <p:nvPr/>
          </p:nvCxnSpPr>
          <p:spPr>
            <a:xfrm flipH="1" flipV="1">
              <a:off x="5214690" y="4119514"/>
              <a:ext cx="725863" cy="705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0">
              <a:extLst>
                <a:ext uri="{FF2B5EF4-FFF2-40B4-BE49-F238E27FC236}">
                  <a16:creationId xmlns:a16="http://schemas.microsoft.com/office/drawing/2014/main" id="{68BC874B-161F-E4B8-E1DC-7CF0DB9E7B34}"/>
                </a:ext>
              </a:extLst>
            </p:cNvPr>
            <p:cNvCxnSpPr/>
            <p:nvPr/>
          </p:nvCxnSpPr>
          <p:spPr>
            <a:xfrm flipH="1" flipV="1">
              <a:off x="5214689" y="4938034"/>
              <a:ext cx="725863" cy="5472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1">
              <a:extLst>
                <a:ext uri="{FF2B5EF4-FFF2-40B4-BE49-F238E27FC236}">
                  <a16:creationId xmlns:a16="http://schemas.microsoft.com/office/drawing/2014/main" id="{6BD353CE-68A6-9163-9270-45CD17E3D750}"/>
                </a:ext>
              </a:extLst>
            </p:cNvPr>
            <p:cNvCxnSpPr/>
            <p:nvPr/>
          </p:nvCxnSpPr>
          <p:spPr>
            <a:xfrm flipH="1" flipV="1">
              <a:off x="5238260" y="4470502"/>
              <a:ext cx="702292" cy="5021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6864957C-A57E-7D15-24DF-3C9EEDDC7086}"/>
                </a:ext>
              </a:extLst>
            </p:cNvPr>
            <p:cNvSpPr txBox="1"/>
            <p:nvPr/>
          </p:nvSpPr>
          <p:spPr>
            <a:xfrm>
              <a:off x="5617684" y="6218635"/>
              <a:ext cx="1836364" cy="412445"/>
            </a:xfrm>
            <a:prstGeom prst="rect">
              <a:avLst/>
            </a:prstGeom>
            <a:noFill/>
          </p:spPr>
          <p:txBody>
            <a:bodyPr wrap="square" rtlCol="0">
              <a:spAutoFit/>
            </a:bodyPr>
            <a:lstStyle/>
            <a:p>
              <a:r>
                <a:rPr lang="zh-CN" altLang="en-US" sz="2000" dirty="0">
                  <a:latin typeface="Microsoft YaHei" panose="020B0503020204020204" pitchFamily="34" charset="-122"/>
                  <a:ea typeface="Microsoft YaHei" panose="020B0503020204020204" pitchFamily="34" charset="-122"/>
                  <a:sym typeface="Huawei Sans" panose="020C0503030203020204" pitchFamily="34" charset="0"/>
                </a:rPr>
                <a:t>磁盘上的文件页面</a:t>
              </a:r>
            </a:p>
          </p:txBody>
        </p:sp>
        <p:sp>
          <p:nvSpPr>
            <p:cNvPr id="38" name="文本框 37">
              <a:extLst>
                <a:ext uri="{FF2B5EF4-FFF2-40B4-BE49-F238E27FC236}">
                  <a16:creationId xmlns:a16="http://schemas.microsoft.com/office/drawing/2014/main" id="{EEF7F9D2-D49A-0FAA-33FC-EEE751972D0C}"/>
                </a:ext>
              </a:extLst>
            </p:cNvPr>
            <p:cNvSpPr txBox="1"/>
            <p:nvPr/>
          </p:nvSpPr>
          <p:spPr>
            <a:xfrm>
              <a:off x="3989205" y="6256716"/>
              <a:ext cx="1567301" cy="412445"/>
            </a:xfrm>
            <a:prstGeom prst="rect">
              <a:avLst/>
            </a:prstGeom>
            <a:noFill/>
          </p:spPr>
          <p:txBody>
            <a:bodyPr wrap="square" rtlCol="0">
              <a:spAutoFit/>
            </a:bodyPr>
            <a:lstStyle>
              <a:defPPr>
                <a:defRPr lang="zh-CN"/>
              </a:defPPr>
              <a:lvl1pPr>
                <a:defRPr sz="1400"/>
              </a:lvl1pPr>
            </a:lstStyle>
            <a:p>
              <a:r>
                <a:rPr lang="zh-CN" altLang="en-US" sz="2000" dirty="0">
                  <a:latin typeface="Microsoft YaHei" panose="020B0503020204020204" pitchFamily="34" charset="-122"/>
                  <a:ea typeface="Microsoft YaHei" panose="020B0503020204020204" pitchFamily="34" charset="-122"/>
                  <a:sym typeface="Huawei Sans" panose="020C0503030203020204" pitchFamily="34" charset="0"/>
                </a:rPr>
                <a:t>内存里的页面</a:t>
              </a:r>
            </a:p>
          </p:txBody>
        </p:sp>
        <p:sp>
          <p:nvSpPr>
            <p:cNvPr id="39" name="文本框 38">
              <a:extLst>
                <a:ext uri="{FF2B5EF4-FFF2-40B4-BE49-F238E27FC236}">
                  <a16:creationId xmlns:a16="http://schemas.microsoft.com/office/drawing/2014/main" id="{3B25A45E-5078-876F-0473-699674203BED}"/>
                </a:ext>
              </a:extLst>
            </p:cNvPr>
            <p:cNvSpPr txBox="1"/>
            <p:nvPr/>
          </p:nvSpPr>
          <p:spPr>
            <a:xfrm>
              <a:off x="1462823" y="3945431"/>
              <a:ext cx="1032231" cy="412445"/>
            </a:xfrm>
            <a:prstGeom prst="rect">
              <a:avLst/>
            </a:prstGeom>
            <a:noFill/>
          </p:spPr>
          <p:txBody>
            <a:bodyPr wrap="square" rtlCol="0">
              <a:spAutoFit/>
            </a:bodyPr>
            <a:lstStyle/>
            <a:p>
              <a:r>
                <a:rPr lang="en-US" altLang="zh-CN" sz="2000" dirty="0" err="1">
                  <a:latin typeface="Microsoft YaHei" panose="020B0503020204020204" pitchFamily="34" charset="-122"/>
                  <a:ea typeface="Microsoft YaHei" panose="020B0503020204020204" pitchFamily="34" charset="-122"/>
                  <a:sym typeface="Huawei Sans" panose="020C0503030203020204" pitchFamily="34" charset="0"/>
                </a:rPr>
                <a:t>buf_id</a:t>
              </a:r>
              <a:endParaRPr lang="zh-CN" altLang="en-US" sz="2000" dirty="0">
                <a:latin typeface="Microsoft YaHei" panose="020B0503020204020204" pitchFamily="34" charset="-122"/>
                <a:ea typeface="Microsoft YaHei" panose="020B0503020204020204" pitchFamily="34" charset="-122"/>
                <a:sym typeface="Huawei Sans" panose="020C0503030203020204" pitchFamily="34" charset="0"/>
              </a:endParaRPr>
            </a:p>
          </p:txBody>
        </p:sp>
        <p:sp>
          <p:nvSpPr>
            <p:cNvPr id="40" name="矩形 39">
              <a:extLst>
                <a:ext uri="{FF2B5EF4-FFF2-40B4-BE49-F238E27FC236}">
                  <a16:creationId xmlns:a16="http://schemas.microsoft.com/office/drawing/2014/main" id="{E8765D49-E036-3623-2264-452F9DE36F22}"/>
                </a:ext>
              </a:extLst>
            </p:cNvPr>
            <p:cNvSpPr/>
            <p:nvPr/>
          </p:nvSpPr>
          <p:spPr>
            <a:xfrm>
              <a:off x="604982" y="995195"/>
              <a:ext cx="2430649" cy="358314"/>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读取表的第</a:t>
              </a:r>
              <a:r>
                <a:rPr lang="en-US" altLang="zh-CN"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N</a:t>
              </a:r>
              <a:r>
                <a:rPr lang="zh-CN" altLang="en-US"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个页面</a:t>
              </a:r>
            </a:p>
          </p:txBody>
        </p:sp>
        <p:sp>
          <p:nvSpPr>
            <p:cNvPr id="41" name="矩形 40">
              <a:extLst>
                <a:ext uri="{FF2B5EF4-FFF2-40B4-BE49-F238E27FC236}">
                  <a16:creationId xmlns:a16="http://schemas.microsoft.com/office/drawing/2014/main" id="{353C23FF-C84A-1812-80A0-8B95CC48D9DF}"/>
                </a:ext>
              </a:extLst>
            </p:cNvPr>
            <p:cNvSpPr/>
            <p:nvPr/>
          </p:nvSpPr>
          <p:spPr>
            <a:xfrm>
              <a:off x="604982" y="1629079"/>
              <a:ext cx="2430649" cy="358314"/>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查看共享缓冲区里是否存在</a:t>
              </a:r>
            </a:p>
          </p:txBody>
        </p:sp>
        <p:cxnSp>
          <p:nvCxnSpPr>
            <p:cNvPr id="42" name="直接箭头连接符 37">
              <a:extLst>
                <a:ext uri="{FF2B5EF4-FFF2-40B4-BE49-F238E27FC236}">
                  <a16:creationId xmlns:a16="http://schemas.microsoft.com/office/drawing/2014/main" id="{B6F5C123-156A-5080-1389-E3607222F49D}"/>
                </a:ext>
              </a:extLst>
            </p:cNvPr>
            <p:cNvCxnSpPr>
              <a:cxnSpLocks/>
            </p:cNvCxnSpPr>
            <p:nvPr/>
          </p:nvCxnSpPr>
          <p:spPr>
            <a:xfrm>
              <a:off x="1744808" y="1353509"/>
              <a:ext cx="0" cy="275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肘形连接符 42">
              <a:extLst>
                <a:ext uri="{FF2B5EF4-FFF2-40B4-BE49-F238E27FC236}">
                  <a16:creationId xmlns:a16="http://schemas.microsoft.com/office/drawing/2014/main" id="{5B4BD835-BC9F-078A-BA58-0609199C0532}"/>
                </a:ext>
              </a:extLst>
            </p:cNvPr>
            <p:cNvCxnSpPr>
              <a:cxnSpLocks/>
              <a:stCxn id="41" idx="1"/>
              <a:endCxn id="27" idx="1"/>
            </p:cNvCxnSpPr>
            <p:nvPr/>
          </p:nvCxnSpPr>
          <p:spPr>
            <a:xfrm rot="10800000" flipV="1">
              <a:off x="604982" y="1808236"/>
              <a:ext cx="10458" cy="3324661"/>
            </a:xfrm>
            <a:prstGeom prst="bent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9A748237-F9BC-AAE6-9433-F861BF8169CA}"/>
                </a:ext>
              </a:extLst>
            </p:cNvPr>
            <p:cNvSpPr/>
            <p:nvPr/>
          </p:nvSpPr>
          <p:spPr>
            <a:xfrm>
              <a:off x="604982" y="2185999"/>
              <a:ext cx="2430649" cy="358314"/>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查找</a:t>
              </a:r>
              <a:r>
                <a:rPr lang="en-US" altLang="zh-CN" sz="2000"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free buffer</a:t>
              </a:r>
              <a:endParaRPr lang="zh-CN" altLang="en-US" sz="2000"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p:txBody>
        </p:sp>
        <p:sp>
          <p:nvSpPr>
            <p:cNvPr id="45" name="矩形 44">
              <a:extLst>
                <a:ext uri="{FF2B5EF4-FFF2-40B4-BE49-F238E27FC236}">
                  <a16:creationId xmlns:a16="http://schemas.microsoft.com/office/drawing/2014/main" id="{ED29453D-DE65-A11D-C541-4BE21C015FBB}"/>
                </a:ext>
              </a:extLst>
            </p:cNvPr>
            <p:cNvSpPr/>
            <p:nvPr/>
          </p:nvSpPr>
          <p:spPr>
            <a:xfrm>
              <a:off x="604982" y="2722447"/>
              <a:ext cx="2430649" cy="358314"/>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读取文件的磁盘页面</a:t>
              </a:r>
            </a:p>
          </p:txBody>
        </p:sp>
        <p:sp>
          <p:nvSpPr>
            <p:cNvPr id="46" name="矩形 45">
              <a:extLst>
                <a:ext uri="{FF2B5EF4-FFF2-40B4-BE49-F238E27FC236}">
                  <a16:creationId xmlns:a16="http://schemas.microsoft.com/office/drawing/2014/main" id="{33839A3A-4BE6-535F-D8DB-7EA75917B625}"/>
                </a:ext>
              </a:extLst>
            </p:cNvPr>
            <p:cNvSpPr/>
            <p:nvPr/>
          </p:nvSpPr>
          <p:spPr>
            <a:xfrm>
              <a:off x="604982" y="3259872"/>
              <a:ext cx="2430649" cy="358314"/>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Insert Hash table</a:t>
              </a:r>
              <a:endParaRPr lang="zh-CN" altLang="en-US"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p:txBody>
        </p:sp>
        <p:cxnSp>
          <p:nvCxnSpPr>
            <p:cNvPr id="47" name="直接箭头连接符 42">
              <a:extLst>
                <a:ext uri="{FF2B5EF4-FFF2-40B4-BE49-F238E27FC236}">
                  <a16:creationId xmlns:a16="http://schemas.microsoft.com/office/drawing/2014/main" id="{367087F0-D8A2-A582-98AD-3B8E1359D203}"/>
                </a:ext>
              </a:extLst>
            </p:cNvPr>
            <p:cNvCxnSpPr>
              <a:cxnSpLocks/>
              <a:stCxn id="46" idx="2"/>
            </p:cNvCxnSpPr>
            <p:nvPr/>
          </p:nvCxnSpPr>
          <p:spPr>
            <a:xfrm flipH="1">
              <a:off x="1099892" y="3618186"/>
              <a:ext cx="720414" cy="2563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C49F9F80-FDE1-9E73-BBF2-894E7DE37B99}"/>
                </a:ext>
              </a:extLst>
            </p:cNvPr>
            <p:cNvSpPr txBox="1"/>
            <p:nvPr/>
          </p:nvSpPr>
          <p:spPr>
            <a:xfrm>
              <a:off x="-184778" y="3354779"/>
              <a:ext cx="634885" cy="504880"/>
            </a:xfrm>
            <a:prstGeom prst="rect">
              <a:avLst/>
            </a:prstGeom>
            <a:noFill/>
          </p:spPr>
          <p:txBody>
            <a:bodyPr wrap="square" rtlCol="0">
              <a:spAutoFit/>
            </a:bodyPr>
            <a:lstStyle/>
            <a:p>
              <a:r>
                <a:rPr lang="en-US" altLang="zh-CN" sz="2400" dirty="0">
                  <a:latin typeface="Microsoft YaHei" panose="020B0503020204020204" pitchFamily="34" charset="-122"/>
                  <a:ea typeface="Microsoft YaHei" panose="020B0503020204020204" pitchFamily="34" charset="-122"/>
                  <a:sym typeface="Huawei Sans" panose="020C0503030203020204" pitchFamily="34" charset="0"/>
                </a:rPr>
                <a:t>find</a:t>
              </a:r>
              <a:endParaRPr lang="zh-CN" altLang="en-US" sz="2400" dirty="0">
                <a:latin typeface="Microsoft YaHei" panose="020B0503020204020204" pitchFamily="34" charset="-122"/>
                <a:ea typeface="Microsoft YaHei" panose="020B0503020204020204" pitchFamily="34" charset="-122"/>
                <a:sym typeface="Huawei Sans" panose="020C0503030203020204" pitchFamily="34" charset="0"/>
              </a:endParaRPr>
            </a:p>
          </p:txBody>
        </p:sp>
        <p:cxnSp>
          <p:nvCxnSpPr>
            <p:cNvPr id="49" name="直接箭头连接符 44">
              <a:extLst>
                <a:ext uri="{FF2B5EF4-FFF2-40B4-BE49-F238E27FC236}">
                  <a16:creationId xmlns:a16="http://schemas.microsoft.com/office/drawing/2014/main" id="{6864C5B4-DCF2-A041-39C9-58D7927E1742}"/>
                </a:ext>
              </a:extLst>
            </p:cNvPr>
            <p:cNvCxnSpPr>
              <a:cxnSpLocks/>
            </p:cNvCxnSpPr>
            <p:nvPr/>
          </p:nvCxnSpPr>
          <p:spPr>
            <a:xfrm>
              <a:off x="1744808" y="1987393"/>
              <a:ext cx="0" cy="1986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5">
              <a:extLst>
                <a:ext uri="{FF2B5EF4-FFF2-40B4-BE49-F238E27FC236}">
                  <a16:creationId xmlns:a16="http://schemas.microsoft.com/office/drawing/2014/main" id="{4EDD6286-E521-D5CF-A378-BB2ECE98070E}"/>
                </a:ext>
              </a:extLst>
            </p:cNvPr>
            <p:cNvCxnSpPr>
              <a:cxnSpLocks/>
            </p:cNvCxnSpPr>
            <p:nvPr/>
          </p:nvCxnSpPr>
          <p:spPr>
            <a:xfrm>
              <a:off x="1744808" y="2533388"/>
              <a:ext cx="6350" cy="20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46">
              <a:extLst>
                <a:ext uri="{FF2B5EF4-FFF2-40B4-BE49-F238E27FC236}">
                  <a16:creationId xmlns:a16="http://schemas.microsoft.com/office/drawing/2014/main" id="{A6973079-5F17-6202-44F1-F7D9640B0707}"/>
                </a:ext>
              </a:extLst>
            </p:cNvPr>
            <p:cNvCxnSpPr>
              <a:cxnSpLocks/>
            </p:cNvCxnSpPr>
            <p:nvPr/>
          </p:nvCxnSpPr>
          <p:spPr>
            <a:xfrm>
              <a:off x="1744808" y="3080761"/>
              <a:ext cx="0" cy="1791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3C098379-1345-36E8-8687-D491F8DCC34A}"/>
                </a:ext>
              </a:extLst>
            </p:cNvPr>
            <p:cNvSpPr/>
            <p:nvPr/>
          </p:nvSpPr>
          <p:spPr>
            <a:xfrm>
              <a:off x="3863682" y="1165514"/>
              <a:ext cx="2012278" cy="375991"/>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Free buffer list1</a:t>
              </a:r>
              <a:endParaRPr lang="zh-CN" altLang="en-US"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p:txBody>
        </p:sp>
        <p:sp>
          <p:nvSpPr>
            <p:cNvPr id="53" name="矩形 52">
              <a:extLst>
                <a:ext uri="{FF2B5EF4-FFF2-40B4-BE49-F238E27FC236}">
                  <a16:creationId xmlns:a16="http://schemas.microsoft.com/office/drawing/2014/main" id="{04DF1A9F-B849-3B52-9EED-DF32E6590E45}"/>
                </a:ext>
              </a:extLst>
            </p:cNvPr>
            <p:cNvSpPr/>
            <p:nvPr/>
          </p:nvSpPr>
          <p:spPr>
            <a:xfrm>
              <a:off x="3863680" y="1634666"/>
              <a:ext cx="2012279" cy="393689"/>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Free buffer list2</a:t>
              </a:r>
              <a:endParaRPr lang="zh-CN" altLang="en-US"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p:txBody>
        </p:sp>
        <p:sp>
          <p:nvSpPr>
            <p:cNvPr id="54" name="矩形 53">
              <a:extLst>
                <a:ext uri="{FF2B5EF4-FFF2-40B4-BE49-F238E27FC236}">
                  <a16:creationId xmlns:a16="http://schemas.microsoft.com/office/drawing/2014/main" id="{E5E75E52-A6A8-3105-912C-55B29CD57B00}"/>
                </a:ext>
              </a:extLst>
            </p:cNvPr>
            <p:cNvSpPr/>
            <p:nvPr/>
          </p:nvSpPr>
          <p:spPr>
            <a:xfrm>
              <a:off x="3863680" y="2121516"/>
              <a:ext cx="2012279" cy="37763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a:t>
              </a:r>
              <a:endParaRPr lang="zh-CN" altLang="en-US"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p:txBody>
        </p:sp>
        <p:sp>
          <p:nvSpPr>
            <p:cNvPr id="55" name="矩形 54">
              <a:extLst>
                <a:ext uri="{FF2B5EF4-FFF2-40B4-BE49-F238E27FC236}">
                  <a16:creationId xmlns:a16="http://schemas.microsoft.com/office/drawing/2014/main" id="{2C9E5EED-E469-1EB8-FFCD-0353CF198322}"/>
                </a:ext>
              </a:extLst>
            </p:cNvPr>
            <p:cNvSpPr/>
            <p:nvPr/>
          </p:nvSpPr>
          <p:spPr>
            <a:xfrm>
              <a:off x="3863680" y="2566308"/>
              <a:ext cx="2012281" cy="37348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Free buffer list1024</a:t>
              </a:r>
              <a:endParaRPr lang="zh-CN" altLang="en-US"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p:txBody>
        </p:sp>
        <p:cxnSp>
          <p:nvCxnSpPr>
            <p:cNvPr id="56" name="直接箭头连接符 51">
              <a:extLst>
                <a:ext uri="{FF2B5EF4-FFF2-40B4-BE49-F238E27FC236}">
                  <a16:creationId xmlns:a16="http://schemas.microsoft.com/office/drawing/2014/main" id="{FE778FF1-117F-24E5-019B-9A5FA4B0FCAD}"/>
                </a:ext>
              </a:extLst>
            </p:cNvPr>
            <p:cNvCxnSpPr>
              <a:cxnSpLocks/>
              <a:stCxn id="44" idx="3"/>
            </p:cNvCxnSpPr>
            <p:nvPr/>
          </p:nvCxnSpPr>
          <p:spPr>
            <a:xfrm flipV="1">
              <a:off x="3035631" y="2365155"/>
              <a:ext cx="68962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9719F8BA-630B-4689-1219-1D558FDE3273}"/>
                </a:ext>
              </a:extLst>
            </p:cNvPr>
            <p:cNvSpPr txBox="1"/>
            <p:nvPr/>
          </p:nvSpPr>
          <p:spPr>
            <a:xfrm>
              <a:off x="3092284" y="1950382"/>
              <a:ext cx="797425" cy="475898"/>
            </a:xfrm>
            <a:prstGeom prst="rect">
              <a:avLst/>
            </a:prstGeom>
            <a:noFill/>
          </p:spPr>
          <p:txBody>
            <a:bodyPr wrap="square" rtlCol="0">
              <a:spAutoFit/>
            </a:bodyPr>
            <a:lstStyle/>
            <a:p>
              <a:r>
                <a:rPr lang="en-US" altLang="zh-CN" sz="2400" dirty="0">
                  <a:latin typeface="Microsoft YaHei" panose="020B0503020204020204" pitchFamily="34" charset="-122"/>
                  <a:ea typeface="Microsoft YaHei" panose="020B0503020204020204" pitchFamily="34" charset="-122"/>
                  <a:sym typeface="Huawei Sans" panose="020C0503030203020204" pitchFamily="34" charset="0"/>
                </a:rPr>
                <a:t>find</a:t>
              </a:r>
              <a:endParaRPr lang="zh-CN" altLang="en-US" sz="2400" dirty="0">
                <a:latin typeface="Microsoft YaHei" panose="020B0503020204020204" pitchFamily="34" charset="-122"/>
                <a:ea typeface="Microsoft YaHei" panose="020B0503020204020204" pitchFamily="34" charset="-122"/>
                <a:sym typeface="Huawei Sans" panose="020C0503030203020204" pitchFamily="34" charset="0"/>
              </a:endParaRPr>
            </a:p>
          </p:txBody>
        </p:sp>
        <p:sp>
          <p:nvSpPr>
            <p:cNvPr id="58" name="矩形 57">
              <a:extLst>
                <a:ext uri="{FF2B5EF4-FFF2-40B4-BE49-F238E27FC236}">
                  <a16:creationId xmlns:a16="http://schemas.microsoft.com/office/drawing/2014/main" id="{90A0BF4D-F675-175B-8FD5-40E8A8ADB4B1}"/>
                </a:ext>
              </a:extLst>
            </p:cNvPr>
            <p:cNvSpPr/>
            <p:nvPr/>
          </p:nvSpPr>
          <p:spPr>
            <a:xfrm>
              <a:off x="6759702" y="1789349"/>
              <a:ext cx="2017337" cy="959965"/>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遍历</a:t>
              </a:r>
              <a:r>
                <a:rPr lang="en-US" altLang="zh-CN" dirty="0" err="1">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buf_desc</a:t>
              </a:r>
              <a:r>
                <a:rPr lang="en-US" altLang="zh-CN"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  </a:t>
              </a:r>
              <a:r>
                <a:rPr lang="zh-CN" altLang="en-US"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引用计数为</a:t>
              </a:r>
              <a:r>
                <a:rPr lang="en-US" altLang="zh-CN"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0</a:t>
              </a:r>
              <a:r>
                <a:rPr lang="zh-CN" altLang="en-US"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，淘汰</a:t>
              </a:r>
              <a:r>
                <a:rPr lang="en-US" altLang="zh-CN"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buffer</a:t>
              </a:r>
              <a:endParaRPr lang="zh-CN" altLang="en-US"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endParaRPr>
            </a:p>
          </p:txBody>
        </p:sp>
        <p:cxnSp>
          <p:nvCxnSpPr>
            <p:cNvPr id="59" name="直接箭头连接符 54">
              <a:extLst>
                <a:ext uri="{FF2B5EF4-FFF2-40B4-BE49-F238E27FC236}">
                  <a16:creationId xmlns:a16="http://schemas.microsoft.com/office/drawing/2014/main" id="{2104869D-955A-9EC2-6E77-8B12BD94AA89}"/>
                </a:ext>
              </a:extLst>
            </p:cNvPr>
            <p:cNvCxnSpPr/>
            <p:nvPr/>
          </p:nvCxnSpPr>
          <p:spPr>
            <a:xfrm>
              <a:off x="5981798" y="2364898"/>
              <a:ext cx="7779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肘形连接符 59">
              <a:extLst>
                <a:ext uri="{FF2B5EF4-FFF2-40B4-BE49-F238E27FC236}">
                  <a16:creationId xmlns:a16="http://schemas.microsoft.com/office/drawing/2014/main" id="{D43F2C56-FFEA-DB27-0A80-7FEE2E98C1CF}"/>
                </a:ext>
              </a:extLst>
            </p:cNvPr>
            <p:cNvCxnSpPr>
              <a:cxnSpLocks/>
              <a:stCxn id="58" idx="2"/>
              <a:endCxn id="27" idx="2"/>
            </p:cNvCxnSpPr>
            <p:nvPr/>
          </p:nvCxnSpPr>
          <p:spPr>
            <a:xfrm rot="5400000">
              <a:off x="2575393" y="1141836"/>
              <a:ext cx="3585501" cy="6800456"/>
            </a:xfrm>
            <a:prstGeom prst="bentConnector3">
              <a:avLst>
                <a:gd name="adj1" fmla="val 10657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38EB3274-1F12-E7A3-827E-70967DCE9A27}"/>
                </a:ext>
              </a:extLst>
            </p:cNvPr>
            <p:cNvSpPr txBox="1"/>
            <p:nvPr/>
          </p:nvSpPr>
          <p:spPr>
            <a:xfrm>
              <a:off x="7753046" y="4915617"/>
              <a:ext cx="1212530" cy="729710"/>
            </a:xfrm>
            <a:prstGeom prst="rect">
              <a:avLst/>
            </a:prstGeom>
            <a:noFill/>
          </p:spPr>
          <p:txBody>
            <a:bodyPr wrap="square" rtlCol="0">
              <a:spAutoFit/>
            </a:bodyPr>
            <a:lstStyle>
              <a:defPPr>
                <a:defRPr lang="zh-CN"/>
              </a:defPPr>
              <a:lvl1pPr>
                <a:defRPr sz="1400"/>
              </a:lvl1pPr>
            </a:lstStyle>
            <a:p>
              <a:r>
                <a:rPr lang="zh-CN" altLang="en-US" sz="2000" dirty="0">
                  <a:latin typeface="Microsoft YaHei" panose="020B0503020204020204" pitchFamily="34" charset="-122"/>
                  <a:ea typeface="Microsoft YaHei" panose="020B0503020204020204" pitchFamily="34" charset="-122"/>
                  <a:sym typeface="Huawei Sans" panose="020C0503030203020204" pitchFamily="34" charset="0"/>
                </a:rPr>
                <a:t>从</a:t>
              </a:r>
              <a:r>
                <a:rPr lang="en-US" altLang="zh-CN" sz="2000" dirty="0">
                  <a:latin typeface="Microsoft YaHei" panose="020B0503020204020204" pitchFamily="34" charset="-122"/>
                  <a:ea typeface="Microsoft YaHei" panose="020B0503020204020204" pitchFamily="34" charset="-122"/>
                  <a:sym typeface="Huawei Sans" panose="020C0503030203020204" pitchFamily="34" charset="0"/>
                </a:rPr>
                <a:t>hash table </a:t>
              </a:r>
              <a:r>
                <a:rPr lang="zh-CN" altLang="en-US" sz="2000" dirty="0">
                  <a:latin typeface="Microsoft YaHei" panose="020B0503020204020204" pitchFamily="34" charset="-122"/>
                  <a:ea typeface="Microsoft YaHei" panose="020B0503020204020204" pitchFamily="34" charset="-122"/>
                  <a:sym typeface="Huawei Sans" panose="020C0503030203020204" pitchFamily="34" charset="0"/>
                </a:rPr>
                <a:t>删除</a:t>
              </a:r>
            </a:p>
          </p:txBody>
        </p:sp>
        <p:cxnSp>
          <p:nvCxnSpPr>
            <p:cNvPr id="62" name="直接箭头连接符 57">
              <a:extLst>
                <a:ext uri="{FF2B5EF4-FFF2-40B4-BE49-F238E27FC236}">
                  <a16:creationId xmlns:a16="http://schemas.microsoft.com/office/drawing/2014/main" id="{0970FD5C-9791-3F30-F0E5-8195D0B94E99}"/>
                </a:ext>
              </a:extLst>
            </p:cNvPr>
            <p:cNvCxnSpPr/>
            <p:nvPr/>
          </p:nvCxnSpPr>
          <p:spPr>
            <a:xfrm flipH="1">
              <a:off x="6553299" y="3523073"/>
              <a:ext cx="1206142" cy="8840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1E772726-284A-1BCD-2435-97D7A0EC7748}"/>
                </a:ext>
              </a:extLst>
            </p:cNvPr>
            <p:cNvSpPr txBox="1"/>
            <p:nvPr/>
          </p:nvSpPr>
          <p:spPr>
            <a:xfrm>
              <a:off x="5737149" y="3205479"/>
              <a:ext cx="2142413" cy="412445"/>
            </a:xfrm>
            <a:prstGeom prst="rect">
              <a:avLst/>
            </a:prstGeom>
            <a:noFill/>
          </p:spPr>
          <p:txBody>
            <a:bodyPr wrap="square" rtlCol="0">
              <a:spAutoFit/>
            </a:bodyPr>
            <a:lstStyle/>
            <a:p>
              <a:r>
                <a:rPr lang="zh-CN" altLang="en-US" sz="2000" dirty="0">
                  <a:latin typeface="Microsoft YaHei" panose="020B0503020204020204" pitchFamily="34" charset="-122"/>
                  <a:ea typeface="Microsoft YaHei" panose="020B0503020204020204" pitchFamily="34" charset="-122"/>
                  <a:sym typeface="Huawei Sans" panose="020C0503030203020204" pitchFamily="34" charset="0"/>
                </a:rPr>
                <a:t>如果是脏页淘汰刷盘</a:t>
              </a:r>
            </a:p>
          </p:txBody>
        </p:sp>
        <p:cxnSp>
          <p:nvCxnSpPr>
            <p:cNvPr id="64" name="直接箭头连接符 59">
              <a:extLst>
                <a:ext uri="{FF2B5EF4-FFF2-40B4-BE49-F238E27FC236}">
                  <a16:creationId xmlns:a16="http://schemas.microsoft.com/office/drawing/2014/main" id="{27AC0E27-CFB0-B2E3-558B-5CE5E8503BAE}"/>
                </a:ext>
              </a:extLst>
            </p:cNvPr>
            <p:cNvCxnSpPr>
              <a:cxnSpLocks/>
              <a:stCxn id="45" idx="3"/>
            </p:cNvCxnSpPr>
            <p:nvPr/>
          </p:nvCxnSpPr>
          <p:spPr>
            <a:xfrm>
              <a:off x="3035631" y="2901604"/>
              <a:ext cx="1486193" cy="9783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015B3311-8948-F27A-303A-26F698C43268}"/>
                </a:ext>
              </a:extLst>
            </p:cNvPr>
            <p:cNvSpPr txBox="1"/>
            <p:nvPr/>
          </p:nvSpPr>
          <p:spPr>
            <a:xfrm>
              <a:off x="5396643" y="4127815"/>
              <a:ext cx="1015252" cy="437563"/>
            </a:xfrm>
            <a:prstGeom prst="rect">
              <a:avLst/>
            </a:prstGeom>
            <a:noFill/>
          </p:spPr>
          <p:txBody>
            <a:bodyPr wrap="square" rtlCol="0">
              <a:spAutoFit/>
            </a:bodyPr>
            <a:lstStyle/>
            <a:p>
              <a:r>
                <a:rPr lang="zh-CN" altLang="en-US" sz="2000" dirty="0">
                  <a:latin typeface="Microsoft YaHei" panose="020B0503020204020204" pitchFamily="34" charset="-122"/>
                  <a:ea typeface="Microsoft YaHei" panose="020B0503020204020204" pitchFamily="34" charset="-122"/>
                  <a:sym typeface="Huawei Sans" panose="020C0503030203020204" pitchFamily="34" charset="0"/>
                </a:rPr>
                <a:t>读取页面</a:t>
              </a:r>
            </a:p>
          </p:txBody>
        </p:sp>
        <p:sp>
          <p:nvSpPr>
            <p:cNvPr id="66" name="矩形 65">
              <a:extLst>
                <a:ext uri="{FF2B5EF4-FFF2-40B4-BE49-F238E27FC236}">
                  <a16:creationId xmlns:a16="http://schemas.microsoft.com/office/drawing/2014/main" id="{CA2D221C-6300-E97C-D9E6-E6A0043BAD44}"/>
                </a:ext>
              </a:extLst>
            </p:cNvPr>
            <p:cNvSpPr/>
            <p:nvPr/>
          </p:nvSpPr>
          <p:spPr>
            <a:xfrm>
              <a:off x="6759702" y="1061979"/>
              <a:ext cx="2017337" cy="514231"/>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sym typeface="Huawei Sans" panose="020C0503030203020204" pitchFamily="34" charset="0"/>
                </a:rPr>
                <a:t>后台刷页面线程</a:t>
              </a:r>
            </a:p>
          </p:txBody>
        </p:sp>
        <p:cxnSp>
          <p:nvCxnSpPr>
            <p:cNvPr id="67" name="直接箭头连接符 62">
              <a:extLst>
                <a:ext uri="{FF2B5EF4-FFF2-40B4-BE49-F238E27FC236}">
                  <a16:creationId xmlns:a16="http://schemas.microsoft.com/office/drawing/2014/main" id="{C41AF4C5-268A-3B9D-C57D-ED2969D8C65E}"/>
                </a:ext>
              </a:extLst>
            </p:cNvPr>
            <p:cNvCxnSpPr>
              <a:cxnSpLocks/>
              <a:stCxn id="66" idx="2"/>
              <a:endCxn id="58" idx="0"/>
            </p:cNvCxnSpPr>
            <p:nvPr/>
          </p:nvCxnSpPr>
          <p:spPr>
            <a:xfrm>
              <a:off x="7768371" y="1576211"/>
              <a:ext cx="0" cy="213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流程图: 联系 63">
              <a:extLst>
                <a:ext uri="{FF2B5EF4-FFF2-40B4-BE49-F238E27FC236}">
                  <a16:creationId xmlns:a16="http://schemas.microsoft.com/office/drawing/2014/main" id="{A90FDD2A-36AD-21FA-5396-67D1BF63C751}"/>
                </a:ext>
              </a:extLst>
            </p:cNvPr>
            <p:cNvSpPr/>
            <p:nvPr/>
          </p:nvSpPr>
          <p:spPr>
            <a:xfrm>
              <a:off x="7753046" y="3448548"/>
              <a:ext cx="76504" cy="99831"/>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err="1">
                <a:solidFill>
                  <a:schemeClr val="tx1">
                    <a:alpha val="28000"/>
                  </a:schemeClr>
                </a:solidFill>
                <a:latin typeface="Microsoft YaHei" panose="020B0503020204020204" pitchFamily="34" charset="-122"/>
                <a:ea typeface="Microsoft YaHei" panose="020B0503020204020204" pitchFamily="34" charset="-122"/>
                <a:sym typeface="Huawei Sans" panose="020C0503030203020204" pitchFamily="34" charset="0"/>
              </a:endParaRPr>
            </a:p>
          </p:txBody>
        </p:sp>
        <p:cxnSp>
          <p:nvCxnSpPr>
            <p:cNvPr id="69" name="直接箭头连接符 64">
              <a:extLst>
                <a:ext uri="{FF2B5EF4-FFF2-40B4-BE49-F238E27FC236}">
                  <a16:creationId xmlns:a16="http://schemas.microsoft.com/office/drawing/2014/main" id="{E9E93DC1-49BC-04A6-DF14-5368A9A9694C}"/>
                </a:ext>
              </a:extLst>
            </p:cNvPr>
            <p:cNvCxnSpPr/>
            <p:nvPr/>
          </p:nvCxnSpPr>
          <p:spPr>
            <a:xfrm flipH="1">
              <a:off x="5981798" y="2873519"/>
              <a:ext cx="17776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圆柱体 3">
            <a:extLst>
              <a:ext uri="{FF2B5EF4-FFF2-40B4-BE49-F238E27FC236}">
                <a16:creationId xmlns:a16="http://schemas.microsoft.com/office/drawing/2014/main" id="{C9A5D92C-EB82-C653-A3BA-282117AD37D2}"/>
              </a:ext>
            </a:extLst>
          </p:cNvPr>
          <p:cNvSpPr/>
          <p:nvPr/>
        </p:nvSpPr>
        <p:spPr bwMode="auto">
          <a:xfrm>
            <a:off x="7772356" y="4255565"/>
            <a:ext cx="1783080" cy="1844300"/>
          </a:xfrm>
          <a:prstGeom prst="can">
            <a:avLst/>
          </a:prstGeom>
          <a:solidFill>
            <a:srgbClr val="00B0F0">
              <a:alpha val="54000"/>
            </a:srgb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32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spTree>
    <p:extLst>
      <p:ext uri="{BB962C8B-B14F-4D97-AF65-F5344CB8AC3E}">
        <p14:creationId xmlns:p14="http://schemas.microsoft.com/office/powerpoint/2010/main" val="3832947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9">
            <a:extLst>
              <a:ext uri="{FF2B5EF4-FFF2-40B4-BE49-F238E27FC236}">
                <a16:creationId xmlns:a16="http://schemas.microsoft.com/office/drawing/2014/main" id="{003226AC-6541-4649-B6AC-1E73BD4D9C4F}"/>
              </a:ext>
            </a:extLst>
          </p:cNvPr>
          <p:cNvSpPr/>
          <p:nvPr/>
        </p:nvSpPr>
        <p:spPr>
          <a:xfrm>
            <a:off x="187569" y="1057306"/>
            <a:ext cx="11816139" cy="5359125"/>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5</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技术架构特点</a:t>
            </a:r>
            <a:endParaRPr kumimoji="1" lang="zh-CN" altLang="en-US" dirty="0">
              <a:latin typeface="微软雅黑" panose="020B0503020204020204" pitchFamily="34" charset="-122"/>
              <a:ea typeface="微软雅黑" panose="020B0503020204020204" pitchFamily="34" charset="-122"/>
            </a:endParaRPr>
          </a:p>
        </p:txBody>
      </p:sp>
      <p:sp>
        <p:nvSpPr>
          <p:cNvPr id="8" name="内容占位符 2"/>
          <p:cNvSpPr>
            <a:spLocks noGrp="1"/>
          </p:cNvSpPr>
          <p:nvPr>
            <p:ph idx="1"/>
          </p:nvPr>
        </p:nvSpPr>
        <p:spPr>
          <a:xfrm>
            <a:off x="312615" y="1057306"/>
            <a:ext cx="11691093" cy="5459840"/>
          </a:xfrm>
        </p:spPr>
        <p:txBody>
          <a:bodyPr/>
          <a:lstStyle/>
          <a:p>
            <a:pPr>
              <a:lnSpc>
                <a:spcPct val="15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rPr>
              <a:t>原生分布式计算架构</a:t>
            </a:r>
            <a:r>
              <a:rPr lang="en-US" altLang="zh-CN" sz="2400" dirty="0">
                <a:latin typeface="微软雅黑" panose="020B0503020204020204" pitchFamily="34" charset="-122"/>
                <a:ea typeface="微软雅黑" panose="020B0503020204020204" pitchFamily="34" charset="-122"/>
              </a:rPr>
              <a:t>(Shared</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Nothing)</a:t>
            </a:r>
          </a:p>
          <a:p>
            <a:pPr lvl="1">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支持分布式</a:t>
            </a:r>
            <a:r>
              <a:rPr lang="en-US" altLang="zh-CN" sz="2000" dirty="0">
                <a:latin typeface="微软雅黑" panose="020B0503020204020204" pitchFamily="34" charset="-122"/>
                <a:ea typeface="微软雅黑" panose="020B0503020204020204" pitchFamily="34" charset="-122"/>
              </a:rPr>
              <a:t>SQL</a:t>
            </a:r>
            <a:r>
              <a:rPr lang="zh-CN" altLang="en-US" sz="2000" dirty="0">
                <a:latin typeface="微软雅黑" panose="020B0503020204020204" pitchFamily="34" charset="-122"/>
                <a:ea typeface="微软雅黑" panose="020B0503020204020204" pitchFamily="34" charset="-122"/>
              </a:rPr>
              <a:t>、分布式执行、分布式存储、分布式事务</a:t>
            </a:r>
            <a:endParaRPr lang="en-US" altLang="zh-CN" sz="20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可插拔存储引擎（内存表、行存表、列存表）</a:t>
            </a:r>
            <a:endParaRPr lang="en-US" altLang="zh-CN" sz="2000" dirty="0">
              <a:latin typeface="微软雅黑" panose="020B0503020204020204" pitchFamily="34" charset="-122"/>
              <a:ea typeface="微软雅黑" panose="020B0503020204020204" pitchFamily="34" charset="-122"/>
            </a:endParaRPr>
          </a:p>
          <a:p>
            <a:pPr>
              <a:lnSpc>
                <a:spcPct val="15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rPr>
              <a:t>云原生架构：计算</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内存</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存储分离、日志即数据</a:t>
            </a:r>
            <a:endParaRPr lang="en-US" altLang="zh-CN" sz="2400" dirty="0">
              <a:latin typeface="微软雅黑" panose="020B0503020204020204" pitchFamily="34" charset="-122"/>
              <a:ea typeface="微软雅黑" panose="020B0503020204020204" pitchFamily="34" charset="-122"/>
            </a:endParaRPr>
          </a:p>
          <a:p>
            <a:pPr>
              <a:lnSpc>
                <a:spcPct val="15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多层级高可用：故障自感知、多副本恢复、两地三中心、同城双集群、异地多活</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基于机器学习的智能优化器：</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ABO</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、智能优化、库内</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AI</a:t>
            </a:r>
          </a:p>
          <a:p>
            <a:pPr>
              <a:lnSpc>
                <a:spcPct val="15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安全管理：安全认证、访问控制、统一审计、计算</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存储</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传输的全密态、数据脱敏、防篡改的存储策略</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buFont typeface="Wingdings" pitchFamily="2" charset="2"/>
              <a:buChar char="l"/>
            </a:pPr>
            <a:r>
              <a:rPr lang="en-US" altLang="zh-CN" sz="2400" dirty="0">
                <a:latin typeface="微软雅黑" panose="020B0503020204020204" pitchFamily="34" charset="-122"/>
                <a:ea typeface="微软雅黑" panose="020B0503020204020204" pitchFamily="34" charset="-122"/>
                <a:cs typeface="Arial" panose="020B0604020202020204" pitchFamily="34" charset="0"/>
              </a:rPr>
              <a:t>HTAP</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：行列混存、智能行转列、新鲜度为</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0</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的透明行列路由、行列混存优化器</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476888" y="1056161"/>
            <a:ext cx="11278110" cy="5492276"/>
          </a:xfrm>
          <a:prstGeom prst="roundRect">
            <a:avLst>
              <a:gd name="adj" fmla="val 1227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50</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en-US" altLang="zh-CN" sz="4400" dirty="0" err="1">
                <a:latin typeface="微软雅黑" panose="020B0503020204020204" pitchFamily="34" charset="-122"/>
                <a:ea typeface="微软雅黑" panose="020B0503020204020204" pitchFamily="34" charset="-122"/>
              </a:rPr>
              <a:t>GaussDB</a:t>
            </a:r>
            <a:r>
              <a:rPr lang="zh-CN" altLang="en-US" sz="4400" dirty="0">
                <a:latin typeface="微软雅黑" panose="020B0503020204020204" pitchFamily="34" charset="-122"/>
                <a:ea typeface="微软雅黑" panose="020B0503020204020204" pitchFamily="34" charset="-122"/>
              </a:rPr>
              <a:t>行</a:t>
            </a:r>
            <a:r>
              <a:rPr kumimoji="1" lang="zh-CN" altLang="en-US" sz="4400" dirty="0">
                <a:latin typeface="微软雅黑" panose="020B0503020204020204" pitchFamily="34" charset="-122"/>
                <a:ea typeface="微软雅黑" panose="020B0503020204020204" pitchFamily="34" charset="-122"/>
              </a:rPr>
              <a:t>存储引擎</a:t>
            </a:r>
            <a:r>
              <a:rPr lang="en-US" altLang="zh-CN" sz="4400" dirty="0">
                <a:latin typeface="微软雅黑" panose="020B0503020204020204" pitchFamily="34" charset="-122"/>
                <a:ea typeface="微软雅黑" panose="020B0503020204020204" pitchFamily="34" charset="-122"/>
              </a:rPr>
              <a:t>—</a:t>
            </a:r>
            <a:r>
              <a:rPr lang="zh-CN" altLang="en-US" sz="4400" dirty="0">
                <a:latin typeface="微软雅黑" panose="020B0503020204020204" pitchFamily="34" charset="-122"/>
                <a:ea typeface="微软雅黑" panose="020B0503020204020204" pitchFamily="34" charset="-122"/>
              </a:rPr>
              <a:t>并行日志系统</a:t>
            </a:r>
            <a:endParaRPr kumimoji="1" lang="zh-CN" altLang="en-US" sz="4400" dirty="0">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620911" y="968026"/>
            <a:ext cx="10950176" cy="3426024"/>
          </a:xfrm>
        </p:spPr>
        <p:txBody>
          <a:bodyPr/>
          <a:lstStyle/>
          <a:p>
            <a:pPr>
              <a:lnSpc>
                <a:spcPct val="150000"/>
              </a:lnSpc>
              <a:buFont typeface="Wingdings" pitchFamily="2" charset="2"/>
              <a:buChar char="l"/>
            </a:pPr>
            <a:r>
              <a:rPr lang="zh-CN" altLang="en-US" sz="2000" dirty="0">
                <a:latin typeface="微软雅黑" panose="020B0503020204020204" pitchFamily="34" charset="-122"/>
                <a:ea typeface="微软雅黑" panose="020B0503020204020204" pitchFamily="34" charset="-122"/>
              </a:rPr>
              <a:t>事务提交仅保证事务相关的预写日志</a:t>
            </a:r>
            <a:r>
              <a:rPr lang="en-GB" altLang="zh-CN" sz="2000" dirty="0">
                <a:latin typeface="微软雅黑" panose="020B0503020204020204" pitchFamily="34" charset="-122"/>
                <a:ea typeface="微软雅黑" panose="020B0503020204020204" pitchFamily="34" charset="-122"/>
              </a:rPr>
              <a:t>WAL</a:t>
            </a:r>
            <a:r>
              <a:rPr lang="zh-CN" altLang="en-US" sz="2000" dirty="0">
                <a:latin typeface="微软雅黑" panose="020B0503020204020204" pitchFamily="34" charset="-122"/>
                <a:ea typeface="微软雅黑" panose="020B0503020204020204" pitchFamily="34" charset="-122"/>
              </a:rPr>
              <a:t>持久化完成</a:t>
            </a:r>
            <a:endParaRPr lang="en-US" altLang="zh-CN" sz="20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l"/>
            </a:pPr>
            <a:r>
              <a:rPr lang="en-GB"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WAL</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模块在内存中维护了</a:t>
            </a:r>
            <a:r>
              <a:rPr lang="en-GB"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WAL</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缓冲区用于各个事务的</a:t>
            </a:r>
            <a:r>
              <a:rPr lang="en-GB"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WAL</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日志并发写入缓存区，提高性能</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buFont typeface="Wingdings" panose="05000000000000000000" pitchFamily="2" charset="2"/>
              <a:buChar char="l"/>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后台刷</a:t>
            </a:r>
            <a:r>
              <a:rPr lang="en-GB"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WAL</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日志线程需要顺序从</a:t>
            </a:r>
            <a:r>
              <a:rPr lang="en-GB"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WAL </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缓冲区读取</a:t>
            </a:r>
            <a:r>
              <a:rPr lang="en-GB"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WAL</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日志完成持久化</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buFont typeface="Wingdings" panose="05000000000000000000" pitchFamily="2" charset="2"/>
              <a:buChar char="l"/>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在每个事务提交之前，需要判断已经刷新的</a:t>
            </a:r>
            <a:r>
              <a:rPr lang="en-GB"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WAL LSN</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是否已经包含了本事务的</a:t>
            </a:r>
            <a:r>
              <a:rPr lang="en-GB"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WAL</a:t>
            </a:r>
            <a:endPar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buFont typeface="Wingdings" panose="05000000000000000000" pitchFamily="2" charset="2"/>
              <a:buChar char="l"/>
            </a:pPr>
            <a:endParaRPr lang="zh-CN" altLang="en-US" sz="2000" kern="100" dirty="0">
              <a:effectLst/>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66" name="组合 65">
            <a:extLst>
              <a:ext uri="{FF2B5EF4-FFF2-40B4-BE49-F238E27FC236}">
                <a16:creationId xmlns:a16="http://schemas.microsoft.com/office/drawing/2014/main" id="{8F816F7B-A079-6730-5F18-177C921D25D2}"/>
              </a:ext>
            </a:extLst>
          </p:cNvPr>
          <p:cNvGrpSpPr/>
          <p:nvPr/>
        </p:nvGrpSpPr>
        <p:grpSpPr>
          <a:xfrm>
            <a:off x="2289093" y="3144240"/>
            <a:ext cx="7119312" cy="3363857"/>
            <a:chOff x="2289093" y="323869"/>
            <a:chExt cx="6806575" cy="5587379"/>
          </a:xfrm>
        </p:grpSpPr>
        <p:sp>
          <p:nvSpPr>
            <p:cNvPr id="4" name="矩形 3">
              <a:extLst>
                <a:ext uri="{FF2B5EF4-FFF2-40B4-BE49-F238E27FC236}">
                  <a16:creationId xmlns:a16="http://schemas.microsoft.com/office/drawing/2014/main" id="{B3D1A523-6DDD-8AA5-F324-189AAEEF51BA}"/>
                </a:ext>
              </a:extLst>
            </p:cNvPr>
            <p:cNvSpPr/>
            <p:nvPr/>
          </p:nvSpPr>
          <p:spPr>
            <a:xfrm>
              <a:off x="3120861" y="323869"/>
              <a:ext cx="5970905" cy="4529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Microsoft YaHei" panose="020B0503020204020204" pitchFamily="34" charset="-122"/>
                  <a:ea typeface="Microsoft YaHei" panose="020B0503020204020204" pitchFamily="34" charset="-122"/>
                </a:rPr>
                <a:t>分发</a:t>
              </a:r>
            </a:p>
          </p:txBody>
        </p:sp>
        <p:sp>
          <p:nvSpPr>
            <p:cNvPr id="8" name="箭头: 下 2">
              <a:extLst>
                <a:ext uri="{FF2B5EF4-FFF2-40B4-BE49-F238E27FC236}">
                  <a16:creationId xmlns:a16="http://schemas.microsoft.com/office/drawing/2014/main" id="{000D5C61-6F3E-31CC-2AFD-46D17886EEBC}"/>
                </a:ext>
              </a:extLst>
            </p:cNvPr>
            <p:cNvSpPr/>
            <p:nvPr/>
          </p:nvSpPr>
          <p:spPr>
            <a:xfrm>
              <a:off x="3910445" y="776778"/>
              <a:ext cx="161738" cy="841921"/>
            </a:xfrm>
            <a:prstGeom prst="downArrow">
              <a:avLst>
                <a:gd name="adj1" fmla="val 50000"/>
                <a:gd name="adj2" fmla="val 189791"/>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9" name="箭头: 下 22">
              <a:extLst>
                <a:ext uri="{FF2B5EF4-FFF2-40B4-BE49-F238E27FC236}">
                  <a16:creationId xmlns:a16="http://schemas.microsoft.com/office/drawing/2014/main" id="{F4832C79-6029-AA84-E92F-F6D7C52377D7}"/>
                </a:ext>
              </a:extLst>
            </p:cNvPr>
            <p:cNvSpPr/>
            <p:nvPr/>
          </p:nvSpPr>
          <p:spPr>
            <a:xfrm>
              <a:off x="6026727" y="776778"/>
              <a:ext cx="161738" cy="841921"/>
            </a:xfrm>
            <a:prstGeom prst="downArrow">
              <a:avLst>
                <a:gd name="adj1" fmla="val 50000"/>
                <a:gd name="adj2" fmla="val 189791"/>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10" name="箭头: 下 23">
              <a:extLst>
                <a:ext uri="{FF2B5EF4-FFF2-40B4-BE49-F238E27FC236}">
                  <a16:creationId xmlns:a16="http://schemas.microsoft.com/office/drawing/2014/main" id="{4ADFE362-57F2-1158-5F46-622F7E08F517}"/>
                </a:ext>
              </a:extLst>
            </p:cNvPr>
            <p:cNvSpPr/>
            <p:nvPr/>
          </p:nvSpPr>
          <p:spPr>
            <a:xfrm>
              <a:off x="8190634" y="776778"/>
              <a:ext cx="161738" cy="841921"/>
            </a:xfrm>
            <a:prstGeom prst="downArrow">
              <a:avLst>
                <a:gd name="adj1" fmla="val 50000"/>
                <a:gd name="adj2" fmla="val 189791"/>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Microsoft YaHei" panose="020B0503020204020204" pitchFamily="34" charset="-122"/>
                <a:ea typeface="Microsoft YaHei" panose="020B0503020204020204" pitchFamily="34" charset="-122"/>
              </a:endParaRPr>
            </a:p>
          </p:txBody>
        </p:sp>
        <p:grpSp>
          <p:nvGrpSpPr>
            <p:cNvPr id="11" name="组合 10">
              <a:extLst>
                <a:ext uri="{FF2B5EF4-FFF2-40B4-BE49-F238E27FC236}">
                  <a16:creationId xmlns:a16="http://schemas.microsoft.com/office/drawing/2014/main" id="{1C21F936-7C65-D99F-F4D6-E08137885AB7}"/>
                </a:ext>
              </a:extLst>
            </p:cNvPr>
            <p:cNvGrpSpPr/>
            <p:nvPr/>
          </p:nvGrpSpPr>
          <p:grpSpPr>
            <a:xfrm>
              <a:off x="3178548" y="1062946"/>
              <a:ext cx="648227" cy="1891591"/>
              <a:chOff x="3441173" y="1310639"/>
              <a:chExt cx="648227" cy="1891591"/>
            </a:xfrm>
          </p:grpSpPr>
          <p:sp>
            <p:nvSpPr>
              <p:cNvPr id="12" name="矩形: 圆角 4">
                <a:extLst>
                  <a:ext uri="{FF2B5EF4-FFF2-40B4-BE49-F238E27FC236}">
                    <a16:creationId xmlns:a16="http://schemas.microsoft.com/office/drawing/2014/main" id="{DDAF5E8B-526E-6A36-EA9A-083DE1C2E964}"/>
                  </a:ext>
                </a:extLst>
              </p:cNvPr>
              <p:cNvSpPr/>
              <p:nvPr/>
            </p:nvSpPr>
            <p:spPr>
              <a:xfrm>
                <a:off x="3962400" y="1310639"/>
                <a:ext cx="127000" cy="1045311"/>
              </a:xfrm>
              <a:prstGeom prst="roundRect">
                <a:avLst>
                  <a:gd name="adj" fmla="val 50000"/>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Microsoft YaHei" panose="020B0503020204020204" pitchFamily="34" charset="-122"/>
                  <a:ea typeface="Microsoft YaHei" panose="020B0503020204020204" pitchFamily="34" charset="-122"/>
                </a:endParaRPr>
              </a:p>
            </p:txBody>
          </p:sp>
          <p:cxnSp>
            <p:nvCxnSpPr>
              <p:cNvPr id="13" name="直接箭头连接符 7">
                <a:extLst>
                  <a:ext uri="{FF2B5EF4-FFF2-40B4-BE49-F238E27FC236}">
                    <a16:creationId xmlns:a16="http://schemas.microsoft.com/office/drawing/2014/main" id="{F5C05B1A-8F0A-2DEB-6E9C-DC1F1D5FFCA7}"/>
                  </a:ext>
                </a:extLst>
              </p:cNvPr>
              <p:cNvCxnSpPr>
                <a:cxnSpLocks/>
                <a:stCxn id="12" idx="2"/>
              </p:cNvCxnSpPr>
              <p:nvPr/>
            </p:nvCxnSpPr>
            <p:spPr>
              <a:xfrm>
                <a:off x="4025900" y="2355950"/>
                <a:ext cx="0" cy="846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FF0161C-C83F-8BA4-C6C0-FB3B3D3F1599}"/>
                  </a:ext>
                </a:extLst>
              </p:cNvPr>
              <p:cNvSpPr txBox="1"/>
              <p:nvPr/>
            </p:nvSpPr>
            <p:spPr>
              <a:xfrm>
                <a:off x="3564148" y="1866394"/>
                <a:ext cx="344912" cy="536778"/>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a:t>
                </a:r>
                <a:r>
                  <a:rPr lang="en-US" altLang="zh-CN" sz="1050" dirty="0">
                    <a:latin typeface="Microsoft YaHei" panose="020B0503020204020204" pitchFamily="34" charset="-122"/>
                    <a:ea typeface="Microsoft YaHei" panose="020B0503020204020204" pitchFamily="34" charset="-122"/>
                    <a:cs typeface="Huawei Sans" panose="020C0503030203020204" pitchFamily="34" charset="0"/>
                  </a:rPr>
                  <a:t>1</a:t>
                </a: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线程</a:t>
                </a:r>
              </a:p>
            </p:txBody>
          </p:sp>
          <p:sp>
            <p:nvSpPr>
              <p:cNvPr id="15" name="文本框 14">
                <a:extLst>
                  <a:ext uri="{FF2B5EF4-FFF2-40B4-BE49-F238E27FC236}">
                    <a16:creationId xmlns:a16="http://schemas.microsoft.com/office/drawing/2014/main" id="{02D3269F-4C7A-33F2-B40D-2C443A5BC57B}"/>
                  </a:ext>
                </a:extLst>
              </p:cNvPr>
              <p:cNvSpPr txBox="1"/>
              <p:nvPr/>
            </p:nvSpPr>
            <p:spPr>
              <a:xfrm>
                <a:off x="3441173" y="2675245"/>
                <a:ext cx="513607" cy="268390"/>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事务日志</a:t>
                </a:r>
              </a:p>
            </p:txBody>
          </p:sp>
        </p:grpSp>
        <p:grpSp>
          <p:nvGrpSpPr>
            <p:cNvPr id="16" name="组合 15">
              <a:extLst>
                <a:ext uri="{FF2B5EF4-FFF2-40B4-BE49-F238E27FC236}">
                  <a16:creationId xmlns:a16="http://schemas.microsoft.com/office/drawing/2014/main" id="{F0E4DE97-943C-758C-7169-A7B70622D332}"/>
                </a:ext>
              </a:extLst>
            </p:cNvPr>
            <p:cNvGrpSpPr/>
            <p:nvPr/>
          </p:nvGrpSpPr>
          <p:grpSpPr>
            <a:xfrm flipH="1">
              <a:off x="4158508" y="1062946"/>
              <a:ext cx="648228" cy="1891591"/>
              <a:chOff x="3441172" y="1310639"/>
              <a:chExt cx="648228" cy="1891591"/>
            </a:xfrm>
          </p:grpSpPr>
          <p:sp>
            <p:nvSpPr>
              <p:cNvPr id="17" name="矩形: 圆角 34">
                <a:extLst>
                  <a:ext uri="{FF2B5EF4-FFF2-40B4-BE49-F238E27FC236}">
                    <a16:creationId xmlns:a16="http://schemas.microsoft.com/office/drawing/2014/main" id="{5DDB588A-0816-E1DD-A543-349708F8B6F2}"/>
                  </a:ext>
                </a:extLst>
              </p:cNvPr>
              <p:cNvSpPr/>
              <p:nvPr/>
            </p:nvSpPr>
            <p:spPr>
              <a:xfrm>
                <a:off x="3962400" y="1310639"/>
                <a:ext cx="127000" cy="1045311"/>
              </a:xfrm>
              <a:prstGeom prst="roundRect">
                <a:avLst>
                  <a:gd name="adj" fmla="val 50000"/>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Microsoft YaHei" panose="020B0503020204020204" pitchFamily="34" charset="-122"/>
                  <a:ea typeface="Microsoft YaHei" panose="020B0503020204020204" pitchFamily="34" charset="-122"/>
                </a:endParaRPr>
              </a:p>
            </p:txBody>
          </p:sp>
          <p:cxnSp>
            <p:nvCxnSpPr>
              <p:cNvPr id="18" name="直接箭头连接符 35">
                <a:extLst>
                  <a:ext uri="{FF2B5EF4-FFF2-40B4-BE49-F238E27FC236}">
                    <a16:creationId xmlns:a16="http://schemas.microsoft.com/office/drawing/2014/main" id="{5B1EF952-6782-FEE9-46BA-A1B8BAAFD89C}"/>
                  </a:ext>
                </a:extLst>
              </p:cNvPr>
              <p:cNvCxnSpPr>
                <a:cxnSpLocks/>
                <a:stCxn id="17" idx="2"/>
              </p:cNvCxnSpPr>
              <p:nvPr/>
            </p:nvCxnSpPr>
            <p:spPr>
              <a:xfrm>
                <a:off x="4025900" y="2355950"/>
                <a:ext cx="0" cy="846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D523E2AC-A5F3-9F64-47E4-1D87136FED14}"/>
                  </a:ext>
                </a:extLst>
              </p:cNvPr>
              <p:cNvSpPr txBox="1"/>
              <p:nvPr/>
            </p:nvSpPr>
            <p:spPr>
              <a:xfrm>
                <a:off x="3564148" y="1866394"/>
                <a:ext cx="344912" cy="536778"/>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a:t>
                </a:r>
                <a:r>
                  <a:rPr lang="en-US" altLang="zh-CN" sz="1050" dirty="0">
                    <a:latin typeface="Microsoft YaHei" panose="020B0503020204020204" pitchFamily="34" charset="-122"/>
                    <a:ea typeface="Microsoft YaHei" panose="020B0503020204020204" pitchFamily="34" charset="-122"/>
                    <a:cs typeface="Huawei Sans" panose="020C0503030203020204" pitchFamily="34" charset="0"/>
                  </a:rPr>
                  <a:t>2</a:t>
                </a: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线程</a:t>
                </a:r>
              </a:p>
            </p:txBody>
          </p:sp>
          <p:sp>
            <p:nvSpPr>
              <p:cNvPr id="20" name="文本框 19">
                <a:extLst>
                  <a:ext uri="{FF2B5EF4-FFF2-40B4-BE49-F238E27FC236}">
                    <a16:creationId xmlns:a16="http://schemas.microsoft.com/office/drawing/2014/main" id="{07B352ED-8D7E-56B6-2A88-1894747D0802}"/>
                  </a:ext>
                </a:extLst>
              </p:cNvPr>
              <p:cNvSpPr txBox="1"/>
              <p:nvPr/>
            </p:nvSpPr>
            <p:spPr>
              <a:xfrm>
                <a:off x="3441172" y="2675245"/>
                <a:ext cx="513608" cy="268390"/>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事务日志</a:t>
                </a:r>
              </a:p>
            </p:txBody>
          </p:sp>
        </p:grpSp>
        <p:grpSp>
          <p:nvGrpSpPr>
            <p:cNvPr id="21" name="组合 20">
              <a:extLst>
                <a:ext uri="{FF2B5EF4-FFF2-40B4-BE49-F238E27FC236}">
                  <a16:creationId xmlns:a16="http://schemas.microsoft.com/office/drawing/2014/main" id="{EA0472F0-671A-DF2B-DD2D-2BA971C36A44}"/>
                </a:ext>
              </a:extLst>
            </p:cNvPr>
            <p:cNvGrpSpPr/>
            <p:nvPr/>
          </p:nvGrpSpPr>
          <p:grpSpPr>
            <a:xfrm>
              <a:off x="5281668" y="1062946"/>
              <a:ext cx="648227" cy="1891591"/>
              <a:chOff x="3441173" y="1310639"/>
              <a:chExt cx="648227" cy="1891591"/>
            </a:xfrm>
          </p:grpSpPr>
          <p:sp>
            <p:nvSpPr>
              <p:cNvPr id="22" name="矩形: 圆角 39">
                <a:extLst>
                  <a:ext uri="{FF2B5EF4-FFF2-40B4-BE49-F238E27FC236}">
                    <a16:creationId xmlns:a16="http://schemas.microsoft.com/office/drawing/2014/main" id="{0F0AF47B-00B2-0B60-A524-793A5AF1C597}"/>
                  </a:ext>
                </a:extLst>
              </p:cNvPr>
              <p:cNvSpPr/>
              <p:nvPr/>
            </p:nvSpPr>
            <p:spPr>
              <a:xfrm>
                <a:off x="3962400" y="1310639"/>
                <a:ext cx="127000" cy="1045311"/>
              </a:xfrm>
              <a:prstGeom prst="roundRect">
                <a:avLst>
                  <a:gd name="adj" fmla="val 50000"/>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Microsoft YaHei" panose="020B0503020204020204" pitchFamily="34" charset="-122"/>
                  <a:ea typeface="Microsoft YaHei" panose="020B0503020204020204" pitchFamily="34" charset="-122"/>
                </a:endParaRPr>
              </a:p>
            </p:txBody>
          </p:sp>
          <p:cxnSp>
            <p:nvCxnSpPr>
              <p:cNvPr id="23" name="直接箭头连接符 40">
                <a:extLst>
                  <a:ext uri="{FF2B5EF4-FFF2-40B4-BE49-F238E27FC236}">
                    <a16:creationId xmlns:a16="http://schemas.microsoft.com/office/drawing/2014/main" id="{7CAC6835-8C35-217A-7D71-EEE7CCA19EE9}"/>
                  </a:ext>
                </a:extLst>
              </p:cNvPr>
              <p:cNvCxnSpPr>
                <a:cxnSpLocks/>
                <a:stCxn id="22" idx="2"/>
              </p:cNvCxnSpPr>
              <p:nvPr/>
            </p:nvCxnSpPr>
            <p:spPr>
              <a:xfrm>
                <a:off x="4025900" y="2355950"/>
                <a:ext cx="0" cy="846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9A7DF659-351C-FD45-C976-54EBB9ECC8AE}"/>
                  </a:ext>
                </a:extLst>
              </p:cNvPr>
              <p:cNvSpPr txBox="1"/>
              <p:nvPr/>
            </p:nvSpPr>
            <p:spPr>
              <a:xfrm>
                <a:off x="3564148" y="1866394"/>
                <a:ext cx="344912" cy="536778"/>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a:t>
                </a:r>
                <a:r>
                  <a:rPr lang="en-US" altLang="zh-CN" sz="1050" dirty="0">
                    <a:latin typeface="Microsoft YaHei" panose="020B0503020204020204" pitchFamily="34" charset="-122"/>
                    <a:ea typeface="Microsoft YaHei" panose="020B0503020204020204" pitchFamily="34" charset="-122"/>
                    <a:cs typeface="Huawei Sans" panose="020C0503030203020204" pitchFamily="34" charset="0"/>
                  </a:rPr>
                  <a:t>3</a:t>
                </a: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线程</a:t>
                </a:r>
              </a:p>
            </p:txBody>
          </p:sp>
          <p:sp>
            <p:nvSpPr>
              <p:cNvPr id="25" name="文本框 24">
                <a:extLst>
                  <a:ext uri="{FF2B5EF4-FFF2-40B4-BE49-F238E27FC236}">
                    <a16:creationId xmlns:a16="http://schemas.microsoft.com/office/drawing/2014/main" id="{D51649AE-971C-9039-FD23-1AA20A99961D}"/>
                  </a:ext>
                </a:extLst>
              </p:cNvPr>
              <p:cNvSpPr txBox="1"/>
              <p:nvPr/>
            </p:nvSpPr>
            <p:spPr>
              <a:xfrm>
                <a:off x="3441173" y="2675245"/>
                <a:ext cx="513607" cy="268390"/>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事务日志</a:t>
                </a:r>
              </a:p>
            </p:txBody>
          </p:sp>
        </p:grpSp>
        <p:grpSp>
          <p:nvGrpSpPr>
            <p:cNvPr id="26" name="组合 25">
              <a:extLst>
                <a:ext uri="{FF2B5EF4-FFF2-40B4-BE49-F238E27FC236}">
                  <a16:creationId xmlns:a16="http://schemas.microsoft.com/office/drawing/2014/main" id="{952B4462-CFB1-2B08-2AB2-DE4060376888}"/>
                </a:ext>
              </a:extLst>
            </p:cNvPr>
            <p:cNvGrpSpPr/>
            <p:nvPr/>
          </p:nvGrpSpPr>
          <p:grpSpPr>
            <a:xfrm flipH="1">
              <a:off x="6261628" y="1062946"/>
              <a:ext cx="648228" cy="1891591"/>
              <a:chOff x="3441172" y="1310639"/>
              <a:chExt cx="648228" cy="1891591"/>
            </a:xfrm>
          </p:grpSpPr>
          <p:sp>
            <p:nvSpPr>
              <p:cNvPr id="27" name="矩形: 圆角 44">
                <a:extLst>
                  <a:ext uri="{FF2B5EF4-FFF2-40B4-BE49-F238E27FC236}">
                    <a16:creationId xmlns:a16="http://schemas.microsoft.com/office/drawing/2014/main" id="{7E36B7C9-8B8B-AFF3-0E6C-575A7B57BED8}"/>
                  </a:ext>
                </a:extLst>
              </p:cNvPr>
              <p:cNvSpPr/>
              <p:nvPr/>
            </p:nvSpPr>
            <p:spPr>
              <a:xfrm>
                <a:off x="3962400" y="1310639"/>
                <a:ext cx="127000" cy="1045311"/>
              </a:xfrm>
              <a:prstGeom prst="roundRect">
                <a:avLst>
                  <a:gd name="adj" fmla="val 50000"/>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Microsoft YaHei" panose="020B0503020204020204" pitchFamily="34" charset="-122"/>
                  <a:ea typeface="Microsoft YaHei" panose="020B0503020204020204" pitchFamily="34" charset="-122"/>
                </a:endParaRPr>
              </a:p>
            </p:txBody>
          </p:sp>
          <p:cxnSp>
            <p:nvCxnSpPr>
              <p:cNvPr id="28" name="直接箭头连接符 45">
                <a:extLst>
                  <a:ext uri="{FF2B5EF4-FFF2-40B4-BE49-F238E27FC236}">
                    <a16:creationId xmlns:a16="http://schemas.microsoft.com/office/drawing/2014/main" id="{2C2DA2A8-7DDD-0172-F218-E9ACA08EE333}"/>
                  </a:ext>
                </a:extLst>
              </p:cNvPr>
              <p:cNvCxnSpPr>
                <a:cxnSpLocks/>
                <a:stCxn id="27" idx="2"/>
              </p:cNvCxnSpPr>
              <p:nvPr/>
            </p:nvCxnSpPr>
            <p:spPr>
              <a:xfrm>
                <a:off x="4025900" y="2355950"/>
                <a:ext cx="0" cy="846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B2C3F340-54DF-3340-02FC-03C21FD89609}"/>
                  </a:ext>
                </a:extLst>
              </p:cNvPr>
              <p:cNvSpPr txBox="1"/>
              <p:nvPr/>
            </p:nvSpPr>
            <p:spPr>
              <a:xfrm>
                <a:off x="3564148" y="1866394"/>
                <a:ext cx="344912" cy="536778"/>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a:t>
                </a:r>
                <a:r>
                  <a:rPr lang="en-US" altLang="zh-CN" sz="1050" dirty="0">
                    <a:latin typeface="Microsoft YaHei" panose="020B0503020204020204" pitchFamily="34" charset="-122"/>
                    <a:ea typeface="Microsoft YaHei" panose="020B0503020204020204" pitchFamily="34" charset="-122"/>
                    <a:cs typeface="Huawei Sans" panose="020C0503030203020204" pitchFamily="34" charset="0"/>
                  </a:rPr>
                  <a:t>4</a:t>
                </a: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线程</a:t>
                </a:r>
              </a:p>
            </p:txBody>
          </p:sp>
          <p:sp>
            <p:nvSpPr>
              <p:cNvPr id="30" name="文本框 29">
                <a:extLst>
                  <a:ext uri="{FF2B5EF4-FFF2-40B4-BE49-F238E27FC236}">
                    <a16:creationId xmlns:a16="http://schemas.microsoft.com/office/drawing/2014/main" id="{F551102F-2240-C8A6-5182-22154664E46B}"/>
                  </a:ext>
                </a:extLst>
              </p:cNvPr>
              <p:cNvSpPr txBox="1"/>
              <p:nvPr/>
            </p:nvSpPr>
            <p:spPr>
              <a:xfrm>
                <a:off x="3441172" y="2675245"/>
                <a:ext cx="513608" cy="268390"/>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事务日志</a:t>
                </a:r>
              </a:p>
            </p:txBody>
          </p:sp>
        </p:grpSp>
        <p:grpSp>
          <p:nvGrpSpPr>
            <p:cNvPr id="31" name="组合 30">
              <a:extLst>
                <a:ext uri="{FF2B5EF4-FFF2-40B4-BE49-F238E27FC236}">
                  <a16:creationId xmlns:a16="http://schemas.microsoft.com/office/drawing/2014/main" id="{33C48EA1-EC8C-FDBC-3C58-68FA5B194655}"/>
                </a:ext>
              </a:extLst>
            </p:cNvPr>
            <p:cNvGrpSpPr/>
            <p:nvPr/>
          </p:nvGrpSpPr>
          <p:grpSpPr>
            <a:xfrm>
              <a:off x="7432891" y="1062946"/>
              <a:ext cx="648227" cy="1891591"/>
              <a:chOff x="3441173" y="1310639"/>
              <a:chExt cx="648227" cy="1891591"/>
            </a:xfrm>
          </p:grpSpPr>
          <p:sp>
            <p:nvSpPr>
              <p:cNvPr id="32" name="矩形: 圆角 49">
                <a:extLst>
                  <a:ext uri="{FF2B5EF4-FFF2-40B4-BE49-F238E27FC236}">
                    <a16:creationId xmlns:a16="http://schemas.microsoft.com/office/drawing/2014/main" id="{2541F7A1-4BBF-1772-4B1C-9F0D90E788E8}"/>
                  </a:ext>
                </a:extLst>
              </p:cNvPr>
              <p:cNvSpPr/>
              <p:nvPr/>
            </p:nvSpPr>
            <p:spPr>
              <a:xfrm>
                <a:off x="3962400" y="1310639"/>
                <a:ext cx="127000" cy="1045311"/>
              </a:xfrm>
              <a:prstGeom prst="roundRect">
                <a:avLst>
                  <a:gd name="adj" fmla="val 50000"/>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Microsoft YaHei" panose="020B0503020204020204" pitchFamily="34" charset="-122"/>
                  <a:ea typeface="Microsoft YaHei" panose="020B0503020204020204" pitchFamily="34" charset="-122"/>
                </a:endParaRPr>
              </a:p>
            </p:txBody>
          </p:sp>
          <p:cxnSp>
            <p:nvCxnSpPr>
              <p:cNvPr id="33" name="直接箭头连接符 50">
                <a:extLst>
                  <a:ext uri="{FF2B5EF4-FFF2-40B4-BE49-F238E27FC236}">
                    <a16:creationId xmlns:a16="http://schemas.microsoft.com/office/drawing/2014/main" id="{FAE746EE-47F2-AB9A-DF11-959390AEA4D1}"/>
                  </a:ext>
                </a:extLst>
              </p:cNvPr>
              <p:cNvCxnSpPr>
                <a:cxnSpLocks/>
                <a:stCxn id="32" idx="2"/>
              </p:cNvCxnSpPr>
              <p:nvPr/>
            </p:nvCxnSpPr>
            <p:spPr>
              <a:xfrm>
                <a:off x="4025900" y="2355950"/>
                <a:ext cx="0" cy="846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8517A6CB-B20C-EE4F-2F1A-916A7F37AC2C}"/>
                  </a:ext>
                </a:extLst>
              </p:cNvPr>
              <p:cNvSpPr txBox="1"/>
              <p:nvPr/>
            </p:nvSpPr>
            <p:spPr>
              <a:xfrm>
                <a:off x="3564148" y="1866394"/>
                <a:ext cx="344912" cy="536778"/>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a:t>
                </a:r>
                <a:r>
                  <a:rPr lang="en-US" altLang="zh-CN" sz="1050" dirty="0">
                    <a:latin typeface="Microsoft YaHei" panose="020B0503020204020204" pitchFamily="34" charset="-122"/>
                    <a:ea typeface="Microsoft YaHei" panose="020B0503020204020204" pitchFamily="34" charset="-122"/>
                    <a:cs typeface="Huawei Sans" panose="020C0503030203020204" pitchFamily="34" charset="0"/>
                  </a:rPr>
                  <a:t>5</a:t>
                </a: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线程</a:t>
                </a:r>
              </a:p>
            </p:txBody>
          </p:sp>
          <p:sp>
            <p:nvSpPr>
              <p:cNvPr id="35" name="文本框 34">
                <a:extLst>
                  <a:ext uri="{FF2B5EF4-FFF2-40B4-BE49-F238E27FC236}">
                    <a16:creationId xmlns:a16="http://schemas.microsoft.com/office/drawing/2014/main" id="{F5FF8DED-284E-42B6-B997-4679DBE180E3}"/>
                  </a:ext>
                </a:extLst>
              </p:cNvPr>
              <p:cNvSpPr txBox="1"/>
              <p:nvPr/>
            </p:nvSpPr>
            <p:spPr>
              <a:xfrm>
                <a:off x="3441173" y="2675245"/>
                <a:ext cx="513607" cy="268390"/>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事务日志</a:t>
                </a:r>
              </a:p>
            </p:txBody>
          </p:sp>
        </p:grpSp>
        <p:grpSp>
          <p:nvGrpSpPr>
            <p:cNvPr id="36" name="组合 35">
              <a:extLst>
                <a:ext uri="{FF2B5EF4-FFF2-40B4-BE49-F238E27FC236}">
                  <a16:creationId xmlns:a16="http://schemas.microsoft.com/office/drawing/2014/main" id="{6DECD1CC-F61B-05FA-84A6-A254CBFA8E27}"/>
                </a:ext>
              </a:extLst>
            </p:cNvPr>
            <p:cNvGrpSpPr/>
            <p:nvPr/>
          </p:nvGrpSpPr>
          <p:grpSpPr>
            <a:xfrm flipH="1">
              <a:off x="8412851" y="1062946"/>
              <a:ext cx="648228" cy="1891591"/>
              <a:chOff x="3441172" y="1310639"/>
              <a:chExt cx="648228" cy="1891591"/>
            </a:xfrm>
          </p:grpSpPr>
          <p:sp>
            <p:nvSpPr>
              <p:cNvPr id="37" name="矩形: 圆角 54">
                <a:extLst>
                  <a:ext uri="{FF2B5EF4-FFF2-40B4-BE49-F238E27FC236}">
                    <a16:creationId xmlns:a16="http://schemas.microsoft.com/office/drawing/2014/main" id="{A16F8FB7-365B-81FE-91FC-EF3CF96DE117}"/>
                  </a:ext>
                </a:extLst>
              </p:cNvPr>
              <p:cNvSpPr/>
              <p:nvPr/>
            </p:nvSpPr>
            <p:spPr>
              <a:xfrm>
                <a:off x="3962400" y="1310639"/>
                <a:ext cx="127000" cy="1045311"/>
              </a:xfrm>
              <a:prstGeom prst="roundRect">
                <a:avLst>
                  <a:gd name="adj" fmla="val 50000"/>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Microsoft YaHei" panose="020B0503020204020204" pitchFamily="34" charset="-122"/>
                  <a:ea typeface="Microsoft YaHei" panose="020B0503020204020204" pitchFamily="34" charset="-122"/>
                </a:endParaRPr>
              </a:p>
            </p:txBody>
          </p:sp>
          <p:cxnSp>
            <p:nvCxnSpPr>
              <p:cNvPr id="38" name="直接箭头连接符 60">
                <a:extLst>
                  <a:ext uri="{FF2B5EF4-FFF2-40B4-BE49-F238E27FC236}">
                    <a16:creationId xmlns:a16="http://schemas.microsoft.com/office/drawing/2014/main" id="{41089DA6-C859-60AC-9AFC-7A1C93AAA0F9}"/>
                  </a:ext>
                </a:extLst>
              </p:cNvPr>
              <p:cNvCxnSpPr>
                <a:cxnSpLocks/>
                <a:stCxn id="37" idx="2"/>
              </p:cNvCxnSpPr>
              <p:nvPr/>
            </p:nvCxnSpPr>
            <p:spPr>
              <a:xfrm>
                <a:off x="4025900" y="2355950"/>
                <a:ext cx="0" cy="846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6F0A63AE-9A9D-AA81-D218-EA7604E1E9CA}"/>
                  </a:ext>
                </a:extLst>
              </p:cNvPr>
              <p:cNvSpPr txBox="1"/>
              <p:nvPr/>
            </p:nvSpPr>
            <p:spPr>
              <a:xfrm>
                <a:off x="3564148" y="1866394"/>
                <a:ext cx="344912" cy="536778"/>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a:t>
                </a:r>
                <a:r>
                  <a:rPr lang="en-US" altLang="zh-CN" sz="1050" dirty="0">
                    <a:latin typeface="Microsoft YaHei" panose="020B0503020204020204" pitchFamily="34" charset="-122"/>
                    <a:ea typeface="Microsoft YaHei" panose="020B0503020204020204" pitchFamily="34" charset="-122"/>
                    <a:cs typeface="Huawei Sans" panose="020C0503030203020204" pitchFamily="34" charset="0"/>
                  </a:rPr>
                  <a:t>6</a:t>
                </a: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线程</a:t>
                </a:r>
              </a:p>
            </p:txBody>
          </p:sp>
          <p:sp>
            <p:nvSpPr>
              <p:cNvPr id="40" name="文本框 39">
                <a:extLst>
                  <a:ext uri="{FF2B5EF4-FFF2-40B4-BE49-F238E27FC236}">
                    <a16:creationId xmlns:a16="http://schemas.microsoft.com/office/drawing/2014/main" id="{6856DD5B-E47C-5D8F-081F-7FCE2870AF37}"/>
                  </a:ext>
                </a:extLst>
              </p:cNvPr>
              <p:cNvSpPr txBox="1"/>
              <p:nvPr/>
            </p:nvSpPr>
            <p:spPr>
              <a:xfrm>
                <a:off x="3441172" y="2675245"/>
                <a:ext cx="513608" cy="268390"/>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事务日志</a:t>
                </a:r>
              </a:p>
            </p:txBody>
          </p:sp>
        </p:grpSp>
        <p:grpSp>
          <p:nvGrpSpPr>
            <p:cNvPr id="48" name="组合 47">
              <a:extLst>
                <a:ext uri="{FF2B5EF4-FFF2-40B4-BE49-F238E27FC236}">
                  <a16:creationId xmlns:a16="http://schemas.microsoft.com/office/drawing/2014/main" id="{0B5414D3-E425-8B23-229A-29D1EAC3D7E4}"/>
                </a:ext>
              </a:extLst>
            </p:cNvPr>
            <p:cNvGrpSpPr/>
            <p:nvPr/>
          </p:nvGrpSpPr>
          <p:grpSpPr>
            <a:xfrm>
              <a:off x="5636299" y="3673263"/>
              <a:ext cx="1125782" cy="2237985"/>
              <a:chOff x="3933463" y="3673263"/>
              <a:chExt cx="1125782" cy="2237985"/>
            </a:xfrm>
          </p:grpSpPr>
          <p:sp>
            <p:nvSpPr>
              <p:cNvPr id="49" name="矩形: 圆角 86">
                <a:extLst>
                  <a:ext uri="{FF2B5EF4-FFF2-40B4-BE49-F238E27FC236}">
                    <a16:creationId xmlns:a16="http://schemas.microsoft.com/office/drawing/2014/main" id="{BBAB8BA2-A9E1-B641-C72D-86D895ECB420}"/>
                  </a:ext>
                </a:extLst>
              </p:cNvPr>
              <p:cNvSpPr/>
              <p:nvPr/>
            </p:nvSpPr>
            <p:spPr>
              <a:xfrm flipH="1">
                <a:off x="4301112" y="3673263"/>
                <a:ext cx="127000" cy="1304926"/>
              </a:xfrm>
              <a:prstGeom prst="roundRect">
                <a:avLst>
                  <a:gd name="adj" fmla="val 50000"/>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Microsoft YaHei" panose="020B0503020204020204" pitchFamily="34" charset="-122"/>
                  <a:ea typeface="Microsoft YaHei" panose="020B0503020204020204" pitchFamily="34" charset="-122"/>
                </a:endParaRPr>
              </a:p>
            </p:txBody>
          </p:sp>
          <p:sp>
            <p:nvSpPr>
              <p:cNvPr id="50" name="文本框 49">
                <a:extLst>
                  <a:ext uri="{FF2B5EF4-FFF2-40B4-BE49-F238E27FC236}">
                    <a16:creationId xmlns:a16="http://schemas.microsoft.com/office/drawing/2014/main" id="{644094E2-FCD4-D6DA-E472-15A36A9FD727}"/>
                  </a:ext>
                </a:extLst>
              </p:cNvPr>
              <p:cNvSpPr txBox="1"/>
              <p:nvPr/>
            </p:nvSpPr>
            <p:spPr>
              <a:xfrm flipH="1">
                <a:off x="4527858" y="4229020"/>
                <a:ext cx="531387" cy="536778"/>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日志写盘</a:t>
                </a:r>
                <a:endParaRPr lang="en-US" altLang="zh-CN" sz="1050" dirty="0">
                  <a:latin typeface="Microsoft YaHei" panose="020B0503020204020204" pitchFamily="34" charset="-122"/>
                  <a:ea typeface="Microsoft YaHei" panose="020B0503020204020204" pitchFamily="34" charset="-122"/>
                  <a:cs typeface="Huawei Sans" panose="020C0503030203020204" pitchFamily="34" charset="0"/>
                </a:endParaRPr>
              </a:p>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线程</a:t>
                </a:r>
              </a:p>
            </p:txBody>
          </p:sp>
          <p:sp>
            <p:nvSpPr>
              <p:cNvPr id="51" name="流程图: 文档 88">
                <a:extLst>
                  <a:ext uri="{FF2B5EF4-FFF2-40B4-BE49-F238E27FC236}">
                    <a16:creationId xmlns:a16="http://schemas.microsoft.com/office/drawing/2014/main" id="{0A6AA6AF-4047-C6CD-4DD3-B686B6F756DA}"/>
                  </a:ext>
                </a:extLst>
              </p:cNvPr>
              <p:cNvSpPr/>
              <p:nvPr/>
            </p:nvSpPr>
            <p:spPr>
              <a:xfrm>
                <a:off x="4256800" y="5045006"/>
                <a:ext cx="346207" cy="232281"/>
              </a:xfrm>
              <a:prstGeom prst="flowChart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52" name="流程图: 文档 89">
                <a:extLst>
                  <a:ext uri="{FF2B5EF4-FFF2-40B4-BE49-F238E27FC236}">
                    <a16:creationId xmlns:a16="http://schemas.microsoft.com/office/drawing/2014/main" id="{436A9587-DFA8-B226-61EE-7D6F4E98C124}"/>
                  </a:ext>
                </a:extLst>
              </p:cNvPr>
              <p:cNvSpPr/>
              <p:nvPr/>
            </p:nvSpPr>
            <p:spPr>
              <a:xfrm>
                <a:off x="4096744" y="5263693"/>
                <a:ext cx="346207" cy="232281"/>
              </a:xfrm>
              <a:prstGeom prst="flowChart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53" name="流程图: 文档 90">
                <a:extLst>
                  <a:ext uri="{FF2B5EF4-FFF2-40B4-BE49-F238E27FC236}">
                    <a16:creationId xmlns:a16="http://schemas.microsoft.com/office/drawing/2014/main" id="{239AC0A0-9053-A482-2EAA-E4E07178B4A8}"/>
                  </a:ext>
                </a:extLst>
              </p:cNvPr>
              <p:cNvSpPr/>
              <p:nvPr/>
            </p:nvSpPr>
            <p:spPr>
              <a:xfrm>
                <a:off x="3933463" y="5465882"/>
                <a:ext cx="346207" cy="232281"/>
              </a:xfrm>
              <a:prstGeom prst="flowChart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54" name="文本框 53">
                <a:extLst>
                  <a:ext uri="{FF2B5EF4-FFF2-40B4-BE49-F238E27FC236}">
                    <a16:creationId xmlns:a16="http://schemas.microsoft.com/office/drawing/2014/main" id="{8A0CA4A9-55B0-505E-0758-F16665FE7ED6}"/>
                  </a:ext>
                </a:extLst>
              </p:cNvPr>
              <p:cNvSpPr txBox="1"/>
              <p:nvPr/>
            </p:nvSpPr>
            <p:spPr>
              <a:xfrm>
                <a:off x="4109168" y="5642858"/>
                <a:ext cx="610680" cy="268390"/>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事务日志</a:t>
                </a:r>
              </a:p>
            </p:txBody>
          </p:sp>
        </p:grpSp>
        <p:sp>
          <p:nvSpPr>
            <p:cNvPr id="62" name="流程图: 预定义过程 13">
              <a:extLst>
                <a:ext uri="{FF2B5EF4-FFF2-40B4-BE49-F238E27FC236}">
                  <a16:creationId xmlns:a16="http://schemas.microsoft.com/office/drawing/2014/main" id="{C85D1580-7767-D52C-B7B5-E61B89519E32}"/>
                </a:ext>
              </a:extLst>
            </p:cNvPr>
            <p:cNvSpPr/>
            <p:nvPr/>
          </p:nvSpPr>
          <p:spPr>
            <a:xfrm>
              <a:off x="3122467" y="3005318"/>
              <a:ext cx="1714499" cy="387589"/>
            </a:xfrm>
            <a:prstGeom prst="flowChartPredefined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dirty="0">
                  <a:solidFill>
                    <a:schemeClr val="tx1"/>
                  </a:solidFill>
                  <a:latin typeface="Microsoft YaHei" panose="020B0503020204020204" pitchFamily="34" charset="-122"/>
                  <a:ea typeface="Microsoft YaHei" panose="020B0503020204020204" pitchFamily="34" charset="-122"/>
                  <a:cs typeface="Huawei Sans" panose="020C0503030203020204" pitchFamily="34" charset="0"/>
                </a:rPr>
                <a:t>事务日志共享缓冲区</a:t>
              </a:r>
              <a:r>
                <a:rPr lang="en-US" altLang="zh-CN" sz="1050" dirty="0">
                  <a:solidFill>
                    <a:schemeClr val="tx1"/>
                  </a:solidFill>
                  <a:latin typeface="Microsoft YaHei" panose="020B0503020204020204" pitchFamily="34" charset="-122"/>
                  <a:ea typeface="Microsoft YaHei" panose="020B0503020204020204" pitchFamily="34" charset="-122"/>
                  <a:cs typeface="Huawei Sans" panose="020C0503030203020204" pitchFamily="34" charset="0"/>
                </a:rPr>
                <a:t>1</a:t>
              </a:r>
              <a:endParaRPr lang="zh-CN" altLang="en-US" sz="1050" dirty="0">
                <a:solidFill>
                  <a:schemeClr val="tx1"/>
                </a:solidFill>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63" name="流程图: 预定义过程 100">
              <a:extLst>
                <a:ext uri="{FF2B5EF4-FFF2-40B4-BE49-F238E27FC236}">
                  <a16:creationId xmlns:a16="http://schemas.microsoft.com/office/drawing/2014/main" id="{388465B3-E858-9E33-14FE-33A39C1AB32D}"/>
                </a:ext>
              </a:extLst>
            </p:cNvPr>
            <p:cNvSpPr/>
            <p:nvPr/>
          </p:nvSpPr>
          <p:spPr>
            <a:xfrm>
              <a:off x="5293669" y="3005318"/>
              <a:ext cx="1714499" cy="387589"/>
            </a:xfrm>
            <a:prstGeom prst="flowChartPredefined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dirty="0">
                  <a:solidFill>
                    <a:schemeClr val="tx1"/>
                  </a:solidFill>
                  <a:latin typeface="Microsoft YaHei" panose="020B0503020204020204" pitchFamily="34" charset="-122"/>
                  <a:ea typeface="Microsoft YaHei" panose="020B0503020204020204" pitchFamily="34" charset="-122"/>
                  <a:cs typeface="Huawei Sans" panose="020C0503030203020204" pitchFamily="34" charset="0"/>
                </a:rPr>
                <a:t>事务日志共享缓冲区</a:t>
              </a:r>
              <a:r>
                <a:rPr lang="en-US" altLang="zh-CN" sz="1050" dirty="0">
                  <a:solidFill>
                    <a:schemeClr val="tx1"/>
                  </a:solidFill>
                  <a:latin typeface="Microsoft YaHei" panose="020B0503020204020204" pitchFamily="34" charset="-122"/>
                  <a:ea typeface="Microsoft YaHei" panose="020B0503020204020204" pitchFamily="34" charset="-122"/>
                  <a:cs typeface="Huawei Sans" panose="020C0503030203020204" pitchFamily="34" charset="0"/>
                </a:rPr>
                <a:t>2</a:t>
              </a:r>
              <a:endParaRPr lang="zh-CN" altLang="en-US" sz="1050" dirty="0">
                <a:solidFill>
                  <a:schemeClr val="tx1"/>
                </a:solidFill>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64" name="流程图: 预定义过程 101">
              <a:extLst>
                <a:ext uri="{FF2B5EF4-FFF2-40B4-BE49-F238E27FC236}">
                  <a16:creationId xmlns:a16="http://schemas.microsoft.com/office/drawing/2014/main" id="{7A35C294-2E1E-0B61-809E-014D3E04311E}"/>
                </a:ext>
              </a:extLst>
            </p:cNvPr>
            <p:cNvSpPr/>
            <p:nvPr/>
          </p:nvSpPr>
          <p:spPr>
            <a:xfrm>
              <a:off x="7381169" y="3005318"/>
              <a:ext cx="1714499" cy="387589"/>
            </a:xfrm>
            <a:prstGeom prst="flowChartPredefined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dirty="0">
                  <a:solidFill>
                    <a:schemeClr val="tx1"/>
                  </a:solidFill>
                  <a:latin typeface="Microsoft YaHei" panose="020B0503020204020204" pitchFamily="34" charset="-122"/>
                  <a:ea typeface="Microsoft YaHei" panose="020B0503020204020204" pitchFamily="34" charset="-122"/>
                  <a:cs typeface="Huawei Sans" panose="020C0503030203020204" pitchFamily="34" charset="0"/>
                </a:rPr>
                <a:t>事务日志共享缓冲区</a:t>
              </a:r>
              <a:r>
                <a:rPr lang="en-US" altLang="zh-CN" sz="1050" dirty="0">
                  <a:solidFill>
                    <a:schemeClr val="tx1"/>
                  </a:solidFill>
                  <a:latin typeface="Microsoft YaHei" panose="020B0503020204020204" pitchFamily="34" charset="-122"/>
                  <a:ea typeface="Microsoft YaHei" panose="020B0503020204020204" pitchFamily="34" charset="-122"/>
                  <a:cs typeface="Huawei Sans" panose="020C0503030203020204" pitchFamily="34" charset="0"/>
                </a:rPr>
                <a:t>3</a:t>
              </a:r>
              <a:endParaRPr lang="zh-CN" altLang="en-US" sz="1050" dirty="0">
                <a:solidFill>
                  <a:schemeClr val="tx1"/>
                </a:solidFill>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65" name="文本框 64">
              <a:extLst>
                <a:ext uri="{FF2B5EF4-FFF2-40B4-BE49-F238E27FC236}">
                  <a16:creationId xmlns:a16="http://schemas.microsoft.com/office/drawing/2014/main" id="{79822A27-1F39-9F01-05E4-8D2EB4E92C55}"/>
                </a:ext>
              </a:extLst>
            </p:cNvPr>
            <p:cNvSpPr txBox="1"/>
            <p:nvPr/>
          </p:nvSpPr>
          <p:spPr>
            <a:xfrm flipH="1">
              <a:off x="2289093" y="3062380"/>
              <a:ext cx="831768" cy="536778"/>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原子的</a:t>
              </a:r>
              <a:endParaRPr lang="en-US" altLang="zh-CN" sz="1050" dirty="0">
                <a:latin typeface="Microsoft YaHei" panose="020B0503020204020204" pitchFamily="34" charset="-122"/>
                <a:ea typeface="Microsoft YaHei" panose="020B0503020204020204" pitchFamily="34" charset="-122"/>
                <a:cs typeface="Huawei Sans" panose="020C0503030203020204" pitchFamily="34" charset="0"/>
              </a:endParaRPr>
            </a:p>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全局</a:t>
              </a:r>
              <a:r>
                <a:rPr lang="en-US" altLang="zh-CN" sz="1050" dirty="0">
                  <a:latin typeface="Microsoft YaHei" panose="020B0503020204020204" pitchFamily="34" charset="-122"/>
                  <a:ea typeface="Microsoft YaHei" panose="020B0503020204020204" pitchFamily="34" charset="-122"/>
                  <a:cs typeface="Huawei Sans" panose="020C0503030203020204" pitchFamily="34" charset="0"/>
                </a:rPr>
                <a:t>LSN++</a:t>
              </a:r>
              <a:endParaRPr lang="zh-CN" altLang="en-US" sz="1050"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grpSp>
        <p:nvGrpSpPr>
          <p:cNvPr id="67" name="组合 66">
            <a:extLst>
              <a:ext uri="{FF2B5EF4-FFF2-40B4-BE49-F238E27FC236}">
                <a16:creationId xmlns:a16="http://schemas.microsoft.com/office/drawing/2014/main" id="{DF5849F5-D421-086B-96C0-607AEF5FEB25}"/>
              </a:ext>
            </a:extLst>
          </p:cNvPr>
          <p:cNvGrpSpPr/>
          <p:nvPr/>
        </p:nvGrpSpPr>
        <p:grpSpPr>
          <a:xfrm>
            <a:off x="13393358" y="2584206"/>
            <a:ext cx="7119312" cy="3325493"/>
            <a:chOff x="2289093" y="323869"/>
            <a:chExt cx="6806575" cy="5523655"/>
          </a:xfrm>
        </p:grpSpPr>
        <p:sp>
          <p:nvSpPr>
            <p:cNvPr id="68" name="矩形 67">
              <a:extLst>
                <a:ext uri="{FF2B5EF4-FFF2-40B4-BE49-F238E27FC236}">
                  <a16:creationId xmlns:a16="http://schemas.microsoft.com/office/drawing/2014/main" id="{DD8367D8-03EF-FC66-A6B6-AB8594775ED1}"/>
                </a:ext>
              </a:extLst>
            </p:cNvPr>
            <p:cNvSpPr/>
            <p:nvPr/>
          </p:nvSpPr>
          <p:spPr>
            <a:xfrm>
              <a:off x="3120861" y="323869"/>
              <a:ext cx="5970905" cy="4529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Microsoft YaHei" panose="020B0503020204020204" pitchFamily="34" charset="-122"/>
                  <a:ea typeface="Microsoft YaHei" panose="020B0503020204020204" pitchFamily="34" charset="-122"/>
                </a:rPr>
                <a:t>分发</a:t>
              </a:r>
            </a:p>
          </p:txBody>
        </p:sp>
        <p:sp>
          <p:nvSpPr>
            <p:cNvPr id="69" name="箭头: 下 2">
              <a:extLst>
                <a:ext uri="{FF2B5EF4-FFF2-40B4-BE49-F238E27FC236}">
                  <a16:creationId xmlns:a16="http://schemas.microsoft.com/office/drawing/2014/main" id="{C4C4DD30-EBF9-58E5-0E83-B83E995CB124}"/>
                </a:ext>
              </a:extLst>
            </p:cNvPr>
            <p:cNvSpPr/>
            <p:nvPr/>
          </p:nvSpPr>
          <p:spPr>
            <a:xfrm>
              <a:off x="3910445" y="776778"/>
              <a:ext cx="161738" cy="841921"/>
            </a:xfrm>
            <a:prstGeom prst="downArrow">
              <a:avLst>
                <a:gd name="adj1" fmla="val 50000"/>
                <a:gd name="adj2" fmla="val 189791"/>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70" name="箭头: 下 22">
              <a:extLst>
                <a:ext uri="{FF2B5EF4-FFF2-40B4-BE49-F238E27FC236}">
                  <a16:creationId xmlns:a16="http://schemas.microsoft.com/office/drawing/2014/main" id="{EF35AD4D-5131-8FBF-28F8-623319984430}"/>
                </a:ext>
              </a:extLst>
            </p:cNvPr>
            <p:cNvSpPr/>
            <p:nvPr/>
          </p:nvSpPr>
          <p:spPr>
            <a:xfrm>
              <a:off x="6026727" y="776778"/>
              <a:ext cx="161738" cy="841921"/>
            </a:xfrm>
            <a:prstGeom prst="downArrow">
              <a:avLst>
                <a:gd name="adj1" fmla="val 50000"/>
                <a:gd name="adj2" fmla="val 189791"/>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71" name="箭头: 下 23">
              <a:extLst>
                <a:ext uri="{FF2B5EF4-FFF2-40B4-BE49-F238E27FC236}">
                  <a16:creationId xmlns:a16="http://schemas.microsoft.com/office/drawing/2014/main" id="{855DE35C-94C6-7118-4430-CEC8FA969E0C}"/>
                </a:ext>
              </a:extLst>
            </p:cNvPr>
            <p:cNvSpPr/>
            <p:nvPr/>
          </p:nvSpPr>
          <p:spPr>
            <a:xfrm>
              <a:off x="8190634" y="776778"/>
              <a:ext cx="161738" cy="841921"/>
            </a:xfrm>
            <a:prstGeom prst="downArrow">
              <a:avLst>
                <a:gd name="adj1" fmla="val 50000"/>
                <a:gd name="adj2" fmla="val 189791"/>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Microsoft YaHei" panose="020B0503020204020204" pitchFamily="34" charset="-122"/>
                <a:ea typeface="Microsoft YaHei" panose="020B0503020204020204" pitchFamily="34" charset="-122"/>
              </a:endParaRPr>
            </a:p>
          </p:txBody>
        </p:sp>
        <p:grpSp>
          <p:nvGrpSpPr>
            <p:cNvPr id="72" name="组合 71">
              <a:extLst>
                <a:ext uri="{FF2B5EF4-FFF2-40B4-BE49-F238E27FC236}">
                  <a16:creationId xmlns:a16="http://schemas.microsoft.com/office/drawing/2014/main" id="{5DB44075-FA8D-E820-9D75-B0FEA5F422A4}"/>
                </a:ext>
              </a:extLst>
            </p:cNvPr>
            <p:cNvGrpSpPr/>
            <p:nvPr/>
          </p:nvGrpSpPr>
          <p:grpSpPr>
            <a:xfrm>
              <a:off x="3178548" y="1062946"/>
              <a:ext cx="648227" cy="1891591"/>
              <a:chOff x="3441173" y="1310639"/>
              <a:chExt cx="648227" cy="1891591"/>
            </a:xfrm>
          </p:grpSpPr>
          <p:sp>
            <p:nvSpPr>
              <p:cNvPr id="123" name="矩形: 圆角 4">
                <a:extLst>
                  <a:ext uri="{FF2B5EF4-FFF2-40B4-BE49-F238E27FC236}">
                    <a16:creationId xmlns:a16="http://schemas.microsoft.com/office/drawing/2014/main" id="{EADFE15D-D7CF-C1A9-A545-4647E7DD712C}"/>
                  </a:ext>
                </a:extLst>
              </p:cNvPr>
              <p:cNvSpPr/>
              <p:nvPr/>
            </p:nvSpPr>
            <p:spPr>
              <a:xfrm>
                <a:off x="3962400" y="1310639"/>
                <a:ext cx="127000" cy="1045311"/>
              </a:xfrm>
              <a:prstGeom prst="roundRect">
                <a:avLst>
                  <a:gd name="adj" fmla="val 50000"/>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Microsoft YaHei" panose="020B0503020204020204" pitchFamily="34" charset="-122"/>
                  <a:ea typeface="Microsoft YaHei" panose="020B0503020204020204" pitchFamily="34" charset="-122"/>
                </a:endParaRPr>
              </a:p>
            </p:txBody>
          </p:sp>
          <p:cxnSp>
            <p:nvCxnSpPr>
              <p:cNvPr id="124" name="直接箭头连接符 7">
                <a:extLst>
                  <a:ext uri="{FF2B5EF4-FFF2-40B4-BE49-F238E27FC236}">
                    <a16:creationId xmlns:a16="http://schemas.microsoft.com/office/drawing/2014/main" id="{0332974D-64E1-83C4-3EB6-EA13D4EC2627}"/>
                  </a:ext>
                </a:extLst>
              </p:cNvPr>
              <p:cNvCxnSpPr>
                <a:cxnSpLocks/>
                <a:stCxn id="123" idx="2"/>
              </p:cNvCxnSpPr>
              <p:nvPr/>
            </p:nvCxnSpPr>
            <p:spPr>
              <a:xfrm>
                <a:off x="4025900" y="2355950"/>
                <a:ext cx="0" cy="846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E2ADF270-D59E-54B6-37B4-38C21EBE65C0}"/>
                  </a:ext>
                </a:extLst>
              </p:cNvPr>
              <p:cNvSpPr txBox="1"/>
              <p:nvPr/>
            </p:nvSpPr>
            <p:spPr>
              <a:xfrm>
                <a:off x="3564148" y="1866394"/>
                <a:ext cx="344912" cy="536778"/>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a:t>
                </a:r>
                <a:r>
                  <a:rPr lang="en-US" altLang="zh-CN" sz="1050" dirty="0">
                    <a:latin typeface="Microsoft YaHei" panose="020B0503020204020204" pitchFamily="34" charset="-122"/>
                    <a:ea typeface="Microsoft YaHei" panose="020B0503020204020204" pitchFamily="34" charset="-122"/>
                    <a:cs typeface="Huawei Sans" panose="020C0503030203020204" pitchFamily="34" charset="0"/>
                  </a:rPr>
                  <a:t>1</a:t>
                </a: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线程</a:t>
                </a:r>
              </a:p>
            </p:txBody>
          </p:sp>
          <p:sp>
            <p:nvSpPr>
              <p:cNvPr id="126" name="文本框 125">
                <a:extLst>
                  <a:ext uri="{FF2B5EF4-FFF2-40B4-BE49-F238E27FC236}">
                    <a16:creationId xmlns:a16="http://schemas.microsoft.com/office/drawing/2014/main" id="{1962F7DB-4842-8EEA-B0BB-FB899047766B}"/>
                  </a:ext>
                </a:extLst>
              </p:cNvPr>
              <p:cNvSpPr txBox="1"/>
              <p:nvPr/>
            </p:nvSpPr>
            <p:spPr>
              <a:xfrm>
                <a:off x="3441173" y="2675245"/>
                <a:ext cx="513607" cy="268390"/>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事务日志</a:t>
                </a:r>
              </a:p>
            </p:txBody>
          </p:sp>
        </p:grpSp>
        <p:grpSp>
          <p:nvGrpSpPr>
            <p:cNvPr id="73" name="组合 72">
              <a:extLst>
                <a:ext uri="{FF2B5EF4-FFF2-40B4-BE49-F238E27FC236}">
                  <a16:creationId xmlns:a16="http://schemas.microsoft.com/office/drawing/2014/main" id="{AD90FFA4-8781-8223-52F4-3DC78E13447F}"/>
                </a:ext>
              </a:extLst>
            </p:cNvPr>
            <p:cNvGrpSpPr/>
            <p:nvPr/>
          </p:nvGrpSpPr>
          <p:grpSpPr>
            <a:xfrm flipH="1">
              <a:off x="4158508" y="1062946"/>
              <a:ext cx="648228" cy="1891591"/>
              <a:chOff x="3441172" y="1310639"/>
              <a:chExt cx="648228" cy="1891591"/>
            </a:xfrm>
          </p:grpSpPr>
          <p:sp>
            <p:nvSpPr>
              <p:cNvPr id="119" name="矩形: 圆角 34">
                <a:extLst>
                  <a:ext uri="{FF2B5EF4-FFF2-40B4-BE49-F238E27FC236}">
                    <a16:creationId xmlns:a16="http://schemas.microsoft.com/office/drawing/2014/main" id="{1E0A8654-B339-34D2-42B2-4E75F8BABA0D}"/>
                  </a:ext>
                </a:extLst>
              </p:cNvPr>
              <p:cNvSpPr/>
              <p:nvPr/>
            </p:nvSpPr>
            <p:spPr>
              <a:xfrm>
                <a:off x="3962400" y="1310639"/>
                <a:ext cx="127000" cy="1045311"/>
              </a:xfrm>
              <a:prstGeom prst="roundRect">
                <a:avLst>
                  <a:gd name="adj" fmla="val 50000"/>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Microsoft YaHei" panose="020B0503020204020204" pitchFamily="34" charset="-122"/>
                  <a:ea typeface="Microsoft YaHei" panose="020B0503020204020204" pitchFamily="34" charset="-122"/>
                </a:endParaRPr>
              </a:p>
            </p:txBody>
          </p:sp>
          <p:cxnSp>
            <p:nvCxnSpPr>
              <p:cNvPr id="120" name="直接箭头连接符 35">
                <a:extLst>
                  <a:ext uri="{FF2B5EF4-FFF2-40B4-BE49-F238E27FC236}">
                    <a16:creationId xmlns:a16="http://schemas.microsoft.com/office/drawing/2014/main" id="{7FC6A63B-4056-F605-B15D-1E2372CA6531}"/>
                  </a:ext>
                </a:extLst>
              </p:cNvPr>
              <p:cNvCxnSpPr>
                <a:cxnSpLocks/>
                <a:stCxn id="119" idx="2"/>
              </p:cNvCxnSpPr>
              <p:nvPr/>
            </p:nvCxnSpPr>
            <p:spPr>
              <a:xfrm>
                <a:off x="4025900" y="2355950"/>
                <a:ext cx="0" cy="846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文本框 120">
                <a:extLst>
                  <a:ext uri="{FF2B5EF4-FFF2-40B4-BE49-F238E27FC236}">
                    <a16:creationId xmlns:a16="http://schemas.microsoft.com/office/drawing/2014/main" id="{069A1B6E-8C06-DAFF-99C6-733C6929BD12}"/>
                  </a:ext>
                </a:extLst>
              </p:cNvPr>
              <p:cNvSpPr txBox="1"/>
              <p:nvPr/>
            </p:nvSpPr>
            <p:spPr>
              <a:xfrm>
                <a:off x="3564148" y="1866394"/>
                <a:ext cx="344912" cy="536778"/>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a:t>
                </a:r>
                <a:r>
                  <a:rPr lang="en-US" altLang="zh-CN" sz="1050" dirty="0">
                    <a:latin typeface="Microsoft YaHei" panose="020B0503020204020204" pitchFamily="34" charset="-122"/>
                    <a:ea typeface="Microsoft YaHei" panose="020B0503020204020204" pitchFamily="34" charset="-122"/>
                    <a:cs typeface="Huawei Sans" panose="020C0503030203020204" pitchFamily="34" charset="0"/>
                  </a:rPr>
                  <a:t>2</a:t>
                </a: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线程</a:t>
                </a:r>
              </a:p>
            </p:txBody>
          </p:sp>
          <p:sp>
            <p:nvSpPr>
              <p:cNvPr id="122" name="文本框 121">
                <a:extLst>
                  <a:ext uri="{FF2B5EF4-FFF2-40B4-BE49-F238E27FC236}">
                    <a16:creationId xmlns:a16="http://schemas.microsoft.com/office/drawing/2014/main" id="{0D3995AF-006B-9565-7B44-B51D5BEB3C54}"/>
                  </a:ext>
                </a:extLst>
              </p:cNvPr>
              <p:cNvSpPr txBox="1"/>
              <p:nvPr/>
            </p:nvSpPr>
            <p:spPr>
              <a:xfrm>
                <a:off x="3441172" y="2675245"/>
                <a:ext cx="513608" cy="268390"/>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事务日志</a:t>
                </a:r>
              </a:p>
            </p:txBody>
          </p:sp>
        </p:grpSp>
        <p:grpSp>
          <p:nvGrpSpPr>
            <p:cNvPr id="74" name="组合 73">
              <a:extLst>
                <a:ext uri="{FF2B5EF4-FFF2-40B4-BE49-F238E27FC236}">
                  <a16:creationId xmlns:a16="http://schemas.microsoft.com/office/drawing/2014/main" id="{F587E894-4DFC-488B-179C-061562F24AA5}"/>
                </a:ext>
              </a:extLst>
            </p:cNvPr>
            <p:cNvGrpSpPr/>
            <p:nvPr/>
          </p:nvGrpSpPr>
          <p:grpSpPr>
            <a:xfrm>
              <a:off x="5281668" y="1062946"/>
              <a:ext cx="648227" cy="1891591"/>
              <a:chOff x="3441173" y="1310639"/>
              <a:chExt cx="648227" cy="1891591"/>
            </a:xfrm>
          </p:grpSpPr>
          <p:sp>
            <p:nvSpPr>
              <p:cNvPr id="115" name="矩形: 圆角 39">
                <a:extLst>
                  <a:ext uri="{FF2B5EF4-FFF2-40B4-BE49-F238E27FC236}">
                    <a16:creationId xmlns:a16="http://schemas.microsoft.com/office/drawing/2014/main" id="{454C094E-42ED-7C9D-E6B1-B75D0CE4F880}"/>
                  </a:ext>
                </a:extLst>
              </p:cNvPr>
              <p:cNvSpPr/>
              <p:nvPr/>
            </p:nvSpPr>
            <p:spPr>
              <a:xfrm>
                <a:off x="3962400" y="1310639"/>
                <a:ext cx="127000" cy="1045311"/>
              </a:xfrm>
              <a:prstGeom prst="roundRect">
                <a:avLst>
                  <a:gd name="adj" fmla="val 50000"/>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Microsoft YaHei" panose="020B0503020204020204" pitchFamily="34" charset="-122"/>
                  <a:ea typeface="Microsoft YaHei" panose="020B0503020204020204" pitchFamily="34" charset="-122"/>
                </a:endParaRPr>
              </a:p>
            </p:txBody>
          </p:sp>
          <p:cxnSp>
            <p:nvCxnSpPr>
              <p:cNvPr id="116" name="直接箭头连接符 40">
                <a:extLst>
                  <a:ext uri="{FF2B5EF4-FFF2-40B4-BE49-F238E27FC236}">
                    <a16:creationId xmlns:a16="http://schemas.microsoft.com/office/drawing/2014/main" id="{3BD8F625-23BD-CDDD-2B56-97B1A2292081}"/>
                  </a:ext>
                </a:extLst>
              </p:cNvPr>
              <p:cNvCxnSpPr>
                <a:cxnSpLocks/>
                <a:stCxn id="115" idx="2"/>
              </p:cNvCxnSpPr>
              <p:nvPr/>
            </p:nvCxnSpPr>
            <p:spPr>
              <a:xfrm>
                <a:off x="4025900" y="2355950"/>
                <a:ext cx="0" cy="846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文本框 116">
                <a:extLst>
                  <a:ext uri="{FF2B5EF4-FFF2-40B4-BE49-F238E27FC236}">
                    <a16:creationId xmlns:a16="http://schemas.microsoft.com/office/drawing/2014/main" id="{5646757D-0FA7-D4FA-3F94-1EFC5675C8EB}"/>
                  </a:ext>
                </a:extLst>
              </p:cNvPr>
              <p:cNvSpPr txBox="1"/>
              <p:nvPr/>
            </p:nvSpPr>
            <p:spPr>
              <a:xfrm>
                <a:off x="3564148" y="1866394"/>
                <a:ext cx="344912" cy="536778"/>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a:t>
                </a:r>
                <a:r>
                  <a:rPr lang="en-US" altLang="zh-CN" sz="1050" dirty="0">
                    <a:latin typeface="Microsoft YaHei" panose="020B0503020204020204" pitchFamily="34" charset="-122"/>
                    <a:ea typeface="Microsoft YaHei" panose="020B0503020204020204" pitchFamily="34" charset="-122"/>
                    <a:cs typeface="Huawei Sans" panose="020C0503030203020204" pitchFamily="34" charset="0"/>
                  </a:rPr>
                  <a:t>3</a:t>
                </a: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线程</a:t>
                </a:r>
              </a:p>
            </p:txBody>
          </p:sp>
          <p:sp>
            <p:nvSpPr>
              <p:cNvPr id="118" name="文本框 117">
                <a:extLst>
                  <a:ext uri="{FF2B5EF4-FFF2-40B4-BE49-F238E27FC236}">
                    <a16:creationId xmlns:a16="http://schemas.microsoft.com/office/drawing/2014/main" id="{43414C5D-3418-8DAF-1D25-B5318DE3AED6}"/>
                  </a:ext>
                </a:extLst>
              </p:cNvPr>
              <p:cNvSpPr txBox="1"/>
              <p:nvPr/>
            </p:nvSpPr>
            <p:spPr>
              <a:xfrm>
                <a:off x="3441173" y="2675245"/>
                <a:ext cx="513607" cy="268390"/>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事务日志</a:t>
                </a:r>
              </a:p>
            </p:txBody>
          </p:sp>
        </p:grpSp>
        <p:grpSp>
          <p:nvGrpSpPr>
            <p:cNvPr id="75" name="组合 74">
              <a:extLst>
                <a:ext uri="{FF2B5EF4-FFF2-40B4-BE49-F238E27FC236}">
                  <a16:creationId xmlns:a16="http://schemas.microsoft.com/office/drawing/2014/main" id="{ACE4EC50-9284-FCBD-BB7B-1DB4E04E0707}"/>
                </a:ext>
              </a:extLst>
            </p:cNvPr>
            <p:cNvGrpSpPr/>
            <p:nvPr/>
          </p:nvGrpSpPr>
          <p:grpSpPr>
            <a:xfrm flipH="1">
              <a:off x="6261628" y="1062946"/>
              <a:ext cx="648228" cy="1891591"/>
              <a:chOff x="3441172" y="1310639"/>
              <a:chExt cx="648228" cy="1891591"/>
            </a:xfrm>
          </p:grpSpPr>
          <p:sp>
            <p:nvSpPr>
              <p:cNvPr id="111" name="矩形: 圆角 44">
                <a:extLst>
                  <a:ext uri="{FF2B5EF4-FFF2-40B4-BE49-F238E27FC236}">
                    <a16:creationId xmlns:a16="http://schemas.microsoft.com/office/drawing/2014/main" id="{44B2B540-52FF-0F3E-7BB7-8D9AF1C32AEB}"/>
                  </a:ext>
                </a:extLst>
              </p:cNvPr>
              <p:cNvSpPr/>
              <p:nvPr/>
            </p:nvSpPr>
            <p:spPr>
              <a:xfrm>
                <a:off x="3962400" y="1310639"/>
                <a:ext cx="127000" cy="1045311"/>
              </a:xfrm>
              <a:prstGeom prst="roundRect">
                <a:avLst>
                  <a:gd name="adj" fmla="val 50000"/>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Microsoft YaHei" panose="020B0503020204020204" pitchFamily="34" charset="-122"/>
                  <a:ea typeface="Microsoft YaHei" panose="020B0503020204020204" pitchFamily="34" charset="-122"/>
                </a:endParaRPr>
              </a:p>
            </p:txBody>
          </p:sp>
          <p:cxnSp>
            <p:nvCxnSpPr>
              <p:cNvPr id="112" name="直接箭头连接符 45">
                <a:extLst>
                  <a:ext uri="{FF2B5EF4-FFF2-40B4-BE49-F238E27FC236}">
                    <a16:creationId xmlns:a16="http://schemas.microsoft.com/office/drawing/2014/main" id="{79FBD8F3-7D95-922D-A753-FA63BEDC5860}"/>
                  </a:ext>
                </a:extLst>
              </p:cNvPr>
              <p:cNvCxnSpPr>
                <a:cxnSpLocks/>
                <a:stCxn id="111" idx="2"/>
              </p:cNvCxnSpPr>
              <p:nvPr/>
            </p:nvCxnSpPr>
            <p:spPr>
              <a:xfrm>
                <a:off x="4025900" y="2355950"/>
                <a:ext cx="0" cy="846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文本框 112">
                <a:extLst>
                  <a:ext uri="{FF2B5EF4-FFF2-40B4-BE49-F238E27FC236}">
                    <a16:creationId xmlns:a16="http://schemas.microsoft.com/office/drawing/2014/main" id="{C5A3B125-8E7B-4EA8-987A-8B9F42D85DAD}"/>
                  </a:ext>
                </a:extLst>
              </p:cNvPr>
              <p:cNvSpPr txBox="1"/>
              <p:nvPr/>
            </p:nvSpPr>
            <p:spPr>
              <a:xfrm>
                <a:off x="3564148" y="1866394"/>
                <a:ext cx="344912" cy="536778"/>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a:t>
                </a:r>
                <a:r>
                  <a:rPr lang="en-US" altLang="zh-CN" sz="1050" dirty="0">
                    <a:latin typeface="Microsoft YaHei" panose="020B0503020204020204" pitchFamily="34" charset="-122"/>
                    <a:ea typeface="Microsoft YaHei" panose="020B0503020204020204" pitchFamily="34" charset="-122"/>
                    <a:cs typeface="Huawei Sans" panose="020C0503030203020204" pitchFamily="34" charset="0"/>
                  </a:rPr>
                  <a:t>4</a:t>
                </a: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线程</a:t>
                </a:r>
              </a:p>
            </p:txBody>
          </p:sp>
          <p:sp>
            <p:nvSpPr>
              <p:cNvPr id="114" name="文本框 113">
                <a:extLst>
                  <a:ext uri="{FF2B5EF4-FFF2-40B4-BE49-F238E27FC236}">
                    <a16:creationId xmlns:a16="http://schemas.microsoft.com/office/drawing/2014/main" id="{2E3123CE-6EC1-8BA4-3477-A9A112AE6BC9}"/>
                  </a:ext>
                </a:extLst>
              </p:cNvPr>
              <p:cNvSpPr txBox="1"/>
              <p:nvPr/>
            </p:nvSpPr>
            <p:spPr>
              <a:xfrm>
                <a:off x="3441172" y="2675245"/>
                <a:ext cx="513608" cy="268390"/>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事务日志</a:t>
                </a:r>
              </a:p>
            </p:txBody>
          </p:sp>
        </p:grpSp>
        <p:grpSp>
          <p:nvGrpSpPr>
            <p:cNvPr id="76" name="组合 75">
              <a:extLst>
                <a:ext uri="{FF2B5EF4-FFF2-40B4-BE49-F238E27FC236}">
                  <a16:creationId xmlns:a16="http://schemas.microsoft.com/office/drawing/2014/main" id="{C1398675-468C-C317-BB64-D67EA505C4BF}"/>
                </a:ext>
              </a:extLst>
            </p:cNvPr>
            <p:cNvGrpSpPr/>
            <p:nvPr/>
          </p:nvGrpSpPr>
          <p:grpSpPr>
            <a:xfrm>
              <a:off x="7432891" y="1062946"/>
              <a:ext cx="648227" cy="1891591"/>
              <a:chOff x="3441173" y="1310639"/>
              <a:chExt cx="648227" cy="1891591"/>
            </a:xfrm>
          </p:grpSpPr>
          <p:sp>
            <p:nvSpPr>
              <p:cNvPr id="107" name="矩形: 圆角 49">
                <a:extLst>
                  <a:ext uri="{FF2B5EF4-FFF2-40B4-BE49-F238E27FC236}">
                    <a16:creationId xmlns:a16="http://schemas.microsoft.com/office/drawing/2014/main" id="{C740445C-1F0E-D8EB-05A2-773A1BDB3836}"/>
                  </a:ext>
                </a:extLst>
              </p:cNvPr>
              <p:cNvSpPr/>
              <p:nvPr/>
            </p:nvSpPr>
            <p:spPr>
              <a:xfrm>
                <a:off x="3962400" y="1310639"/>
                <a:ext cx="127000" cy="1045311"/>
              </a:xfrm>
              <a:prstGeom prst="roundRect">
                <a:avLst>
                  <a:gd name="adj" fmla="val 50000"/>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Microsoft YaHei" panose="020B0503020204020204" pitchFamily="34" charset="-122"/>
                  <a:ea typeface="Microsoft YaHei" panose="020B0503020204020204" pitchFamily="34" charset="-122"/>
                </a:endParaRPr>
              </a:p>
            </p:txBody>
          </p:sp>
          <p:cxnSp>
            <p:nvCxnSpPr>
              <p:cNvPr id="108" name="直接箭头连接符 50">
                <a:extLst>
                  <a:ext uri="{FF2B5EF4-FFF2-40B4-BE49-F238E27FC236}">
                    <a16:creationId xmlns:a16="http://schemas.microsoft.com/office/drawing/2014/main" id="{AB813EF0-9BFF-3965-1E27-BF8F40BACEC1}"/>
                  </a:ext>
                </a:extLst>
              </p:cNvPr>
              <p:cNvCxnSpPr>
                <a:cxnSpLocks/>
                <a:stCxn id="107" idx="2"/>
              </p:cNvCxnSpPr>
              <p:nvPr/>
            </p:nvCxnSpPr>
            <p:spPr>
              <a:xfrm>
                <a:off x="4025900" y="2355950"/>
                <a:ext cx="0" cy="846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文本框 108">
                <a:extLst>
                  <a:ext uri="{FF2B5EF4-FFF2-40B4-BE49-F238E27FC236}">
                    <a16:creationId xmlns:a16="http://schemas.microsoft.com/office/drawing/2014/main" id="{EF923800-C9A5-917F-C3C3-C2B423F71968}"/>
                  </a:ext>
                </a:extLst>
              </p:cNvPr>
              <p:cNvSpPr txBox="1"/>
              <p:nvPr/>
            </p:nvSpPr>
            <p:spPr>
              <a:xfrm>
                <a:off x="3564148" y="1866394"/>
                <a:ext cx="344912" cy="536778"/>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a:t>
                </a:r>
                <a:r>
                  <a:rPr lang="en-US" altLang="zh-CN" sz="1050" dirty="0">
                    <a:latin typeface="Microsoft YaHei" panose="020B0503020204020204" pitchFamily="34" charset="-122"/>
                    <a:ea typeface="Microsoft YaHei" panose="020B0503020204020204" pitchFamily="34" charset="-122"/>
                    <a:cs typeface="Huawei Sans" panose="020C0503030203020204" pitchFamily="34" charset="0"/>
                  </a:rPr>
                  <a:t>5</a:t>
                </a: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线程</a:t>
                </a:r>
              </a:p>
            </p:txBody>
          </p:sp>
          <p:sp>
            <p:nvSpPr>
              <p:cNvPr id="110" name="文本框 109">
                <a:extLst>
                  <a:ext uri="{FF2B5EF4-FFF2-40B4-BE49-F238E27FC236}">
                    <a16:creationId xmlns:a16="http://schemas.microsoft.com/office/drawing/2014/main" id="{C317C047-A87D-118B-DF83-A8F78F6983D5}"/>
                  </a:ext>
                </a:extLst>
              </p:cNvPr>
              <p:cNvSpPr txBox="1"/>
              <p:nvPr/>
            </p:nvSpPr>
            <p:spPr>
              <a:xfrm>
                <a:off x="3441173" y="2675245"/>
                <a:ext cx="513607" cy="268390"/>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事务日志</a:t>
                </a:r>
              </a:p>
            </p:txBody>
          </p:sp>
        </p:grpSp>
        <p:grpSp>
          <p:nvGrpSpPr>
            <p:cNvPr id="77" name="组合 76">
              <a:extLst>
                <a:ext uri="{FF2B5EF4-FFF2-40B4-BE49-F238E27FC236}">
                  <a16:creationId xmlns:a16="http://schemas.microsoft.com/office/drawing/2014/main" id="{2F28909C-B80E-287D-A187-5A6ACD36192D}"/>
                </a:ext>
              </a:extLst>
            </p:cNvPr>
            <p:cNvGrpSpPr/>
            <p:nvPr/>
          </p:nvGrpSpPr>
          <p:grpSpPr>
            <a:xfrm flipH="1">
              <a:off x="8412851" y="1062946"/>
              <a:ext cx="648228" cy="1891591"/>
              <a:chOff x="3441172" y="1310639"/>
              <a:chExt cx="648228" cy="1891591"/>
            </a:xfrm>
          </p:grpSpPr>
          <p:sp>
            <p:nvSpPr>
              <p:cNvPr id="103" name="矩形: 圆角 54">
                <a:extLst>
                  <a:ext uri="{FF2B5EF4-FFF2-40B4-BE49-F238E27FC236}">
                    <a16:creationId xmlns:a16="http://schemas.microsoft.com/office/drawing/2014/main" id="{CB0E74B7-0F98-755F-F7D6-2FD4D16D881B}"/>
                  </a:ext>
                </a:extLst>
              </p:cNvPr>
              <p:cNvSpPr/>
              <p:nvPr/>
            </p:nvSpPr>
            <p:spPr>
              <a:xfrm>
                <a:off x="3962400" y="1310639"/>
                <a:ext cx="127000" cy="1045311"/>
              </a:xfrm>
              <a:prstGeom prst="roundRect">
                <a:avLst>
                  <a:gd name="adj" fmla="val 50000"/>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Microsoft YaHei" panose="020B0503020204020204" pitchFamily="34" charset="-122"/>
                  <a:ea typeface="Microsoft YaHei" panose="020B0503020204020204" pitchFamily="34" charset="-122"/>
                </a:endParaRPr>
              </a:p>
            </p:txBody>
          </p:sp>
          <p:cxnSp>
            <p:nvCxnSpPr>
              <p:cNvPr id="104" name="直接箭头连接符 60">
                <a:extLst>
                  <a:ext uri="{FF2B5EF4-FFF2-40B4-BE49-F238E27FC236}">
                    <a16:creationId xmlns:a16="http://schemas.microsoft.com/office/drawing/2014/main" id="{6DB5A52A-132F-7F07-BBFF-A3287BA43DB3}"/>
                  </a:ext>
                </a:extLst>
              </p:cNvPr>
              <p:cNvCxnSpPr>
                <a:cxnSpLocks/>
                <a:stCxn id="103" idx="2"/>
              </p:cNvCxnSpPr>
              <p:nvPr/>
            </p:nvCxnSpPr>
            <p:spPr>
              <a:xfrm>
                <a:off x="4025900" y="2355950"/>
                <a:ext cx="0" cy="8462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文本框 104">
                <a:extLst>
                  <a:ext uri="{FF2B5EF4-FFF2-40B4-BE49-F238E27FC236}">
                    <a16:creationId xmlns:a16="http://schemas.microsoft.com/office/drawing/2014/main" id="{046FF4B4-8AE7-5627-CAA7-B34151249F80}"/>
                  </a:ext>
                </a:extLst>
              </p:cNvPr>
              <p:cNvSpPr txBox="1"/>
              <p:nvPr/>
            </p:nvSpPr>
            <p:spPr>
              <a:xfrm>
                <a:off x="3564148" y="1866394"/>
                <a:ext cx="344912" cy="536778"/>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a:t>
                </a:r>
                <a:r>
                  <a:rPr lang="en-US" altLang="zh-CN" sz="1050" dirty="0">
                    <a:latin typeface="Microsoft YaHei" panose="020B0503020204020204" pitchFamily="34" charset="-122"/>
                    <a:ea typeface="Microsoft YaHei" panose="020B0503020204020204" pitchFamily="34" charset="-122"/>
                    <a:cs typeface="Huawei Sans" panose="020C0503030203020204" pitchFamily="34" charset="0"/>
                  </a:rPr>
                  <a:t>6</a:t>
                </a: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线程</a:t>
                </a:r>
              </a:p>
            </p:txBody>
          </p:sp>
          <p:sp>
            <p:nvSpPr>
              <p:cNvPr id="106" name="文本框 105">
                <a:extLst>
                  <a:ext uri="{FF2B5EF4-FFF2-40B4-BE49-F238E27FC236}">
                    <a16:creationId xmlns:a16="http://schemas.microsoft.com/office/drawing/2014/main" id="{6BF5DA84-9B0B-81D2-1ADF-6D0AA65FCCD9}"/>
                  </a:ext>
                </a:extLst>
              </p:cNvPr>
              <p:cNvSpPr txBox="1"/>
              <p:nvPr/>
            </p:nvSpPr>
            <p:spPr>
              <a:xfrm>
                <a:off x="3441172" y="2675245"/>
                <a:ext cx="513608" cy="268390"/>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事务日志</a:t>
                </a:r>
              </a:p>
            </p:txBody>
          </p:sp>
        </p:grpSp>
        <p:grpSp>
          <p:nvGrpSpPr>
            <p:cNvPr id="78" name="组合 77">
              <a:extLst>
                <a:ext uri="{FF2B5EF4-FFF2-40B4-BE49-F238E27FC236}">
                  <a16:creationId xmlns:a16="http://schemas.microsoft.com/office/drawing/2014/main" id="{0D3A3ED1-DE38-20CF-F683-A9735145FF86}"/>
                </a:ext>
              </a:extLst>
            </p:cNvPr>
            <p:cNvGrpSpPr/>
            <p:nvPr/>
          </p:nvGrpSpPr>
          <p:grpSpPr>
            <a:xfrm>
              <a:off x="3552463" y="3429000"/>
              <a:ext cx="1125782" cy="2418524"/>
              <a:chOff x="3933463" y="3429000"/>
              <a:chExt cx="1125782" cy="2418524"/>
            </a:xfrm>
          </p:grpSpPr>
          <p:sp>
            <p:nvSpPr>
              <p:cNvPr id="97" name="矩形: 圆角 78">
                <a:extLst>
                  <a:ext uri="{FF2B5EF4-FFF2-40B4-BE49-F238E27FC236}">
                    <a16:creationId xmlns:a16="http://schemas.microsoft.com/office/drawing/2014/main" id="{EF0F60F6-C6CF-F24E-3FA2-537197DE52F9}"/>
                  </a:ext>
                </a:extLst>
              </p:cNvPr>
              <p:cNvSpPr/>
              <p:nvPr/>
            </p:nvSpPr>
            <p:spPr>
              <a:xfrm flipH="1">
                <a:off x="4301112" y="3429000"/>
                <a:ext cx="127000" cy="1304925"/>
              </a:xfrm>
              <a:prstGeom prst="roundRect">
                <a:avLst>
                  <a:gd name="adj" fmla="val 50000"/>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Microsoft YaHei" panose="020B0503020204020204" pitchFamily="34" charset="-122"/>
                  <a:ea typeface="Microsoft YaHei" panose="020B0503020204020204" pitchFamily="34" charset="-122"/>
                </a:endParaRPr>
              </a:p>
            </p:txBody>
          </p:sp>
          <p:sp>
            <p:nvSpPr>
              <p:cNvPr id="98" name="文本框 97">
                <a:extLst>
                  <a:ext uri="{FF2B5EF4-FFF2-40B4-BE49-F238E27FC236}">
                    <a16:creationId xmlns:a16="http://schemas.microsoft.com/office/drawing/2014/main" id="{6B7DCBB4-872F-466D-5479-81165A8EE281}"/>
                  </a:ext>
                </a:extLst>
              </p:cNvPr>
              <p:cNvSpPr txBox="1"/>
              <p:nvPr/>
            </p:nvSpPr>
            <p:spPr>
              <a:xfrm flipH="1">
                <a:off x="4527858" y="3984755"/>
                <a:ext cx="531387" cy="536778"/>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日志写盘</a:t>
                </a:r>
                <a:endParaRPr lang="en-US" altLang="zh-CN" sz="1050" dirty="0">
                  <a:latin typeface="Microsoft YaHei" panose="020B0503020204020204" pitchFamily="34" charset="-122"/>
                  <a:ea typeface="Microsoft YaHei" panose="020B0503020204020204" pitchFamily="34" charset="-122"/>
                  <a:cs typeface="Huawei Sans" panose="020C0503030203020204" pitchFamily="34" charset="0"/>
                </a:endParaRPr>
              </a:p>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线程</a:t>
                </a:r>
                <a:r>
                  <a:rPr lang="en-US" altLang="zh-CN" sz="1050" dirty="0">
                    <a:latin typeface="Microsoft YaHei" panose="020B0503020204020204" pitchFamily="34" charset="-122"/>
                    <a:ea typeface="Microsoft YaHei" panose="020B0503020204020204" pitchFamily="34" charset="-122"/>
                    <a:cs typeface="Huawei Sans" panose="020C0503030203020204" pitchFamily="34" charset="0"/>
                  </a:rPr>
                  <a:t>1</a:t>
                </a:r>
                <a:endParaRPr lang="zh-CN" altLang="en-US" sz="1050" dirty="0">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99" name="流程图: 文档 11">
                <a:extLst>
                  <a:ext uri="{FF2B5EF4-FFF2-40B4-BE49-F238E27FC236}">
                    <a16:creationId xmlns:a16="http://schemas.microsoft.com/office/drawing/2014/main" id="{C75A7E51-E486-50DF-3427-CD5CDDC35091}"/>
                  </a:ext>
                </a:extLst>
              </p:cNvPr>
              <p:cNvSpPr/>
              <p:nvPr/>
            </p:nvSpPr>
            <p:spPr>
              <a:xfrm>
                <a:off x="4256800" y="4800733"/>
                <a:ext cx="346207" cy="232281"/>
              </a:xfrm>
              <a:prstGeom prst="flowChart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100" name="流程图: 文档 82">
                <a:extLst>
                  <a:ext uri="{FF2B5EF4-FFF2-40B4-BE49-F238E27FC236}">
                    <a16:creationId xmlns:a16="http://schemas.microsoft.com/office/drawing/2014/main" id="{513E66D5-2921-952E-C1BC-5F0013CE81CB}"/>
                  </a:ext>
                </a:extLst>
              </p:cNvPr>
              <p:cNvSpPr/>
              <p:nvPr/>
            </p:nvSpPr>
            <p:spPr>
              <a:xfrm>
                <a:off x="4096744" y="5019421"/>
                <a:ext cx="346207" cy="232281"/>
              </a:xfrm>
              <a:prstGeom prst="flowChart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101" name="流程图: 文档 83">
                <a:extLst>
                  <a:ext uri="{FF2B5EF4-FFF2-40B4-BE49-F238E27FC236}">
                    <a16:creationId xmlns:a16="http://schemas.microsoft.com/office/drawing/2014/main" id="{96C785EA-E7B8-5489-1874-2468013239C6}"/>
                  </a:ext>
                </a:extLst>
              </p:cNvPr>
              <p:cNvSpPr/>
              <p:nvPr/>
            </p:nvSpPr>
            <p:spPr>
              <a:xfrm>
                <a:off x="3933463" y="5221610"/>
                <a:ext cx="346207" cy="232281"/>
              </a:xfrm>
              <a:prstGeom prst="flowChart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102" name="文本框 101">
                <a:extLst>
                  <a:ext uri="{FF2B5EF4-FFF2-40B4-BE49-F238E27FC236}">
                    <a16:creationId xmlns:a16="http://schemas.microsoft.com/office/drawing/2014/main" id="{F03FB322-43D8-431D-78C2-1CF7888DB77E}"/>
                  </a:ext>
                </a:extLst>
              </p:cNvPr>
              <p:cNvSpPr txBox="1"/>
              <p:nvPr/>
            </p:nvSpPr>
            <p:spPr>
              <a:xfrm>
                <a:off x="4109168" y="5579134"/>
                <a:ext cx="610680" cy="268390"/>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事务日志</a:t>
                </a:r>
                <a:r>
                  <a:rPr lang="en-US" altLang="zh-CN" sz="1050" dirty="0">
                    <a:latin typeface="Microsoft YaHei" panose="020B0503020204020204" pitchFamily="34" charset="-122"/>
                    <a:ea typeface="Microsoft YaHei" panose="020B0503020204020204" pitchFamily="34" charset="-122"/>
                    <a:cs typeface="Huawei Sans" panose="020C0503030203020204" pitchFamily="34" charset="0"/>
                  </a:rPr>
                  <a:t>1</a:t>
                </a:r>
                <a:endParaRPr lang="zh-CN" altLang="en-US" sz="1050"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grpSp>
          <p:nvGrpSpPr>
            <p:cNvPr id="79" name="组合 78">
              <a:extLst>
                <a:ext uri="{FF2B5EF4-FFF2-40B4-BE49-F238E27FC236}">
                  <a16:creationId xmlns:a16="http://schemas.microsoft.com/office/drawing/2014/main" id="{B700BD9E-4BA7-52A1-1645-126710179C07}"/>
                </a:ext>
              </a:extLst>
            </p:cNvPr>
            <p:cNvGrpSpPr/>
            <p:nvPr/>
          </p:nvGrpSpPr>
          <p:grpSpPr>
            <a:xfrm>
              <a:off x="5636299" y="3429000"/>
              <a:ext cx="1125782" cy="2418524"/>
              <a:chOff x="3933463" y="3429000"/>
              <a:chExt cx="1125782" cy="2418524"/>
            </a:xfrm>
          </p:grpSpPr>
          <p:sp>
            <p:nvSpPr>
              <p:cNvPr id="91" name="矩形: 圆角 86">
                <a:extLst>
                  <a:ext uri="{FF2B5EF4-FFF2-40B4-BE49-F238E27FC236}">
                    <a16:creationId xmlns:a16="http://schemas.microsoft.com/office/drawing/2014/main" id="{97FF933E-D4E1-1019-93E8-CBA77505366D}"/>
                  </a:ext>
                </a:extLst>
              </p:cNvPr>
              <p:cNvSpPr/>
              <p:nvPr/>
            </p:nvSpPr>
            <p:spPr>
              <a:xfrm flipH="1">
                <a:off x="4301112" y="3429000"/>
                <a:ext cx="127000" cy="1304925"/>
              </a:xfrm>
              <a:prstGeom prst="roundRect">
                <a:avLst>
                  <a:gd name="adj" fmla="val 50000"/>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Microsoft YaHei" panose="020B0503020204020204" pitchFamily="34" charset="-122"/>
                  <a:ea typeface="Microsoft YaHei" panose="020B0503020204020204" pitchFamily="34" charset="-122"/>
                </a:endParaRPr>
              </a:p>
            </p:txBody>
          </p:sp>
          <p:sp>
            <p:nvSpPr>
              <p:cNvPr id="92" name="文本框 91">
                <a:extLst>
                  <a:ext uri="{FF2B5EF4-FFF2-40B4-BE49-F238E27FC236}">
                    <a16:creationId xmlns:a16="http://schemas.microsoft.com/office/drawing/2014/main" id="{7D0610C4-92F0-0B1B-CA5D-DBF2B9BCE372}"/>
                  </a:ext>
                </a:extLst>
              </p:cNvPr>
              <p:cNvSpPr txBox="1"/>
              <p:nvPr/>
            </p:nvSpPr>
            <p:spPr>
              <a:xfrm flipH="1">
                <a:off x="4527858" y="3984755"/>
                <a:ext cx="531387" cy="536778"/>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日志写盘</a:t>
                </a:r>
                <a:endParaRPr lang="en-US" altLang="zh-CN" sz="1050" dirty="0">
                  <a:latin typeface="Microsoft YaHei" panose="020B0503020204020204" pitchFamily="34" charset="-122"/>
                  <a:ea typeface="Microsoft YaHei" panose="020B0503020204020204" pitchFamily="34" charset="-122"/>
                  <a:cs typeface="Huawei Sans" panose="020C0503030203020204" pitchFamily="34" charset="0"/>
                </a:endParaRPr>
              </a:p>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线程</a:t>
                </a:r>
                <a:r>
                  <a:rPr lang="en-US" altLang="zh-CN" sz="1050" dirty="0">
                    <a:latin typeface="Microsoft YaHei" panose="020B0503020204020204" pitchFamily="34" charset="-122"/>
                    <a:ea typeface="Microsoft YaHei" panose="020B0503020204020204" pitchFamily="34" charset="-122"/>
                    <a:cs typeface="Huawei Sans" panose="020C0503030203020204" pitchFamily="34" charset="0"/>
                  </a:rPr>
                  <a:t>2</a:t>
                </a:r>
                <a:endParaRPr lang="zh-CN" altLang="en-US" sz="1050" dirty="0">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93" name="流程图: 文档 88">
                <a:extLst>
                  <a:ext uri="{FF2B5EF4-FFF2-40B4-BE49-F238E27FC236}">
                    <a16:creationId xmlns:a16="http://schemas.microsoft.com/office/drawing/2014/main" id="{DCFF54F8-ADDA-7FB2-724D-5F68102AFDF8}"/>
                  </a:ext>
                </a:extLst>
              </p:cNvPr>
              <p:cNvSpPr/>
              <p:nvPr/>
            </p:nvSpPr>
            <p:spPr>
              <a:xfrm>
                <a:off x="4256800" y="4800733"/>
                <a:ext cx="346207" cy="232281"/>
              </a:xfrm>
              <a:prstGeom prst="flowChart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94" name="流程图: 文档 89">
                <a:extLst>
                  <a:ext uri="{FF2B5EF4-FFF2-40B4-BE49-F238E27FC236}">
                    <a16:creationId xmlns:a16="http://schemas.microsoft.com/office/drawing/2014/main" id="{3AC28BF6-F778-30C9-6FE4-ACF47B523110}"/>
                  </a:ext>
                </a:extLst>
              </p:cNvPr>
              <p:cNvSpPr/>
              <p:nvPr/>
            </p:nvSpPr>
            <p:spPr>
              <a:xfrm>
                <a:off x="4096744" y="5019421"/>
                <a:ext cx="346207" cy="232281"/>
              </a:xfrm>
              <a:prstGeom prst="flowChart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95" name="流程图: 文档 90">
                <a:extLst>
                  <a:ext uri="{FF2B5EF4-FFF2-40B4-BE49-F238E27FC236}">
                    <a16:creationId xmlns:a16="http://schemas.microsoft.com/office/drawing/2014/main" id="{FB58455E-9237-413A-8940-F9417CEA8A32}"/>
                  </a:ext>
                </a:extLst>
              </p:cNvPr>
              <p:cNvSpPr/>
              <p:nvPr/>
            </p:nvSpPr>
            <p:spPr>
              <a:xfrm>
                <a:off x="3933463" y="5221610"/>
                <a:ext cx="346207" cy="232281"/>
              </a:xfrm>
              <a:prstGeom prst="flowChart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96" name="文本框 95">
                <a:extLst>
                  <a:ext uri="{FF2B5EF4-FFF2-40B4-BE49-F238E27FC236}">
                    <a16:creationId xmlns:a16="http://schemas.microsoft.com/office/drawing/2014/main" id="{1B130DE0-9DD2-FC6B-AD9C-52E1A3B1B70D}"/>
                  </a:ext>
                </a:extLst>
              </p:cNvPr>
              <p:cNvSpPr txBox="1"/>
              <p:nvPr/>
            </p:nvSpPr>
            <p:spPr>
              <a:xfrm>
                <a:off x="4109168" y="5579134"/>
                <a:ext cx="610680" cy="268390"/>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事务日志</a:t>
                </a:r>
                <a:r>
                  <a:rPr lang="en-US" altLang="zh-CN" sz="1050" dirty="0">
                    <a:latin typeface="Microsoft YaHei" panose="020B0503020204020204" pitchFamily="34" charset="-122"/>
                    <a:ea typeface="Microsoft YaHei" panose="020B0503020204020204" pitchFamily="34" charset="-122"/>
                    <a:cs typeface="Huawei Sans" panose="020C0503030203020204" pitchFamily="34" charset="0"/>
                  </a:rPr>
                  <a:t>2</a:t>
                </a:r>
                <a:endParaRPr lang="zh-CN" altLang="en-US" sz="1050"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grpSp>
          <p:nvGrpSpPr>
            <p:cNvPr id="80" name="组合 79">
              <a:extLst>
                <a:ext uri="{FF2B5EF4-FFF2-40B4-BE49-F238E27FC236}">
                  <a16:creationId xmlns:a16="http://schemas.microsoft.com/office/drawing/2014/main" id="{EAEB731E-581A-8BB6-763B-8C095B72746F}"/>
                </a:ext>
              </a:extLst>
            </p:cNvPr>
            <p:cNvGrpSpPr/>
            <p:nvPr/>
          </p:nvGrpSpPr>
          <p:grpSpPr>
            <a:xfrm>
              <a:off x="7807270" y="3429000"/>
              <a:ext cx="1125782" cy="2418524"/>
              <a:chOff x="3933463" y="3429000"/>
              <a:chExt cx="1125782" cy="2418524"/>
            </a:xfrm>
          </p:grpSpPr>
          <p:sp>
            <p:nvSpPr>
              <p:cNvPr id="85" name="矩形: 圆角 93">
                <a:extLst>
                  <a:ext uri="{FF2B5EF4-FFF2-40B4-BE49-F238E27FC236}">
                    <a16:creationId xmlns:a16="http://schemas.microsoft.com/office/drawing/2014/main" id="{5D9826D2-5CDD-DA09-FF7B-DC97E38A3D1E}"/>
                  </a:ext>
                </a:extLst>
              </p:cNvPr>
              <p:cNvSpPr/>
              <p:nvPr/>
            </p:nvSpPr>
            <p:spPr>
              <a:xfrm flipH="1">
                <a:off x="4301112" y="3429000"/>
                <a:ext cx="127000" cy="1304925"/>
              </a:xfrm>
              <a:prstGeom prst="roundRect">
                <a:avLst>
                  <a:gd name="adj" fmla="val 50000"/>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solidFill>
                  <a:latin typeface="Microsoft YaHei" panose="020B0503020204020204" pitchFamily="34" charset="-122"/>
                  <a:ea typeface="Microsoft YaHei" panose="020B0503020204020204" pitchFamily="34" charset="-122"/>
                </a:endParaRPr>
              </a:p>
            </p:txBody>
          </p:sp>
          <p:sp>
            <p:nvSpPr>
              <p:cNvPr id="86" name="文本框 85">
                <a:extLst>
                  <a:ext uri="{FF2B5EF4-FFF2-40B4-BE49-F238E27FC236}">
                    <a16:creationId xmlns:a16="http://schemas.microsoft.com/office/drawing/2014/main" id="{6328764E-649D-C60E-8280-94D5CD00336F}"/>
                  </a:ext>
                </a:extLst>
              </p:cNvPr>
              <p:cNvSpPr txBox="1"/>
              <p:nvPr/>
            </p:nvSpPr>
            <p:spPr>
              <a:xfrm flipH="1">
                <a:off x="4527858" y="3984755"/>
                <a:ext cx="531387" cy="536778"/>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日志写盘</a:t>
                </a:r>
                <a:endParaRPr lang="en-US" altLang="zh-CN" sz="1050" dirty="0">
                  <a:latin typeface="Microsoft YaHei" panose="020B0503020204020204" pitchFamily="34" charset="-122"/>
                  <a:ea typeface="Microsoft YaHei" panose="020B0503020204020204" pitchFamily="34" charset="-122"/>
                  <a:cs typeface="Huawei Sans" panose="020C0503030203020204" pitchFamily="34" charset="0"/>
                </a:endParaRPr>
              </a:p>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线程</a:t>
                </a:r>
                <a:r>
                  <a:rPr lang="en-US" altLang="zh-CN" sz="1050" dirty="0">
                    <a:latin typeface="Microsoft YaHei" panose="020B0503020204020204" pitchFamily="34" charset="-122"/>
                    <a:ea typeface="Microsoft YaHei" panose="020B0503020204020204" pitchFamily="34" charset="-122"/>
                    <a:cs typeface="Huawei Sans" panose="020C0503030203020204" pitchFamily="34" charset="0"/>
                  </a:rPr>
                  <a:t>3</a:t>
                </a:r>
                <a:endParaRPr lang="zh-CN" altLang="en-US" sz="1050" dirty="0">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87" name="流程图: 文档 95">
                <a:extLst>
                  <a:ext uri="{FF2B5EF4-FFF2-40B4-BE49-F238E27FC236}">
                    <a16:creationId xmlns:a16="http://schemas.microsoft.com/office/drawing/2014/main" id="{EE8C7F7F-0CB5-2C4F-4811-33398177FA1E}"/>
                  </a:ext>
                </a:extLst>
              </p:cNvPr>
              <p:cNvSpPr/>
              <p:nvPr/>
            </p:nvSpPr>
            <p:spPr>
              <a:xfrm>
                <a:off x="4256800" y="4800733"/>
                <a:ext cx="346207" cy="232281"/>
              </a:xfrm>
              <a:prstGeom prst="flowChart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88" name="流程图: 文档 96">
                <a:extLst>
                  <a:ext uri="{FF2B5EF4-FFF2-40B4-BE49-F238E27FC236}">
                    <a16:creationId xmlns:a16="http://schemas.microsoft.com/office/drawing/2014/main" id="{903D6172-1EB1-CFE4-48B3-0A6050B3A9D0}"/>
                  </a:ext>
                </a:extLst>
              </p:cNvPr>
              <p:cNvSpPr/>
              <p:nvPr/>
            </p:nvSpPr>
            <p:spPr>
              <a:xfrm>
                <a:off x="4096744" y="5019421"/>
                <a:ext cx="346207" cy="232281"/>
              </a:xfrm>
              <a:prstGeom prst="flowChart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89" name="流程图: 文档 97">
                <a:extLst>
                  <a:ext uri="{FF2B5EF4-FFF2-40B4-BE49-F238E27FC236}">
                    <a16:creationId xmlns:a16="http://schemas.microsoft.com/office/drawing/2014/main" id="{F25FD6F4-831F-E5A4-7322-60FC043F6184}"/>
                  </a:ext>
                </a:extLst>
              </p:cNvPr>
              <p:cNvSpPr/>
              <p:nvPr/>
            </p:nvSpPr>
            <p:spPr>
              <a:xfrm>
                <a:off x="3933463" y="5221610"/>
                <a:ext cx="346207" cy="232281"/>
              </a:xfrm>
              <a:prstGeom prst="flowChartDocumen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90" name="文本框 89">
                <a:extLst>
                  <a:ext uri="{FF2B5EF4-FFF2-40B4-BE49-F238E27FC236}">
                    <a16:creationId xmlns:a16="http://schemas.microsoft.com/office/drawing/2014/main" id="{58D80E45-AF53-AE80-31FA-DC9531C52AE0}"/>
                  </a:ext>
                </a:extLst>
              </p:cNvPr>
              <p:cNvSpPr txBox="1"/>
              <p:nvPr/>
            </p:nvSpPr>
            <p:spPr>
              <a:xfrm>
                <a:off x="4109168" y="5579134"/>
                <a:ext cx="610680" cy="268390"/>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事务日志</a:t>
                </a:r>
                <a:r>
                  <a:rPr lang="en-US" altLang="zh-CN" sz="1050" dirty="0">
                    <a:latin typeface="Microsoft YaHei" panose="020B0503020204020204" pitchFamily="34" charset="-122"/>
                    <a:ea typeface="Microsoft YaHei" panose="020B0503020204020204" pitchFamily="34" charset="-122"/>
                    <a:cs typeface="Huawei Sans" panose="020C0503030203020204" pitchFamily="34" charset="0"/>
                  </a:rPr>
                  <a:t>3</a:t>
                </a:r>
                <a:endParaRPr lang="zh-CN" altLang="en-US" sz="1050"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sp>
          <p:nvSpPr>
            <p:cNvPr id="81" name="流程图: 预定义过程 13">
              <a:extLst>
                <a:ext uri="{FF2B5EF4-FFF2-40B4-BE49-F238E27FC236}">
                  <a16:creationId xmlns:a16="http://schemas.microsoft.com/office/drawing/2014/main" id="{0B546D6A-555D-B151-B7E0-127EB70F4D1C}"/>
                </a:ext>
              </a:extLst>
            </p:cNvPr>
            <p:cNvSpPr/>
            <p:nvPr/>
          </p:nvSpPr>
          <p:spPr>
            <a:xfrm>
              <a:off x="3122467" y="3005318"/>
              <a:ext cx="1714499" cy="387589"/>
            </a:xfrm>
            <a:prstGeom prst="flowChartPredefined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dirty="0">
                  <a:solidFill>
                    <a:schemeClr val="tx1"/>
                  </a:solidFill>
                  <a:latin typeface="Microsoft YaHei" panose="020B0503020204020204" pitchFamily="34" charset="-122"/>
                  <a:ea typeface="Microsoft YaHei" panose="020B0503020204020204" pitchFamily="34" charset="-122"/>
                  <a:cs typeface="Huawei Sans" panose="020C0503030203020204" pitchFamily="34" charset="0"/>
                </a:rPr>
                <a:t>事务日志共享缓冲区</a:t>
              </a:r>
              <a:r>
                <a:rPr lang="en-US" altLang="zh-CN" sz="1050" dirty="0">
                  <a:solidFill>
                    <a:schemeClr val="tx1"/>
                  </a:solidFill>
                  <a:latin typeface="Microsoft YaHei" panose="020B0503020204020204" pitchFamily="34" charset="-122"/>
                  <a:ea typeface="Microsoft YaHei" panose="020B0503020204020204" pitchFamily="34" charset="-122"/>
                  <a:cs typeface="Huawei Sans" panose="020C0503030203020204" pitchFamily="34" charset="0"/>
                </a:rPr>
                <a:t>1</a:t>
              </a:r>
              <a:endParaRPr lang="zh-CN" altLang="en-US" sz="1050" dirty="0">
                <a:solidFill>
                  <a:schemeClr val="tx1"/>
                </a:solidFill>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82" name="流程图: 预定义过程 100">
              <a:extLst>
                <a:ext uri="{FF2B5EF4-FFF2-40B4-BE49-F238E27FC236}">
                  <a16:creationId xmlns:a16="http://schemas.microsoft.com/office/drawing/2014/main" id="{2DDB1571-1B85-5EB9-6F14-626BCF1F41BC}"/>
                </a:ext>
              </a:extLst>
            </p:cNvPr>
            <p:cNvSpPr/>
            <p:nvPr/>
          </p:nvSpPr>
          <p:spPr>
            <a:xfrm>
              <a:off x="5293669" y="3005318"/>
              <a:ext cx="1714499" cy="387589"/>
            </a:xfrm>
            <a:prstGeom prst="flowChartPredefined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dirty="0">
                  <a:solidFill>
                    <a:schemeClr val="tx1"/>
                  </a:solidFill>
                  <a:latin typeface="Microsoft YaHei" panose="020B0503020204020204" pitchFamily="34" charset="-122"/>
                  <a:ea typeface="Microsoft YaHei" panose="020B0503020204020204" pitchFamily="34" charset="-122"/>
                  <a:cs typeface="Huawei Sans" panose="020C0503030203020204" pitchFamily="34" charset="0"/>
                </a:rPr>
                <a:t>事务日志共享缓冲区</a:t>
              </a:r>
              <a:r>
                <a:rPr lang="en-US" altLang="zh-CN" sz="1050" dirty="0">
                  <a:solidFill>
                    <a:schemeClr val="tx1"/>
                  </a:solidFill>
                  <a:latin typeface="Microsoft YaHei" panose="020B0503020204020204" pitchFamily="34" charset="-122"/>
                  <a:ea typeface="Microsoft YaHei" panose="020B0503020204020204" pitchFamily="34" charset="-122"/>
                  <a:cs typeface="Huawei Sans" panose="020C0503030203020204" pitchFamily="34" charset="0"/>
                </a:rPr>
                <a:t>2</a:t>
              </a:r>
              <a:endParaRPr lang="zh-CN" altLang="en-US" sz="1050" dirty="0">
                <a:solidFill>
                  <a:schemeClr val="tx1"/>
                </a:solidFill>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83" name="流程图: 预定义过程 101">
              <a:extLst>
                <a:ext uri="{FF2B5EF4-FFF2-40B4-BE49-F238E27FC236}">
                  <a16:creationId xmlns:a16="http://schemas.microsoft.com/office/drawing/2014/main" id="{71A3B26F-F0FE-776A-669D-EC1F424CA1BA}"/>
                </a:ext>
              </a:extLst>
            </p:cNvPr>
            <p:cNvSpPr/>
            <p:nvPr/>
          </p:nvSpPr>
          <p:spPr>
            <a:xfrm>
              <a:off x="7381169" y="3005318"/>
              <a:ext cx="1714499" cy="387589"/>
            </a:xfrm>
            <a:prstGeom prst="flowChartPredefinedProcess">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50" dirty="0">
                  <a:solidFill>
                    <a:schemeClr val="tx1"/>
                  </a:solidFill>
                  <a:latin typeface="Microsoft YaHei" panose="020B0503020204020204" pitchFamily="34" charset="-122"/>
                  <a:ea typeface="Microsoft YaHei" panose="020B0503020204020204" pitchFamily="34" charset="-122"/>
                  <a:cs typeface="Huawei Sans" panose="020C0503030203020204" pitchFamily="34" charset="0"/>
                </a:rPr>
                <a:t>事务日志共享缓冲区</a:t>
              </a:r>
              <a:r>
                <a:rPr lang="en-US" altLang="zh-CN" sz="1050" dirty="0">
                  <a:solidFill>
                    <a:schemeClr val="tx1"/>
                  </a:solidFill>
                  <a:latin typeface="Microsoft YaHei" panose="020B0503020204020204" pitchFamily="34" charset="-122"/>
                  <a:ea typeface="Microsoft YaHei" panose="020B0503020204020204" pitchFamily="34" charset="-122"/>
                  <a:cs typeface="Huawei Sans" panose="020C0503030203020204" pitchFamily="34" charset="0"/>
                </a:rPr>
                <a:t>3</a:t>
              </a:r>
              <a:endParaRPr lang="zh-CN" altLang="en-US" sz="1050" dirty="0">
                <a:solidFill>
                  <a:schemeClr val="tx1"/>
                </a:solidFill>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84" name="文本框 83">
              <a:extLst>
                <a:ext uri="{FF2B5EF4-FFF2-40B4-BE49-F238E27FC236}">
                  <a16:creationId xmlns:a16="http://schemas.microsoft.com/office/drawing/2014/main" id="{5EA68414-A7AD-008D-3AE2-CAB8D2BA0406}"/>
                </a:ext>
              </a:extLst>
            </p:cNvPr>
            <p:cNvSpPr txBox="1"/>
            <p:nvPr/>
          </p:nvSpPr>
          <p:spPr>
            <a:xfrm flipH="1">
              <a:off x="2289093" y="3062380"/>
              <a:ext cx="831768" cy="536778"/>
            </a:xfrm>
            <a:prstGeom prst="rect">
              <a:avLst/>
            </a:prstGeom>
            <a:noFill/>
          </p:spPr>
          <p:txBody>
            <a:bodyPr wrap="square" lIns="0" tIns="0" rIns="0" bIns="0" rtlCol="0">
              <a:spAutoFit/>
            </a:bodyPr>
            <a:lstStyle/>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原子的</a:t>
              </a:r>
              <a:endParaRPr lang="en-US" altLang="zh-CN" sz="1050" dirty="0">
                <a:latin typeface="Microsoft YaHei" panose="020B0503020204020204" pitchFamily="34" charset="-122"/>
                <a:ea typeface="Microsoft YaHei" panose="020B0503020204020204" pitchFamily="34" charset="-122"/>
                <a:cs typeface="Huawei Sans" panose="020C0503030203020204" pitchFamily="34" charset="0"/>
              </a:endParaRPr>
            </a:p>
            <a:p>
              <a:pPr algn="ctr"/>
              <a:r>
                <a:rPr lang="zh-CN" altLang="en-US" sz="1050" dirty="0">
                  <a:latin typeface="Microsoft YaHei" panose="020B0503020204020204" pitchFamily="34" charset="-122"/>
                  <a:ea typeface="Microsoft YaHei" panose="020B0503020204020204" pitchFamily="34" charset="-122"/>
                  <a:cs typeface="Huawei Sans" panose="020C0503030203020204" pitchFamily="34" charset="0"/>
                </a:rPr>
                <a:t>全局</a:t>
              </a:r>
              <a:r>
                <a:rPr lang="en-US" altLang="zh-CN" sz="1050" dirty="0">
                  <a:latin typeface="Microsoft YaHei" panose="020B0503020204020204" pitchFamily="34" charset="-122"/>
                  <a:ea typeface="Microsoft YaHei" panose="020B0503020204020204" pitchFamily="34" charset="-122"/>
                  <a:cs typeface="Huawei Sans" panose="020C0503030203020204" pitchFamily="34" charset="0"/>
                </a:rPr>
                <a:t>LSN++</a:t>
              </a:r>
              <a:endParaRPr lang="zh-CN" altLang="en-US" sz="1050"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cxnSp>
        <p:nvCxnSpPr>
          <p:cNvPr id="127" name="直接箭头连接符 35">
            <a:extLst>
              <a:ext uri="{FF2B5EF4-FFF2-40B4-BE49-F238E27FC236}">
                <a16:creationId xmlns:a16="http://schemas.microsoft.com/office/drawing/2014/main" id="{D079E49B-19DB-3D9E-3116-C6946DB1D946}"/>
              </a:ext>
            </a:extLst>
          </p:cNvPr>
          <p:cNvCxnSpPr>
            <a:cxnSpLocks/>
            <a:endCxn id="49" idx="3"/>
          </p:cNvCxnSpPr>
          <p:nvPr/>
        </p:nvCxnSpPr>
        <p:spPr>
          <a:xfrm>
            <a:off x="4107814" y="4991941"/>
            <a:ext cx="2066818" cy="561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35">
            <a:extLst>
              <a:ext uri="{FF2B5EF4-FFF2-40B4-BE49-F238E27FC236}">
                <a16:creationId xmlns:a16="http://schemas.microsoft.com/office/drawing/2014/main" id="{C50585ED-A7FD-B2E4-BC3D-80125F4BE0A9}"/>
              </a:ext>
            </a:extLst>
          </p:cNvPr>
          <p:cNvCxnSpPr>
            <a:cxnSpLocks/>
            <a:endCxn id="49" idx="1"/>
          </p:cNvCxnSpPr>
          <p:nvPr/>
        </p:nvCxnSpPr>
        <p:spPr>
          <a:xfrm flipH="1">
            <a:off x="6307467" y="4991941"/>
            <a:ext cx="2238905" cy="561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35">
            <a:extLst>
              <a:ext uri="{FF2B5EF4-FFF2-40B4-BE49-F238E27FC236}">
                <a16:creationId xmlns:a16="http://schemas.microsoft.com/office/drawing/2014/main" id="{78CA763A-733D-3DDA-0C45-ADC30232F1B8}"/>
              </a:ext>
            </a:extLst>
          </p:cNvPr>
          <p:cNvCxnSpPr>
            <a:cxnSpLocks/>
          </p:cNvCxnSpPr>
          <p:nvPr/>
        </p:nvCxnSpPr>
        <p:spPr>
          <a:xfrm>
            <a:off x="6228419" y="4922080"/>
            <a:ext cx="0" cy="2192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522753" y="942975"/>
            <a:ext cx="10945347" cy="2530956"/>
          </a:xfrm>
          <a:prstGeom prst="roundRect">
            <a:avLst>
              <a:gd name="adj" fmla="val 15149"/>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8" name="Shape6">
            <a:extLst>
              <a:ext uri="{FF2B5EF4-FFF2-40B4-BE49-F238E27FC236}">
                <a16:creationId xmlns:a16="http://schemas.microsoft.com/office/drawing/2014/main" id="{82D12675-44BA-4A12-95E2-53CE42E365F2}"/>
              </a:ext>
            </a:extLst>
          </p:cNvPr>
          <p:cNvSpPr/>
          <p:nvPr/>
        </p:nvSpPr>
        <p:spPr>
          <a:xfrm>
            <a:off x="522752" y="3563471"/>
            <a:ext cx="11048335" cy="293257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9" name="Shape6">
            <a:extLst>
              <a:ext uri="{FF2B5EF4-FFF2-40B4-BE49-F238E27FC236}">
                <a16:creationId xmlns:a16="http://schemas.microsoft.com/office/drawing/2014/main" id="{2BB58945-69A6-42E9-96FF-DC536AE97366}"/>
              </a:ext>
            </a:extLst>
          </p:cNvPr>
          <p:cNvSpPr/>
          <p:nvPr/>
        </p:nvSpPr>
        <p:spPr>
          <a:xfrm>
            <a:off x="645302" y="3703951"/>
            <a:ext cx="10822798" cy="2707196"/>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t>51</a:t>
            </a:fld>
            <a:endParaRPr lang="zh-CN" altLang="en-US"/>
          </a:p>
        </p:txBody>
      </p:sp>
      <p:sp>
        <p:nvSpPr>
          <p:cNvPr id="3" name="标题 2"/>
          <p:cNvSpPr>
            <a:spLocks noGrp="1"/>
          </p:cNvSpPr>
          <p:nvPr>
            <p:ph type="title"/>
          </p:nvPr>
        </p:nvSpPr>
        <p:spPr/>
        <p:txBody>
          <a:bodyPr/>
          <a:lstStyle/>
          <a:p>
            <a:r>
              <a:rPr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行</a:t>
            </a:r>
            <a:r>
              <a:rPr kumimoji="1" lang="zh-CN" altLang="en-US" dirty="0">
                <a:latin typeface="微软雅黑" panose="020B0503020204020204" pitchFamily="34" charset="-122"/>
                <a:ea typeface="微软雅黑" panose="020B0503020204020204" pitchFamily="34" charset="-122"/>
              </a:rPr>
              <a:t>存储引擎</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备机支持读</a:t>
            </a:r>
            <a:endParaRPr kumimoji="1" lang="zh-CN" altLang="en-US" dirty="0">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545697" y="1029544"/>
            <a:ext cx="11002444" cy="1842865"/>
          </a:xfrm>
        </p:spPr>
        <p:txBody>
          <a:bodyPr/>
          <a:lstStyle/>
          <a:p>
            <a:pPr>
              <a:lnSpc>
                <a:spcPct val="12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主备通过</a:t>
            </a:r>
            <a:r>
              <a:rPr lang="en-US" altLang="zh-CN" sz="2200" dirty="0">
                <a:latin typeface="微软雅黑" panose="020B0503020204020204" pitchFamily="34" charset="-122"/>
                <a:ea typeface="微软雅黑" panose="020B0503020204020204" pitchFamily="34" charset="-122"/>
              </a:rPr>
              <a:t>Raft</a:t>
            </a:r>
            <a:r>
              <a:rPr lang="zh-CN" altLang="en-US" sz="2200" dirty="0">
                <a:latin typeface="微软雅黑" panose="020B0503020204020204" pitchFamily="34" charset="-122"/>
                <a:ea typeface="微软雅黑" panose="020B0503020204020204" pitchFamily="34" charset="-122"/>
              </a:rPr>
              <a:t>复制</a:t>
            </a:r>
            <a:r>
              <a:rPr lang="en-US" altLang="zh-CN" sz="2200" dirty="0">
                <a:latin typeface="微软雅黑" panose="020B0503020204020204" pitchFamily="34" charset="-122"/>
                <a:ea typeface="微软雅黑" panose="020B0503020204020204" pitchFamily="34" charset="-122"/>
              </a:rPr>
              <a:t>WAL, </a:t>
            </a:r>
            <a:r>
              <a:rPr lang="zh-CN" altLang="en-US" sz="2200" dirty="0">
                <a:latin typeface="微软雅黑" panose="020B0503020204020204" pitchFamily="34" charset="-122"/>
                <a:ea typeface="微软雅黑" panose="020B0503020204020204" pitchFamily="34" charset="-122"/>
              </a:rPr>
              <a:t>备机读取</a:t>
            </a:r>
            <a:r>
              <a:rPr lang="en-US" altLang="zh-CN" sz="2200" dirty="0">
                <a:latin typeface="微软雅黑" panose="020B0503020204020204" pitchFamily="34" charset="-122"/>
                <a:ea typeface="微软雅黑" panose="020B0503020204020204" pitchFamily="34" charset="-122"/>
              </a:rPr>
              <a:t>WAL</a:t>
            </a:r>
            <a:r>
              <a:rPr lang="zh-CN" altLang="en-US" sz="2200" dirty="0">
                <a:latin typeface="微软雅黑" panose="020B0503020204020204" pitchFamily="34" charset="-122"/>
                <a:ea typeface="微软雅黑" panose="020B0503020204020204" pitchFamily="34" charset="-122"/>
              </a:rPr>
              <a:t>记录并按照页面并行恢复</a:t>
            </a:r>
          </a:p>
          <a:p>
            <a:pPr>
              <a:lnSpc>
                <a:spcPct val="12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Arial" panose="020B0604020202020204" pitchFamily="34" charset="0"/>
              </a:rPr>
              <a:t>备机按照</a:t>
            </a:r>
            <a:r>
              <a:rPr lang="en-US" altLang="zh-CN" sz="2200" dirty="0">
                <a:latin typeface="微软雅黑" panose="020B0503020204020204" pitchFamily="34" charset="-122"/>
                <a:ea typeface="微软雅黑" panose="020B0503020204020204" pitchFamily="34" charset="-122"/>
                <a:cs typeface="Arial" panose="020B0604020202020204" pitchFamily="34" charset="0"/>
              </a:rPr>
              <a:t>WAL</a:t>
            </a:r>
            <a:r>
              <a:rPr lang="zh-CN" altLang="en-US" sz="2200" dirty="0">
                <a:latin typeface="微软雅黑" panose="020B0503020204020204" pitchFamily="34" charset="-122"/>
                <a:ea typeface="微软雅黑" panose="020B0503020204020204" pitchFamily="34" charset="-122"/>
                <a:cs typeface="Arial" panose="020B0604020202020204" pitchFamily="34" charset="0"/>
              </a:rPr>
              <a:t> </a:t>
            </a:r>
            <a:r>
              <a:rPr lang="en-US" altLang="zh-CN" sz="2200" dirty="0">
                <a:latin typeface="微软雅黑" panose="020B0503020204020204" pitchFamily="34" charset="-122"/>
                <a:ea typeface="微软雅黑" panose="020B0503020204020204" pitchFamily="34" charset="-122"/>
                <a:cs typeface="Arial" panose="020B0604020202020204" pitchFamily="34" charset="0"/>
              </a:rPr>
              <a:t>CSN</a:t>
            </a:r>
            <a:r>
              <a:rPr lang="zh-CN" altLang="en-US" sz="2200" dirty="0">
                <a:latin typeface="微软雅黑" panose="020B0503020204020204" pitchFamily="34" charset="-122"/>
                <a:ea typeface="微软雅黑" panose="020B0503020204020204" pitchFamily="34" charset="-122"/>
                <a:cs typeface="Arial" panose="020B0604020202020204" pitchFamily="34" charset="0"/>
              </a:rPr>
              <a:t>顺序回放，同时推进备机读的快照</a:t>
            </a:r>
            <a:r>
              <a:rPr lang="en-US" altLang="zh-CN" sz="2200" dirty="0">
                <a:latin typeface="微软雅黑" panose="020B0503020204020204" pitchFamily="34" charset="-122"/>
                <a:ea typeface="微软雅黑" panose="020B0503020204020204" pitchFamily="34" charset="-122"/>
                <a:cs typeface="Arial" panose="020B0604020202020204" pitchFamily="34" charset="0"/>
              </a:rPr>
              <a:t>CSN</a:t>
            </a:r>
            <a:r>
              <a:rPr lang="zh-CN" altLang="en-US" sz="2200" dirty="0">
                <a:latin typeface="微软雅黑" panose="020B0503020204020204" pitchFamily="34" charset="-122"/>
                <a:ea typeface="微软雅黑" panose="020B0503020204020204" pitchFamily="34" charset="-122"/>
                <a:cs typeface="Arial" panose="020B0604020202020204" pitchFamily="34" charset="0"/>
              </a:rPr>
              <a:t>，保证事务的因果序。</a:t>
            </a:r>
            <a:endParaRPr lang="en-US" altLang="zh-CN" sz="2200" dirty="0">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Arial" panose="020B0604020202020204" pitchFamily="34" charset="0"/>
              </a:rPr>
              <a:t>针对清理页面垃圾版本空间的</a:t>
            </a:r>
            <a:r>
              <a:rPr lang="en-US" altLang="zh-CN" sz="2200" dirty="0">
                <a:latin typeface="微软雅黑" panose="020B0503020204020204" pitchFamily="34" charset="-122"/>
                <a:ea typeface="微软雅黑" panose="020B0503020204020204" pitchFamily="34" charset="-122"/>
                <a:cs typeface="Arial" panose="020B0604020202020204" pitchFamily="34" charset="0"/>
              </a:rPr>
              <a:t>WAL</a:t>
            </a:r>
            <a:r>
              <a:rPr lang="zh-CN" altLang="en-US" sz="2200" dirty="0">
                <a:latin typeface="微软雅黑" panose="020B0503020204020204" pitchFamily="34" charset="-122"/>
                <a:ea typeface="微软雅黑" panose="020B0503020204020204" pitchFamily="34" charset="-122"/>
                <a:cs typeface="Arial" panose="020B0604020202020204" pitchFamily="34" charset="0"/>
              </a:rPr>
              <a:t>记录回放：</a:t>
            </a:r>
            <a:endParaRPr lang="en-US" altLang="zh-CN" sz="2200" dirty="0">
              <a:latin typeface="微软雅黑" panose="020B0503020204020204" pitchFamily="34" charset="-122"/>
              <a:ea typeface="微软雅黑" panose="020B0503020204020204" pitchFamily="34" charset="-122"/>
              <a:cs typeface="Arial" panose="020B0604020202020204" pitchFamily="34" charset="0"/>
            </a:endParaRPr>
          </a:p>
          <a:p>
            <a:pPr marL="765175" lvl="1" indent="-342900">
              <a:lnSpc>
                <a:spcPct val="120000"/>
              </a:lnSpc>
              <a:buFont typeface="+mj-ea"/>
              <a:buAutoNum type="circleNumDbPlain"/>
            </a:pPr>
            <a:r>
              <a:rPr lang="zh-CN" altLang="en-US" sz="1800" dirty="0">
                <a:latin typeface="微软雅黑" panose="020B0503020204020204" pitchFamily="34" charset="-122"/>
                <a:ea typeface="微软雅黑" panose="020B0503020204020204" pitchFamily="34" charset="-122"/>
                <a:cs typeface="Arial" panose="020B0604020202020204" pitchFamily="34" charset="0"/>
              </a:rPr>
              <a:t>主机计算可回收</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CSN</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时间点（考虑备机的读快照</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CSN</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），会影响主机垃圾版本回收效率、影响性能；</a:t>
            </a:r>
            <a:endParaRPr lang="en-US" altLang="zh-CN" sz="1800" dirty="0">
              <a:latin typeface="微软雅黑" panose="020B0503020204020204" pitchFamily="34" charset="-122"/>
              <a:ea typeface="微软雅黑" panose="020B0503020204020204" pitchFamily="34" charset="-122"/>
              <a:cs typeface="Arial" panose="020B0604020202020204" pitchFamily="34" charset="0"/>
            </a:endParaRPr>
          </a:p>
          <a:p>
            <a:pPr marL="765175" lvl="1" indent="-342900">
              <a:lnSpc>
                <a:spcPct val="120000"/>
              </a:lnSpc>
              <a:buFont typeface="+mj-ea"/>
              <a:buAutoNum type="circleNumDbPlain"/>
            </a:pPr>
            <a:r>
              <a:rPr lang="zh-CN" altLang="en-US" sz="1800" dirty="0">
                <a:latin typeface="微软雅黑" panose="020B0503020204020204" pitchFamily="34" charset="-122"/>
                <a:ea typeface="微软雅黑" panose="020B0503020204020204" pitchFamily="34" charset="-122"/>
                <a:cs typeface="Arial" panose="020B0604020202020204" pitchFamily="34" charset="0"/>
              </a:rPr>
              <a:t>备机回放</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WAL</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时，维护多版本，根据备机的最老快照读决定回收。</a:t>
            </a:r>
            <a:endParaRPr lang="en-US" altLang="zh-CN" sz="18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页脚占位符 4"/>
          <p:cNvSpPr>
            <a:spLocks noGrp="1"/>
          </p:cNvSpPr>
          <p:nvPr>
            <p:ph type="ftr" sz="quarter" idx="3"/>
          </p:nvPr>
        </p:nvSpPr>
        <p:spPr/>
        <p:txBody>
          <a:bodyPr/>
          <a:lstStyle/>
          <a:p>
            <a:pPr>
              <a:defRPr/>
            </a:pPr>
            <a:r>
              <a:rPr lang="zh-CN" altLang="en-US"/>
              <a:t>数据库系统—GaussDB</a:t>
            </a:r>
            <a:endParaRPr lang="en-US" altLang="zh-CN" sz="1200" dirty="0"/>
          </a:p>
        </p:txBody>
      </p:sp>
      <p:sp>
        <p:nvSpPr>
          <p:cNvPr id="4" name="矩形 3"/>
          <p:cNvSpPr/>
          <p:nvPr/>
        </p:nvSpPr>
        <p:spPr bwMode="auto">
          <a:xfrm>
            <a:off x="1666875" y="3756338"/>
            <a:ext cx="1838326" cy="707886"/>
          </a:xfrm>
          <a:prstGeom prst="rect">
            <a:avLst/>
          </a:prstGeom>
          <a:noFill/>
          <a:ln w="317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读取</a:t>
            </a:r>
            <a:r>
              <a:rPr kumimoji="1" lang="en-US"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WAL record</a:t>
            </a:r>
            <a:endParaRPr kumimoji="1"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6" name="矩形 15"/>
          <p:cNvSpPr/>
          <p:nvPr/>
        </p:nvSpPr>
        <p:spPr bwMode="auto">
          <a:xfrm>
            <a:off x="1666875" y="4816168"/>
            <a:ext cx="1838326" cy="707886"/>
          </a:xfrm>
          <a:prstGeom prst="rect">
            <a:avLst/>
          </a:prstGeom>
          <a:noFill/>
          <a:ln w="317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根据</a:t>
            </a:r>
            <a:r>
              <a:rPr kumimoji="1" lang="en-US"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WAL</a:t>
            </a:r>
            <a:r>
              <a:rPr kumimoji="1"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类型</a:t>
            </a:r>
            <a:r>
              <a:rPr kumimoji="1" lang="en-US" altLang="zh-CN"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dispatch</a:t>
            </a:r>
            <a:r>
              <a:rPr kumimoji="1"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分发</a:t>
            </a:r>
          </a:p>
        </p:txBody>
      </p:sp>
      <p:sp>
        <p:nvSpPr>
          <p:cNvPr id="17" name="矩形 16"/>
          <p:cNvSpPr/>
          <p:nvPr/>
        </p:nvSpPr>
        <p:spPr bwMode="auto">
          <a:xfrm>
            <a:off x="4057650" y="4030550"/>
            <a:ext cx="2433892" cy="707886"/>
          </a:xfrm>
          <a:prstGeom prst="rect">
            <a:avLst/>
          </a:prstGeom>
          <a:noFill/>
          <a:ln w="317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sz="2000">
                <a:latin typeface="Microsoft YaHei" panose="020B0503020204020204" pitchFamily="34" charset="-122"/>
                <a:ea typeface="Microsoft YaHei" panose="020B0503020204020204" pitchFamily="34" charset="-122"/>
              </a:rPr>
              <a:t>事务提交</a:t>
            </a:r>
            <a:r>
              <a:rPr kumimoji="1" lang="en-US" altLang="zh-CN" sz="2000">
                <a:latin typeface="Microsoft YaHei" panose="020B0503020204020204" pitchFamily="34" charset="-122"/>
                <a:ea typeface="Microsoft YaHei" panose="020B0503020204020204" pitchFamily="34" charset="-122"/>
              </a:rPr>
              <a:t>WAL</a:t>
            </a:r>
            <a:r>
              <a:rPr kumimoji="1" lang="zh-CN" altLang="en-US" sz="2000">
                <a:latin typeface="Microsoft YaHei" panose="020B0503020204020204" pitchFamily="34" charset="-122"/>
                <a:ea typeface="Microsoft YaHei" panose="020B0503020204020204" pitchFamily="34" charset="-122"/>
              </a:rPr>
              <a:t>分发到一个回放线程</a:t>
            </a:r>
            <a:endParaRPr kumimoji="1" lang="zh-CN" altLang="en-US" sz="20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8" name="矩形 17"/>
          <p:cNvSpPr/>
          <p:nvPr/>
        </p:nvSpPr>
        <p:spPr bwMode="auto">
          <a:xfrm>
            <a:off x="4057650" y="4992753"/>
            <a:ext cx="2433892" cy="1015663"/>
          </a:xfrm>
          <a:prstGeom prst="rect">
            <a:avLst/>
          </a:prstGeom>
          <a:noFill/>
          <a:ln w="317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sz="2000" dirty="0">
                <a:latin typeface="Microsoft YaHei" panose="020B0503020204020204" pitchFamily="34" charset="-122"/>
                <a:ea typeface="Microsoft YaHei" panose="020B0503020204020204" pitchFamily="34" charset="-122"/>
              </a:rPr>
              <a:t>按照</a:t>
            </a:r>
            <a:r>
              <a:rPr kumimoji="1" lang="en-US" altLang="zh-CN" sz="2000" dirty="0">
                <a:latin typeface="Microsoft YaHei" panose="020B0503020204020204" pitchFamily="34" charset="-122"/>
                <a:ea typeface="Microsoft YaHei" panose="020B0503020204020204" pitchFamily="34" charset="-122"/>
              </a:rPr>
              <a:t>WAL</a:t>
            </a:r>
            <a:r>
              <a:rPr kumimoji="1" lang="zh-CN" altLang="en-US" sz="2000" dirty="0">
                <a:latin typeface="Microsoft YaHei" panose="020B0503020204020204" pitchFamily="34" charset="-122"/>
                <a:ea typeface="Microsoft YaHei" panose="020B0503020204020204" pitchFamily="34" charset="-122"/>
              </a:rPr>
              <a:t>修改的页面分发到对应回放线程</a:t>
            </a:r>
            <a:endParaRPr kumimoji="1"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cxnSp>
        <p:nvCxnSpPr>
          <p:cNvPr id="11" name="直接箭头连接符 10"/>
          <p:cNvCxnSpPr>
            <a:cxnSpLocks/>
          </p:cNvCxnSpPr>
          <p:nvPr/>
        </p:nvCxnSpPr>
        <p:spPr bwMode="auto">
          <a:xfrm>
            <a:off x="2586038" y="4464224"/>
            <a:ext cx="0" cy="351944"/>
          </a:xfrm>
          <a:prstGeom prst="straightConnector1">
            <a:avLst/>
          </a:prstGeom>
          <a:noFill/>
          <a:ln w="19050" cap="flat" cmpd="sng" algn="ctr">
            <a:solidFill>
              <a:schemeClr val="tx1"/>
            </a:solidFill>
            <a:prstDash val="solid"/>
            <a:round/>
            <a:headEnd type="none" w="med" len="med"/>
            <a:tailEnd type="triangle"/>
          </a:ln>
        </p:spPr>
      </p:cxnSp>
      <p:cxnSp>
        <p:nvCxnSpPr>
          <p:cNvPr id="20" name="直接箭头连接符 19"/>
          <p:cNvCxnSpPr>
            <a:cxnSpLocks/>
          </p:cNvCxnSpPr>
          <p:nvPr/>
        </p:nvCxnSpPr>
        <p:spPr bwMode="auto">
          <a:xfrm flipV="1">
            <a:off x="3505201" y="4371976"/>
            <a:ext cx="552449" cy="552449"/>
          </a:xfrm>
          <a:prstGeom prst="straightConnector1">
            <a:avLst/>
          </a:prstGeom>
          <a:noFill/>
          <a:ln w="19050" cap="flat" cmpd="sng" algn="ctr">
            <a:solidFill>
              <a:schemeClr val="tx1"/>
            </a:solidFill>
            <a:prstDash val="solid"/>
            <a:round/>
            <a:headEnd type="none" w="med" len="med"/>
            <a:tailEnd type="triangle"/>
          </a:ln>
        </p:spPr>
      </p:cxnSp>
      <p:cxnSp>
        <p:nvCxnSpPr>
          <p:cNvPr id="22" name="直接箭头连接符 21"/>
          <p:cNvCxnSpPr>
            <a:stCxn id="16" idx="3"/>
          </p:cNvCxnSpPr>
          <p:nvPr/>
        </p:nvCxnSpPr>
        <p:spPr bwMode="auto">
          <a:xfrm>
            <a:off x="3505201" y="5170111"/>
            <a:ext cx="552449" cy="284271"/>
          </a:xfrm>
          <a:prstGeom prst="straightConnector1">
            <a:avLst/>
          </a:prstGeom>
          <a:noFill/>
          <a:ln w="19050" cap="flat" cmpd="sng" algn="ctr">
            <a:solidFill>
              <a:schemeClr val="tx1"/>
            </a:solidFill>
            <a:prstDash val="solid"/>
            <a:round/>
            <a:headEnd type="none" w="med" len="med"/>
            <a:tailEnd type="triangle"/>
          </a:ln>
        </p:spPr>
      </p:cxnSp>
      <p:sp>
        <p:nvSpPr>
          <p:cNvPr id="27" name="矩形 26"/>
          <p:cNvSpPr/>
          <p:nvPr/>
        </p:nvSpPr>
        <p:spPr bwMode="auto">
          <a:xfrm>
            <a:off x="7761930" y="4610662"/>
            <a:ext cx="1715450" cy="707886"/>
          </a:xfrm>
          <a:prstGeom prst="rect">
            <a:avLst/>
          </a:prstGeom>
          <a:noFill/>
          <a:ln w="317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sz="2000" dirty="0">
                <a:latin typeface="Microsoft YaHei" panose="020B0503020204020204" pitchFamily="34" charset="-122"/>
                <a:ea typeface="Microsoft YaHei" panose="020B0503020204020204" pitchFamily="34" charset="-122"/>
              </a:rPr>
              <a:t>推进备机读快照</a:t>
            </a:r>
            <a:r>
              <a:rPr kumimoji="1" lang="en-US" altLang="zh-CN" sz="2000" dirty="0">
                <a:latin typeface="Microsoft YaHei" panose="020B0503020204020204" pitchFamily="34" charset="-122"/>
                <a:ea typeface="Microsoft YaHei" panose="020B0503020204020204" pitchFamily="34" charset="-122"/>
              </a:rPr>
              <a:t>CSN</a:t>
            </a:r>
            <a:endParaRPr kumimoji="1" lang="zh-CN" altLang="en-US" sz="20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cxnSp>
        <p:nvCxnSpPr>
          <p:cNvPr id="28" name="直接箭头连接符 27"/>
          <p:cNvCxnSpPr>
            <a:cxnSpLocks/>
            <a:stCxn id="17" idx="3"/>
            <a:endCxn id="27" idx="1"/>
          </p:cNvCxnSpPr>
          <p:nvPr/>
        </p:nvCxnSpPr>
        <p:spPr bwMode="auto">
          <a:xfrm>
            <a:off x="6491542" y="4384493"/>
            <a:ext cx="1270388" cy="580112"/>
          </a:xfrm>
          <a:prstGeom prst="straightConnector1">
            <a:avLst/>
          </a:prstGeom>
          <a:noFill/>
          <a:ln w="19050" cap="flat" cmpd="sng" algn="ctr">
            <a:solidFill>
              <a:schemeClr val="tx1"/>
            </a:solidFill>
            <a:prstDash val="solid"/>
            <a:round/>
            <a:headEnd type="none" w="med" len="med"/>
            <a:tailEnd type="triangle"/>
          </a:ln>
        </p:spPr>
      </p:cxnSp>
      <p:cxnSp>
        <p:nvCxnSpPr>
          <p:cNvPr id="33" name="直接箭头连接符 32"/>
          <p:cNvCxnSpPr>
            <a:cxnSpLocks/>
            <a:stCxn id="18" idx="3"/>
          </p:cNvCxnSpPr>
          <p:nvPr/>
        </p:nvCxnSpPr>
        <p:spPr bwMode="auto">
          <a:xfrm flipV="1">
            <a:off x="6491542" y="5015954"/>
            <a:ext cx="1245609" cy="484631"/>
          </a:xfrm>
          <a:prstGeom prst="straightConnector1">
            <a:avLst/>
          </a:prstGeom>
          <a:noFill/>
          <a:ln w="19050" cap="flat" cmpd="sng" algn="ctr">
            <a:solidFill>
              <a:schemeClr val="tx1"/>
            </a:solidFill>
            <a:prstDash val="solid"/>
            <a:round/>
            <a:headEnd type="none" w="med" len="med"/>
            <a:tailEnd type="triangle"/>
          </a:ln>
        </p:spPr>
      </p:cxnSp>
    </p:spTree>
    <p:extLst>
      <p:ext uri="{BB962C8B-B14F-4D97-AF65-F5344CB8AC3E}">
        <p14:creationId xmlns:p14="http://schemas.microsoft.com/office/powerpoint/2010/main" val="1531886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6">
            <a:extLst>
              <a:ext uri="{FF2B5EF4-FFF2-40B4-BE49-F238E27FC236}">
                <a16:creationId xmlns:a16="http://schemas.microsoft.com/office/drawing/2014/main" id="{82D12675-44BA-4A12-95E2-53CE42E365F2}"/>
              </a:ext>
            </a:extLst>
          </p:cNvPr>
          <p:cNvSpPr/>
          <p:nvPr/>
        </p:nvSpPr>
        <p:spPr>
          <a:xfrm>
            <a:off x="4887999" y="1084503"/>
            <a:ext cx="7187459" cy="5266601"/>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7" name="Shape18">
            <a:extLst>
              <a:ext uri="{FF2B5EF4-FFF2-40B4-BE49-F238E27FC236}">
                <a16:creationId xmlns:a16="http://schemas.microsoft.com/office/drawing/2014/main" id="{CA02947C-86FA-43A0-AEA7-1533075A3978}"/>
              </a:ext>
            </a:extLst>
          </p:cNvPr>
          <p:cNvSpPr/>
          <p:nvPr/>
        </p:nvSpPr>
        <p:spPr>
          <a:xfrm>
            <a:off x="237278" y="1084503"/>
            <a:ext cx="4513626" cy="5266601"/>
          </a:xfrm>
          <a:prstGeom prst="roundRect">
            <a:avLst>
              <a:gd name="adj" fmla="val 1536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52</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列存储引擎</a:t>
            </a:r>
          </a:p>
        </p:txBody>
      </p:sp>
      <p:sp>
        <p:nvSpPr>
          <p:cNvPr id="10" name="内容占位符 2"/>
          <p:cNvSpPr>
            <a:spLocks noGrp="1"/>
          </p:cNvSpPr>
          <p:nvPr>
            <p:ph idx="1"/>
          </p:nvPr>
        </p:nvSpPr>
        <p:spPr>
          <a:xfrm>
            <a:off x="391319" y="1210382"/>
            <a:ext cx="4022364" cy="1878440"/>
          </a:xfrm>
        </p:spPr>
        <p:txBody>
          <a:bodyPr/>
          <a:lstStyle/>
          <a:p>
            <a:pPr>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列存引擎的基本单位是压缩单元（</a:t>
            </a:r>
            <a:r>
              <a:rPr lang="en-US" altLang="zh-CN" sz="2400" dirty="0">
                <a:latin typeface="微软雅黑" panose="020B0503020204020204" pitchFamily="34" charset="-122"/>
                <a:ea typeface="微软雅黑" panose="020B0503020204020204" pitchFamily="34" charset="-122"/>
              </a:rPr>
              <a:t>CU</a:t>
            </a:r>
            <a:r>
              <a:rPr lang="zh-CN" altLang="en-US" sz="2400" dirty="0">
                <a:latin typeface="微软雅黑" panose="020B0503020204020204" pitchFamily="34" charset="-122"/>
                <a:ea typeface="微软雅黑" panose="020B0503020204020204" pitchFamily="34" charset="-122"/>
              </a:rPr>
              <a:t>），即表中一列的一部分数据组成的压缩数据块。</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整个表被按列划分为若干个</a:t>
            </a:r>
            <a:r>
              <a:rPr lang="en-US" altLang="zh-CN" sz="2400" kern="100" dirty="0">
                <a:effectLst/>
                <a:latin typeface="微软雅黑" panose="020B0503020204020204" pitchFamily="34" charset="-122"/>
                <a:ea typeface="微软雅黑" panose="020B0503020204020204" pitchFamily="34" charset="-122"/>
              </a:rPr>
              <a:t>CU</a:t>
            </a:r>
          </a:p>
          <a:p>
            <a:pPr>
              <a:lnSpc>
                <a:spcPct val="150000"/>
              </a:lnSpc>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rPr>
              <a:t>支持</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差分编码、游程编码、字典编码、</a:t>
            </a:r>
            <a:r>
              <a:rPr lang="en-US" altLang="zh-CN" sz="2400" kern="100" dirty="0">
                <a:effectLst/>
                <a:latin typeface="微软雅黑" panose="020B0503020204020204" pitchFamily="34" charset="-122"/>
                <a:ea typeface="微软雅黑" panose="020B0503020204020204" pitchFamily="34" charset="-122"/>
              </a:rPr>
              <a:t>LZ4</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err="1">
                <a:effectLst/>
                <a:latin typeface="微软雅黑" panose="020B0503020204020204" pitchFamily="34" charset="-122"/>
                <a:ea typeface="微软雅黑" panose="020B0503020204020204" pitchFamily="34" charset="-122"/>
              </a:rPr>
              <a:t>zlib</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等压缩算法，并能为每个列自适应地选择压缩方式</a:t>
            </a:r>
            <a:endParaRPr lang="zh-CN" altLang="en-US" sz="2400" kern="100" dirty="0">
              <a:effectLst/>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endParaRPr lang="en-US" altLang="zh-CN" sz="2400" kern="100" dirty="0">
              <a:effectLst/>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4904945" y="1436393"/>
            <a:ext cx="7049777" cy="456281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6">
            <a:extLst>
              <a:ext uri="{FF2B5EF4-FFF2-40B4-BE49-F238E27FC236}">
                <a16:creationId xmlns:a16="http://schemas.microsoft.com/office/drawing/2014/main" id="{82D12675-44BA-4A12-95E2-53CE42E365F2}"/>
              </a:ext>
            </a:extLst>
          </p:cNvPr>
          <p:cNvSpPr/>
          <p:nvPr/>
        </p:nvSpPr>
        <p:spPr>
          <a:xfrm>
            <a:off x="522752" y="4231115"/>
            <a:ext cx="11048335" cy="1617235"/>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10" name="Shape6">
            <a:extLst>
              <a:ext uri="{FF2B5EF4-FFF2-40B4-BE49-F238E27FC236}">
                <a16:creationId xmlns:a16="http://schemas.microsoft.com/office/drawing/2014/main" id="{2BB58945-69A6-42E9-96FF-DC536AE97366}"/>
              </a:ext>
            </a:extLst>
          </p:cNvPr>
          <p:cNvSpPr/>
          <p:nvPr/>
        </p:nvSpPr>
        <p:spPr>
          <a:xfrm>
            <a:off x="645302" y="4324350"/>
            <a:ext cx="10822798" cy="1441954"/>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8" name="Shape18">
            <a:extLst>
              <a:ext uri="{FF2B5EF4-FFF2-40B4-BE49-F238E27FC236}">
                <a16:creationId xmlns:a16="http://schemas.microsoft.com/office/drawing/2014/main" id="{CA02947C-86FA-43A0-AEA7-1533075A3978}"/>
              </a:ext>
            </a:extLst>
          </p:cNvPr>
          <p:cNvSpPr/>
          <p:nvPr/>
        </p:nvSpPr>
        <p:spPr>
          <a:xfrm>
            <a:off x="522752" y="1007129"/>
            <a:ext cx="11048335" cy="1869421"/>
          </a:xfrm>
          <a:prstGeom prst="roundRect">
            <a:avLst>
              <a:gd name="adj" fmla="val 1536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53</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列存储引擎</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页面结构</a:t>
            </a:r>
            <a:endParaRPr kumimoji="1" lang="zh-CN" altLang="en-US" dirty="0">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522754" y="1290167"/>
            <a:ext cx="10618694" cy="2073714"/>
          </a:xfrm>
        </p:spPr>
        <p:txBody>
          <a:bodyPr/>
          <a:lstStyle/>
          <a:p>
            <a:pP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为了管理列存表的</a:t>
            </a:r>
            <a:r>
              <a:rPr lang="en-US" altLang="zh-CN" sz="2400" dirty="0">
                <a:latin typeface="微软雅黑" panose="020B0503020204020204" pitchFamily="34" charset="-122"/>
                <a:ea typeface="微软雅黑" panose="020B0503020204020204" pitchFamily="34" charset="-122"/>
              </a:rPr>
              <a:t>CU</a:t>
            </a:r>
            <a:r>
              <a:rPr lang="zh-CN" altLang="en-US" sz="2400" dirty="0">
                <a:latin typeface="微软雅黑" panose="020B0503020204020204" pitchFamily="34" charset="-122"/>
                <a:ea typeface="微软雅黑" panose="020B0503020204020204" pitchFamily="34" charset="-122"/>
              </a:rPr>
              <a:t>，列存储引擎使用压缩单元描述符（</a:t>
            </a:r>
            <a:r>
              <a:rPr lang="en-US" altLang="zh-CN" sz="2400" dirty="0" err="1">
                <a:latin typeface="微软雅黑" panose="020B0503020204020204" pitchFamily="34" charset="-122"/>
                <a:ea typeface="微软雅黑" panose="020B0503020204020204" pitchFamily="34" charset="-122"/>
              </a:rPr>
              <a:t>CUDesc</a:t>
            </a:r>
            <a:r>
              <a:rPr lang="zh-CN" altLang="en-US" sz="2400" dirty="0">
                <a:latin typeface="微软雅黑" panose="020B0503020204020204" pitchFamily="34" charset="-122"/>
                <a:ea typeface="微软雅黑" panose="020B0503020204020204" pitchFamily="34" charset="-122"/>
              </a:rPr>
              <a:t>）表来记录</a:t>
            </a:r>
            <a:r>
              <a:rPr lang="en-US" altLang="zh-CN" sz="2400" dirty="0">
                <a:latin typeface="微软雅黑" panose="020B0503020204020204" pitchFamily="34" charset="-122"/>
                <a:ea typeface="微软雅黑" panose="020B0503020204020204" pitchFamily="34" charset="-122"/>
              </a:rPr>
              <a:t>CU</a:t>
            </a:r>
            <a:r>
              <a:rPr lang="zh-CN" altLang="en-US" sz="2400" dirty="0">
                <a:latin typeface="微软雅黑" panose="020B0503020204020204" pitchFamily="34" charset="-122"/>
                <a:ea typeface="微软雅黑" panose="020B0503020204020204" pitchFamily="34" charset="-122"/>
              </a:rPr>
              <a:t>的元信息</a:t>
            </a:r>
            <a:endParaRPr lang="en-US" altLang="zh-CN" sz="24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l"/>
            </a:pPr>
            <a:r>
              <a:rPr lang="en-US" altLang="zh-CN" sz="2000" dirty="0" err="1">
                <a:latin typeface="微软雅黑" panose="020B0503020204020204" pitchFamily="34" charset="-122"/>
                <a:ea typeface="微软雅黑" panose="020B0503020204020204" pitchFamily="34" charset="-122"/>
              </a:rPr>
              <a:t>CUDesc</a:t>
            </a:r>
            <a:r>
              <a:rPr lang="zh-CN" altLang="en-US" sz="2000" dirty="0">
                <a:latin typeface="微软雅黑" panose="020B0503020204020204" pitchFamily="34" charset="-122"/>
                <a:ea typeface="微软雅黑" panose="020B0503020204020204" pitchFamily="34" charset="-122"/>
              </a:rPr>
              <a:t>的一行对应一个</a:t>
            </a:r>
            <a:r>
              <a:rPr lang="en-US" altLang="zh-CN" sz="2000" dirty="0">
                <a:latin typeface="微软雅黑" panose="020B0503020204020204" pitchFamily="34" charset="-122"/>
                <a:ea typeface="微软雅黑" panose="020B0503020204020204" pitchFamily="34" charset="-122"/>
              </a:rPr>
              <a:t>CU</a:t>
            </a:r>
            <a:r>
              <a:rPr lang="zh-CN" altLang="en-US" sz="2000" dirty="0">
                <a:latin typeface="微软雅黑" panose="020B0503020204020204" pitchFamily="34" charset="-122"/>
                <a:ea typeface="微软雅黑" panose="020B0503020204020204" pitchFamily="34" charset="-122"/>
              </a:rPr>
              <a:t>，记录了</a:t>
            </a:r>
            <a:r>
              <a:rPr lang="en-US" altLang="zh-CN" sz="2000" dirty="0">
                <a:latin typeface="微软雅黑" panose="020B0503020204020204" pitchFamily="34" charset="-122"/>
                <a:ea typeface="微软雅黑" panose="020B0503020204020204" pitchFamily="34" charset="-122"/>
              </a:rPr>
              <a:t>CU</a:t>
            </a:r>
            <a:r>
              <a:rPr lang="zh-CN" altLang="en-US" sz="2000" dirty="0">
                <a:latin typeface="微软雅黑" panose="020B0503020204020204" pitchFamily="34" charset="-122"/>
                <a:ea typeface="微软雅黑" panose="020B0503020204020204" pitchFamily="34" charset="-122"/>
              </a:rPr>
              <a:t>的事务时间戳信息、大小、存储位置等信息</a:t>
            </a:r>
            <a:endParaRPr lang="en-US" altLang="zh-CN" sz="24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p:txBody>
      </p:sp>
      <p:sp>
        <p:nvSpPr>
          <p:cNvPr id="5" name="内容占位符 2"/>
          <p:cNvSpPr txBox="1"/>
          <p:nvPr/>
        </p:nvSpPr>
        <p:spPr bwMode="auto">
          <a:xfrm>
            <a:off x="522754" y="3620176"/>
            <a:ext cx="10618694" cy="568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16230" indent="-316230" algn="l" rtl="0" eaLnBrk="1" fontAlgn="base" hangingPunct="1">
              <a:spcBef>
                <a:spcPct val="20000"/>
              </a:spcBef>
              <a:spcAft>
                <a:spcPct val="0"/>
              </a:spcAft>
              <a:buFont typeface="Wingdings" panose="05000000000000000000" pitchFamily="2" charset="2"/>
              <a:buChar char="p"/>
              <a:defRPr kumimoji="1" sz="3200" b="0">
                <a:solidFill>
                  <a:schemeClr val="tx1"/>
                </a:solidFill>
                <a:effectLst/>
                <a:latin typeface="SimHei" panose="02010609060101010101" pitchFamily="49" charset="-122"/>
                <a:ea typeface="SimHei" panose="02010609060101010101" pitchFamily="49" charset="-122"/>
                <a:cs typeface="Arial" panose="020B0604020202020204"/>
              </a:defRPr>
            </a:lvl1pPr>
            <a:lvl2pPr marL="685800" indent="-263525"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panose="020B0604020202020204"/>
              </a:defRPr>
            </a:lvl2pPr>
            <a:lvl3pPr marL="1055370" indent="-210820"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panose="020B0604020202020204"/>
              </a:defRPr>
            </a:lvl3pPr>
            <a:lvl4pPr marL="147701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28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092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6pPr>
            <a:lvl7pPr marL="274320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7pPr>
            <a:lvl8pPr marL="316547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8pPr>
            <a:lvl9pPr marL="358711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9pPr>
          </a:lstStyle>
          <a:p>
            <a:pPr>
              <a:buFont typeface="Wingdings" panose="05000000000000000000" pitchFamily="2" charset="2"/>
              <a:buChar char="Ø"/>
            </a:pPr>
            <a:r>
              <a:rPr lang="en-US" altLang="zh-CN" sz="2400" kern="0" dirty="0">
                <a:latin typeface="微软雅黑" panose="020B0503020204020204" pitchFamily="34" charset="-122"/>
                <a:ea typeface="微软雅黑" panose="020B0503020204020204" pitchFamily="34" charset="-122"/>
              </a:rPr>
              <a:t>CU</a:t>
            </a:r>
            <a:r>
              <a:rPr lang="zh-CN" altLang="en-US" sz="2400" kern="0" dirty="0">
                <a:latin typeface="微软雅黑" panose="020B0503020204020204" pitchFamily="34" charset="-122"/>
                <a:ea typeface="微软雅黑" panose="020B0503020204020204" pitchFamily="34" charset="-122"/>
              </a:rPr>
              <a:t>文件结构</a:t>
            </a:r>
            <a:endParaRPr lang="en-US" altLang="zh-CN" sz="2400" kern="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endParaRPr lang="en-US" altLang="zh-CN" sz="2400" kern="0"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BCB7D359-3884-34DF-1740-CFEE713364F2}"/>
              </a:ext>
            </a:extLst>
          </p:cNvPr>
          <p:cNvSpPr/>
          <p:nvPr/>
        </p:nvSpPr>
        <p:spPr>
          <a:xfrm>
            <a:off x="723900" y="4691809"/>
            <a:ext cx="1163781" cy="743679"/>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tx1"/>
                </a:solidFill>
                <a:latin typeface="Microsoft YaHei" panose="020B0503020204020204" pitchFamily="34" charset="-122"/>
                <a:ea typeface="Microsoft YaHei" panose="020B0503020204020204" pitchFamily="34" charset="-122"/>
              </a:rPr>
              <a:t>CU CRC </a:t>
            </a:r>
            <a:r>
              <a:rPr lang="zh-CN" altLang="en-US" sz="2000" dirty="0">
                <a:solidFill>
                  <a:schemeClr val="tx1"/>
                </a:solidFill>
                <a:latin typeface="Microsoft YaHei" panose="020B0503020204020204" pitchFamily="34" charset="-122"/>
                <a:ea typeface="Microsoft YaHei" panose="020B0503020204020204" pitchFamily="34" charset="-122"/>
              </a:rPr>
              <a:t>校验码</a:t>
            </a:r>
          </a:p>
        </p:txBody>
      </p:sp>
      <p:sp>
        <p:nvSpPr>
          <p:cNvPr id="12" name="矩形 11">
            <a:extLst>
              <a:ext uri="{FF2B5EF4-FFF2-40B4-BE49-F238E27FC236}">
                <a16:creationId xmlns:a16="http://schemas.microsoft.com/office/drawing/2014/main" id="{39D2ED30-53E1-FA8E-3953-5F99BB65B182}"/>
              </a:ext>
            </a:extLst>
          </p:cNvPr>
          <p:cNvSpPr/>
          <p:nvPr/>
        </p:nvSpPr>
        <p:spPr>
          <a:xfrm>
            <a:off x="4215243" y="4691809"/>
            <a:ext cx="1679173" cy="743679"/>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Microsoft YaHei" panose="020B0503020204020204" pitchFamily="34" charset="-122"/>
                <a:ea typeface="Microsoft YaHei" panose="020B0503020204020204" pitchFamily="34" charset="-122"/>
              </a:rPr>
              <a:t>压缩后</a:t>
            </a:r>
            <a:r>
              <a:rPr lang="en-US" altLang="zh-CN" sz="2000" dirty="0">
                <a:solidFill>
                  <a:schemeClr val="tx1"/>
                </a:solidFill>
                <a:latin typeface="Microsoft YaHei" panose="020B0503020204020204" pitchFamily="34" charset="-122"/>
                <a:ea typeface="Microsoft YaHei" panose="020B0503020204020204" pitchFamily="34" charset="-122"/>
              </a:rPr>
              <a:t>NULL</a:t>
            </a:r>
            <a:r>
              <a:rPr lang="zh-CN" altLang="en-US" sz="2000" dirty="0">
                <a:solidFill>
                  <a:schemeClr val="tx1"/>
                </a:solidFill>
                <a:latin typeface="Microsoft YaHei" panose="020B0503020204020204" pitchFamily="34" charset="-122"/>
                <a:ea typeface="Microsoft YaHei" panose="020B0503020204020204" pitchFamily="34" charset="-122"/>
              </a:rPr>
              <a:t>值位图位数</a:t>
            </a:r>
          </a:p>
        </p:txBody>
      </p:sp>
      <p:sp>
        <p:nvSpPr>
          <p:cNvPr id="13" name="矩形 12">
            <a:extLst>
              <a:ext uri="{FF2B5EF4-FFF2-40B4-BE49-F238E27FC236}">
                <a16:creationId xmlns:a16="http://schemas.microsoft.com/office/drawing/2014/main" id="{584E4C21-5F27-B539-9BC6-60BE5FCBB25A}"/>
              </a:ext>
            </a:extLst>
          </p:cNvPr>
          <p:cNvSpPr/>
          <p:nvPr/>
        </p:nvSpPr>
        <p:spPr>
          <a:xfrm>
            <a:off x="1887681" y="4691809"/>
            <a:ext cx="1163781" cy="743679"/>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tx1"/>
                </a:solidFill>
                <a:latin typeface="Microsoft YaHei" panose="020B0503020204020204" pitchFamily="34" charset="-122"/>
                <a:ea typeface="Microsoft YaHei" panose="020B0503020204020204" pitchFamily="34" charset="-122"/>
              </a:rPr>
              <a:t>CU</a:t>
            </a:r>
            <a:r>
              <a:rPr lang="zh-CN" altLang="en-US" sz="2000" dirty="0">
                <a:solidFill>
                  <a:schemeClr val="tx1"/>
                </a:solidFill>
                <a:latin typeface="Microsoft YaHei" panose="020B0503020204020204" pitchFamily="34" charset="-122"/>
                <a:ea typeface="Microsoft YaHei" panose="020B0503020204020204" pitchFamily="34" charset="-122"/>
              </a:rPr>
              <a:t> </a:t>
            </a:r>
            <a:r>
              <a:rPr lang="en-US" altLang="zh-CN" sz="2000" dirty="0">
                <a:solidFill>
                  <a:schemeClr val="tx1"/>
                </a:solidFill>
                <a:latin typeface="Microsoft YaHei" panose="020B0503020204020204" pitchFamily="34" charset="-122"/>
                <a:ea typeface="Microsoft YaHei" panose="020B0503020204020204" pitchFamily="34" charset="-122"/>
              </a:rPr>
              <a:t>magic</a:t>
            </a:r>
            <a:endParaRPr lang="zh-CN" altLang="en-US" sz="2000" dirty="0">
              <a:solidFill>
                <a:schemeClr val="tx1"/>
              </a:solidFill>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B11C0CCA-B92B-1A99-F1F4-1977F0346218}"/>
              </a:ext>
            </a:extLst>
          </p:cNvPr>
          <p:cNvSpPr/>
          <p:nvPr/>
        </p:nvSpPr>
        <p:spPr>
          <a:xfrm>
            <a:off x="5894416" y="4691809"/>
            <a:ext cx="1330036" cy="743679"/>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Microsoft YaHei" panose="020B0503020204020204" pitchFamily="34" charset="-122"/>
                <a:ea typeface="Microsoft YaHei" panose="020B0503020204020204" pitchFamily="34" charset="-122"/>
              </a:rPr>
              <a:t>压缩前数据长度</a:t>
            </a:r>
          </a:p>
        </p:txBody>
      </p:sp>
      <p:sp>
        <p:nvSpPr>
          <p:cNvPr id="15" name="矩形 14">
            <a:extLst>
              <a:ext uri="{FF2B5EF4-FFF2-40B4-BE49-F238E27FC236}">
                <a16:creationId xmlns:a16="http://schemas.microsoft.com/office/drawing/2014/main" id="{ABFE9A56-C467-F3A1-9526-160F87C5DDE5}"/>
              </a:ext>
            </a:extLst>
          </p:cNvPr>
          <p:cNvSpPr/>
          <p:nvPr/>
        </p:nvSpPr>
        <p:spPr>
          <a:xfrm>
            <a:off x="3051462" y="4691809"/>
            <a:ext cx="1163781" cy="743679"/>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tx1"/>
                </a:solidFill>
                <a:latin typeface="Microsoft YaHei" panose="020B0503020204020204" pitchFamily="34" charset="-122"/>
                <a:ea typeface="Microsoft YaHei" panose="020B0503020204020204" pitchFamily="34" charset="-122"/>
              </a:rPr>
              <a:t>CU</a:t>
            </a:r>
            <a:r>
              <a:rPr lang="zh-CN" altLang="en-US" sz="2000" dirty="0">
                <a:solidFill>
                  <a:schemeClr val="tx1"/>
                </a:solidFill>
                <a:latin typeface="Microsoft YaHei" panose="020B0503020204020204" pitchFamily="34" charset="-122"/>
                <a:ea typeface="Microsoft YaHei" panose="020B0503020204020204" pitchFamily="34" charset="-122"/>
              </a:rPr>
              <a:t> </a:t>
            </a:r>
            <a:r>
              <a:rPr lang="en-US" altLang="zh-CN" sz="2000" dirty="0">
                <a:solidFill>
                  <a:schemeClr val="tx1"/>
                </a:solidFill>
                <a:latin typeface="Microsoft YaHei" panose="020B0503020204020204" pitchFamily="34" charset="-122"/>
                <a:ea typeface="Microsoft YaHei" panose="020B0503020204020204" pitchFamily="34" charset="-122"/>
              </a:rPr>
              <a:t>info</a:t>
            </a:r>
            <a:r>
              <a:rPr lang="zh-CN" altLang="en-US" sz="2000" dirty="0">
                <a:solidFill>
                  <a:schemeClr val="tx1"/>
                </a:solidFill>
                <a:latin typeface="Microsoft YaHei" panose="020B0503020204020204" pitchFamily="34" charset="-122"/>
                <a:ea typeface="Microsoft YaHei" panose="020B0503020204020204" pitchFamily="34" charset="-122"/>
              </a:rPr>
              <a:t> 属性</a:t>
            </a:r>
          </a:p>
        </p:txBody>
      </p:sp>
      <p:sp>
        <p:nvSpPr>
          <p:cNvPr id="16" name="矩形 15">
            <a:extLst>
              <a:ext uri="{FF2B5EF4-FFF2-40B4-BE49-F238E27FC236}">
                <a16:creationId xmlns:a16="http://schemas.microsoft.com/office/drawing/2014/main" id="{F66E64D9-62B6-EB22-6207-668CA9137E60}"/>
              </a:ext>
            </a:extLst>
          </p:cNvPr>
          <p:cNvSpPr/>
          <p:nvPr/>
        </p:nvSpPr>
        <p:spPr>
          <a:xfrm>
            <a:off x="10038135" y="4691809"/>
            <a:ext cx="1330036" cy="743679"/>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Microsoft YaHei" panose="020B0503020204020204" pitchFamily="34" charset="-122"/>
                <a:ea typeface="Microsoft YaHei" panose="020B0503020204020204" pitchFamily="34" charset="-122"/>
              </a:rPr>
              <a:t>压缩后数据内容</a:t>
            </a:r>
          </a:p>
        </p:txBody>
      </p:sp>
      <p:sp>
        <p:nvSpPr>
          <p:cNvPr id="17" name="矩形 16">
            <a:extLst>
              <a:ext uri="{FF2B5EF4-FFF2-40B4-BE49-F238E27FC236}">
                <a16:creationId xmlns:a16="http://schemas.microsoft.com/office/drawing/2014/main" id="{134677BD-1B87-F6F4-AD70-1BB223BF503B}"/>
              </a:ext>
            </a:extLst>
          </p:cNvPr>
          <p:cNvSpPr/>
          <p:nvPr/>
        </p:nvSpPr>
        <p:spPr>
          <a:xfrm>
            <a:off x="7224452" y="4691809"/>
            <a:ext cx="1273839" cy="743679"/>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tx1"/>
                </a:solidFill>
                <a:latin typeface="Microsoft YaHei" panose="020B0503020204020204" pitchFamily="34" charset="-122"/>
                <a:ea typeface="Microsoft YaHei" panose="020B0503020204020204" pitchFamily="34" charset="-122"/>
              </a:rPr>
              <a:t>压缩后数据长度</a:t>
            </a:r>
          </a:p>
        </p:txBody>
      </p:sp>
      <p:sp>
        <p:nvSpPr>
          <p:cNvPr id="18" name="矩形 17">
            <a:extLst>
              <a:ext uri="{FF2B5EF4-FFF2-40B4-BE49-F238E27FC236}">
                <a16:creationId xmlns:a16="http://schemas.microsoft.com/office/drawing/2014/main" id="{343692C2-088D-ACEF-6641-4077DB5E5C6C}"/>
              </a:ext>
            </a:extLst>
          </p:cNvPr>
          <p:cNvSpPr/>
          <p:nvPr/>
        </p:nvSpPr>
        <p:spPr>
          <a:xfrm>
            <a:off x="8498291" y="4691809"/>
            <a:ext cx="1539844" cy="743679"/>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solidFill>
                <a:latin typeface="Microsoft YaHei" panose="020B0503020204020204" pitchFamily="34" charset="-122"/>
                <a:ea typeface="Microsoft YaHei" panose="020B0503020204020204" pitchFamily="34" charset="-122"/>
              </a:rPr>
              <a:t>压缩后</a:t>
            </a:r>
            <a:r>
              <a:rPr lang="en-US" altLang="zh-CN" dirty="0">
                <a:solidFill>
                  <a:schemeClr val="tx1"/>
                </a:solidFill>
                <a:latin typeface="Microsoft YaHei" panose="020B0503020204020204" pitchFamily="34" charset="-122"/>
                <a:ea typeface="Microsoft YaHei" panose="020B0503020204020204" pitchFamily="34" charset="-122"/>
              </a:rPr>
              <a:t>NULL</a:t>
            </a:r>
            <a:r>
              <a:rPr lang="zh-CN" altLang="en-US" dirty="0">
                <a:solidFill>
                  <a:schemeClr val="tx1"/>
                </a:solidFill>
                <a:latin typeface="Microsoft YaHei" panose="020B0503020204020204" pitchFamily="34" charset="-122"/>
                <a:ea typeface="Microsoft YaHei" panose="020B0503020204020204" pitchFamily="34" charset="-122"/>
              </a:rPr>
              <a:t>值位图内容</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522753" y="957262"/>
            <a:ext cx="11048335" cy="5559884"/>
          </a:xfrm>
          <a:prstGeom prst="roundRect">
            <a:avLst>
              <a:gd name="adj" fmla="val 1227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54</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列存储引擎</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索引设计</a:t>
            </a:r>
            <a:endParaRPr kumimoji="1" lang="zh-CN" altLang="en-US" dirty="0">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742701" y="957262"/>
            <a:ext cx="10608437" cy="4042082"/>
          </a:xfrm>
        </p:spPr>
        <p:txBody>
          <a:bodyPr/>
          <a:lstStyle/>
          <a:p>
            <a:pPr>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列存储的</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树索引</a:t>
            </a:r>
            <a:endParaRPr lang="en-US" altLang="zh-CN" sz="24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l"/>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与行存类似，列存</a:t>
            </a:r>
            <a:r>
              <a:rPr lang="en-US" altLang="zh-CN" sz="2000" kern="100" dirty="0">
                <a:effectLst/>
                <a:latin typeface="微软雅黑" panose="020B0503020204020204" pitchFamily="34" charset="-122"/>
                <a:ea typeface="微软雅黑" panose="020B0503020204020204" pitchFamily="34" charset="-122"/>
              </a:rPr>
              <a:t>B+</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树的索引页面上存储键到</a:t>
            </a:r>
            <a:r>
              <a:rPr lang="en-US" altLang="zh-CN" sz="2000" kern="100" dirty="0" err="1">
                <a:effectLst/>
                <a:latin typeface="微软雅黑" panose="020B0503020204020204" pitchFamily="34" charset="-122"/>
                <a:ea typeface="微软雅黑" panose="020B0503020204020204" pitchFamily="34" charset="-122"/>
              </a:rPr>
              <a:t>ctid</a:t>
            </a:r>
            <a:r>
              <a:rPr lang="zh-CN" altLang="en-US" sz="2000" kern="100" dirty="0">
                <a:effectLst/>
                <a:latin typeface="微软雅黑" panose="020B0503020204020204" pitchFamily="34" charset="-122"/>
                <a:ea typeface="微软雅黑" panose="020B0503020204020204" pitchFamily="34" charset="-122"/>
              </a:rPr>
              <a:t>（页面号，元组槽位）</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的映射，</a:t>
            </a:r>
            <a:r>
              <a:rPr lang="en-US" altLang="zh-CN" sz="2000" kern="100" dirty="0" err="1">
                <a:effectLst/>
                <a:latin typeface="微软雅黑" panose="020B0503020204020204" pitchFamily="34" charset="-122"/>
                <a:ea typeface="微软雅黑" panose="020B0503020204020204" pitchFamily="34" charset="-122"/>
              </a:rPr>
              <a:t>ctid</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记录的是</a:t>
            </a:r>
            <a:r>
              <a:rPr lang="en-US" altLang="zh-CN" sz="2000" kern="100" dirty="0">
                <a:effectLst/>
                <a:latin typeface="微软雅黑" panose="020B0503020204020204" pitchFamily="34" charset="-122"/>
                <a:ea typeface="微软雅黑" panose="020B0503020204020204" pitchFamily="34" charset="-122"/>
              </a:rPr>
              <a:t>CU</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的编号，还需要通过</a:t>
            </a:r>
            <a:r>
              <a:rPr lang="en-US" altLang="zh-CN" sz="2000" kern="100" dirty="0" err="1">
                <a:effectLst/>
                <a:latin typeface="微软雅黑" panose="020B0503020204020204" pitchFamily="34" charset="-122"/>
                <a:ea typeface="微软雅黑" panose="020B0503020204020204" pitchFamily="34" charset="-122"/>
              </a:rPr>
              <a:t>CUDesc</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进一步查找</a:t>
            </a:r>
            <a:endParaRPr lang="en-US" altLang="zh-CN" sz="20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列存储的稀疏索引</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anose="05000000000000000000" pitchFamily="2" charset="2"/>
              <a:buChar char="l"/>
            </a:pPr>
            <a:r>
              <a:rPr lang="en-US" altLang="zh-CN" sz="2000" kern="100" dirty="0" err="1">
                <a:effectLst/>
                <a:latin typeface="微软雅黑" panose="020B0503020204020204" pitchFamily="34" charset="-122"/>
                <a:ea typeface="微软雅黑" panose="020B0503020204020204" pitchFamily="34" charset="-122"/>
              </a:rPr>
              <a:t>CUDesc</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存储每个</a:t>
            </a:r>
            <a:r>
              <a:rPr lang="en-US" altLang="zh-CN" sz="2000" kern="100" dirty="0">
                <a:effectLst/>
                <a:latin typeface="微软雅黑" panose="020B0503020204020204" pitchFamily="34" charset="-122"/>
                <a:ea typeface="微软雅黑" panose="020B0503020204020204" pitchFamily="34" charset="-122"/>
              </a:rPr>
              <a:t>CU</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中数据的最小值和最大值。读</a:t>
            </a:r>
            <a:r>
              <a:rPr lang="en-US" altLang="zh-CN" sz="2000" kern="100" dirty="0">
                <a:effectLst/>
                <a:latin typeface="微软雅黑" panose="020B0503020204020204" pitchFamily="34" charset="-122"/>
                <a:ea typeface="微软雅黑" panose="020B0503020204020204" pitchFamily="34" charset="-122"/>
              </a:rPr>
              <a:t>CU</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前可以根据查询条件进行判断，如不在</a:t>
            </a:r>
            <a:r>
              <a:rPr lang="zh-CN" altLang="en-US" sz="2000" kern="100" dirty="0">
                <a:effectLst/>
                <a:latin typeface="微软雅黑" panose="020B0503020204020204" pitchFamily="34" charset="-122"/>
                <a:ea typeface="微软雅黑" panose="020B0503020204020204" pitchFamily="34" charset="-122"/>
              </a:rPr>
              <a:t>不在最小值和最大值之间</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，则可以不读取该</a:t>
            </a:r>
            <a:r>
              <a:rPr lang="en-US" altLang="zh-CN" sz="2000" kern="100" dirty="0">
                <a:effectLst/>
                <a:latin typeface="微软雅黑" panose="020B0503020204020204" pitchFamily="34" charset="-122"/>
                <a:ea typeface="微软雅黑" panose="020B0503020204020204" pitchFamily="34" charset="-122"/>
              </a:rPr>
              <a:t>CU</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，大量减少</a:t>
            </a:r>
            <a:r>
              <a:rPr lang="en-US" altLang="zh-CN" sz="2000" kern="100" dirty="0">
                <a:effectLst/>
                <a:latin typeface="微软雅黑" panose="020B0503020204020204" pitchFamily="34" charset="-122"/>
                <a:ea typeface="微软雅黑" panose="020B0503020204020204" pitchFamily="34" charset="-122"/>
              </a:rPr>
              <a:t>I/O</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的开销</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列存储的聚集索引</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anose="05000000000000000000" pitchFamily="2" charset="2"/>
              <a:buChar char="l"/>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不同</a:t>
            </a:r>
            <a:r>
              <a:rPr lang="en-US" altLang="zh-CN" sz="2000" kern="100" dirty="0">
                <a:effectLst/>
                <a:latin typeface="微软雅黑" panose="020B0503020204020204" pitchFamily="34" charset="-122"/>
                <a:ea typeface="微软雅黑" panose="020B0503020204020204" pitchFamily="34" charset="-122"/>
              </a:rPr>
              <a:t>CU</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间最小值</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最大值</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区间有大量交集时，稀疏索引可能无法提升效率</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buFont typeface="Wingdings" panose="05000000000000000000" pitchFamily="2" charset="2"/>
              <a:buChar char="l"/>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聚簇索引对部分区间内的数据排序（一般区间会包含多个</a:t>
            </a:r>
            <a:r>
              <a:rPr lang="en-US" altLang="zh-CN" sz="2000" kern="100" dirty="0">
                <a:effectLst/>
                <a:latin typeface="微软雅黑" panose="020B0503020204020204" pitchFamily="34" charset="-122"/>
                <a:ea typeface="微软雅黑" panose="020B0503020204020204" pitchFamily="34" charset="-122"/>
              </a:rPr>
              <a:t>CU</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），由此减小</a:t>
            </a:r>
            <a:r>
              <a:rPr lang="en-US" altLang="zh-CN" sz="2000" kern="100" dirty="0">
                <a:effectLst/>
                <a:latin typeface="微软雅黑" panose="020B0503020204020204" pitchFamily="34" charset="-122"/>
                <a:ea typeface="微软雅黑" panose="020B0503020204020204" pitchFamily="34" charset="-122"/>
              </a:rPr>
              <a:t>CU</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之间数据的交集，使</a:t>
            </a:r>
            <a:r>
              <a:rPr lang="en-US" altLang="zh-CN" sz="2000" kern="100" dirty="0">
                <a:effectLst/>
                <a:latin typeface="微软雅黑" panose="020B0503020204020204" pitchFamily="34" charset="-122"/>
                <a:ea typeface="微软雅黑" panose="020B0503020204020204" pitchFamily="34" charset="-122"/>
              </a:rPr>
              <a:t>CU</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内部的数据有序，提升</a:t>
            </a:r>
            <a:r>
              <a:rPr lang="en-US" altLang="zh-CN" sz="2000" kern="100" dirty="0">
                <a:effectLst/>
                <a:latin typeface="微软雅黑" panose="020B0503020204020204" pitchFamily="34" charset="-122"/>
                <a:ea typeface="微软雅黑" panose="020B0503020204020204" pitchFamily="34" charset="-122"/>
              </a:rPr>
              <a:t>CU</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文件本身的压缩效率。</a:t>
            </a:r>
            <a:endParaRPr lang="zh-CN" altLang="en-US" sz="2000" kern="100" dirty="0">
              <a:effectLst/>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51D82C4-EB0F-3E9F-6A95-43653FE54900}"/>
              </a:ext>
            </a:extLst>
          </p:cNvPr>
          <p:cNvSpPr>
            <a:spLocks noGrp="1"/>
          </p:cNvSpPr>
          <p:nvPr>
            <p:ph type="sldNum" sz="quarter" idx="10"/>
          </p:nvPr>
        </p:nvSpPr>
        <p:spPr/>
        <p:txBody>
          <a:bodyPr/>
          <a:lstStyle/>
          <a:p>
            <a:fld id="{87BBDC00-B9E2-4EFD-9306-2934E87247C6}" type="slidenum">
              <a:rPr lang="zh-CN" altLang="en-US" smtClean="0"/>
              <a:t>55</a:t>
            </a:fld>
            <a:endParaRPr lang="zh-CN" altLang="en-US"/>
          </a:p>
        </p:txBody>
      </p:sp>
      <p:sp>
        <p:nvSpPr>
          <p:cNvPr id="3" name="标题 2">
            <a:extLst>
              <a:ext uri="{FF2B5EF4-FFF2-40B4-BE49-F238E27FC236}">
                <a16:creationId xmlns:a16="http://schemas.microsoft.com/office/drawing/2014/main" id="{FA9ADFC0-65FD-2CB8-AFC4-D253CE4CD1ED}"/>
              </a:ext>
            </a:extLst>
          </p:cNvPr>
          <p:cNvSpPr>
            <a:spLocks noGrp="1"/>
          </p:cNvSpPr>
          <p:nvPr>
            <p:ph type="title"/>
          </p:nvPr>
        </p:nvSpPr>
        <p:spPr/>
        <p:txBody>
          <a:bodyPr/>
          <a:lstStyle/>
          <a:p>
            <a:r>
              <a:rPr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内</a:t>
            </a:r>
            <a:r>
              <a:rPr kumimoji="1" lang="zh-CN" altLang="en-US" dirty="0">
                <a:latin typeface="微软雅黑" panose="020B0503020204020204" pitchFamily="34" charset="-122"/>
                <a:ea typeface="微软雅黑" panose="020B0503020204020204" pitchFamily="34" charset="-122"/>
              </a:rPr>
              <a:t>存引擎</a:t>
            </a:r>
            <a:endParaRPr kumimoji="1" lang="zh-CN" altLang="en-US" dirty="0"/>
          </a:p>
        </p:txBody>
      </p:sp>
      <p:sp>
        <p:nvSpPr>
          <p:cNvPr id="5" name="页脚占位符 4">
            <a:extLst>
              <a:ext uri="{FF2B5EF4-FFF2-40B4-BE49-F238E27FC236}">
                <a16:creationId xmlns:a16="http://schemas.microsoft.com/office/drawing/2014/main" id="{2768F693-23A5-9B6C-830E-48F0905687C0}"/>
              </a:ext>
            </a:extLst>
          </p:cNvPr>
          <p:cNvSpPr>
            <a:spLocks noGrp="1"/>
          </p:cNvSpPr>
          <p:nvPr>
            <p:ph type="ftr" sz="quarter" idx="3"/>
          </p:nvPr>
        </p:nvSpPr>
        <p:spPr/>
        <p:txBody>
          <a:bodyPr/>
          <a:lstStyle/>
          <a:p>
            <a:pPr>
              <a:defRPr/>
            </a:pPr>
            <a:r>
              <a:rPr lang="zh-CN" altLang="en-US"/>
              <a:t>数据库系统—GaussDB</a:t>
            </a:r>
            <a:endParaRPr lang="en-US" altLang="zh-CN" sz="1200" dirty="0"/>
          </a:p>
        </p:txBody>
      </p:sp>
      <p:sp>
        <p:nvSpPr>
          <p:cNvPr id="8" name="内容占位符 2">
            <a:extLst>
              <a:ext uri="{FF2B5EF4-FFF2-40B4-BE49-F238E27FC236}">
                <a16:creationId xmlns:a16="http://schemas.microsoft.com/office/drawing/2014/main" id="{CE2E6CEC-879F-1353-573D-5E430E7B3F4D}"/>
              </a:ext>
            </a:extLst>
          </p:cNvPr>
          <p:cNvSpPr txBox="1">
            <a:spLocks/>
          </p:cNvSpPr>
          <p:nvPr/>
        </p:nvSpPr>
        <p:spPr bwMode="auto">
          <a:xfrm>
            <a:off x="207524" y="1280452"/>
            <a:ext cx="6355404" cy="51069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16230" indent="-316230" algn="l" rtl="0" eaLnBrk="1" fontAlgn="base" hangingPunct="1">
              <a:spcBef>
                <a:spcPct val="20000"/>
              </a:spcBef>
              <a:spcAft>
                <a:spcPct val="0"/>
              </a:spcAft>
              <a:buFont typeface="Wingdings" panose="05000000000000000000" pitchFamily="2" charset="2"/>
              <a:buChar char="p"/>
              <a:defRPr kumimoji="1" sz="3200" b="0">
                <a:solidFill>
                  <a:schemeClr val="tx1"/>
                </a:solidFill>
                <a:effectLst/>
                <a:latin typeface="SimHei" panose="02010609060101010101" pitchFamily="49" charset="-122"/>
                <a:ea typeface="SimHei" panose="02010609060101010101" pitchFamily="49" charset="-122"/>
                <a:cs typeface="Arial" panose="020B0604020202020204"/>
              </a:defRPr>
            </a:lvl1pPr>
            <a:lvl2pPr marL="685800" indent="-263525"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panose="020B0604020202020204"/>
              </a:defRPr>
            </a:lvl2pPr>
            <a:lvl3pPr marL="1055370" indent="-210820"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panose="020B0604020202020204"/>
              </a:defRPr>
            </a:lvl3pPr>
            <a:lvl4pPr marL="147701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28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092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6pPr>
            <a:lvl7pPr marL="274320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7pPr>
            <a:lvl8pPr marL="316547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8pPr>
            <a:lvl9pPr marL="358711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9pPr>
          </a:lstStyle>
          <a:p>
            <a:pPr>
              <a:lnSpc>
                <a:spcPct val="150000"/>
              </a:lnSpc>
              <a:buFont typeface="Wingdings" pitchFamily="2" charset="2"/>
              <a:buChar char="l"/>
            </a:pPr>
            <a:r>
              <a:rPr lang="zh-CN" altLang="en-US" sz="2400" kern="0" dirty="0">
                <a:latin typeface="微软雅黑" panose="020B0503020204020204" pitchFamily="34" charset="-122"/>
                <a:ea typeface="微软雅黑" panose="020B0503020204020204" pitchFamily="34" charset="-122"/>
              </a:rPr>
              <a:t>全内存态的数据存储与事务处理</a:t>
            </a:r>
            <a:endParaRPr lang="en-US" altLang="zh-CN" sz="2400" kern="0" dirty="0">
              <a:latin typeface="微软雅黑" panose="020B0503020204020204" pitchFamily="34" charset="-122"/>
              <a:ea typeface="微软雅黑" panose="020B0503020204020204" pitchFamily="34" charset="-122"/>
            </a:endParaRPr>
          </a:p>
          <a:p>
            <a:pPr>
              <a:lnSpc>
                <a:spcPct val="150000"/>
              </a:lnSpc>
              <a:buFont typeface="Wingdings" pitchFamily="2" charset="2"/>
              <a:buChar char="l"/>
            </a:pPr>
            <a:r>
              <a:rPr lang="zh-CN" altLang="en-US" sz="2400" kern="0" dirty="0">
                <a:latin typeface="微软雅黑" panose="020B0503020204020204" pitchFamily="34" charset="-122"/>
                <a:ea typeface="微软雅黑" panose="020B0503020204020204" pitchFamily="34" charset="-122"/>
              </a:rPr>
              <a:t>低延迟（</a:t>
            </a:r>
            <a:r>
              <a:rPr lang="en" altLang="zh-CN" sz="2400" kern="0" dirty="0">
                <a:latin typeface="微软雅黑" panose="020B0503020204020204" pitchFamily="34" charset="-122"/>
                <a:ea typeface="微软雅黑" panose="020B0503020204020204" pitchFamily="34" charset="-122"/>
              </a:rPr>
              <a:t>Low Latency</a:t>
            </a:r>
            <a:r>
              <a:rPr lang="zh-CN" altLang="en" sz="2400" kern="0" dirty="0">
                <a:latin typeface="微软雅黑" panose="020B0503020204020204" pitchFamily="34" charset="-122"/>
                <a:ea typeface="微软雅黑" panose="020B0503020204020204" pitchFamily="34" charset="-122"/>
              </a:rPr>
              <a:t>）：</a:t>
            </a:r>
            <a:r>
              <a:rPr lang="zh-CN" altLang="en-US" sz="2400" kern="0" dirty="0">
                <a:latin typeface="微软雅黑" panose="020B0503020204020204" pitchFamily="34" charset="-122"/>
                <a:ea typeface="微软雅黑" panose="020B0503020204020204" pitchFamily="34" charset="-122"/>
              </a:rPr>
              <a:t>提供快速的查询和事务响应时间。</a:t>
            </a:r>
            <a:endParaRPr lang="en-US" altLang="zh-CN" sz="2400" kern="0" dirty="0">
              <a:latin typeface="微软雅黑" panose="020B0503020204020204" pitchFamily="34" charset="-122"/>
              <a:ea typeface="微软雅黑" panose="020B0503020204020204" pitchFamily="34" charset="-122"/>
            </a:endParaRPr>
          </a:p>
          <a:p>
            <a:pPr>
              <a:lnSpc>
                <a:spcPct val="150000"/>
              </a:lnSpc>
              <a:buFont typeface="Wingdings" pitchFamily="2" charset="2"/>
              <a:buChar char="l"/>
            </a:pPr>
            <a:r>
              <a:rPr lang="zh-CN" altLang="en-US" sz="2400" kern="0" dirty="0">
                <a:latin typeface="微软雅黑" panose="020B0503020204020204" pitchFamily="34" charset="-122"/>
                <a:ea typeface="微软雅黑" panose="020B0503020204020204" pitchFamily="34" charset="-122"/>
              </a:rPr>
              <a:t> 高吞吐量（</a:t>
            </a:r>
            <a:r>
              <a:rPr lang="en" altLang="zh-CN" sz="2400" kern="0" dirty="0">
                <a:latin typeface="微软雅黑" panose="020B0503020204020204" pitchFamily="34" charset="-122"/>
                <a:ea typeface="微软雅黑" panose="020B0503020204020204" pitchFamily="34" charset="-122"/>
              </a:rPr>
              <a:t>High Throughput</a:t>
            </a:r>
            <a:r>
              <a:rPr lang="zh-CN" altLang="en" sz="2400" kern="0" dirty="0">
                <a:latin typeface="微软雅黑" panose="020B0503020204020204" pitchFamily="34" charset="-122"/>
                <a:ea typeface="微软雅黑" panose="020B0503020204020204" pitchFamily="34" charset="-122"/>
              </a:rPr>
              <a:t>）：</a:t>
            </a:r>
            <a:r>
              <a:rPr lang="zh-CN" altLang="en-US" sz="2400" kern="0" dirty="0">
                <a:latin typeface="微软雅黑" panose="020B0503020204020204" pitchFamily="34" charset="-122"/>
                <a:ea typeface="微软雅黑" panose="020B0503020204020204" pitchFamily="34" charset="-122"/>
              </a:rPr>
              <a:t>支持峰值和持续高用户并发。 </a:t>
            </a:r>
            <a:endParaRPr lang="en-US" altLang="zh-CN" sz="2400" kern="0" dirty="0">
              <a:latin typeface="微软雅黑" panose="020B0503020204020204" pitchFamily="34" charset="-122"/>
              <a:ea typeface="微软雅黑" panose="020B0503020204020204" pitchFamily="34" charset="-122"/>
            </a:endParaRPr>
          </a:p>
          <a:p>
            <a:pPr>
              <a:lnSpc>
                <a:spcPct val="150000"/>
              </a:lnSpc>
              <a:buFont typeface="Wingdings" pitchFamily="2" charset="2"/>
              <a:buChar char="l"/>
            </a:pPr>
            <a:r>
              <a:rPr lang="zh-CN" altLang="en-US" sz="2400" kern="0" dirty="0">
                <a:latin typeface="微软雅黑" panose="020B0503020204020204" pitchFamily="34" charset="-122"/>
                <a:ea typeface="微软雅黑" panose="020B0503020204020204" pitchFamily="34" charset="-122"/>
              </a:rPr>
              <a:t>高资源利用率（</a:t>
            </a:r>
            <a:r>
              <a:rPr lang="en" altLang="zh-CN" sz="2400" kern="0" dirty="0">
                <a:latin typeface="微软雅黑" panose="020B0503020204020204" pitchFamily="34" charset="-122"/>
                <a:ea typeface="微软雅黑" panose="020B0503020204020204" pitchFamily="34" charset="-122"/>
              </a:rPr>
              <a:t>High Resource Utilization</a:t>
            </a:r>
            <a:r>
              <a:rPr lang="zh-CN" altLang="en" sz="2400" kern="0" dirty="0">
                <a:latin typeface="微软雅黑" panose="020B0503020204020204" pitchFamily="34" charset="-122"/>
                <a:ea typeface="微软雅黑" panose="020B0503020204020204" pitchFamily="34" charset="-122"/>
              </a:rPr>
              <a:t>）：</a:t>
            </a:r>
            <a:r>
              <a:rPr lang="zh-CN" altLang="en-US" sz="2400" kern="0" dirty="0">
                <a:latin typeface="微软雅黑" panose="020B0503020204020204" pitchFamily="34" charset="-122"/>
                <a:ea typeface="微软雅黑" panose="020B0503020204020204" pitchFamily="34" charset="-122"/>
              </a:rPr>
              <a:t>充分利用硬件。</a:t>
            </a:r>
            <a:endParaRPr lang="en-US" altLang="zh-CN" sz="2400" kern="0" dirty="0">
              <a:latin typeface="微软雅黑" panose="020B0503020204020204" pitchFamily="34" charset="-122"/>
              <a:ea typeface="微软雅黑" panose="020B0503020204020204" pitchFamily="34" charset="-122"/>
            </a:endParaRPr>
          </a:p>
          <a:p>
            <a:pPr>
              <a:lnSpc>
                <a:spcPct val="150000"/>
              </a:lnSpc>
              <a:buFont typeface="Wingdings" pitchFamily="2" charset="2"/>
              <a:buChar char="l"/>
            </a:pPr>
            <a:r>
              <a:rPr lang="zh-CN" altLang="en-US" sz="2400" kern="0" dirty="0">
                <a:latin typeface="微软雅黑" panose="020B0503020204020204" pitchFamily="34" charset="-122"/>
                <a:ea typeface="微软雅黑" panose="020B0503020204020204" pitchFamily="34" charset="-122"/>
              </a:rPr>
              <a:t>具备并行持久化、检查点、高可靠等能力</a:t>
            </a:r>
            <a:endParaRPr lang="en-US" altLang="zh-CN" sz="2000" kern="0" dirty="0">
              <a:latin typeface="微软雅黑" panose="020B0503020204020204" pitchFamily="34" charset="-122"/>
              <a:ea typeface="微软雅黑" panose="020B0503020204020204" pitchFamily="34" charset="-122"/>
            </a:endParaRPr>
          </a:p>
          <a:p>
            <a:pPr lvl="1">
              <a:lnSpc>
                <a:spcPct val="150000"/>
              </a:lnSpc>
              <a:buFont typeface="Wingdings" pitchFamily="2" charset="2"/>
              <a:buChar char="l"/>
            </a:pPr>
            <a:endParaRPr lang="en-US" altLang="zh-CN" sz="2000" kern="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17D73B5-ADBA-BBDC-A503-611412940BB4}"/>
              </a:ext>
            </a:extLst>
          </p:cNvPr>
          <p:cNvPicPr>
            <a:picLocks noChangeAspect="1"/>
          </p:cNvPicPr>
          <p:nvPr/>
        </p:nvPicPr>
        <p:blipFill>
          <a:blip r:embed="rId2"/>
          <a:stretch>
            <a:fillRect/>
          </a:stretch>
        </p:blipFill>
        <p:spPr>
          <a:xfrm>
            <a:off x="6624170" y="1801414"/>
            <a:ext cx="5360306" cy="4065065"/>
          </a:xfrm>
          <a:prstGeom prst="rect">
            <a:avLst/>
          </a:prstGeom>
        </p:spPr>
      </p:pic>
    </p:spTree>
    <p:extLst>
      <p:ext uri="{BB962C8B-B14F-4D97-AF65-F5344CB8AC3E}">
        <p14:creationId xmlns:p14="http://schemas.microsoft.com/office/powerpoint/2010/main" val="1926650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1311B6C-E246-4E91-5E81-671AA00DE3EF}"/>
              </a:ext>
            </a:extLst>
          </p:cNvPr>
          <p:cNvSpPr>
            <a:spLocks noGrp="1"/>
          </p:cNvSpPr>
          <p:nvPr>
            <p:ph type="sldNum" sz="quarter" idx="10"/>
          </p:nvPr>
        </p:nvSpPr>
        <p:spPr/>
        <p:txBody>
          <a:bodyPr/>
          <a:lstStyle/>
          <a:p>
            <a:fld id="{87BBDC00-B9E2-4EFD-9306-2934E87247C6}" type="slidenum">
              <a:rPr lang="zh-CN" altLang="en-US" smtClean="0"/>
              <a:t>56</a:t>
            </a:fld>
            <a:endParaRPr lang="zh-CN" altLang="en-US"/>
          </a:p>
        </p:txBody>
      </p:sp>
      <p:sp>
        <p:nvSpPr>
          <p:cNvPr id="3" name="标题 2">
            <a:extLst>
              <a:ext uri="{FF2B5EF4-FFF2-40B4-BE49-F238E27FC236}">
                <a16:creationId xmlns:a16="http://schemas.microsoft.com/office/drawing/2014/main" id="{678D034B-9328-033F-2AEE-2137B1F61BF6}"/>
              </a:ext>
            </a:extLst>
          </p:cNvPr>
          <p:cNvSpPr>
            <a:spLocks noGrp="1"/>
          </p:cNvSpPr>
          <p:nvPr>
            <p:ph type="title"/>
          </p:nvPr>
        </p:nvSpPr>
        <p:spPr/>
        <p:txBody>
          <a:bodyPr/>
          <a:lstStyle/>
          <a:p>
            <a:r>
              <a:rPr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内</a:t>
            </a:r>
            <a:r>
              <a:rPr kumimoji="1" lang="zh-CN" altLang="en-US" dirty="0">
                <a:latin typeface="微软雅黑" panose="020B0503020204020204" pitchFamily="34" charset="-122"/>
                <a:ea typeface="微软雅黑" panose="020B0503020204020204" pitchFamily="34" charset="-122"/>
              </a:rPr>
              <a:t>存引擎</a:t>
            </a:r>
            <a:endParaRPr kumimoji="1" lang="zh-CN" altLang="en-US" dirty="0"/>
          </a:p>
        </p:txBody>
      </p:sp>
      <p:sp>
        <p:nvSpPr>
          <p:cNvPr id="4" name="内容占位符 3">
            <a:extLst>
              <a:ext uri="{FF2B5EF4-FFF2-40B4-BE49-F238E27FC236}">
                <a16:creationId xmlns:a16="http://schemas.microsoft.com/office/drawing/2014/main" id="{2D2DA496-6698-60EB-3869-0EFE09CF6717}"/>
              </a:ext>
            </a:extLst>
          </p:cNvPr>
          <p:cNvSpPr>
            <a:spLocks noGrp="1"/>
          </p:cNvSpPr>
          <p:nvPr>
            <p:ph idx="1"/>
          </p:nvPr>
        </p:nvSpPr>
        <p:spPr/>
        <p:txBody>
          <a:bodyPr/>
          <a:lstStyle/>
          <a:p>
            <a:pPr>
              <a:lnSpc>
                <a:spcPct val="150000"/>
              </a:lnSpc>
              <a:buFont typeface="Wingdings" pitchFamily="2" charset="2"/>
              <a:buChar char="l"/>
            </a:pPr>
            <a:r>
              <a:rPr kumimoji="1" lang="zh-CN" altLang="en-US" sz="2400" dirty="0">
                <a:latin typeface="Microsoft YaHei" panose="020B0503020204020204" pitchFamily="34" charset="-122"/>
                <a:ea typeface="Microsoft YaHei" panose="020B0503020204020204" pitchFamily="34" charset="-122"/>
              </a:rPr>
              <a:t>内存优化数据结构</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buFont typeface="Wingdings" pitchFamily="2" charset="2"/>
              <a:buChar char="l"/>
            </a:pPr>
            <a:r>
              <a:rPr lang="zh-CN" altLang="en-US" sz="2400" b="0" i="0" u="none" strike="noStrike" dirty="0">
                <a:effectLst/>
                <a:latin typeface="Microsoft YaHei" panose="020B0503020204020204" pitchFamily="34" charset="-122"/>
                <a:ea typeface="Microsoft YaHei" panose="020B0503020204020204" pitchFamily="34" charset="-122"/>
              </a:rPr>
              <a:t>免锁事务管理</a:t>
            </a:r>
            <a:endParaRPr lang="en-US" altLang="zh-CN" sz="2400" b="0" i="0" u="none" strike="noStrike" dirty="0">
              <a:effectLst/>
              <a:latin typeface="Microsoft YaHei" panose="020B0503020204020204" pitchFamily="34" charset="-122"/>
              <a:ea typeface="Microsoft YaHei" panose="020B0503020204020204" pitchFamily="34" charset="-122"/>
            </a:endParaRPr>
          </a:p>
          <a:p>
            <a:pPr>
              <a:lnSpc>
                <a:spcPct val="150000"/>
              </a:lnSpc>
              <a:buFont typeface="Wingdings" pitchFamily="2" charset="2"/>
              <a:buChar char="l"/>
            </a:pPr>
            <a:r>
              <a:rPr lang="zh-CN" altLang="en-US" sz="2400" b="0" i="0" u="none" strike="noStrike" dirty="0">
                <a:effectLst/>
                <a:latin typeface="Microsoft YaHei" panose="020B0503020204020204" pitchFamily="34" charset="-122"/>
                <a:ea typeface="Microsoft YaHei" panose="020B0503020204020204" pitchFamily="34" charset="-122"/>
              </a:rPr>
              <a:t>免锁索引</a:t>
            </a:r>
            <a:endParaRPr lang="en-US" altLang="zh-CN" sz="2400" b="0" i="0" u="none" strike="noStrike" dirty="0">
              <a:effectLst/>
              <a:latin typeface="Microsoft YaHei" panose="020B0503020204020204" pitchFamily="34" charset="-122"/>
              <a:ea typeface="Microsoft YaHei" panose="020B0503020204020204" pitchFamily="34" charset="-122"/>
            </a:endParaRPr>
          </a:p>
          <a:p>
            <a:pPr>
              <a:lnSpc>
                <a:spcPct val="150000"/>
              </a:lnSpc>
              <a:buFont typeface="Wingdings" pitchFamily="2" charset="2"/>
              <a:buChar char="l"/>
            </a:pPr>
            <a:r>
              <a:rPr lang="en" altLang="zh-CN" sz="2400" b="0" i="0" u="none" strike="noStrike" dirty="0">
                <a:effectLst/>
                <a:latin typeface="Microsoft YaHei" panose="020B0503020204020204" pitchFamily="34" charset="-122"/>
                <a:ea typeface="Microsoft YaHei" panose="020B0503020204020204" pitchFamily="34" charset="-122"/>
              </a:rPr>
              <a:t>NUMA-aware</a:t>
            </a:r>
            <a:r>
              <a:rPr lang="zh-CN" altLang="en-US" sz="2400" b="0" i="0" u="none" strike="noStrike" dirty="0">
                <a:effectLst/>
                <a:latin typeface="Microsoft YaHei" panose="020B0503020204020204" pitchFamily="34" charset="-122"/>
                <a:ea typeface="Microsoft YaHei" panose="020B0503020204020204" pitchFamily="34" charset="-122"/>
              </a:rPr>
              <a:t>的内存管理</a:t>
            </a:r>
            <a:endParaRPr lang="en-US" altLang="zh-CN" sz="2400" dirty="0">
              <a:latin typeface="Microsoft YaHei" panose="020B0503020204020204" pitchFamily="34" charset="-122"/>
              <a:ea typeface="Microsoft YaHei" panose="020B0503020204020204" pitchFamily="34" charset="-122"/>
            </a:endParaRPr>
          </a:p>
          <a:p>
            <a:pPr>
              <a:lnSpc>
                <a:spcPct val="150000"/>
              </a:lnSpc>
              <a:buFont typeface="Wingdings" pitchFamily="2" charset="2"/>
              <a:buChar char="l"/>
            </a:pPr>
            <a:r>
              <a:rPr lang="zh-CN" altLang="en-US" sz="2400" b="0" i="0" u="none" strike="noStrike" dirty="0">
                <a:effectLst/>
                <a:latin typeface="Microsoft YaHei" panose="020B0503020204020204" pitchFamily="34" charset="-122"/>
                <a:ea typeface="Microsoft YaHei" panose="020B0503020204020204" pitchFamily="34" charset="-122"/>
              </a:rPr>
              <a:t>高效持久性</a:t>
            </a:r>
            <a:endParaRPr lang="en-US" altLang="zh-CN" sz="2400" b="0" i="0" u="none" strike="noStrike" dirty="0">
              <a:effectLst/>
              <a:latin typeface="Microsoft YaHei" panose="020B0503020204020204" pitchFamily="34" charset="-122"/>
              <a:ea typeface="Microsoft YaHei" panose="020B0503020204020204" pitchFamily="34" charset="-122"/>
            </a:endParaRPr>
          </a:p>
          <a:p>
            <a:pPr>
              <a:lnSpc>
                <a:spcPct val="150000"/>
              </a:lnSpc>
              <a:buFont typeface="Wingdings" pitchFamily="2" charset="2"/>
              <a:buChar char="l"/>
            </a:pPr>
            <a:r>
              <a:rPr kumimoji="1" lang="zh-CN" altLang="en-US" sz="2400" dirty="0">
                <a:latin typeface="Microsoft YaHei" panose="020B0503020204020204" pitchFamily="34" charset="-122"/>
                <a:ea typeface="Microsoft YaHei" panose="020B0503020204020204" pitchFamily="34" charset="-122"/>
              </a:rPr>
              <a:t>高</a:t>
            </a:r>
            <a:r>
              <a:rPr kumimoji="1" lang="en" altLang="zh-CN" sz="2400" dirty="0">
                <a:latin typeface="Microsoft YaHei" panose="020B0503020204020204" pitchFamily="34" charset="-122"/>
                <a:ea typeface="Microsoft YaHei" panose="020B0503020204020204" pitchFamily="34" charset="-122"/>
              </a:rPr>
              <a:t>SQL</a:t>
            </a:r>
            <a:r>
              <a:rPr kumimoji="1" lang="zh-CN" altLang="en-US" sz="2400" dirty="0">
                <a:latin typeface="Microsoft YaHei" panose="020B0503020204020204" pitchFamily="34" charset="-122"/>
                <a:ea typeface="Microsoft YaHei" panose="020B0503020204020204" pitchFamily="34" charset="-122"/>
              </a:rPr>
              <a:t>覆盖率和功能集</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buFont typeface="Wingdings" pitchFamily="2" charset="2"/>
              <a:buChar char="l"/>
            </a:pPr>
            <a:r>
              <a:rPr lang="zh-CN" altLang="en-US" sz="2400" dirty="0">
                <a:latin typeface="Microsoft YaHei" panose="020B0503020204020204" pitchFamily="34" charset="-122"/>
                <a:ea typeface="Microsoft YaHei" panose="020B0503020204020204" pitchFamily="34" charset="-122"/>
              </a:rPr>
              <a:t>编译执行</a:t>
            </a:r>
            <a:endParaRPr kumimoji="1" lang="en-US" altLang="zh-CN" sz="2400" dirty="0">
              <a:latin typeface="Microsoft YaHei" panose="020B0503020204020204" pitchFamily="34" charset="-122"/>
              <a:ea typeface="Microsoft YaHei" panose="020B0503020204020204" pitchFamily="34" charset="-122"/>
            </a:endParaRPr>
          </a:p>
          <a:p>
            <a:pPr>
              <a:lnSpc>
                <a:spcPct val="150000"/>
              </a:lnSpc>
              <a:buFont typeface="Wingdings" pitchFamily="2" charset="2"/>
              <a:buChar char="l"/>
            </a:pPr>
            <a:r>
              <a:rPr kumimoji="1" lang="en" altLang="zh-CN" sz="2400" dirty="0">
                <a:latin typeface="Microsoft YaHei" panose="020B0503020204020204" pitchFamily="34" charset="-122"/>
                <a:ea typeface="Microsoft YaHei" panose="020B0503020204020204" pitchFamily="34" charset="-122"/>
              </a:rPr>
              <a:t>MOT</a:t>
            </a:r>
            <a:r>
              <a:rPr kumimoji="1" lang="zh-CN" altLang="en-US" sz="2400" dirty="0">
                <a:latin typeface="Microsoft YaHei" panose="020B0503020204020204" pitchFamily="34" charset="-122"/>
                <a:ea typeface="Microsoft YaHei" panose="020B0503020204020204" pitchFamily="34" charset="-122"/>
              </a:rPr>
              <a:t>和普通表的无缝集成</a:t>
            </a:r>
          </a:p>
        </p:txBody>
      </p:sp>
      <p:sp>
        <p:nvSpPr>
          <p:cNvPr id="5" name="页脚占位符 4">
            <a:extLst>
              <a:ext uri="{FF2B5EF4-FFF2-40B4-BE49-F238E27FC236}">
                <a16:creationId xmlns:a16="http://schemas.microsoft.com/office/drawing/2014/main" id="{687B5036-D072-EEDF-9B40-6EFD2ABAC371}"/>
              </a:ext>
            </a:extLst>
          </p:cNvPr>
          <p:cNvSpPr>
            <a:spLocks noGrp="1"/>
          </p:cNvSpPr>
          <p:nvPr>
            <p:ph type="ftr" sz="quarter" idx="3"/>
          </p:nvPr>
        </p:nvSpPr>
        <p:spPr/>
        <p:txBody>
          <a:bodyPr/>
          <a:lstStyle/>
          <a:p>
            <a:pPr>
              <a:defRPr/>
            </a:pPr>
            <a:r>
              <a:rPr lang="zh-CN" altLang="en-US"/>
              <a:t>数据库系统—GaussDB</a:t>
            </a:r>
            <a:endParaRPr lang="en-US" altLang="zh-CN" sz="1200" dirty="0"/>
          </a:p>
        </p:txBody>
      </p:sp>
      <p:pic>
        <p:nvPicPr>
          <p:cNvPr id="6" name="图片 5">
            <a:extLst>
              <a:ext uri="{FF2B5EF4-FFF2-40B4-BE49-F238E27FC236}">
                <a16:creationId xmlns:a16="http://schemas.microsoft.com/office/drawing/2014/main" id="{DE0DB9A6-9309-BE6E-C095-E77EBD377D8D}"/>
              </a:ext>
            </a:extLst>
          </p:cNvPr>
          <p:cNvPicPr>
            <a:picLocks noChangeAspect="1"/>
          </p:cNvPicPr>
          <p:nvPr/>
        </p:nvPicPr>
        <p:blipFill>
          <a:blip r:embed="rId2"/>
          <a:stretch>
            <a:fillRect/>
          </a:stretch>
        </p:blipFill>
        <p:spPr>
          <a:xfrm>
            <a:off x="6095999" y="1125538"/>
            <a:ext cx="5613400" cy="4711700"/>
          </a:xfrm>
          <a:prstGeom prst="rect">
            <a:avLst/>
          </a:prstGeom>
        </p:spPr>
      </p:pic>
    </p:spTree>
    <p:extLst>
      <p:ext uri="{BB962C8B-B14F-4D97-AF65-F5344CB8AC3E}">
        <p14:creationId xmlns:p14="http://schemas.microsoft.com/office/powerpoint/2010/main" val="41303966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1997C29-995F-9612-0AF7-8481C9DA7503}"/>
              </a:ext>
            </a:extLst>
          </p:cNvPr>
          <p:cNvPicPr>
            <a:picLocks noChangeAspect="1"/>
          </p:cNvPicPr>
          <p:nvPr/>
        </p:nvPicPr>
        <p:blipFill rotWithShape="1">
          <a:blip r:embed="rId2"/>
          <a:srcRect t="10797"/>
          <a:stretch/>
        </p:blipFill>
        <p:spPr>
          <a:xfrm>
            <a:off x="659407" y="3326413"/>
            <a:ext cx="5436593" cy="3438968"/>
          </a:xfrm>
          <a:prstGeom prst="rect">
            <a:avLst/>
          </a:prstGeom>
        </p:spPr>
      </p:pic>
      <p:sp>
        <p:nvSpPr>
          <p:cNvPr id="7" name="Shape18">
            <a:extLst>
              <a:ext uri="{FF2B5EF4-FFF2-40B4-BE49-F238E27FC236}">
                <a16:creationId xmlns:a16="http://schemas.microsoft.com/office/drawing/2014/main" id="{CA02947C-86FA-43A0-AEA7-1533075A3978}"/>
              </a:ext>
            </a:extLst>
          </p:cNvPr>
          <p:cNvSpPr/>
          <p:nvPr/>
        </p:nvSpPr>
        <p:spPr>
          <a:xfrm>
            <a:off x="522752" y="1228724"/>
            <a:ext cx="6691595" cy="2018741"/>
          </a:xfrm>
          <a:prstGeom prst="roundRect">
            <a:avLst>
              <a:gd name="adj" fmla="val 12273"/>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57</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内</a:t>
            </a:r>
            <a:r>
              <a:rPr kumimoji="1" lang="zh-CN" altLang="en-US" dirty="0">
                <a:latin typeface="微软雅黑" panose="020B0503020204020204" pitchFamily="34" charset="-122"/>
                <a:ea typeface="微软雅黑" panose="020B0503020204020204" pitchFamily="34" charset="-122"/>
              </a:rPr>
              <a:t>存引擎：</a:t>
            </a:r>
            <a:r>
              <a:rPr kumimoji="1" lang="en-US" altLang="zh-CN" dirty="0">
                <a:latin typeface="微软雅黑" panose="020B0503020204020204" pitchFamily="34" charset="-122"/>
                <a:ea typeface="微软雅黑" panose="020B0503020204020204" pitchFamily="34" charset="-122"/>
              </a:rPr>
              <a:t>FDW</a:t>
            </a:r>
            <a:endParaRPr kumimoji="1" lang="zh-CN" altLang="en-US" dirty="0">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659407" y="1228724"/>
            <a:ext cx="6355404" cy="5106991"/>
          </a:xfrm>
        </p:spPr>
        <p:txBody>
          <a:bodyPr/>
          <a:lstStyle/>
          <a:p>
            <a:pPr>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采用外部数据封装器</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FDW</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Foreign Data Wrapper</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）方式将内存引擎插入数据库</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anose="05000000000000000000" pitchFamily="2" charset="2"/>
              <a:buChar char="l"/>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优化器可以获取内存引擎的元信息</a:t>
            </a: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buFont typeface="Wingdings" panose="05000000000000000000" pitchFamily="2" charset="2"/>
              <a:buChar char="l"/>
            </a:pPr>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内存引擎可以按照执行器预期的方式将查询结果返回</a:t>
            </a:r>
            <a:endParaRPr lang="en-US"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buFont typeface="Wingdings" panose="05000000000000000000" pitchFamily="2" charset="2"/>
              <a:buChar char="Ø"/>
            </a:pPr>
            <a:endParaRPr lang="en-US" altLang="zh-CN" sz="1800" dirty="0">
              <a:latin typeface="微软雅黑" panose="020B0503020204020204" pitchFamily="34" charset="-122"/>
              <a:ea typeface="微软雅黑" panose="020B0503020204020204" pitchFamily="34" charset="-122"/>
            </a:endParaRPr>
          </a:p>
        </p:txBody>
      </p:sp>
      <p:sp>
        <p:nvSpPr>
          <p:cNvPr id="10" name="内容占位符 2"/>
          <p:cNvSpPr txBox="1"/>
          <p:nvPr/>
        </p:nvSpPr>
        <p:spPr bwMode="auto">
          <a:xfrm>
            <a:off x="1050551" y="4811773"/>
            <a:ext cx="10681834" cy="760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16230" indent="-316230" algn="l" rtl="0" eaLnBrk="1" fontAlgn="base" hangingPunct="1">
              <a:spcBef>
                <a:spcPct val="20000"/>
              </a:spcBef>
              <a:spcAft>
                <a:spcPct val="0"/>
              </a:spcAft>
              <a:buFont typeface="Wingdings" panose="05000000000000000000" pitchFamily="2" charset="2"/>
              <a:buChar char="p"/>
              <a:defRPr kumimoji="1" sz="3200" b="0">
                <a:solidFill>
                  <a:schemeClr val="tx1"/>
                </a:solidFill>
                <a:effectLst/>
                <a:latin typeface="SimHei" panose="02010609060101010101" pitchFamily="49" charset="-122"/>
                <a:ea typeface="SimHei" panose="02010609060101010101" pitchFamily="49" charset="-122"/>
                <a:cs typeface="Arial" panose="020B0604020202020204"/>
              </a:defRPr>
            </a:lvl1pPr>
            <a:lvl2pPr marL="685800" indent="-263525"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panose="020B0604020202020204"/>
              </a:defRPr>
            </a:lvl2pPr>
            <a:lvl3pPr marL="1055370" indent="-210820"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panose="020B0604020202020204"/>
              </a:defRPr>
            </a:lvl3pPr>
            <a:lvl4pPr marL="147701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28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092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6pPr>
            <a:lvl7pPr marL="274320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7pPr>
            <a:lvl8pPr marL="316547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8pPr>
            <a:lvl9pPr marL="358711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9pPr>
          </a:lstStyle>
          <a:p>
            <a:pPr>
              <a:buFont typeface="Wingdings" panose="05000000000000000000" pitchFamily="2" charset="2"/>
              <a:buChar char="Ø"/>
            </a:pPr>
            <a:endParaRPr lang="en-US" altLang="zh-CN" sz="2400" kern="0"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B5B016C5-FCD9-2B37-554E-8100B0EF511B}"/>
              </a:ext>
            </a:extLst>
          </p:cNvPr>
          <p:cNvPicPr>
            <a:picLocks noChangeAspect="1"/>
          </p:cNvPicPr>
          <p:nvPr/>
        </p:nvPicPr>
        <p:blipFill>
          <a:blip r:embed="rId3"/>
          <a:stretch>
            <a:fillRect/>
          </a:stretch>
        </p:blipFill>
        <p:spPr>
          <a:xfrm>
            <a:off x="7329451" y="1228724"/>
            <a:ext cx="4624440" cy="510699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6">
            <a:extLst>
              <a:ext uri="{FF2B5EF4-FFF2-40B4-BE49-F238E27FC236}">
                <a16:creationId xmlns:a16="http://schemas.microsoft.com/office/drawing/2014/main" id="{82D12675-44BA-4A12-95E2-53CE42E365F2}"/>
              </a:ext>
            </a:extLst>
          </p:cNvPr>
          <p:cNvSpPr/>
          <p:nvPr/>
        </p:nvSpPr>
        <p:spPr>
          <a:xfrm>
            <a:off x="522752" y="1059475"/>
            <a:ext cx="11048335" cy="5443061"/>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9" name="Shape6">
            <a:extLst>
              <a:ext uri="{FF2B5EF4-FFF2-40B4-BE49-F238E27FC236}">
                <a16:creationId xmlns:a16="http://schemas.microsoft.com/office/drawing/2014/main" id="{2BB58945-69A6-42E9-96FF-DC536AE97366}"/>
              </a:ext>
            </a:extLst>
          </p:cNvPr>
          <p:cNvSpPr/>
          <p:nvPr/>
        </p:nvSpPr>
        <p:spPr>
          <a:xfrm>
            <a:off x="645302" y="1206493"/>
            <a:ext cx="10822798" cy="5152804"/>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t>58</a:t>
            </a:fld>
            <a:endParaRPr lang="zh-CN" altLang="en-US"/>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内</a:t>
            </a:r>
            <a:r>
              <a:rPr kumimoji="1" lang="zh-CN" altLang="en-US" dirty="0">
                <a:latin typeface="微软雅黑" panose="020B0503020204020204" pitchFamily="34" charset="-122"/>
                <a:ea typeface="微软雅黑" panose="020B0503020204020204" pitchFamily="34" charset="-122"/>
              </a:rPr>
              <a:t>存引擎</a:t>
            </a:r>
            <a:r>
              <a:rPr kumimoji="1"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并发控制</a:t>
            </a:r>
            <a:endParaRPr kumimoji="1" lang="zh-CN" altLang="en-US"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3"/>
          </p:nvPr>
        </p:nvSpPr>
        <p:spPr/>
        <p:txBody>
          <a:bodyPr/>
          <a:lstStyle/>
          <a:p>
            <a:pPr>
              <a:defRPr/>
            </a:pPr>
            <a:r>
              <a:rPr lang="zh-CN" altLang="en-US"/>
              <a:t>数据库系统—GaussDB</a:t>
            </a:r>
            <a:endParaRPr lang="en-US" altLang="zh-CN" sz="1200" dirty="0"/>
          </a:p>
        </p:txBody>
      </p:sp>
      <p:grpSp>
        <p:nvGrpSpPr>
          <p:cNvPr id="11" name="组合 10">
            <a:extLst>
              <a:ext uri="{FF2B5EF4-FFF2-40B4-BE49-F238E27FC236}">
                <a16:creationId xmlns:a16="http://schemas.microsoft.com/office/drawing/2014/main" id="{AD352BC2-9A17-D4FE-582C-9E71D22741C9}"/>
              </a:ext>
            </a:extLst>
          </p:cNvPr>
          <p:cNvGrpSpPr/>
          <p:nvPr/>
        </p:nvGrpSpPr>
        <p:grpSpPr>
          <a:xfrm>
            <a:off x="1860388" y="1224266"/>
            <a:ext cx="8712362" cy="5135031"/>
            <a:chOff x="2484593" y="844608"/>
            <a:chExt cx="8373062" cy="4808644"/>
          </a:xfrm>
        </p:grpSpPr>
        <p:sp>
          <p:nvSpPr>
            <p:cNvPr id="12" name="矩形 11">
              <a:extLst>
                <a:ext uri="{FF2B5EF4-FFF2-40B4-BE49-F238E27FC236}">
                  <a16:creationId xmlns:a16="http://schemas.microsoft.com/office/drawing/2014/main" id="{F24D3F93-2C96-F51B-BFF5-223D8C835BE9}"/>
                </a:ext>
              </a:extLst>
            </p:cNvPr>
            <p:cNvSpPr/>
            <p:nvPr/>
          </p:nvSpPr>
          <p:spPr>
            <a:xfrm>
              <a:off x="8430274" y="844608"/>
              <a:ext cx="2427381" cy="4808644"/>
            </a:xfrm>
            <a:prstGeom prst="rect">
              <a:avLst/>
            </a:prstGeom>
            <a:solidFill>
              <a:srgbClr val="E6E6E6"/>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latin typeface="SimHei" panose="02010609060101010101" pitchFamily="49" charset="-122"/>
                <a:ea typeface="SimHei" panose="02010609060101010101" pitchFamily="49" charset="-122"/>
              </a:endParaRPr>
            </a:p>
          </p:txBody>
        </p:sp>
        <p:sp>
          <p:nvSpPr>
            <p:cNvPr id="13" name="矩形 12">
              <a:extLst>
                <a:ext uri="{FF2B5EF4-FFF2-40B4-BE49-F238E27FC236}">
                  <a16:creationId xmlns:a16="http://schemas.microsoft.com/office/drawing/2014/main" id="{5B4565DD-6397-61E0-24CE-EF7A956237DC}"/>
                </a:ext>
              </a:extLst>
            </p:cNvPr>
            <p:cNvSpPr/>
            <p:nvPr/>
          </p:nvSpPr>
          <p:spPr>
            <a:xfrm>
              <a:off x="6001938" y="844608"/>
              <a:ext cx="2427381" cy="4808644"/>
            </a:xfrm>
            <a:prstGeom prst="rect">
              <a:avLst/>
            </a:prstGeom>
            <a:solidFill>
              <a:srgbClr val="F5F5F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latin typeface="SimHei" panose="02010609060101010101" pitchFamily="49" charset="-122"/>
                <a:ea typeface="SimHei" panose="02010609060101010101" pitchFamily="49" charset="-122"/>
              </a:endParaRPr>
            </a:p>
          </p:txBody>
        </p:sp>
        <p:sp>
          <p:nvSpPr>
            <p:cNvPr id="14" name="圆柱形 2">
              <a:extLst>
                <a:ext uri="{FF2B5EF4-FFF2-40B4-BE49-F238E27FC236}">
                  <a16:creationId xmlns:a16="http://schemas.microsoft.com/office/drawing/2014/main" id="{B0C94063-47AD-59FC-EE1A-76B055F175B6}"/>
                </a:ext>
              </a:extLst>
            </p:cNvPr>
            <p:cNvSpPr/>
            <p:nvPr/>
          </p:nvSpPr>
          <p:spPr>
            <a:xfrm>
              <a:off x="6674442" y="1367643"/>
              <a:ext cx="1040745" cy="1154541"/>
            </a:xfrm>
            <a:prstGeom prst="can">
              <a:avLst>
                <a:gd name="adj" fmla="val 40398"/>
              </a:avLst>
            </a:prstGeom>
            <a:solidFill>
              <a:srgbClr val="E8E8E8"/>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SimHei" panose="02010609060101010101" pitchFamily="49" charset="-122"/>
                  <a:ea typeface="SimHei" panose="02010609060101010101" pitchFamily="49" charset="-122"/>
                </a:rPr>
                <a:t>事务</a:t>
              </a:r>
              <a:br>
                <a:rPr lang="en-US" altLang="zh-CN" sz="2400" b="1" dirty="0">
                  <a:solidFill>
                    <a:schemeClr val="tx1"/>
                  </a:solidFill>
                  <a:latin typeface="SimHei" panose="02010609060101010101" pitchFamily="49" charset="-122"/>
                  <a:ea typeface="SimHei" panose="02010609060101010101" pitchFamily="49" charset="-122"/>
                </a:rPr>
              </a:br>
              <a:r>
                <a:rPr lang="zh-CN" altLang="en-US" sz="2400" b="1" dirty="0">
                  <a:solidFill>
                    <a:schemeClr val="tx1"/>
                  </a:solidFill>
                  <a:latin typeface="SimHei" panose="02010609060101010101" pitchFamily="49" charset="-122"/>
                  <a:ea typeface="SimHei" panose="02010609060101010101" pitchFamily="49" charset="-122"/>
                </a:rPr>
                <a:t>缓存</a:t>
              </a:r>
            </a:p>
          </p:txBody>
        </p:sp>
        <p:sp>
          <p:nvSpPr>
            <p:cNvPr id="15" name="等腰三角形 137">
              <a:extLst>
                <a:ext uri="{FF2B5EF4-FFF2-40B4-BE49-F238E27FC236}">
                  <a16:creationId xmlns:a16="http://schemas.microsoft.com/office/drawing/2014/main" id="{24C54589-445E-95B3-251C-1660FA1BD3EB}"/>
                </a:ext>
              </a:extLst>
            </p:cNvPr>
            <p:cNvSpPr/>
            <p:nvPr/>
          </p:nvSpPr>
          <p:spPr>
            <a:xfrm>
              <a:off x="6331857" y="3867002"/>
              <a:ext cx="1748016" cy="1506912"/>
            </a:xfrm>
            <a:prstGeom prst="triangle">
              <a:avLst/>
            </a:prstGeom>
            <a:solidFill>
              <a:srgbClr val="DCDC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US" altLang="zh-CN" sz="1600" b="1" dirty="0" err="1">
                  <a:solidFill>
                    <a:schemeClr val="tx1"/>
                  </a:solidFill>
                  <a:latin typeface="SimHei" panose="02010609060101010101" pitchFamily="49" charset="-122"/>
                  <a:ea typeface="SimHei" panose="02010609060101010101" pitchFamily="49" charset="-122"/>
                </a:rPr>
                <a:t>Masstree</a:t>
              </a:r>
              <a:endParaRPr lang="en-US" altLang="zh-CN" sz="1600" b="1" dirty="0">
                <a:solidFill>
                  <a:schemeClr val="tx1"/>
                </a:solidFill>
                <a:latin typeface="SimHei" panose="02010609060101010101" pitchFamily="49" charset="-122"/>
                <a:ea typeface="SimHei" panose="02010609060101010101" pitchFamily="49" charset="-122"/>
              </a:endParaRPr>
            </a:p>
            <a:p>
              <a:pPr algn="ctr"/>
              <a:r>
                <a:rPr lang="zh-CN" altLang="en-US" sz="1600" b="1" dirty="0">
                  <a:solidFill>
                    <a:schemeClr val="tx1"/>
                  </a:solidFill>
                  <a:latin typeface="SimHei" panose="02010609060101010101" pitchFamily="49" charset="-122"/>
                  <a:ea typeface="SimHei" panose="02010609060101010101" pitchFamily="49" charset="-122"/>
                </a:rPr>
                <a:t>索引</a:t>
              </a:r>
            </a:p>
          </p:txBody>
        </p:sp>
        <p:cxnSp>
          <p:nvCxnSpPr>
            <p:cNvPr id="16" name="直接箭头连接符 4">
              <a:extLst>
                <a:ext uri="{FF2B5EF4-FFF2-40B4-BE49-F238E27FC236}">
                  <a16:creationId xmlns:a16="http://schemas.microsoft.com/office/drawing/2014/main" id="{22A0082F-D606-5EB2-8603-A16EDFB3AD8E}"/>
                </a:ext>
              </a:extLst>
            </p:cNvPr>
            <p:cNvCxnSpPr>
              <a:cxnSpLocks/>
              <a:stCxn id="17" idx="3"/>
              <a:endCxn id="14" idx="2"/>
            </p:cNvCxnSpPr>
            <p:nvPr/>
          </p:nvCxnSpPr>
          <p:spPr>
            <a:xfrm>
              <a:off x="3639134" y="1944914"/>
              <a:ext cx="303530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01C3DD54-2001-7A79-C293-E693571D2FD5}"/>
                </a:ext>
              </a:extLst>
            </p:cNvPr>
            <p:cNvSpPr/>
            <p:nvPr/>
          </p:nvSpPr>
          <p:spPr>
            <a:xfrm>
              <a:off x="2484593" y="1367643"/>
              <a:ext cx="1154541" cy="115454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SimHei" panose="02010609060101010101" pitchFamily="49" charset="-122"/>
                  <a:ea typeface="SimHei" panose="02010609060101010101" pitchFamily="49" charset="-122"/>
                </a:rPr>
                <a:t>事务管理器</a:t>
              </a:r>
            </a:p>
          </p:txBody>
        </p:sp>
        <p:cxnSp>
          <p:nvCxnSpPr>
            <p:cNvPr id="18" name="直接箭头连接符 146">
              <a:extLst>
                <a:ext uri="{FF2B5EF4-FFF2-40B4-BE49-F238E27FC236}">
                  <a16:creationId xmlns:a16="http://schemas.microsoft.com/office/drawing/2014/main" id="{718B9E19-D6AB-B819-9B22-273BBA2288C1}"/>
                </a:ext>
              </a:extLst>
            </p:cNvPr>
            <p:cNvCxnSpPr>
              <a:cxnSpLocks/>
              <a:stCxn id="14" idx="3"/>
              <a:endCxn id="15" idx="0"/>
            </p:cNvCxnSpPr>
            <p:nvPr/>
          </p:nvCxnSpPr>
          <p:spPr>
            <a:xfrm>
              <a:off x="7194815" y="2522184"/>
              <a:ext cx="11050" cy="134481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矩形: 圆角 20">
              <a:extLst>
                <a:ext uri="{FF2B5EF4-FFF2-40B4-BE49-F238E27FC236}">
                  <a16:creationId xmlns:a16="http://schemas.microsoft.com/office/drawing/2014/main" id="{5CD6FE34-12C5-F102-EFD3-48BEA4FA35EF}"/>
                </a:ext>
              </a:extLst>
            </p:cNvPr>
            <p:cNvSpPr/>
            <p:nvPr/>
          </p:nvSpPr>
          <p:spPr>
            <a:xfrm rot="16200000" flipH="1">
              <a:off x="3650829" y="1954957"/>
              <a:ext cx="2376913" cy="3463149"/>
            </a:xfrm>
            <a:custGeom>
              <a:avLst/>
              <a:gdLst>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7" fmla="*/ 0 w 1070664"/>
                <a:gd name="connsiteY7" fmla="*/ 1242749 h 1421197"/>
                <a:gd name="connsiteX8" fmla="*/ 0 w 1070664"/>
                <a:gd name="connsiteY8" fmla="*/ 178448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8" fmla="*/ 91440 w 1070664"/>
                <a:gd name="connsiteY8" fmla="*/ 1334189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5" fmla="*/ 0 w 892216"/>
                <a:gd name="connsiteY5"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0" fmla="*/ 0 w 892216"/>
                <a:gd name="connsiteY0" fmla="*/ 0 h 1242749"/>
                <a:gd name="connsiteX1" fmla="*/ 713768 w 892216"/>
                <a:gd name="connsiteY1" fmla="*/ 0 h 1242749"/>
                <a:gd name="connsiteX2" fmla="*/ 892216 w 892216"/>
                <a:gd name="connsiteY2" fmla="*/ 178448 h 1242749"/>
                <a:gd name="connsiteX3" fmla="*/ 892216 w 892216"/>
                <a:gd name="connsiteY3" fmla="*/ 1242749 h 1242749"/>
                <a:gd name="connsiteX0" fmla="*/ 0 w 518882"/>
                <a:gd name="connsiteY0" fmla="*/ 0 h 1242749"/>
                <a:gd name="connsiteX1" fmla="*/ 340434 w 518882"/>
                <a:gd name="connsiteY1" fmla="*/ 0 h 1242749"/>
                <a:gd name="connsiteX2" fmla="*/ 518882 w 518882"/>
                <a:gd name="connsiteY2" fmla="*/ 178448 h 1242749"/>
                <a:gd name="connsiteX3" fmla="*/ 518882 w 518882"/>
                <a:gd name="connsiteY3" fmla="*/ 1242749 h 1242749"/>
                <a:gd name="connsiteX0" fmla="*/ 0 w 518882"/>
                <a:gd name="connsiteY0" fmla="*/ 0 h 4049340"/>
                <a:gd name="connsiteX1" fmla="*/ 340434 w 518882"/>
                <a:gd name="connsiteY1" fmla="*/ 0 h 4049340"/>
                <a:gd name="connsiteX2" fmla="*/ 518882 w 518882"/>
                <a:gd name="connsiteY2" fmla="*/ 178448 h 4049340"/>
                <a:gd name="connsiteX3" fmla="*/ 518882 w 518882"/>
                <a:gd name="connsiteY3" fmla="*/ 4049340 h 4049340"/>
                <a:gd name="connsiteX0" fmla="*/ 0 w 2348082"/>
                <a:gd name="connsiteY0" fmla="*/ 8910 h 4049340"/>
                <a:gd name="connsiteX1" fmla="*/ 2169634 w 2348082"/>
                <a:gd name="connsiteY1" fmla="*/ 0 h 4049340"/>
                <a:gd name="connsiteX2" fmla="*/ 2348082 w 2348082"/>
                <a:gd name="connsiteY2" fmla="*/ 178448 h 4049340"/>
                <a:gd name="connsiteX3" fmla="*/ 2348082 w 2348082"/>
                <a:gd name="connsiteY3" fmla="*/ 4049340 h 4049340"/>
              </a:gdLst>
              <a:ahLst/>
              <a:cxnLst>
                <a:cxn ang="0">
                  <a:pos x="connsiteX0" y="connsiteY0"/>
                </a:cxn>
                <a:cxn ang="0">
                  <a:pos x="connsiteX1" y="connsiteY1"/>
                </a:cxn>
                <a:cxn ang="0">
                  <a:pos x="connsiteX2" y="connsiteY2"/>
                </a:cxn>
                <a:cxn ang="0">
                  <a:pos x="connsiteX3" y="connsiteY3"/>
                </a:cxn>
              </a:cxnLst>
              <a:rect l="l" t="t" r="r" b="b"/>
              <a:pathLst>
                <a:path w="2348082" h="4049340">
                  <a:moveTo>
                    <a:pt x="0" y="8910"/>
                  </a:moveTo>
                  <a:lnTo>
                    <a:pt x="2169634" y="0"/>
                  </a:lnTo>
                  <a:cubicBezTo>
                    <a:pt x="2268188" y="0"/>
                    <a:pt x="2348082" y="79894"/>
                    <a:pt x="2348082" y="178448"/>
                  </a:cubicBezTo>
                  <a:lnTo>
                    <a:pt x="2348082" y="4049340"/>
                  </a:lnTo>
                </a:path>
              </a:pathLst>
            </a:cu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latin typeface="SimHei" panose="02010609060101010101" pitchFamily="49" charset="-122"/>
                <a:ea typeface="SimHei" panose="02010609060101010101" pitchFamily="49" charset="-122"/>
              </a:endParaRPr>
            </a:p>
          </p:txBody>
        </p:sp>
        <p:sp>
          <p:nvSpPr>
            <p:cNvPr id="20" name="矩形: 圆角 20">
              <a:extLst>
                <a:ext uri="{FF2B5EF4-FFF2-40B4-BE49-F238E27FC236}">
                  <a16:creationId xmlns:a16="http://schemas.microsoft.com/office/drawing/2014/main" id="{EF15841D-1183-1B8D-4A87-34398F7E05AE}"/>
                </a:ext>
              </a:extLst>
            </p:cNvPr>
            <p:cNvSpPr/>
            <p:nvPr/>
          </p:nvSpPr>
          <p:spPr>
            <a:xfrm rot="5400000" flipH="1" flipV="1">
              <a:off x="5058038" y="3017595"/>
              <a:ext cx="2387073" cy="1327713"/>
            </a:xfrm>
            <a:custGeom>
              <a:avLst/>
              <a:gdLst>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7" fmla="*/ 0 w 1070664"/>
                <a:gd name="connsiteY7" fmla="*/ 1242749 h 1421197"/>
                <a:gd name="connsiteX8" fmla="*/ 0 w 1070664"/>
                <a:gd name="connsiteY8" fmla="*/ 178448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8" fmla="*/ 91440 w 1070664"/>
                <a:gd name="connsiteY8" fmla="*/ 1334189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5" fmla="*/ 0 w 892216"/>
                <a:gd name="connsiteY5"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0" fmla="*/ 0 w 892216"/>
                <a:gd name="connsiteY0" fmla="*/ 0 h 1242749"/>
                <a:gd name="connsiteX1" fmla="*/ 713768 w 892216"/>
                <a:gd name="connsiteY1" fmla="*/ 0 h 1242749"/>
                <a:gd name="connsiteX2" fmla="*/ 892216 w 892216"/>
                <a:gd name="connsiteY2" fmla="*/ 178448 h 1242749"/>
                <a:gd name="connsiteX3" fmla="*/ 892216 w 892216"/>
                <a:gd name="connsiteY3" fmla="*/ 1242749 h 1242749"/>
                <a:gd name="connsiteX0" fmla="*/ 0 w 518882"/>
                <a:gd name="connsiteY0" fmla="*/ 0 h 1242749"/>
                <a:gd name="connsiteX1" fmla="*/ 340434 w 518882"/>
                <a:gd name="connsiteY1" fmla="*/ 0 h 1242749"/>
                <a:gd name="connsiteX2" fmla="*/ 518882 w 518882"/>
                <a:gd name="connsiteY2" fmla="*/ 178448 h 1242749"/>
                <a:gd name="connsiteX3" fmla="*/ 518882 w 518882"/>
                <a:gd name="connsiteY3" fmla="*/ 1242749 h 1242749"/>
                <a:gd name="connsiteX0" fmla="*/ 0 w 1580270"/>
                <a:gd name="connsiteY0" fmla="*/ 0 h 1242750"/>
                <a:gd name="connsiteX1" fmla="*/ 1401822 w 1580270"/>
                <a:gd name="connsiteY1" fmla="*/ 1 h 1242750"/>
                <a:gd name="connsiteX2" fmla="*/ 1580270 w 1580270"/>
                <a:gd name="connsiteY2" fmla="*/ 178449 h 1242750"/>
                <a:gd name="connsiteX3" fmla="*/ 1580270 w 1580270"/>
                <a:gd name="connsiteY3" fmla="*/ 1242750 h 1242750"/>
                <a:gd name="connsiteX0" fmla="*/ 0 w 1316805"/>
                <a:gd name="connsiteY0" fmla="*/ 0 h 1242750"/>
                <a:gd name="connsiteX1" fmla="*/ 1138357 w 1316805"/>
                <a:gd name="connsiteY1" fmla="*/ 1 h 1242750"/>
                <a:gd name="connsiteX2" fmla="*/ 1316805 w 1316805"/>
                <a:gd name="connsiteY2" fmla="*/ 178449 h 1242750"/>
                <a:gd name="connsiteX3" fmla="*/ 1316805 w 1316805"/>
                <a:gd name="connsiteY3" fmla="*/ 1242750 h 1242750"/>
                <a:gd name="connsiteX0" fmla="*/ 0 w 1316805"/>
                <a:gd name="connsiteY0" fmla="*/ 0 h 735718"/>
                <a:gd name="connsiteX1" fmla="*/ 1138357 w 1316805"/>
                <a:gd name="connsiteY1" fmla="*/ 1 h 735718"/>
                <a:gd name="connsiteX2" fmla="*/ 1316805 w 1316805"/>
                <a:gd name="connsiteY2" fmla="*/ 178449 h 735718"/>
                <a:gd name="connsiteX3" fmla="*/ 1316805 w 1316805"/>
                <a:gd name="connsiteY3" fmla="*/ 735718 h 735718"/>
                <a:gd name="connsiteX0" fmla="*/ 0 w 2358120"/>
                <a:gd name="connsiteY0" fmla="*/ 2 h 735717"/>
                <a:gd name="connsiteX1" fmla="*/ 2179672 w 2358120"/>
                <a:gd name="connsiteY1" fmla="*/ 0 h 735717"/>
                <a:gd name="connsiteX2" fmla="*/ 2358120 w 2358120"/>
                <a:gd name="connsiteY2" fmla="*/ 178448 h 735717"/>
                <a:gd name="connsiteX3" fmla="*/ 2358120 w 2358120"/>
                <a:gd name="connsiteY3" fmla="*/ 735717 h 735717"/>
                <a:gd name="connsiteX0" fmla="*/ 0 w 2358120"/>
                <a:gd name="connsiteY0" fmla="*/ 2 h 1552449"/>
                <a:gd name="connsiteX1" fmla="*/ 2179672 w 2358120"/>
                <a:gd name="connsiteY1" fmla="*/ 0 h 1552449"/>
                <a:gd name="connsiteX2" fmla="*/ 2358120 w 2358120"/>
                <a:gd name="connsiteY2" fmla="*/ 178448 h 1552449"/>
                <a:gd name="connsiteX3" fmla="*/ 2351847 w 2358120"/>
                <a:gd name="connsiteY3" fmla="*/ 1552449 h 1552449"/>
              </a:gdLst>
              <a:ahLst/>
              <a:cxnLst>
                <a:cxn ang="0">
                  <a:pos x="connsiteX0" y="connsiteY0"/>
                </a:cxn>
                <a:cxn ang="0">
                  <a:pos x="connsiteX1" y="connsiteY1"/>
                </a:cxn>
                <a:cxn ang="0">
                  <a:pos x="connsiteX2" y="connsiteY2"/>
                </a:cxn>
                <a:cxn ang="0">
                  <a:pos x="connsiteX3" y="connsiteY3"/>
                </a:cxn>
              </a:cxnLst>
              <a:rect l="l" t="t" r="r" b="b"/>
              <a:pathLst>
                <a:path w="2358120" h="1552449">
                  <a:moveTo>
                    <a:pt x="0" y="2"/>
                  </a:moveTo>
                  <a:lnTo>
                    <a:pt x="2179672" y="0"/>
                  </a:lnTo>
                  <a:cubicBezTo>
                    <a:pt x="2278226" y="0"/>
                    <a:pt x="2358120" y="79894"/>
                    <a:pt x="2358120" y="178448"/>
                  </a:cubicBezTo>
                  <a:lnTo>
                    <a:pt x="2351847" y="1552449"/>
                  </a:lnTo>
                </a:path>
              </a:pathLst>
            </a:cu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latin typeface="SimHei" panose="02010609060101010101" pitchFamily="49" charset="-122"/>
                <a:ea typeface="SimHei" panose="02010609060101010101" pitchFamily="49" charset="-122"/>
              </a:endParaRPr>
            </a:p>
          </p:txBody>
        </p:sp>
        <p:sp>
          <p:nvSpPr>
            <p:cNvPr id="21" name="文本框 20">
              <a:extLst>
                <a:ext uri="{FF2B5EF4-FFF2-40B4-BE49-F238E27FC236}">
                  <a16:creationId xmlns:a16="http://schemas.microsoft.com/office/drawing/2014/main" id="{02BFE46D-DE41-79F8-9D26-65A994C4F381}"/>
                </a:ext>
              </a:extLst>
            </p:cNvPr>
            <p:cNvSpPr txBox="1"/>
            <p:nvPr/>
          </p:nvSpPr>
          <p:spPr>
            <a:xfrm flipH="1">
              <a:off x="3830473" y="1677744"/>
              <a:ext cx="2147979" cy="246221"/>
            </a:xfrm>
            <a:prstGeom prst="rect">
              <a:avLst/>
            </a:prstGeom>
            <a:noFill/>
          </p:spPr>
          <p:txBody>
            <a:bodyPr wrap="square" lIns="0" tIns="0" rIns="0" bIns="0" rtlCol="0">
              <a:spAutoFit/>
            </a:bodyPr>
            <a:lstStyle/>
            <a:p>
              <a:pPr algn="ctr"/>
              <a:r>
                <a:rPr lang="en-US" altLang="zh-CN" sz="1600" b="1" dirty="0">
                  <a:latin typeface="SimHei" panose="02010609060101010101" pitchFamily="49" charset="-122"/>
                  <a:ea typeface="SimHei" panose="02010609060101010101" pitchFamily="49" charset="-122"/>
                  <a:cs typeface="Huawei Sans" panose="020C0503030203020204" pitchFamily="34" charset="0"/>
                </a:rPr>
                <a:t>1.</a:t>
              </a:r>
              <a:r>
                <a:rPr lang="zh-CN" altLang="en-US" sz="1600" b="1" dirty="0">
                  <a:latin typeface="SimHei" panose="02010609060101010101" pitchFamily="49" charset="-122"/>
                  <a:ea typeface="SimHei" panose="02010609060101010101" pitchFamily="49" charset="-122"/>
                  <a:cs typeface="Huawei Sans" panose="020C0503030203020204" pitchFamily="34" charset="0"/>
                </a:rPr>
                <a:t>查找行（读</a:t>
              </a:r>
              <a:r>
                <a:rPr lang="en-US" altLang="zh-CN" sz="1600" b="1" dirty="0">
                  <a:latin typeface="SimHei" panose="02010609060101010101" pitchFamily="49" charset="-122"/>
                  <a:ea typeface="SimHei" panose="02010609060101010101" pitchFamily="49" charset="-122"/>
                  <a:cs typeface="Huawei Sans" panose="020C0503030203020204" pitchFamily="34" charset="0"/>
                </a:rPr>
                <a:t>/</a:t>
              </a:r>
              <a:r>
                <a:rPr lang="zh-CN" altLang="en-US" sz="1600" b="1" dirty="0">
                  <a:latin typeface="SimHei" panose="02010609060101010101" pitchFamily="49" charset="-122"/>
                  <a:ea typeface="SimHei" panose="02010609060101010101" pitchFamily="49" charset="-122"/>
                  <a:cs typeface="Huawei Sans" panose="020C0503030203020204" pitchFamily="34" charset="0"/>
                </a:rPr>
                <a:t>写</a:t>
              </a:r>
              <a:r>
                <a:rPr lang="en-US" altLang="zh-CN" sz="1600" b="1" dirty="0">
                  <a:latin typeface="SimHei" panose="02010609060101010101" pitchFamily="49" charset="-122"/>
                  <a:ea typeface="SimHei" panose="02010609060101010101" pitchFamily="49" charset="-122"/>
                  <a:cs typeface="Huawei Sans" panose="020C0503030203020204" pitchFamily="34" charset="0"/>
                </a:rPr>
                <a:t>/</a:t>
              </a:r>
              <a:r>
                <a:rPr lang="zh-CN" altLang="en-US" sz="1600" b="1" dirty="0">
                  <a:latin typeface="SimHei" panose="02010609060101010101" pitchFamily="49" charset="-122"/>
                  <a:ea typeface="SimHei" panose="02010609060101010101" pitchFamily="49" charset="-122"/>
                  <a:cs typeface="Huawei Sans" panose="020C0503030203020204" pitchFamily="34" charset="0"/>
                </a:rPr>
                <a:t>删除）</a:t>
              </a:r>
            </a:p>
          </p:txBody>
        </p:sp>
        <p:sp>
          <p:nvSpPr>
            <p:cNvPr id="22" name="文本框 21">
              <a:extLst>
                <a:ext uri="{FF2B5EF4-FFF2-40B4-BE49-F238E27FC236}">
                  <a16:creationId xmlns:a16="http://schemas.microsoft.com/office/drawing/2014/main" id="{479C922D-0028-A1C7-A6EA-9720FE97F856}"/>
                </a:ext>
              </a:extLst>
            </p:cNvPr>
            <p:cNvSpPr txBox="1"/>
            <p:nvPr/>
          </p:nvSpPr>
          <p:spPr>
            <a:xfrm flipH="1">
              <a:off x="3830474" y="2040490"/>
              <a:ext cx="1980124" cy="492443"/>
            </a:xfrm>
            <a:prstGeom prst="rect">
              <a:avLst/>
            </a:prstGeom>
            <a:noFill/>
          </p:spPr>
          <p:txBody>
            <a:bodyPr wrap="square" lIns="0" tIns="0" rIns="0" bIns="0" rtlCol="0">
              <a:spAutoFit/>
            </a:bodyPr>
            <a:lstStyle/>
            <a:p>
              <a:pPr algn="ctr"/>
              <a:r>
                <a:rPr lang="en-US" altLang="zh-CN" sz="1600" b="1" dirty="0">
                  <a:latin typeface="SimHei" panose="02010609060101010101" pitchFamily="49" charset="-122"/>
                  <a:ea typeface="SimHei" panose="02010609060101010101" pitchFamily="49" charset="-122"/>
                  <a:cs typeface="Huawei Sans" panose="020C0503030203020204" pitchFamily="34" charset="0"/>
                </a:rPr>
                <a:t>3.</a:t>
              </a:r>
              <a:r>
                <a:rPr lang="zh-CN" altLang="en-US" sz="1600" b="1" dirty="0">
                  <a:latin typeface="SimHei" panose="02010609060101010101" pitchFamily="49" charset="-122"/>
                  <a:ea typeface="SimHei" panose="02010609060101010101" pitchFamily="49" charset="-122"/>
                  <a:cs typeface="Huawei Sans" panose="020C0503030203020204" pitchFamily="34" charset="0"/>
                </a:rPr>
                <a:t>返回缓存的行或空（当缓存行无效）</a:t>
              </a:r>
            </a:p>
          </p:txBody>
        </p:sp>
        <p:sp>
          <p:nvSpPr>
            <p:cNvPr id="23" name="文本框 22">
              <a:extLst>
                <a:ext uri="{FF2B5EF4-FFF2-40B4-BE49-F238E27FC236}">
                  <a16:creationId xmlns:a16="http://schemas.microsoft.com/office/drawing/2014/main" id="{6F31FCB2-FFCB-A5C1-DE4A-D728E81194D4}"/>
                </a:ext>
              </a:extLst>
            </p:cNvPr>
            <p:cNvSpPr txBox="1"/>
            <p:nvPr/>
          </p:nvSpPr>
          <p:spPr>
            <a:xfrm flipH="1">
              <a:off x="2584283" y="3531876"/>
              <a:ext cx="477580" cy="492443"/>
            </a:xfrm>
            <a:prstGeom prst="rect">
              <a:avLst/>
            </a:prstGeom>
            <a:noFill/>
          </p:spPr>
          <p:txBody>
            <a:bodyPr wrap="square" lIns="0" tIns="0" rIns="0" bIns="0" rtlCol="0">
              <a:spAutoFit/>
            </a:bodyPr>
            <a:lstStyle/>
            <a:p>
              <a:pPr algn="ctr"/>
              <a:r>
                <a:rPr lang="zh-CN" altLang="en-US" sz="1600" b="1" dirty="0">
                  <a:latin typeface="SimHei" panose="02010609060101010101" pitchFamily="49" charset="-122"/>
                  <a:ea typeface="SimHei" panose="02010609060101010101" pitchFamily="49" charset="-122"/>
                  <a:cs typeface="Huawei Sans" panose="020C0503030203020204" pitchFamily="34" charset="0"/>
                </a:rPr>
                <a:t>插入行</a:t>
              </a:r>
            </a:p>
          </p:txBody>
        </p:sp>
        <p:sp>
          <p:nvSpPr>
            <p:cNvPr id="24" name="文本框 23">
              <a:extLst>
                <a:ext uri="{FF2B5EF4-FFF2-40B4-BE49-F238E27FC236}">
                  <a16:creationId xmlns:a16="http://schemas.microsoft.com/office/drawing/2014/main" id="{0BF45DCB-E065-BB94-99F3-4F1C47D18F96}"/>
                </a:ext>
              </a:extLst>
            </p:cNvPr>
            <p:cNvSpPr txBox="1"/>
            <p:nvPr/>
          </p:nvSpPr>
          <p:spPr>
            <a:xfrm flipH="1">
              <a:off x="4201539" y="4977090"/>
              <a:ext cx="1307621" cy="492443"/>
            </a:xfrm>
            <a:prstGeom prst="rect">
              <a:avLst/>
            </a:prstGeom>
            <a:noFill/>
          </p:spPr>
          <p:txBody>
            <a:bodyPr wrap="square" lIns="0" tIns="0" rIns="0" bIns="0" rtlCol="0">
              <a:spAutoFit/>
            </a:bodyPr>
            <a:lstStyle/>
            <a:p>
              <a:pPr algn="ctr"/>
              <a:r>
                <a:rPr lang="zh-CN" altLang="en-US" sz="1600" b="1" dirty="0">
                  <a:latin typeface="SimHei" panose="02010609060101010101" pitchFamily="49" charset="-122"/>
                  <a:ea typeface="SimHei" panose="02010609060101010101" pitchFamily="49" charset="-122"/>
                  <a:cs typeface="Huawei Sans" panose="020C0503030203020204" pitchFamily="34" charset="0"/>
                </a:rPr>
                <a:t>此行仅对当前事务可见</a:t>
              </a:r>
            </a:p>
          </p:txBody>
        </p:sp>
        <p:sp>
          <p:nvSpPr>
            <p:cNvPr id="25" name="文本框 24">
              <a:extLst>
                <a:ext uri="{FF2B5EF4-FFF2-40B4-BE49-F238E27FC236}">
                  <a16:creationId xmlns:a16="http://schemas.microsoft.com/office/drawing/2014/main" id="{7D6FFBB6-A3E5-9BCE-085C-C27C4CC2DA3E}"/>
                </a:ext>
              </a:extLst>
            </p:cNvPr>
            <p:cNvSpPr txBox="1"/>
            <p:nvPr/>
          </p:nvSpPr>
          <p:spPr>
            <a:xfrm flipH="1">
              <a:off x="4113456" y="3478699"/>
              <a:ext cx="1539036" cy="492443"/>
            </a:xfrm>
            <a:prstGeom prst="rect">
              <a:avLst/>
            </a:prstGeom>
            <a:noFill/>
          </p:spPr>
          <p:txBody>
            <a:bodyPr wrap="square" lIns="0" tIns="0" rIns="0" bIns="0" rtlCol="0">
              <a:spAutoFit/>
            </a:bodyPr>
            <a:lstStyle/>
            <a:p>
              <a:r>
                <a:rPr lang="zh-CN" altLang="en-US" sz="1600" b="1" dirty="0">
                  <a:latin typeface="SimHei" panose="02010609060101010101" pitchFamily="49" charset="-122"/>
                  <a:ea typeface="SimHei" panose="02010609060101010101" pitchFamily="49" charset="-122"/>
                  <a:cs typeface="Huawei Sans" panose="020C0503030203020204" pitchFamily="34" charset="0"/>
                </a:rPr>
                <a:t>将插入的行</a:t>
              </a:r>
              <a:endParaRPr lang="en-US" altLang="zh-CN" sz="1600" b="1" dirty="0">
                <a:latin typeface="SimHei" panose="02010609060101010101" pitchFamily="49" charset="-122"/>
                <a:ea typeface="SimHei" panose="02010609060101010101" pitchFamily="49" charset="-122"/>
                <a:cs typeface="Huawei Sans" panose="020C0503030203020204" pitchFamily="34" charset="0"/>
              </a:endParaRPr>
            </a:p>
            <a:p>
              <a:r>
                <a:rPr lang="zh-CN" altLang="en-US" sz="1600" b="1" dirty="0">
                  <a:latin typeface="SimHei" panose="02010609060101010101" pitchFamily="49" charset="-122"/>
                  <a:ea typeface="SimHei" panose="02010609060101010101" pitchFamily="49" charset="-122"/>
                  <a:cs typeface="Huawei Sans" panose="020C0503030203020204" pitchFamily="34" charset="0"/>
                </a:rPr>
                <a:t>映射到本地缓存</a:t>
              </a:r>
            </a:p>
          </p:txBody>
        </p:sp>
        <p:sp>
          <p:nvSpPr>
            <p:cNvPr id="26" name="文本框 25">
              <a:extLst>
                <a:ext uri="{FF2B5EF4-FFF2-40B4-BE49-F238E27FC236}">
                  <a16:creationId xmlns:a16="http://schemas.microsoft.com/office/drawing/2014/main" id="{AEB0D0D6-9ACA-8B9D-98D4-41EF547A2691}"/>
                </a:ext>
              </a:extLst>
            </p:cNvPr>
            <p:cNvSpPr txBox="1"/>
            <p:nvPr/>
          </p:nvSpPr>
          <p:spPr>
            <a:xfrm flipH="1">
              <a:off x="6204696" y="984759"/>
              <a:ext cx="990118" cy="492443"/>
            </a:xfrm>
            <a:prstGeom prst="rect">
              <a:avLst/>
            </a:prstGeom>
            <a:noFill/>
          </p:spPr>
          <p:txBody>
            <a:bodyPr wrap="square" lIns="0" tIns="0" rIns="0" bIns="0" rtlCol="0">
              <a:spAutoFit/>
            </a:bodyPr>
            <a:lstStyle/>
            <a:p>
              <a:r>
                <a:rPr lang="zh-CN" altLang="en-US" sz="1600" b="1" dirty="0">
                  <a:latin typeface="SimHei" panose="02010609060101010101" pitchFamily="49" charset="-122"/>
                  <a:ea typeface="SimHei" panose="02010609060101010101" pitchFamily="49" charset="-122"/>
                  <a:cs typeface="Huawei Sans" panose="020C0503030203020204" pitchFamily="34" charset="0"/>
                </a:rPr>
                <a:t>事务存储管理器</a:t>
              </a:r>
            </a:p>
          </p:txBody>
        </p:sp>
        <p:sp>
          <p:nvSpPr>
            <p:cNvPr id="27" name="文本框 26">
              <a:extLst>
                <a:ext uri="{FF2B5EF4-FFF2-40B4-BE49-F238E27FC236}">
                  <a16:creationId xmlns:a16="http://schemas.microsoft.com/office/drawing/2014/main" id="{E0F08BAB-5650-F9D8-A1C2-0F9011595BC8}"/>
                </a:ext>
              </a:extLst>
            </p:cNvPr>
            <p:cNvSpPr txBox="1"/>
            <p:nvPr/>
          </p:nvSpPr>
          <p:spPr>
            <a:xfrm flipH="1">
              <a:off x="6344771" y="2937189"/>
              <a:ext cx="1711137" cy="492443"/>
            </a:xfrm>
            <a:prstGeom prst="rect">
              <a:avLst/>
            </a:prstGeom>
            <a:noFill/>
          </p:spPr>
          <p:txBody>
            <a:bodyPr wrap="square" lIns="0" tIns="0" rIns="0" bIns="0" rtlCol="0">
              <a:spAutoFit/>
            </a:bodyPr>
            <a:lstStyle/>
            <a:p>
              <a:pPr algn="ctr"/>
              <a:r>
                <a:rPr lang="en-US" altLang="zh-CN" sz="1600" b="1" dirty="0">
                  <a:latin typeface="SimHei" panose="02010609060101010101" pitchFamily="49" charset="-122"/>
                  <a:ea typeface="SimHei" panose="02010609060101010101" pitchFamily="49" charset="-122"/>
                  <a:cs typeface="Huawei Sans" panose="020C0503030203020204" pitchFamily="34" charset="0"/>
                </a:rPr>
                <a:t>2.</a:t>
              </a:r>
              <a:r>
                <a:rPr lang="zh-CN" altLang="en-US" sz="1600" b="1" dirty="0">
                  <a:latin typeface="SimHei" panose="02010609060101010101" pitchFamily="49" charset="-122"/>
                  <a:ea typeface="SimHei" panose="02010609060101010101" pitchFamily="49" charset="-122"/>
                  <a:cs typeface="Huawei Sans" panose="020C0503030203020204" pitchFamily="34" charset="0"/>
                </a:rPr>
                <a:t>读取行，并将行映射到本地缓存</a:t>
              </a:r>
            </a:p>
          </p:txBody>
        </p:sp>
        <p:cxnSp>
          <p:nvCxnSpPr>
            <p:cNvPr id="28" name="直接箭头连接符 9">
              <a:extLst>
                <a:ext uri="{FF2B5EF4-FFF2-40B4-BE49-F238E27FC236}">
                  <a16:creationId xmlns:a16="http://schemas.microsoft.com/office/drawing/2014/main" id="{BF3AB08D-D8D0-A96E-1146-63CDBA9DCD92}"/>
                </a:ext>
              </a:extLst>
            </p:cNvPr>
            <p:cNvCxnSpPr>
              <a:cxnSpLocks/>
              <a:stCxn id="14" idx="4"/>
              <a:endCxn id="34" idx="3"/>
            </p:cNvCxnSpPr>
            <p:nvPr/>
          </p:nvCxnSpPr>
          <p:spPr>
            <a:xfrm flipV="1">
              <a:off x="7715187" y="1943932"/>
              <a:ext cx="1172347" cy="9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58">
              <a:extLst>
                <a:ext uri="{FF2B5EF4-FFF2-40B4-BE49-F238E27FC236}">
                  <a16:creationId xmlns:a16="http://schemas.microsoft.com/office/drawing/2014/main" id="{8F973729-679C-914F-5522-C3414E547335}"/>
                </a:ext>
              </a:extLst>
            </p:cNvPr>
            <p:cNvCxnSpPr>
              <a:cxnSpLocks/>
            </p:cNvCxnSpPr>
            <p:nvPr/>
          </p:nvCxnSpPr>
          <p:spPr>
            <a:xfrm flipH="1">
              <a:off x="7715188" y="2143577"/>
              <a:ext cx="14097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DAB7A843-CF32-3296-D65D-27795DC5C722}"/>
                </a:ext>
              </a:extLst>
            </p:cNvPr>
            <p:cNvSpPr txBox="1"/>
            <p:nvPr/>
          </p:nvSpPr>
          <p:spPr>
            <a:xfrm flipH="1">
              <a:off x="8386469" y="1688027"/>
              <a:ext cx="477580" cy="246221"/>
            </a:xfrm>
            <a:prstGeom prst="rect">
              <a:avLst/>
            </a:prstGeom>
            <a:noFill/>
          </p:spPr>
          <p:txBody>
            <a:bodyPr wrap="square" lIns="0" tIns="0" rIns="0" bIns="0" rtlCol="0">
              <a:spAutoFit/>
            </a:bodyPr>
            <a:lstStyle/>
            <a:p>
              <a:pPr algn="ctr"/>
              <a:r>
                <a:rPr lang="zh-CN" altLang="en-US" sz="1600" b="1" dirty="0">
                  <a:latin typeface="SimHei" panose="02010609060101010101" pitchFamily="49" charset="-122"/>
                  <a:ea typeface="SimHei" panose="02010609060101010101" pitchFamily="49" charset="-122"/>
                  <a:cs typeface="Huawei Sans" panose="020C0503030203020204" pitchFamily="34" charset="0"/>
                </a:rPr>
                <a:t>提交</a:t>
              </a:r>
            </a:p>
          </p:txBody>
        </p:sp>
        <p:sp>
          <p:nvSpPr>
            <p:cNvPr id="31" name="文本框 30">
              <a:extLst>
                <a:ext uri="{FF2B5EF4-FFF2-40B4-BE49-F238E27FC236}">
                  <a16:creationId xmlns:a16="http://schemas.microsoft.com/office/drawing/2014/main" id="{EC132D7C-5D1C-FB0E-A635-A5293A32BAC5}"/>
                </a:ext>
              </a:extLst>
            </p:cNvPr>
            <p:cNvSpPr txBox="1"/>
            <p:nvPr/>
          </p:nvSpPr>
          <p:spPr>
            <a:xfrm flipH="1">
              <a:off x="8386469" y="2229977"/>
              <a:ext cx="477580" cy="246221"/>
            </a:xfrm>
            <a:prstGeom prst="rect">
              <a:avLst/>
            </a:prstGeom>
            <a:noFill/>
          </p:spPr>
          <p:txBody>
            <a:bodyPr wrap="square" lIns="0" tIns="0" rIns="0" bIns="0" rtlCol="0">
              <a:spAutoFit/>
            </a:bodyPr>
            <a:lstStyle/>
            <a:p>
              <a:pPr algn="ctr"/>
              <a:r>
                <a:rPr lang="zh-CN" altLang="en-US" sz="1600" b="1" dirty="0">
                  <a:latin typeface="SimHei" panose="02010609060101010101" pitchFamily="49" charset="-122"/>
                  <a:ea typeface="SimHei" panose="02010609060101010101" pitchFamily="49" charset="-122"/>
                  <a:cs typeface="Huawei Sans" panose="020C0503030203020204" pitchFamily="34" charset="0"/>
                </a:rPr>
                <a:t>回滚</a:t>
              </a:r>
            </a:p>
          </p:txBody>
        </p:sp>
        <p:sp>
          <p:nvSpPr>
            <p:cNvPr id="32" name="矩形: 圆角 20">
              <a:extLst>
                <a:ext uri="{FF2B5EF4-FFF2-40B4-BE49-F238E27FC236}">
                  <a16:creationId xmlns:a16="http://schemas.microsoft.com/office/drawing/2014/main" id="{CB80B407-3F5B-E04A-03A0-BD9507C6BD98}"/>
                </a:ext>
              </a:extLst>
            </p:cNvPr>
            <p:cNvSpPr/>
            <p:nvPr/>
          </p:nvSpPr>
          <p:spPr>
            <a:xfrm rot="16200000" flipH="1" flipV="1">
              <a:off x="7378226" y="2723117"/>
              <a:ext cx="2563282" cy="1740462"/>
            </a:xfrm>
            <a:custGeom>
              <a:avLst/>
              <a:gdLst>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7" fmla="*/ 0 w 1070664"/>
                <a:gd name="connsiteY7" fmla="*/ 1242749 h 1421197"/>
                <a:gd name="connsiteX8" fmla="*/ 0 w 1070664"/>
                <a:gd name="connsiteY8" fmla="*/ 178448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8" fmla="*/ 91440 w 1070664"/>
                <a:gd name="connsiteY8" fmla="*/ 1334189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5" fmla="*/ 0 w 892216"/>
                <a:gd name="connsiteY5"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0" fmla="*/ 0 w 892216"/>
                <a:gd name="connsiteY0" fmla="*/ 0 h 1242749"/>
                <a:gd name="connsiteX1" fmla="*/ 713768 w 892216"/>
                <a:gd name="connsiteY1" fmla="*/ 0 h 1242749"/>
                <a:gd name="connsiteX2" fmla="*/ 892216 w 892216"/>
                <a:gd name="connsiteY2" fmla="*/ 178448 h 1242749"/>
                <a:gd name="connsiteX3" fmla="*/ 892216 w 892216"/>
                <a:gd name="connsiteY3" fmla="*/ 1242749 h 1242749"/>
                <a:gd name="connsiteX0" fmla="*/ 0 w 518882"/>
                <a:gd name="connsiteY0" fmla="*/ 0 h 1242749"/>
                <a:gd name="connsiteX1" fmla="*/ 340434 w 518882"/>
                <a:gd name="connsiteY1" fmla="*/ 0 h 1242749"/>
                <a:gd name="connsiteX2" fmla="*/ 518882 w 518882"/>
                <a:gd name="connsiteY2" fmla="*/ 178448 h 1242749"/>
                <a:gd name="connsiteX3" fmla="*/ 518882 w 518882"/>
                <a:gd name="connsiteY3" fmla="*/ 1242749 h 1242749"/>
                <a:gd name="connsiteX0" fmla="*/ 0 w 1580270"/>
                <a:gd name="connsiteY0" fmla="*/ 0 h 1242750"/>
                <a:gd name="connsiteX1" fmla="*/ 1401822 w 1580270"/>
                <a:gd name="connsiteY1" fmla="*/ 1 h 1242750"/>
                <a:gd name="connsiteX2" fmla="*/ 1580270 w 1580270"/>
                <a:gd name="connsiteY2" fmla="*/ 178449 h 1242750"/>
                <a:gd name="connsiteX3" fmla="*/ 1580270 w 1580270"/>
                <a:gd name="connsiteY3" fmla="*/ 1242750 h 1242750"/>
                <a:gd name="connsiteX0" fmla="*/ 0 w 1316805"/>
                <a:gd name="connsiteY0" fmla="*/ 0 h 1242750"/>
                <a:gd name="connsiteX1" fmla="*/ 1138357 w 1316805"/>
                <a:gd name="connsiteY1" fmla="*/ 1 h 1242750"/>
                <a:gd name="connsiteX2" fmla="*/ 1316805 w 1316805"/>
                <a:gd name="connsiteY2" fmla="*/ 178449 h 1242750"/>
                <a:gd name="connsiteX3" fmla="*/ 1316805 w 1316805"/>
                <a:gd name="connsiteY3" fmla="*/ 1242750 h 1242750"/>
                <a:gd name="connsiteX0" fmla="*/ 0 w 1316805"/>
                <a:gd name="connsiteY0" fmla="*/ 0 h 735718"/>
                <a:gd name="connsiteX1" fmla="*/ 1138357 w 1316805"/>
                <a:gd name="connsiteY1" fmla="*/ 1 h 735718"/>
                <a:gd name="connsiteX2" fmla="*/ 1316805 w 1316805"/>
                <a:gd name="connsiteY2" fmla="*/ 178449 h 735718"/>
                <a:gd name="connsiteX3" fmla="*/ 1316805 w 1316805"/>
                <a:gd name="connsiteY3" fmla="*/ 735718 h 735718"/>
                <a:gd name="connsiteX0" fmla="*/ 0 w 2358120"/>
                <a:gd name="connsiteY0" fmla="*/ 2 h 735717"/>
                <a:gd name="connsiteX1" fmla="*/ 2179672 w 2358120"/>
                <a:gd name="connsiteY1" fmla="*/ 0 h 735717"/>
                <a:gd name="connsiteX2" fmla="*/ 2358120 w 2358120"/>
                <a:gd name="connsiteY2" fmla="*/ 178448 h 735717"/>
                <a:gd name="connsiteX3" fmla="*/ 2358120 w 2358120"/>
                <a:gd name="connsiteY3" fmla="*/ 735717 h 735717"/>
                <a:gd name="connsiteX0" fmla="*/ 0 w 2358120"/>
                <a:gd name="connsiteY0" fmla="*/ 2 h 1552449"/>
                <a:gd name="connsiteX1" fmla="*/ 2179672 w 2358120"/>
                <a:gd name="connsiteY1" fmla="*/ 0 h 1552449"/>
                <a:gd name="connsiteX2" fmla="*/ 2358120 w 2358120"/>
                <a:gd name="connsiteY2" fmla="*/ 178448 h 1552449"/>
                <a:gd name="connsiteX3" fmla="*/ 2351847 w 2358120"/>
                <a:gd name="connsiteY3" fmla="*/ 1552449 h 1552449"/>
                <a:gd name="connsiteX0" fmla="*/ 0 w 2358120"/>
                <a:gd name="connsiteY0" fmla="*/ 2 h 2454567"/>
                <a:gd name="connsiteX1" fmla="*/ 2179672 w 2358120"/>
                <a:gd name="connsiteY1" fmla="*/ 0 h 2454567"/>
                <a:gd name="connsiteX2" fmla="*/ 2358120 w 2358120"/>
                <a:gd name="connsiteY2" fmla="*/ 178448 h 2454567"/>
                <a:gd name="connsiteX3" fmla="*/ 2351847 w 2358120"/>
                <a:gd name="connsiteY3" fmla="*/ 2454567 h 2454567"/>
                <a:gd name="connsiteX0" fmla="*/ 0 w 2358120"/>
                <a:gd name="connsiteY0" fmla="*/ 2 h 2035063"/>
                <a:gd name="connsiteX1" fmla="*/ 2179672 w 2358120"/>
                <a:gd name="connsiteY1" fmla="*/ 0 h 2035063"/>
                <a:gd name="connsiteX2" fmla="*/ 2358120 w 2358120"/>
                <a:gd name="connsiteY2" fmla="*/ 178448 h 2035063"/>
                <a:gd name="connsiteX3" fmla="*/ 2351849 w 2358120"/>
                <a:gd name="connsiteY3" fmla="*/ 2035063 h 2035063"/>
                <a:gd name="connsiteX0" fmla="*/ 0 w 2532192"/>
                <a:gd name="connsiteY0" fmla="*/ 2 h 2035063"/>
                <a:gd name="connsiteX1" fmla="*/ 2353744 w 2532192"/>
                <a:gd name="connsiteY1" fmla="*/ 0 h 2035063"/>
                <a:gd name="connsiteX2" fmla="*/ 2532192 w 2532192"/>
                <a:gd name="connsiteY2" fmla="*/ 178448 h 2035063"/>
                <a:gd name="connsiteX3" fmla="*/ 2525921 w 2532192"/>
                <a:gd name="connsiteY3" fmla="*/ 2035063 h 2035063"/>
              </a:gdLst>
              <a:ahLst/>
              <a:cxnLst>
                <a:cxn ang="0">
                  <a:pos x="connsiteX0" y="connsiteY0"/>
                </a:cxn>
                <a:cxn ang="0">
                  <a:pos x="connsiteX1" y="connsiteY1"/>
                </a:cxn>
                <a:cxn ang="0">
                  <a:pos x="connsiteX2" y="connsiteY2"/>
                </a:cxn>
                <a:cxn ang="0">
                  <a:pos x="connsiteX3" y="connsiteY3"/>
                </a:cxn>
              </a:cxnLst>
              <a:rect l="l" t="t" r="r" b="b"/>
              <a:pathLst>
                <a:path w="2532192" h="2035063">
                  <a:moveTo>
                    <a:pt x="0" y="2"/>
                  </a:moveTo>
                  <a:lnTo>
                    <a:pt x="2353744" y="0"/>
                  </a:lnTo>
                  <a:cubicBezTo>
                    <a:pt x="2452298" y="0"/>
                    <a:pt x="2532192" y="79894"/>
                    <a:pt x="2532192" y="178448"/>
                  </a:cubicBezTo>
                  <a:cubicBezTo>
                    <a:pt x="2530101" y="636448"/>
                    <a:pt x="2528012" y="1577063"/>
                    <a:pt x="2525921" y="2035063"/>
                  </a:cubicBezTo>
                </a:path>
              </a:pathLst>
            </a:cu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b="1" dirty="0">
                <a:latin typeface="SimHei" panose="02010609060101010101" pitchFamily="49" charset="-122"/>
                <a:ea typeface="SimHei" panose="02010609060101010101" pitchFamily="49" charset="-122"/>
              </a:endParaRPr>
            </a:p>
          </p:txBody>
        </p:sp>
        <p:sp>
          <p:nvSpPr>
            <p:cNvPr id="33" name="文本框 32">
              <a:extLst>
                <a:ext uri="{FF2B5EF4-FFF2-40B4-BE49-F238E27FC236}">
                  <a16:creationId xmlns:a16="http://schemas.microsoft.com/office/drawing/2014/main" id="{D6195E17-E616-53A2-7798-3EEA7C02D11E}"/>
                </a:ext>
              </a:extLst>
            </p:cNvPr>
            <p:cNvSpPr txBox="1"/>
            <p:nvPr/>
          </p:nvSpPr>
          <p:spPr>
            <a:xfrm flipH="1">
              <a:off x="9766794" y="3478699"/>
              <a:ext cx="325713" cy="984885"/>
            </a:xfrm>
            <a:prstGeom prst="rect">
              <a:avLst/>
            </a:prstGeom>
            <a:noFill/>
          </p:spPr>
          <p:txBody>
            <a:bodyPr wrap="square" lIns="0" tIns="0" rIns="0" bIns="0" rtlCol="0">
              <a:spAutoFit/>
            </a:bodyPr>
            <a:lstStyle/>
            <a:p>
              <a:r>
                <a:rPr lang="zh-CN" altLang="en-US" sz="1600" b="1" dirty="0">
                  <a:latin typeface="SimHei" panose="02010609060101010101" pitchFamily="49" charset="-122"/>
                  <a:ea typeface="SimHei" panose="02010609060101010101" pitchFamily="49" charset="-122"/>
                  <a:cs typeface="Huawei Sans" panose="020C0503030203020204" pitchFamily="34" charset="0"/>
                </a:rPr>
                <a:t>更新</a:t>
              </a:r>
              <a:endParaRPr lang="en-US" altLang="zh-CN" sz="1600" b="1" dirty="0">
                <a:latin typeface="SimHei" panose="02010609060101010101" pitchFamily="49" charset="-122"/>
                <a:ea typeface="SimHei" panose="02010609060101010101" pitchFamily="49" charset="-122"/>
                <a:cs typeface="Huawei Sans" panose="020C0503030203020204" pitchFamily="34" charset="0"/>
              </a:endParaRPr>
            </a:p>
            <a:p>
              <a:r>
                <a:rPr lang="zh-CN" altLang="en-US" sz="1600" b="1" dirty="0">
                  <a:latin typeface="SimHei" panose="02010609060101010101" pitchFamily="49" charset="-122"/>
                  <a:ea typeface="SimHei" panose="02010609060101010101" pitchFamily="49" charset="-122"/>
                  <a:cs typeface="Huawei Sans" panose="020C0503030203020204" pitchFamily="34" charset="0"/>
                </a:rPr>
                <a:t>索引</a:t>
              </a:r>
            </a:p>
          </p:txBody>
        </p:sp>
        <p:sp>
          <p:nvSpPr>
            <p:cNvPr id="34" name="六边形 33">
              <a:extLst>
                <a:ext uri="{FF2B5EF4-FFF2-40B4-BE49-F238E27FC236}">
                  <a16:creationId xmlns:a16="http://schemas.microsoft.com/office/drawing/2014/main" id="{0318882E-0055-25E0-47D8-DDA34231D62D}"/>
                </a:ext>
              </a:extLst>
            </p:cNvPr>
            <p:cNvSpPr/>
            <p:nvPr/>
          </p:nvSpPr>
          <p:spPr>
            <a:xfrm>
              <a:off x="8887534" y="1581643"/>
              <a:ext cx="1186595" cy="724578"/>
            </a:xfrm>
            <a:prstGeom prst="hexagon">
              <a:avLst>
                <a:gd name="adj" fmla="val 38888"/>
                <a:gd name="vf" fmla="val 115470"/>
              </a:avLst>
            </a:prstGeom>
            <a:solidFill>
              <a:srgbClr val="E8E8E8"/>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b="1" dirty="0">
                  <a:solidFill>
                    <a:schemeClr val="tx1"/>
                  </a:solidFill>
                  <a:latin typeface="SimHei" panose="02010609060101010101" pitchFamily="49" charset="-122"/>
                  <a:ea typeface="SimHei" panose="02010609060101010101" pitchFamily="49" charset="-122"/>
                  <a:cs typeface="Huawei Sans" panose="020C0503030203020204" pitchFamily="34" charset="0"/>
                </a:rPr>
                <a:t>事务提交协议</a:t>
              </a: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6">
            <a:extLst>
              <a:ext uri="{FF2B5EF4-FFF2-40B4-BE49-F238E27FC236}">
                <a16:creationId xmlns:a16="http://schemas.microsoft.com/office/drawing/2014/main" id="{82D12675-44BA-4A12-95E2-53CE42E365F2}"/>
              </a:ext>
            </a:extLst>
          </p:cNvPr>
          <p:cNvSpPr/>
          <p:nvPr/>
        </p:nvSpPr>
        <p:spPr>
          <a:xfrm>
            <a:off x="4900701" y="1084503"/>
            <a:ext cx="7175342" cy="5077758"/>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9" name="Shape6">
            <a:extLst>
              <a:ext uri="{FF2B5EF4-FFF2-40B4-BE49-F238E27FC236}">
                <a16:creationId xmlns:a16="http://schemas.microsoft.com/office/drawing/2014/main" id="{2BB58945-69A6-42E9-96FF-DC536AE97366}"/>
              </a:ext>
            </a:extLst>
          </p:cNvPr>
          <p:cNvSpPr/>
          <p:nvPr/>
        </p:nvSpPr>
        <p:spPr>
          <a:xfrm>
            <a:off x="4979343" y="1183335"/>
            <a:ext cx="7028867" cy="4869595"/>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7" name="Shape18">
            <a:extLst>
              <a:ext uri="{FF2B5EF4-FFF2-40B4-BE49-F238E27FC236}">
                <a16:creationId xmlns:a16="http://schemas.microsoft.com/office/drawing/2014/main" id="{CA02947C-86FA-43A0-AEA7-1533075A3978}"/>
              </a:ext>
            </a:extLst>
          </p:cNvPr>
          <p:cNvSpPr/>
          <p:nvPr/>
        </p:nvSpPr>
        <p:spPr>
          <a:xfrm>
            <a:off x="254670" y="1084502"/>
            <a:ext cx="4535992" cy="5077757"/>
          </a:xfrm>
          <a:prstGeom prst="roundRect">
            <a:avLst>
              <a:gd name="adj" fmla="val 1536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59</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内</a:t>
            </a:r>
            <a:r>
              <a:rPr kumimoji="1" lang="zh-CN" altLang="en-US" dirty="0">
                <a:latin typeface="微软雅黑" panose="020B0503020204020204" pitchFamily="34" charset="-122"/>
                <a:ea typeface="微软雅黑" panose="020B0503020204020204" pitchFamily="34" charset="-122"/>
              </a:rPr>
              <a:t>存引擎</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索引设计</a:t>
            </a:r>
          </a:p>
        </p:txBody>
      </p:sp>
      <p:sp>
        <p:nvSpPr>
          <p:cNvPr id="6" name="内容占位符 2"/>
          <p:cNvSpPr>
            <a:spLocks noGrp="1"/>
          </p:cNvSpPr>
          <p:nvPr>
            <p:ph idx="1"/>
          </p:nvPr>
        </p:nvSpPr>
        <p:spPr>
          <a:xfrm>
            <a:off x="420264" y="1270420"/>
            <a:ext cx="4261066" cy="1878440"/>
          </a:xfrm>
        </p:spPr>
        <p:txBody>
          <a:bodyPr/>
          <a:lstStyle/>
          <a:p>
            <a:pPr>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要求必须存在主键</a:t>
            </a:r>
            <a:endParaRPr lang="en-US" altLang="zh-CN" sz="240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主键索引存储各个行记录的行指针，由行指针来对行记录数据进行内存地址的记录</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buFont typeface="Wingdings" panose="05000000000000000000" pitchFamily="2" charset="2"/>
              <a:buChar char="Ø"/>
            </a:pP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非主键索引被称为二级索引，不再以主键为键值，但仍然存储键值对应元组的指针</a:t>
            </a:r>
            <a:endParaRPr lang="en-US" altLang="zh-CN" sz="24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74E0CE98-02DC-70C8-18E1-FC2E9DF1894C}"/>
              </a:ext>
            </a:extLst>
          </p:cNvPr>
          <p:cNvGrpSpPr/>
          <p:nvPr/>
        </p:nvGrpSpPr>
        <p:grpSpPr>
          <a:xfrm>
            <a:off x="5047176" y="1881763"/>
            <a:ext cx="7028867" cy="3510383"/>
            <a:chOff x="2483789" y="1784291"/>
            <a:chExt cx="7348709" cy="3510383"/>
          </a:xfrm>
        </p:grpSpPr>
        <p:grpSp>
          <p:nvGrpSpPr>
            <p:cNvPr id="11" name="组合 10">
              <a:extLst>
                <a:ext uri="{FF2B5EF4-FFF2-40B4-BE49-F238E27FC236}">
                  <a16:creationId xmlns:a16="http://schemas.microsoft.com/office/drawing/2014/main" id="{D6A6413B-6F02-EF80-EB16-2AB4F8741221}"/>
                </a:ext>
              </a:extLst>
            </p:cNvPr>
            <p:cNvGrpSpPr/>
            <p:nvPr/>
          </p:nvGrpSpPr>
          <p:grpSpPr>
            <a:xfrm>
              <a:off x="2483789" y="1784291"/>
              <a:ext cx="7348709" cy="3510383"/>
              <a:chOff x="2810552" y="884405"/>
              <a:chExt cx="7348709" cy="3510383"/>
            </a:xfrm>
          </p:grpSpPr>
          <p:sp>
            <p:nvSpPr>
              <p:cNvPr id="15" name="矩形 14">
                <a:extLst>
                  <a:ext uri="{FF2B5EF4-FFF2-40B4-BE49-F238E27FC236}">
                    <a16:creationId xmlns:a16="http://schemas.microsoft.com/office/drawing/2014/main" id="{8568B03E-C5DE-A45A-DDEB-2DD46291A44B}"/>
                  </a:ext>
                </a:extLst>
              </p:cNvPr>
              <p:cNvSpPr/>
              <p:nvPr/>
            </p:nvSpPr>
            <p:spPr>
              <a:xfrm>
                <a:off x="8088032" y="3695086"/>
                <a:ext cx="2005151" cy="532480"/>
              </a:xfrm>
              <a:prstGeom prst="rect">
                <a:avLst/>
              </a:prstGeom>
              <a:solidFill>
                <a:srgbClr val="F1F1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方正兰亭黑简体" panose="02000000000000000000" pitchFamily="2" charset="-122"/>
                  <a:ea typeface="方正兰亭黑简体" panose="02000000000000000000" pitchFamily="2" charset="-122"/>
                </a:endParaRPr>
              </a:p>
            </p:txBody>
          </p:sp>
          <p:sp>
            <p:nvSpPr>
              <p:cNvPr id="16" name="矩形 15">
                <a:extLst>
                  <a:ext uri="{FF2B5EF4-FFF2-40B4-BE49-F238E27FC236}">
                    <a16:creationId xmlns:a16="http://schemas.microsoft.com/office/drawing/2014/main" id="{45D0E9C4-C0EA-93DC-0FAB-95A340477978}"/>
                  </a:ext>
                </a:extLst>
              </p:cNvPr>
              <p:cNvSpPr/>
              <p:nvPr/>
            </p:nvSpPr>
            <p:spPr>
              <a:xfrm>
                <a:off x="8154110" y="3627703"/>
                <a:ext cx="2005151" cy="532480"/>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方正兰亭黑简体" panose="02000000000000000000" pitchFamily="2" charset="-122"/>
                  <a:ea typeface="方正兰亭黑简体" panose="02000000000000000000" pitchFamily="2" charset="-122"/>
                </a:endParaRPr>
              </a:p>
            </p:txBody>
          </p:sp>
          <p:sp>
            <p:nvSpPr>
              <p:cNvPr id="17" name="矩形 16">
                <a:extLst>
                  <a:ext uri="{FF2B5EF4-FFF2-40B4-BE49-F238E27FC236}">
                    <a16:creationId xmlns:a16="http://schemas.microsoft.com/office/drawing/2014/main" id="{ED626AFB-06AB-7323-57DC-A102CCD23F05}"/>
                  </a:ext>
                </a:extLst>
              </p:cNvPr>
              <p:cNvSpPr/>
              <p:nvPr/>
            </p:nvSpPr>
            <p:spPr>
              <a:xfrm>
                <a:off x="4422768" y="3862308"/>
                <a:ext cx="2005151" cy="532480"/>
              </a:xfrm>
              <a:prstGeom prst="rect">
                <a:avLst/>
              </a:prstGeom>
              <a:solidFill>
                <a:srgbClr val="F1F1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方正兰亭黑简体" panose="02000000000000000000" pitchFamily="2" charset="-122"/>
                  <a:ea typeface="方正兰亭黑简体" panose="02000000000000000000" pitchFamily="2" charset="-122"/>
                </a:endParaRPr>
              </a:p>
            </p:txBody>
          </p:sp>
          <p:sp>
            <p:nvSpPr>
              <p:cNvPr id="18" name="矩形 17">
                <a:extLst>
                  <a:ext uri="{FF2B5EF4-FFF2-40B4-BE49-F238E27FC236}">
                    <a16:creationId xmlns:a16="http://schemas.microsoft.com/office/drawing/2014/main" id="{E35F5048-FDE1-AEEA-B7C3-DAFD44AF0628}"/>
                  </a:ext>
                </a:extLst>
              </p:cNvPr>
              <p:cNvSpPr/>
              <p:nvPr/>
            </p:nvSpPr>
            <p:spPr>
              <a:xfrm>
                <a:off x="4497787" y="3777006"/>
                <a:ext cx="2005151" cy="532480"/>
              </a:xfrm>
              <a:prstGeom prst="rect">
                <a:avLst/>
              </a:prstGeom>
              <a:solidFill>
                <a:srgbClr val="F1F1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方正兰亭黑简体" panose="02000000000000000000" pitchFamily="2" charset="-122"/>
                  <a:ea typeface="方正兰亭黑简体" panose="02000000000000000000" pitchFamily="2" charset="-122"/>
                </a:endParaRPr>
              </a:p>
            </p:txBody>
          </p:sp>
          <p:sp>
            <p:nvSpPr>
              <p:cNvPr id="19" name="矩形 18">
                <a:extLst>
                  <a:ext uri="{FF2B5EF4-FFF2-40B4-BE49-F238E27FC236}">
                    <a16:creationId xmlns:a16="http://schemas.microsoft.com/office/drawing/2014/main" id="{8317A354-3658-3A4B-0365-06DB1126230E}"/>
                  </a:ext>
                </a:extLst>
              </p:cNvPr>
              <p:cNvSpPr/>
              <p:nvPr/>
            </p:nvSpPr>
            <p:spPr>
              <a:xfrm>
                <a:off x="4563865" y="3701481"/>
                <a:ext cx="2005151" cy="532480"/>
              </a:xfrm>
              <a:prstGeom prst="rect">
                <a:avLst/>
              </a:prstGeom>
              <a:solidFill>
                <a:srgbClr val="F1F1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方正兰亭黑简体" panose="02000000000000000000" pitchFamily="2" charset="-122"/>
                  <a:ea typeface="方正兰亭黑简体" panose="02000000000000000000" pitchFamily="2" charset="-122"/>
                </a:endParaRPr>
              </a:p>
            </p:txBody>
          </p:sp>
          <p:sp>
            <p:nvSpPr>
              <p:cNvPr id="20" name="矩形 19">
                <a:extLst>
                  <a:ext uri="{FF2B5EF4-FFF2-40B4-BE49-F238E27FC236}">
                    <a16:creationId xmlns:a16="http://schemas.microsoft.com/office/drawing/2014/main" id="{528495D8-0A92-9215-1796-36D8907A1EA2}"/>
                  </a:ext>
                </a:extLst>
              </p:cNvPr>
              <p:cNvSpPr/>
              <p:nvPr/>
            </p:nvSpPr>
            <p:spPr>
              <a:xfrm>
                <a:off x="4629943" y="3627902"/>
                <a:ext cx="2005151" cy="5324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dirty="0">
                  <a:solidFill>
                    <a:schemeClr val="tx1"/>
                  </a:solidFill>
                  <a:latin typeface="方正兰亭黑简体" panose="02000000000000000000" pitchFamily="2" charset="-122"/>
                  <a:ea typeface="方正兰亭黑简体" panose="02000000000000000000" pitchFamily="2" charset="-122"/>
                </a:endParaRPr>
              </a:p>
            </p:txBody>
          </p:sp>
          <p:sp>
            <p:nvSpPr>
              <p:cNvPr id="21" name="文本框 20">
                <a:extLst>
                  <a:ext uri="{FF2B5EF4-FFF2-40B4-BE49-F238E27FC236}">
                    <a16:creationId xmlns:a16="http://schemas.microsoft.com/office/drawing/2014/main" id="{D6C246AC-8B4B-B33F-F51A-25B11471F5B9}"/>
                  </a:ext>
                </a:extLst>
              </p:cNvPr>
              <p:cNvSpPr txBox="1"/>
              <p:nvPr/>
            </p:nvSpPr>
            <p:spPr>
              <a:xfrm flipH="1">
                <a:off x="2810552" y="3191992"/>
                <a:ext cx="2005151" cy="153888"/>
              </a:xfrm>
              <a:prstGeom prst="rect">
                <a:avLst/>
              </a:prstGeom>
              <a:noFill/>
            </p:spPr>
            <p:txBody>
              <a:bodyPr wrap="square" lIns="0" tIns="0" rIns="0" bIns="0" rtlCol="0">
                <a:spAutoFit/>
              </a:bodyPr>
              <a:lstStyle/>
              <a:p>
                <a:pPr algn="ctr"/>
                <a:r>
                  <a:rPr lang="zh-CN" altLang="en-US" sz="1000" b="1" dirty="0">
                    <a:latin typeface="方正兰亭黑简体" panose="02000000000000000000" pitchFamily="2" charset="-122"/>
                    <a:ea typeface="方正兰亭黑简体" panose="02000000000000000000" pitchFamily="2" charset="-122"/>
                    <a:cs typeface="Huawei Sans" panose="020C0503030203020204" pitchFamily="34" charset="0"/>
                  </a:rPr>
                  <a:t>二级索引行指针</a:t>
                </a:r>
              </a:p>
            </p:txBody>
          </p:sp>
          <p:sp>
            <p:nvSpPr>
              <p:cNvPr id="22" name="等腰三角形 1">
                <a:extLst>
                  <a:ext uri="{FF2B5EF4-FFF2-40B4-BE49-F238E27FC236}">
                    <a16:creationId xmlns:a16="http://schemas.microsoft.com/office/drawing/2014/main" id="{15E02DB0-7A71-521D-5194-B2D7C7652215}"/>
                  </a:ext>
                </a:extLst>
              </p:cNvPr>
              <p:cNvSpPr/>
              <p:nvPr/>
            </p:nvSpPr>
            <p:spPr>
              <a:xfrm>
                <a:off x="2941582" y="884405"/>
                <a:ext cx="1062846" cy="916247"/>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00" b="1" dirty="0">
                    <a:solidFill>
                      <a:schemeClr val="tx1"/>
                    </a:solidFill>
                    <a:latin typeface="方正兰亭黑简体" panose="02000000000000000000" pitchFamily="2" charset="-122"/>
                    <a:ea typeface="方正兰亭黑简体" panose="02000000000000000000" pitchFamily="2" charset="-122"/>
                  </a:rPr>
                  <a:t>二级索引</a:t>
                </a:r>
              </a:p>
            </p:txBody>
          </p:sp>
          <p:grpSp>
            <p:nvGrpSpPr>
              <p:cNvPr id="23" name="组合 22">
                <a:extLst>
                  <a:ext uri="{FF2B5EF4-FFF2-40B4-BE49-F238E27FC236}">
                    <a16:creationId xmlns:a16="http://schemas.microsoft.com/office/drawing/2014/main" id="{2F795C71-7868-B1DE-1394-A93ADED2EEE0}"/>
                  </a:ext>
                </a:extLst>
              </p:cNvPr>
              <p:cNvGrpSpPr/>
              <p:nvPr/>
            </p:nvGrpSpPr>
            <p:grpSpPr>
              <a:xfrm>
                <a:off x="4767671" y="3748710"/>
                <a:ext cx="1719126" cy="256661"/>
                <a:chOff x="415160" y="2621063"/>
                <a:chExt cx="1719126" cy="256661"/>
              </a:xfrm>
            </p:grpSpPr>
            <p:sp>
              <p:nvSpPr>
                <p:cNvPr id="62" name="矩形 61">
                  <a:extLst>
                    <a:ext uri="{FF2B5EF4-FFF2-40B4-BE49-F238E27FC236}">
                      <a16:creationId xmlns:a16="http://schemas.microsoft.com/office/drawing/2014/main" id="{09ED9161-BBEC-9469-4981-A36FAB90E5D6}"/>
                    </a:ext>
                  </a:extLst>
                </p:cNvPr>
                <p:cNvSpPr/>
                <p:nvPr/>
              </p:nvSpPr>
              <p:spPr>
                <a:xfrm>
                  <a:off x="415160" y="2621063"/>
                  <a:ext cx="458117" cy="2566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方正兰亭黑简体" panose="02000000000000000000" pitchFamily="2" charset="-122"/>
                      <a:ea typeface="方正兰亭黑简体" panose="02000000000000000000" pitchFamily="2" charset="-122"/>
                    </a:rPr>
                    <a:t>数据</a:t>
                  </a:r>
                </a:p>
              </p:txBody>
            </p:sp>
            <p:sp>
              <p:nvSpPr>
                <p:cNvPr id="63" name="矩形 62">
                  <a:extLst>
                    <a:ext uri="{FF2B5EF4-FFF2-40B4-BE49-F238E27FC236}">
                      <a16:creationId xmlns:a16="http://schemas.microsoft.com/office/drawing/2014/main" id="{EAF9F9E8-D80E-ECD5-9330-6A4C1062CB82}"/>
                    </a:ext>
                  </a:extLst>
                </p:cNvPr>
                <p:cNvSpPr/>
                <p:nvPr/>
              </p:nvSpPr>
              <p:spPr>
                <a:xfrm>
                  <a:off x="873893" y="2621063"/>
                  <a:ext cx="1260393" cy="2566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方正兰亭黑简体" panose="02000000000000000000" pitchFamily="2" charset="-122"/>
                      <a:ea typeface="方正兰亭黑简体" panose="02000000000000000000" pitchFamily="2" charset="-122"/>
                    </a:rPr>
                    <a:t>主键索引</a:t>
                  </a:r>
                  <a:r>
                    <a:rPr lang="en-US" altLang="zh-CN" sz="1000" b="1" dirty="0">
                      <a:solidFill>
                        <a:schemeClr val="tx1"/>
                      </a:solidFill>
                      <a:latin typeface="方正兰亭黑简体" panose="02000000000000000000" pitchFamily="2" charset="-122"/>
                      <a:ea typeface="方正兰亭黑简体" panose="02000000000000000000" pitchFamily="2" charset="-122"/>
                    </a:rPr>
                    <a:t>="ABY"</a:t>
                  </a:r>
                  <a:endParaRPr lang="zh-CN" altLang="en-US" sz="1000" b="1" dirty="0">
                    <a:solidFill>
                      <a:schemeClr val="tx1"/>
                    </a:solidFill>
                    <a:latin typeface="方正兰亭黑简体" panose="02000000000000000000" pitchFamily="2" charset="-122"/>
                    <a:ea typeface="方正兰亭黑简体" panose="02000000000000000000" pitchFamily="2" charset="-122"/>
                  </a:endParaRPr>
                </a:p>
              </p:txBody>
            </p:sp>
          </p:grpSp>
          <p:grpSp>
            <p:nvGrpSpPr>
              <p:cNvPr id="24" name="组合 23">
                <a:extLst>
                  <a:ext uri="{FF2B5EF4-FFF2-40B4-BE49-F238E27FC236}">
                    <a16:creationId xmlns:a16="http://schemas.microsoft.com/office/drawing/2014/main" id="{C22D5B42-8DEA-1507-20DB-53E269FE229B}"/>
                  </a:ext>
                </a:extLst>
              </p:cNvPr>
              <p:cNvGrpSpPr/>
              <p:nvPr/>
            </p:nvGrpSpPr>
            <p:grpSpPr>
              <a:xfrm flipH="1">
                <a:off x="2810553" y="2863498"/>
                <a:ext cx="2005151" cy="256661"/>
                <a:chOff x="415160" y="2621063"/>
                <a:chExt cx="1719126" cy="256661"/>
              </a:xfrm>
            </p:grpSpPr>
            <p:sp>
              <p:nvSpPr>
                <p:cNvPr id="60" name="矩形 59">
                  <a:extLst>
                    <a:ext uri="{FF2B5EF4-FFF2-40B4-BE49-F238E27FC236}">
                      <a16:creationId xmlns:a16="http://schemas.microsoft.com/office/drawing/2014/main" id="{9700EE3F-E40F-C32D-5582-247D6FDDB606}"/>
                    </a:ext>
                  </a:extLst>
                </p:cNvPr>
                <p:cNvSpPr/>
                <p:nvPr/>
              </p:nvSpPr>
              <p:spPr>
                <a:xfrm>
                  <a:off x="415160" y="2621063"/>
                  <a:ext cx="458117" cy="2566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方正兰亭黑简体" panose="02000000000000000000" pitchFamily="2" charset="-122"/>
                      <a:ea typeface="方正兰亭黑简体" panose="02000000000000000000" pitchFamily="2" charset="-122"/>
                    </a:rPr>
                    <a:t>指针</a:t>
                  </a:r>
                </a:p>
              </p:txBody>
            </p:sp>
            <p:sp>
              <p:nvSpPr>
                <p:cNvPr id="61" name="矩形 60">
                  <a:extLst>
                    <a:ext uri="{FF2B5EF4-FFF2-40B4-BE49-F238E27FC236}">
                      <a16:creationId xmlns:a16="http://schemas.microsoft.com/office/drawing/2014/main" id="{80752A1A-E5E4-B4ED-66C3-5E69C7E16EEC}"/>
                    </a:ext>
                  </a:extLst>
                </p:cNvPr>
                <p:cNvSpPr/>
                <p:nvPr/>
              </p:nvSpPr>
              <p:spPr>
                <a:xfrm>
                  <a:off x="873893" y="2621063"/>
                  <a:ext cx="1260393" cy="2566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00" b="1" dirty="0">
                      <a:solidFill>
                        <a:schemeClr val="tx1"/>
                      </a:solidFill>
                      <a:latin typeface="方正兰亭黑简体" panose="02000000000000000000" pitchFamily="2" charset="-122"/>
                      <a:ea typeface="方正兰亭黑简体" panose="02000000000000000000" pitchFamily="2" charset="-122"/>
                    </a:rPr>
                    <a:t>二级索引键值</a:t>
                  </a:r>
                  <a:r>
                    <a:rPr lang="en-US" altLang="zh-CN" sz="1000" b="1" dirty="0">
                      <a:solidFill>
                        <a:schemeClr val="tx1"/>
                      </a:solidFill>
                      <a:latin typeface="方正兰亭黑简体" panose="02000000000000000000" pitchFamily="2" charset="-122"/>
                      <a:ea typeface="方正兰亭黑简体" panose="02000000000000000000" pitchFamily="2" charset="-122"/>
                    </a:rPr>
                    <a:t>="AB"</a:t>
                  </a:r>
                  <a:endParaRPr lang="zh-CN" altLang="en-US" sz="1000" b="1" dirty="0">
                    <a:solidFill>
                      <a:schemeClr val="tx1"/>
                    </a:solidFill>
                    <a:latin typeface="方正兰亭黑简体" panose="02000000000000000000" pitchFamily="2" charset="-122"/>
                    <a:ea typeface="方正兰亭黑简体" panose="02000000000000000000" pitchFamily="2" charset="-122"/>
                  </a:endParaRPr>
                </a:p>
              </p:txBody>
            </p:sp>
          </p:grpSp>
          <p:sp>
            <p:nvSpPr>
              <p:cNvPr id="25" name="矩形: 圆角 20">
                <a:extLst>
                  <a:ext uri="{FF2B5EF4-FFF2-40B4-BE49-F238E27FC236}">
                    <a16:creationId xmlns:a16="http://schemas.microsoft.com/office/drawing/2014/main" id="{539675C1-659F-38EB-DF7B-21A3431B6E29}"/>
                  </a:ext>
                </a:extLst>
              </p:cNvPr>
              <p:cNvSpPr/>
              <p:nvPr/>
            </p:nvSpPr>
            <p:spPr>
              <a:xfrm>
                <a:off x="4004428" y="1800653"/>
                <a:ext cx="525253" cy="1062846"/>
              </a:xfrm>
              <a:custGeom>
                <a:avLst/>
                <a:gdLst>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7" fmla="*/ 0 w 1070664"/>
                  <a:gd name="connsiteY7" fmla="*/ 1242749 h 1421197"/>
                  <a:gd name="connsiteX8" fmla="*/ 0 w 1070664"/>
                  <a:gd name="connsiteY8" fmla="*/ 178448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8" fmla="*/ 91440 w 1070664"/>
                  <a:gd name="connsiteY8" fmla="*/ 1334189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5" fmla="*/ 0 w 892216"/>
                  <a:gd name="connsiteY5"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0" fmla="*/ 0 w 892216"/>
                  <a:gd name="connsiteY0" fmla="*/ 0 h 1242749"/>
                  <a:gd name="connsiteX1" fmla="*/ 713768 w 892216"/>
                  <a:gd name="connsiteY1" fmla="*/ 0 h 1242749"/>
                  <a:gd name="connsiteX2" fmla="*/ 892216 w 892216"/>
                  <a:gd name="connsiteY2" fmla="*/ 178448 h 1242749"/>
                  <a:gd name="connsiteX3" fmla="*/ 892216 w 892216"/>
                  <a:gd name="connsiteY3" fmla="*/ 1242749 h 1242749"/>
                  <a:gd name="connsiteX0" fmla="*/ 0 w 518882"/>
                  <a:gd name="connsiteY0" fmla="*/ 0 h 1242749"/>
                  <a:gd name="connsiteX1" fmla="*/ 340434 w 518882"/>
                  <a:gd name="connsiteY1" fmla="*/ 0 h 1242749"/>
                  <a:gd name="connsiteX2" fmla="*/ 518882 w 518882"/>
                  <a:gd name="connsiteY2" fmla="*/ 178448 h 1242749"/>
                  <a:gd name="connsiteX3" fmla="*/ 518882 w 518882"/>
                  <a:gd name="connsiteY3" fmla="*/ 1242749 h 1242749"/>
                </a:gdLst>
                <a:ahLst/>
                <a:cxnLst>
                  <a:cxn ang="0">
                    <a:pos x="connsiteX0" y="connsiteY0"/>
                  </a:cxn>
                  <a:cxn ang="0">
                    <a:pos x="connsiteX1" y="connsiteY1"/>
                  </a:cxn>
                  <a:cxn ang="0">
                    <a:pos x="connsiteX2" y="connsiteY2"/>
                  </a:cxn>
                  <a:cxn ang="0">
                    <a:pos x="connsiteX3" y="connsiteY3"/>
                  </a:cxn>
                </a:cxnLst>
                <a:rect l="l" t="t" r="r" b="b"/>
                <a:pathLst>
                  <a:path w="518882" h="1242749">
                    <a:moveTo>
                      <a:pt x="0" y="0"/>
                    </a:moveTo>
                    <a:lnTo>
                      <a:pt x="340434" y="0"/>
                    </a:lnTo>
                    <a:cubicBezTo>
                      <a:pt x="438988" y="0"/>
                      <a:pt x="518882" y="79894"/>
                      <a:pt x="518882" y="178448"/>
                    </a:cubicBezTo>
                    <a:lnTo>
                      <a:pt x="518882" y="1242749"/>
                    </a:lnTo>
                  </a:path>
                </a:pathLst>
              </a:cu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27" name="组合 26">
                <a:extLst>
                  <a:ext uri="{FF2B5EF4-FFF2-40B4-BE49-F238E27FC236}">
                    <a16:creationId xmlns:a16="http://schemas.microsoft.com/office/drawing/2014/main" id="{4D1181B6-E6B5-D64F-C261-F1C9B289B3EC}"/>
                  </a:ext>
                </a:extLst>
              </p:cNvPr>
              <p:cNvGrpSpPr/>
              <p:nvPr/>
            </p:nvGrpSpPr>
            <p:grpSpPr>
              <a:xfrm flipH="1">
                <a:off x="5439292" y="1229199"/>
                <a:ext cx="534341" cy="514248"/>
                <a:chOff x="873893" y="2621063"/>
                <a:chExt cx="458120" cy="514248"/>
              </a:xfrm>
            </p:grpSpPr>
            <p:sp>
              <p:nvSpPr>
                <p:cNvPr id="58" name="矩形 57">
                  <a:extLst>
                    <a:ext uri="{FF2B5EF4-FFF2-40B4-BE49-F238E27FC236}">
                      <a16:creationId xmlns:a16="http://schemas.microsoft.com/office/drawing/2014/main" id="{24F035A5-FF1F-AE4D-2A1A-FA7755162BBF}"/>
                    </a:ext>
                  </a:extLst>
                </p:cNvPr>
                <p:cNvSpPr/>
                <p:nvPr/>
              </p:nvSpPr>
              <p:spPr>
                <a:xfrm>
                  <a:off x="873893" y="2878650"/>
                  <a:ext cx="458117" cy="2566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方正兰亭黑简体" panose="02000000000000000000" pitchFamily="2" charset="-122"/>
                      <a:ea typeface="方正兰亭黑简体" panose="02000000000000000000" pitchFamily="2" charset="-122"/>
                    </a:rPr>
                    <a:t>指针</a:t>
                  </a:r>
                </a:p>
              </p:txBody>
            </p:sp>
            <p:sp>
              <p:nvSpPr>
                <p:cNvPr id="59" name="矩形 58">
                  <a:extLst>
                    <a:ext uri="{FF2B5EF4-FFF2-40B4-BE49-F238E27FC236}">
                      <a16:creationId xmlns:a16="http://schemas.microsoft.com/office/drawing/2014/main" id="{CF0E948D-EF13-7D37-7866-CAAD7F9D3BC6}"/>
                    </a:ext>
                  </a:extLst>
                </p:cNvPr>
                <p:cNvSpPr/>
                <p:nvPr/>
              </p:nvSpPr>
              <p:spPr>
                <a:xfrm>
                  <a:off x="873894" y="2621063"/>
                  <a:ext cx="458119" cy="2566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00" b="1" dirty="0">
                      <a:solidFill>
                        <a:schemeClr val="tx1"/>
                      </a:solidFill>
                      <a:latin typeface="方正兰亭黑简体" panose="02000000000000000000" pitchFamily="2" charset="-122"/>
                      <a:ea typeface="方正兰亭黑简体" panose="02000000000000000000" pitchFamily="2" charset="-122"/>
                    </a:rPr>
                    <a:t>下一个</a:t>
                  </a:r>
                </a:p>
              </p:txBody>
            </p:sp>
          </p:grpSp>
          <p:sp>
            <p:nvSpPr>
              <p:cNvPr id="28" name="矩形: 圆角 20">
                <a:extLst>
                  <a:ext uri="{FF2B5EF4-FFF2-40B4-BE49-F238E27FC236}">
                    <a16:creationId xmlns:a16="http://schemas.microsoft.com/office/drawing/2014/main" id="{965F5DF5-198B-AB7A-0E2D-642067FE4AAF}"/>
                  </a:ext>
                </a:extLst>
              </p:cNvPr>
              <p:cNvSpPr/>
              <p:nvPr/>
            </p:nvSpPr>
            <p:spPr>
              <a:xfrm rot="16200000">
                <a:off x="4595054" y="1858136"/>
                <a:ext cx="1332973" cy="357997"/>
              </a:xfrm>
              <a:custGeom>
                <a:avLst/>
                <a:gdLst>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7" fmla="*/ 0 w 1070664"/>
                  <a:gd name="connsiteY7" fmla="*/ 1242749 h 1421197"/>
                  <a:gd name="connsiteX8" fmla="*/ 0 w 1070664"/>
                  <a:gd name="connsiteY8" fmla="*/ 178448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8" fmla="*/ 91440 w 1070664"/>
                  <a:gd name="connsiteY8" fmla="*/ 1334189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5" fmla="*/ 0 w 892216"/>
                  <a:gd name="connsiteY5"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0" fmla="*/ 0 w 892216"/>
                  <a:gd name="connsiteY0" fmla="*/ 0 h 1242749"/>
                  <a:gd name="connsiteX1" fmla="*/ 713768 w 892216"/>
                  <a:gd name="connsiteY1" fmla="*/ 0 h 1242749"/>
                  <a:gd name="connsiteX2" fmla="*/ 892216 w 892216"/>
                  <a:gd name="connsiteY2" fmla="*/ 178448 h 1242749"/>
                  <a:gd name="connsiteX3" fmla="*/ 892216 w 892216"/>
                  <a:gd name="connsiteY3" fmla="*/ 1242749 h 1242749"/>
                  <a:gd name="connsiteX0" fmla="*/ 0 w 518882"/>
                  <a:gd name="connsiteY0" fmla="*/ 0 h 1242749"/>
                  <a:gd name="connsiteX1" fmla="*/ 340434 w 518882"/>
                  <a:gd name="connsiteY1" fmla="*/ 0 h 1242749"/>
                  <a:gd name="connsiteX2" fmla="*/ 518882 w 518882"/>
                  <a:gd name="connsiteY2" fmla="*/ 178448 h 1242749"/>
                  <a:gd name="connsiteX3" fmla="*/ 518882 w 518882"/>
                  <a:gd name="connsiteY3" fmla="*/ 1242749 h 1242749"/>
                  <a:gd name="connsiteX0" fmla="*/ 0 w 1580270"/>
                  <a:gd name="connsiteY0" fmla="*/ 0 h 1242750"/>
                  <a:gd name="connsiteX1" fmla="*/ 1401822 w 1580270"/>
                  <a:gd name="connsiteY1" fmla="*/ 1 h 1242750"/>
                  <a:gd name="connsiteX2" fmla="*/ 1580270 w 1580270"/>
                  <a:gd name="connsiteY2" fmla="*/ 178449 h 1242750"/>
                  <a:gd name="connsiteX3" fmla="*/ 1580270 w 1580270"/>
                  <a:gd name="connsiteY3" fmla="*/ 1242750 h 1242750"/>
                  <a:gd name="connsiteX0" fmla="*/ 0 w 1316805"/>
                  <a:gd name="connsiteY0" fmla="*/ 0 h 1242750"/>
                  <a:gd name="connsiteX1" fmla="*/ 1138357 w 1316805"/>
                  <a:gd name="connsiteY1" fmla="*/ 1 h 1242750"/>
                  <a:gd name="connsiteX2" fmla="*/ 1316805 w 1316805"/>
                  <a:gd name="connsiteY2" fmla="*/ 178449 h 1242750"/>
                  <a:gd name="connsiteX3" fmla="*/ 1316805 w 1316805"/>
                  <a:gd name="connsiteY3" fmla="*/ 1242750 h 1242750"/>
                  <a:gd name="connsiteX0" fmla="*/ 0 w 1316805"/>
                  <a:gd name="connsiteY0" fmla="*/ 0 h 418593"/>
                  <a:gd name="connsiteX1" fmla="*/ 1138357 w 1316805"/>
                  <a:gd name="connsiteY1" fmla="*/ 1 h 418593"/>
                  <a:gd name="connsiteX2" fmla="*/ 1316805 w 1316805"/>
                  <a:gd name="connsiteY2" fmla="*/ 178449 h 418593"/>
                  <a:gd name="connsiteX3" fmla="*/ 1316805 w 1316805"/>
                  <a:gd name="connsiteY3" fmla="*/ 418593 h 418593"/>
                </a:gdLst>
                <a:ahLst/>
                <a:cxnLst>
                  <a:cxn ang="0">
                    <a:pos x="connsiteX0" y="connsiteY0"/>
                  </a:cxn>
                  <a:cxn ang="0">
                    <a:pos x="connsiteX1" y="connsiteY1"/>
                  </a:cxn>
                  <a:cxn ang="0">
                    <a:pos x="connsiteX2" y="connsiteY2"/>
                  </a:cxn>
                  <a:cxn ang="0">
                    <a:pos x="connsiteX3" y="connsiteY3"/>
                  </a:cxn>
                </a:cxnLst>
                <a:rect l="l" t="t" r="r" b="b"/>
                <a:pathLst>
                  <a:path w="1316805" h="418593">
                    <a:moveTo>
                      <a:pt x="0" y="0"/>
                    </a:moveTo>
                    <a:lnTo>
                      <a:pt x="1138357" y="1"/>
                    </a:lnTo>
                    <a:cubicBezTo>
                      <a:pt x="1236911" y="1"/>
                      <a:pt x="1316805" y="79895"/>
                      <a:pt x="1316805" y="178449"/>
                    </a:cubicBezTo>
                    <a:lnTo>
                      <a:pt x="1316805" y="418593"/>
                    </a:lnTo>
                  </a:path>
                </a:pathLst>
              </a:cu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29" name="矩形: 圆角 20">
                <a:extLst>
                  <a:ext uri="{FF2B5EF4-FFF2-40B4-BE49-F238E27FC236}">
                    <a16:creationId xmlns:a16="http://schemas.microsoft.com/office/drawing/2014/main" id="{68F95F13-51FC-37F0-DC39-1BB90BD66BB3}"/>
                  </a:ext>
                </a:extLst>
              </p:cNvPr>
              <p:cNvSpPr/>
              <p:nvPr/>
            </p:nvSpPr>
            <p:spPr>
              <a:xfrm rot="10800000" flipH="1">
                <a:off x="4806920" y="2639048"/>
                <a:ext cx="275063" cy="369427"/>
              </a:xfrm>
              <a:custGeom>
                <a:avLst/>
                <a:gdLst>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7" fmla="*/ 0 w 1070664"/>
                  <a:gd name="connsiteY7" fmla="*/ 1242749 h 1421197"/>
                  <a:gd name="connsiteX8" fmla="*/ 0 w 1070664"/>
                  <a:gd name="connsiteY8" fmla="*/ 178448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8" fmla="*/ 91440 w 1070664"/>
                  <a:gd name="connsiteY8" fmla="*/ 1334189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5" fmla="*/ 0 w 892216"/>
                  <a:gd name="connsiteY5"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0" fmla="*/ 0 w 892216"/>
                  <a:gd name="connsiteY0" fmla="*/ 0 h 1242749"/>
                  <a:gd name="connsiteX1" fmla="*/ 713768 w 892216"/>
                  <a:gd name="connsiteY1" fmla="*/ 0 h 1242749"/>
                  <a:gd name="connsiteX2" fmla="*/ 892216 w 892216"/>
                  <a:gd name="connsiteY2" fmla="*/ 178448 h 1242749"/>
                  <a:gd name="connsiteX3" fmla="*/ 892216 w 892216"/>
                  <a:gd name="connsiteY3" fmla="*/ 1242749 h 1242749"/>
                  <a:gd name="connsiteX0" fmla="*/ 0 w 518882"/>
                  <a:gd name="connsiteY0" fmla="*/ 0 h 1242749"/>
                  <a:gd name="connsiteX1" fmla="*/ 340434 w 518882"/>
                  <a:gd name="connsiteY1" fmla="*/ 0 h 1242749"/>
                  <a:gd name="connsiteX2" fmla="*/ 518882 w 518882"/>
                  <a:gd name="connsiteY2" fmla="*/ 178448 h 1242749"/>
                  <a:gd name="connsiteX3" fmla="*/ 518882 w 518882"/>
                  <a:gd name="connsiteY3" fmla="*/ 1242749 h 1242749"/>
                  <a:gd name="connsiteX0" fmla="*/ 0 w 1580270"/>
                  <a:gd name="connsiteY0" fmla="*/ 0 h 1242750"/>
                  <a:gd name="connsiteX1" fmla="*/ 1401822 w 1580270"/>
                  <a:gd name="connsiteY1" fmla="*/ 1 h 1242750"/>
                  <a:gd name="connsiteX2" fmla="*/ 1580270 w 1580270"/>
                  <a:gd name="connsiteY2" fmla="*/ 178449 h 1242750"/>
                  <a:gd name="connsiteX3" fmla="*/ 1580270 w 1580270"/>
                  <a:gd name="connsiteY3" fmla="*/ 1242750 h 1242750"/>
                  <a:gd name="connsiteX0" fmla="*/ 0 w 1580270"/>
                  <a:gd name="connsiteY0" fmla="*/ 0 h 431958"/>
                  <a:gd name="connsiteX1" fmla="*/ 1401822 w 1580270"/>
                  <a:gd name="connsiteY1" fmla="*/ 1 h 431958"/>
                  <a:gd name="connsiteX2" fmla="*/ 1580270 w 1580270"/>
                  <a:gd name="connsiteY2" fmla="*/ 178449 h 431958"/>
                  <a:gd name="connsiteX3" fmla="*/ 1580270 w 1580270"/>
                  <a:gd name="connsiteY3" fmla="*/ 431958 h 431958"/>
                  <a:gd name="connsiteX0" fmla="*/ 0 w 579103"/>
                  <a:gd name="connsiteY0" fmla="*/ 0 h 431958"/>
                  <a:gd name="connsiteX1" fmla="*/ 400655 w 579103"/>
                  <a:gd name="connsiteY1" fmla="*/ 1 h 431958"/>
                  <a:gd name="connsiteX2" fmla="*/ 579103 w 579103"/>
                  <a:gd name="connsiteY2" fmla="*/ 178449 h 431958"/>
                  <a:gd name="connsiteX3" fmla="*/ 579103 w 579103"/>
                  <a:gd name="connsiteY3" fmla="*/ 431958 h 431958"/>
                  <a:gd name="connsiteX0" fmla="*/ 0 w 278000"/>
                  <a:gd name="connsiteY0" fmla="*/ 3711 h 431957"/>
                  <a:gd name="connsiteX1" fmla="*/ 99552 w 278000"/>
                  <a:gd name="connsiteY1" fmla="*/ 0 h 431957"/>
                  <a:gd name="connsiteX2" fmla="*/ 278000 w 278000"/>
                  <a:gd name="connsiteY2" fmla="*/ 178448 h 431957"/>
                  <a:gd name="connsiteX3" fmla="*/ 278000 w 278000"/>
                  <a:gd name="connsiteY3" fmla="*/ 431957 h 431957"/>
                  <a:gd name="connsiteX0" fmla="*/ 0 w 271727"/>
                  <a:gd name="connsiteY0" fmla="*/ 0 h 435671"/>
                  <a:gd name="connsiteX1" fmla="*/ 93279 w 271727"/>
                  <a:gd name="connsiteY1" fmla="*/ 3714 h 435671"/>
                  <a:gd name="connsiteX2" fmla="*/ 271727 w 271727"/>
                  <a:gd name="connsiteY2" fmla="*/ 182162 h 435671"/>
                  <a:gd name="connsiteX3" fmla="*/ 271727 w 271727"/>
                  <a:gd name="connsiteY3" fmla="*/ 435671 h 435671"/>
                  <a:gd name="connsiteX0" fmla="*/ 0 w 271727"/>
                  <a:gd name="connsiteY0" fmla="*/ 0 h 431959"/>
                  <a:gd name="connsiteX1" fmla="*/ 93279 w 271727"/>
                  <a:gd name="connsiteY1" fmla="*/ 2 h 431959"/>
                  <a:gd name="connsiteX2" fmla="*/ 271727 w 271727"/>
                  <a:gd name="connsiteY2" fmla="*/ 178450 h 431959"/>
                  <a:gd name="connsiteX3" fmla="*/ 271727 w 271727"/>
                  <a:gd name="connsiteY3" fmla="*/ 431959 h 431959"/>
                </a:gdLst>
                <a:ahLst/>
                <a:cxnLst>
                  <a:cxn ang="0">
                    <a:pos x="connsiteX0" y="connsiteY0"/>
                  </a:cxn>
                  <a:cxn ang="0">
                    <a:pos x="connsiteX1" y="connsiteY1"/>
                  </a:cxn>
                  <a:cxn ang="0">
                    <a:pos x="connsiteX2" y="connsiteY2"/>
                  </a:cxn>
                  <a:cxn ang="0">
                    <a:pos x="connsiteX3" y="connsiteY3"/>
                  </a:cxn>
                </a:cxnLst>
                <a:rect l="l" t="t" r="r" b="b"/>
                <a:pathLst>
                  <a:path w="271727" h="431959">
                    <a:moveTo>
                      <a:pt x="0" y="0"/>
                    </a:moveTo>
                    <a:lnTo>
                      <a:pt x="93279" y="2"/>
                    </a:lnTo>
                    <a:cubicBezTo>
                      <a:pt x="191833" y="2"/>
                      <a:pt x="271727" y="79896"/>
                      <a:pt x="271727" y="178450"/>
                    </a:cubicBezTo>
                    <a:lnTo>
                      <a:pt x="271727" y="431959"/>
                    </a:lnTo>
                  </a:path>
                </a:pathLst>
              </a:custGeom>
              <a:noFill/>
              <a:ln w="12700">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30" name="组合 29">
                <a:extLst>
                  <a:ext uri="{FF2B5EF4-FFF2-40B4-BE49-F238E27FC236}">
                    <a16:creationId xmlns:a16="http://schemas.microsoft.com/office/drawing/2014/main" id="{4D58CA0C-98AA-4987-3143-A82DC41273AD}"/>
                  </a:ext>
                </a:extLst>
              </p:cNvPr>
              <p:cNvGrpSpPr/>
              <p:nvPr/>
            </p:nvGrpSpPr>
            <p:grpSpPr>
              <a:xfrm>
                <a:off x="8320058" y="3748709"/>
                <a:ext cx="1719126" cy="256661"/>
                <a:chOff x="415160" y="2621063"/>
                <a:chExt cx="1719126" cy="256661"/>
              </a:xfrm>
            </p:grpSpPr>
            <p:sp>
              <p:nvSpPr>
                <p:cNvPr id="56" name="矩形 55">
                  <a:extLst>
                    <a:ext uri="{FF2B5EF4-FFF2-40B4-BE49-F238E27FC236}">
                      <a16:creationId xmlns:a16="http://schemas.microsoft.com/office/drawing/2014/main" id="{635B40D1-5568-556C-FACC-15897E70A1C1}"/>
                    </a:ext>
                  </a:extLst>
                </p:cNvPr>
                <p:cNvSpPr/>
                <p:nvPr/>
              </p:nvSpPr>
              <p:spPr>
                <a:xfrm>
                  <a:off x="415160" y="2621063"/>
                  <a:ext cx="458117" cy="2566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方正兰亭黑简体" panose="02000000000000000000" pitchFamily="2" charset="-122"/>
                      <a:ea typeface="方正兰亭黑简体" panose="02000000000000000000" pitchFamily="2" charset="-122"/>
                    </a:rPr>
                    <a:t>数据</a:t>
                  </a:r>
                </a:p>
              </p:txBody>
            </p:sp>
            <p:sp>
              <p:nvSpPr>
                <p:cNvPr id="57" name="矩形 56">
                  <a:extLst>
                    <a:ext uri="{FF2B5EF4-FFF2-40B4-BE49-F238E27FC236}">
                      <a16:creationId xmlns:a16="http://schemas.microsoft.com/office/drawing/2014/main" id="{6ED1CB2F-37F0-57C5-FFA5-5DAA22747261}"/>
                    </a:ext>
                  </a:extLst>
                </p:cNvPr>
                <p:cNvSpPr/>
                <p:nvPr/>
              </p:nvSpPr>
              <p:spPr>
                <a:xfrm>
                  <a:off x="873893" y="2621063"/>
                  <a:ext cx="1260393" cy="2566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方正兰亭黑简体" panose="02000000000000000000" pitchFamily="2" charset="-122"/>
                      <a:ea typeface="方正兰亭黑简体" panose="02000000000000000000" pitchFamily="2" charset="-122"/>
                    </a:rPr>
                    <a:t>主键索引</a:t>
                  </a:r>
                  <a:r>
                    <a:rPr lang="en-US" altLang="zh-CN" sz="1000" b="1" dirty="0">
                      <a:solidFill>
                        <a:schemeClr val="tx1"/>
                      </a:solidFill>
                      <a:latin typeface="方正兰亭黑简体" panose="02000000000000000000" pitchFamily="2" charset="-122"/>
                      <a:ea typeface="方正兰亭黑简体" panose="02000000000000000000" pitchFamily="2" charset="-122"/>
                    </a:rPr>
                    <a:t>="ABX"</a:t>
                  </a:r>
                  <a:endParaRPr lang="zh-CN" altLang="en-US" sz="1000" b="1" dirty="0">
                    <a:solidFill>
                      <a:schemeClr val="tx1"/>
                    </a:solidFill>
                    <a:latin typeface="方正兰亭黑简体" panose="02000000000000000000" pitchFamily="2" charset="-122"/>
                    <a:ea typeface="方正兰亭黑简体" panose="02000000000000000000" pitchFamily="2" charset="-122"/>
                  </a:endParaRPr>
                </a:p>
              </p:txBody>
            </p:sp>
          </p:grpSp>
          <p:sp>
            <p:nvSpPr>
              <p:cNvPr id="31" name="等腰三角形 115">
                <a:extLst>
                  <a:ext uri="{FF2B5EF4-FFF2-40B4-BE49-F238E27FC236}">
                    <a16:creationId xmlns:a16="http://schemas.microsoft.com/office/drawing/2014/main" id="{DB5C95B5-6991-BC17-BED6-AD23186F758C}"/>
                  </a:ext>
                </a:extLst>
              </p:cNvPr>
              <p:cNvSpPr/>
              <p:nvPr/>
            </p:nvSpPr>
            <p:spPr>
              <a:xfrm>
                <a:off x="7641803" y="884405"/>
                <a:ext cx="1062846" cy="916247"/>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00" b="1" dirty="0">
                    <a:solidFill>
                      <a:schemeClr val="tx1"/>
                    </a:solidFill>
                    <a:latin typeface="方正兰亭黑简体" panose="02000000000000000000" pitchFamily="2" charset="-122"/>
                    <a:ea typeface="方正兰亭黑简体" panose="02000000000000000000" pitchFamily="2" charset="-122"/>
                  </a:rPr>
                  <a:t>主键索引</a:t>
                </a:r>
              </a:p>
            </p:txBody>
          </p:sp>
          <p:grpSp>
            <p:nvGrpSpPr>
              <p:cNvPr id="32" name="组合 31">
                <a:extLst>
                  <a:ext uri="{FF2B5EF4-FFF2-40B4-BE49-F238E27FC236}">
                    <a16:creationId xmlns:a16="http://schemas.microsoft.com/office/drawing/2014/main" id="{CB91E33E-0D8A-38A4-5829-639764126A93}"/>
                  </a:ext>
                </a:extLst>
              </p:cNvPr>
              <p:cNvGrpSpPr/>
              <p:nvPr/>
            </p:nvGrpSpPr>
            <p:grpSpPr>
              <a:xfrm flipH="1">
                <a:off x="6688654" y="1229199"/>
                <a:ext cx="534341" cy="514248"/>
                <a:chOff x="873893" y="2621063"/>
                <a:chExt cx="458120" cy="514248"/>
              </a:xfrm>
            </p:grpSpPr>
            <p:sp>
              <p:nvSpPr>
                <p:cNvPr id="54" name="矩形 53">
                  <a:extLst>
                    <a:ext uri="{FF2B5EF4-FFF2-40B4-BE49-F238E27FC236}">
                      <a16:creationId xmlns:a16="http://schemas.microsoft.com/office/drawing/2014/main" id="{022F2A7E-B0D3-5E43-F47A-1A08387503AB}"/>
                    </a:ext>
                  </a:extLst>
                </p:cNvPr>
                <p:cNvSpPr/>
                <p:nvPr/>
              </p:nvSpPr>
              <p:spPr>
                <a:xfrm>
                  <a:off x="873893" y="2878650"/>
                  <a:ext cx="458117" cy="2566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方正兰亭黑简体" panose="02000000000000000000" pitchFamily="2" charset="-122"/>
                      <a:ea typeface="方正兰亭黑简体" panose="02000000000000000000" pitchFamily="2" charset="-122"/>
                    </a:rPr>
                    <a:t>指针</a:t>
                  </a:r>
                </a:p>
              </p:txBody>
            </p:sp>
            <p:sp>
              <p:nvSpPr>
                <p:cNvPr id="55" name="矩形 54">
                  <a:extLst>
                    <a:ext uri="{FF2B5EF4-FFF2-40B4-BE49-F238E27FC236}">
                      <a16:creationId xmlns:a16="http://schemas.microsoft.com/office/drawing/2014/main" id="{6DD3EFC2-FBF5-673E-7A46-832D385909D2}"/>
                    </a:ext>
                  </a:extLst>
                </p:cNvPr>
                <p:cNvSpPr/>
                <p:nvPr/>
              </p:nvSpPr>
              <p:spPr>
                <a:xfrm>
                  <a:off x="873894" y="2621063"/>
                  <a:ext cx="458119" cy="2566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00" b="1" dirty="0">
                      <a:solidFill>
                        <a:schemeClr val="tx1"/>
                      </a:solidFill>
                      <a:latin typeface="方正兰亭黑简体" panose="02000000000000000000" pitchFamily="2" charset="-122"/>
                      <a:ea typeface="方正兰亭黑简体" panose="02000000000000000000" pitchFamily="2" charset="-122"/>
                    </a:rPr>
                    <a:t>下一个</a:t>
                  </a:r>
                </a:p>
              </p:txBody>
            </p:sp>
          </p:grpSp>
          <p:grpSp>
            <p:nvGrpSpPr>
              <p:cNvPr id="33" name="组合 32">
                <a:extLst>
                  <a:ext uri="{FF2B5EF4-FFF2-40B4-BE49-F238E27FC236}">
                    <a16:creationId xmlns:a16="http://schemas.microsoft.com/office/drawing/2014/main" id="{1F4C20B7-8F30-15EC-BE63-34506941A63D}"/>
                  </a:ext>
                </a:extLst>
              </p:cNvPr>
              <p:cNvGrpSpPr/>
              <p:nvPr/>
            </p:nvGrpSpPr>
            <p:grpSpPr>
              <a:xfrm flipH="1">
                <a:off x="6348169" y="2929000"/>
                <a:ext cx="1068677" cy="256662"/>
                <a:chOff x="415774" y="2847741"/>
                <a:chExt cx="916236" cy="256662"/>
              </a:xfrm>
            </p:grpSpPr>
            <p:sp>
              <p:nvSpPr>
                <p:cNvPr id="52" name="矩形 51">
                  <a:extLst>
                    <a:ext uri="{FF2B5EF4-FFF2-40B4-BE49-F238E27FC236}">
                      <a16:creationId xmlns:a16="http://schemas.microsoft.com/office/drawing/2014/main" id="{AC7AB0B5-3763-3F10-B98E-D72946F42D1A}"/>
                    </a:ext>
                  </a:extLst>
                </p:cNvPr>
                <p:cNvSpPr/>
                <p:nvPr/>
              </p:nvSpPr>
              <p:spPr>
                <a:xfrm>
                  <a:off x="873893" y="2847742"/>
                  <a:ext cx="458117" cy="2566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方正兰亭黑简体" panose="02000000000000000000" pitchFamily="2" charset="-122"/>
                      <a:ea typeface="方正兰亭黑简体" panose="02000000000000000000" pitchFamily="2" charset="-122"/>
                    </a:rPr>
                    <a:t>指针</a:t>
                  </a:r>
                </a:p>
              </p:txBody>
            </p:sp>
            <p:sp>
              <p:nvSpPr>
                <p:cNvPr id="53" name="矩形 52">
                  <a:extLst>
                    <a:ext uri="{FF2B5EF4-FFF2-40B4-BE49-F238E27FC236}">
                      <a16:creationId xmlns:a16="http://schemas.microsoft.com/office/drawing/2014/main" id="{5F9BFD42-95A9-31D9-FDAB-48BDAC68C54E}"/>
                    </a:ext>
                  </a:extLst>
                </p:cNvPr>
                <p:cNvSpPr/>
                <p:nvPr/>
              </p:nvSpPr>
              <p:spPr>
                <a:xfrm>
                  <a:off x="415774" y="2847741"/>
                  <a:ext cx="458119" cy="2566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00" b="1" dirty="0">
                      <a:solidFill>
                        <a:schemeClr val="tx1"/>
                      </a:solidFill>
                      <a:latin typeface="方正兰亭黑简体" panose="02000000000000000000" pitchFamily="2" charset="-122"/>
                      <a:ea typeface="方正兰亭黑简体" panose="02000000000000000000" pitchFamily="2" charset="-122"/>
                    </a:rPr>
                    <a:t>版本</a:t>
                  </a:r>
                </a:p>
              </p:txBody>
            </p:sp>
          </p:grpSp>
          <p:sp>
            <p:nvSpPr>
              <p:cNvPr id="34" name="矩形: 圆角 20">
                <a:extLst>
                  <a:ext uri="{FF2B5EF4-FFF2-40B4-BE49-F238E27FC236}">
                    <a16:creationId xmlns:a16="http://schemas.microsoft.com/office/drawing/2014/main" id="{B2DBFCEF-D7DC-D3E8-5AF7-3F7BC69C46EB}"/>
                  </a:ext>
                </a:extLst>
              </p:cNvPr>
              <p:cNvSpPr/>
              <p:nvPr/>
            </p:nvSpPr>
            <p:spPr>
              <a:xfrm rot="5400000" flipV="1">
                <a:off x="5370185" y="2083470"/>
                <a:ext cx="1294871" cy="629213"/>
              </a:xfrm>
              <a:custGeom>
                <a:avLst/>
                <a:gdLst>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7" fmla="*/ 0 w 1070664"/>
                  <a:gd name="connsiteY7" fmla="*/ 1242749 h 1421197"/>
                  <a:gd name="connsiteX8" fmla="*/ 0 w 1070664"/>
                  <a:gd name="connsiteY8" fmla="*/ 178448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8" fmla="*/ 91440 w 1070664"/>
                  <a:gd name="connsiteY8" fmla="*/ 1334189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5" fmla="*/ 0 w 892216"/>
                  <a:gd name="connsiteY5"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0" fmla="*/ 0 w 892216"/>
                  <a:gd name="connsiteY0" fmla="*/ 0 h 1242749"/>
                  <a:gd name="connsiteX1" fmla="*/ 713768 w 892216"/>
                  <a:gd name="connsiteY1" fmla="*/ 0 h 1242749"/>
                  <a:gd name="connsiteX2" fmla="*/ 892216 w 892216"/>
                  <a:gd name="connsiteY2" fmla="*/ 178448 h 1242749"/>
                  <a:gd name="connsiteX3" fmla="*/ 892216 w 892216"/>
                  <a:gd name="connsiteY3" fmla="*/ 1242749 h 1242749"/>
                  <a:gd name="connsiteX0" fmla="*/ 0 w 518882"/>
                  <a:gd name="connsiteY0" fmla="*/ 0 h 1242749"/>
                  <a:gd name="connsiteX1" fmla="*/ 340434 w 518882"/>
                  <a:gd name="connsiteY1" fmla="*/ 0 h 1242749"/>
                  <a:gd name="connsiteX2" fmla="*/ 518882 w 518882"/>
                  <a:gd name="connsiteY2" fmla="*/ 178448 h 1242749"/>
                  <a:gd name="connsiteX3" fmla="*/ 518882 w 518882"/>
                  <a:gd name="connsiteY3" fmla="*/ 1242749 h 1242749"/>
                  <a:gd name="connsiteX0" fmla="*/ 0 w 1580270"/>
                  <a:gd name="connsiteY0" fmla="*/ 0 h 1242750"/>
                  <a:gd name="connsiteX1" fmla="*/ 1401822 w 1580270"/>
                  <a:gd name="connsiteY1" fmla="*/ 1 h 1242750"/>
                  <a:gd name="connsiteX2" fmla="*/ 1580270 w 1580270"/>
                  <a:gd name="connsiteY2" fmla="*/ 178449 h 1242750"/>
                  <a:gd name="connsiteX3" fmla="*/ 1580270 w 1580270"/>
                  <a:gd name="connsiteY3" fmla="*/ 1242750 h 1242750"/>
                  <a:gd name="connsiteX0" fmla="*/ 0 w 1316805"/>
                  <a:gd name="connsiteY0" fmla="*/ 0 h 1242750"/>
                  <a:gd name="connsiteX1" fmla="*/ 1138357 w 1316805"/>
                  <a:gd name="connsiteY1" fmla="*/ 1 h 1242750"/>
                  <a:gd name="connsiteX2" fmla="*/ 1316805 w 1316805"/>
                  <a:gd name="connsiteY2" fmla="*/ 178449 h 1242750"/>
                  <a:gd name="connsiteX3" fmla="*/ 1316805 w 1316805"/>
                  <a:gd name="connsiteY3" fmla="*/ 1242750 h 1242750"/>
                  <a:gd name="connsiteX0" fmla="*/ 0 w 1316805"/>
                  <a:gd name="connsiteY0" fmla="*/ 0 h 735718"/>
                  <a:gd name="connsiteX1" fmla="*/ 1138357 w 1316805"/>
                  <a:gd name="connsiteY1" fmla="*/ 1 h 735718"/>
                  <a:gd name="connsiteX2" fmla="*/ 1316805 w 1316805"/>
                  <a:gd name="connsiteY2" fmla="*/ 178449 h 735718"/>
                  <a:gd name="connsiteX3" fmla="*/ 1316805 w 1316805"/>
                  <a:gd name="connsiteY3" fmla="*/ 735718 h 735718"/>
                  <a:gd name="connsiteX0" fmla="*/ 0 w 1279165"/>
                  <a:gd name="connsiteY0" fmla="*/ 5571 h 735717"/>
                  <a:gd name="connsiteX1" fmla="*/ 1100717 w 1279165"/>
                  <a:gd name="connsiteY1" fmla="*/ 0 h 735717"/>
                  <a:gd name="connsiteX2" fmla="*/ 1279165 w 1279165"/>
                  <a:gd name="connsiteY2" fmla="*/ 178448 h 735717"/>
                  <a:gd name="connsiteX3" fmla="*/ 1279165 w 1279165"/>
                  <a:gd name="connsiteY3" fmla="*/ 735717 h 735717"/>
                </a:gdLst>
                <a:ahLst/>
                <a:cxnLst>
                  <a:cxn ang="0">
                    <a:pos x="connsiteX0" y="connsiteY0"/>
                  </a:cxn>
                  <a:cxn ang="0">
                    <a:pos x="connsiteX1" y="connsiteY1"/>
                  </a:cxn>
                  <a:cxn ang="0">
                    <a:pos x="connsiteX2" y="connsiteY2"/>
                  </a:cxn>
                  <a:cxn ang="0">
                    <a:pos x="connsiteX3" y="connsiteY3"/>
                  </a:cxn>
                </a:cxnLst>
                <a:rect l="l" t="t" r="r" b="b"/>
                <a:pathLst>
                  <a:path w="1279165" h="735717">
                    <a:moveTo>
                      <a:pt x="0" y="5571"/>
                    </a:moveTo>
                    <a:lnTo>
                      <a:pt x="1100717" y="0"/>
                    </a:lnTo>
                    <a:cubicBezTo>
                      <a:pt x="1199271" y="0"/>
                      <a:pt x="1279165" y="79894"/>
                      <a:pt x="1279165" y="178448"/>
                    </a:cubicBezTo>
                    <a:lnTo>
                      <a:pt x="1279165" y="735717"/>
                    </a:lnTo>
                  </a:path>
                </a:pathLst>
              </a:cu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5" name="矩形: 圆角 20">
                <a:extLst>
                  <a:ext uri="{FF2B5EF4-FFF2-40B4-BE49-F238E27FC236}">
                    <a16:creationId xmlns:a16="http://schemas.microsoft.com/office/drawing/2014/main" id="{AA61DE46-2B54-2C3A-16B2-ED712336C38A}"/>
                  </a:ext>
                </a:extLst>
              </p:cNvPr>
              <p:cNvSpPr/>
              <p:nvPr/>
            </p:nvSpPr>
            <p:spPr>
              <a:xfrm rot="10800000" flipH="1">
                <a:off x="6782240" y="2032753"/>
                <a:ext cx="586213" cy="267033"/>
              </a:xfrm>
              <a:custGeom>
                <a:avLst/>
                <a:gdLst>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7" fmla="*/ 0 w 1070664"/>
                  <a:gd name="connsiteY7" fmla="*/ 1242749 h 1421197"/>
                  <a:gd name="connsiteX8" fmla="*/ 0 w 1070664"/>
                  <a:gd name="connsiteY8" fmla="*/ 178448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8" fmla="*/ 91440 w 1070664"/>
                  <a:gd name="connsiteY8" fmla="*/ 1334189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5" fmla="*/ 0 w 892216"/>
                  <a:gd name="connsiteY5"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0" fmla="*/ 0 w 892216"/>
                  <a:gd name="connsiteY0" fmla="*/ 0 h 1242749"/>
                  <a:gd name="connsiteX1" fmla="*/ 713768 w 892216"/>
                  <a:gd name="connsiteY1" fmla="*/ 0 h 1242749"/>
                  <a:gd name="connsiteX2" fmla="*/ 892216 w 892216"/>
                  <a:gd name="connsiteY2" fmla="*/ 178448 h 1242749"/>
                  <a:gd name="connsiteX3" fmla="*/ 892216 w 892216"/>
                  <a:gd name="connsiteY3" fmla="*/ 1242749 h 1242749"/>
                  <a:gd name="connsiteX0" fmla="*/ 0 w 518882"/>
                  <a:gd name="connsiteY0" fmla="*/ 0 h 1242749"/>
                  <a:gd name="connsiteX1" fmla="*/ 340434 w 518882"/>
                  <a:gd name="connsiteY1" fmla="*/ 0 h 1242749"/>
                  <a:gd name="connsiteX2" fmla="*/ 518882 w 518882"/>
                  <a:gd name="connsiteY2" fmla="*/ 178448 h 1242749"/>
                  <a:gd name="connsiteX3" fmla="*/ 518882 w 518882"/>
                  <a:gd name="connsiteY3" fmla="*/ 1242749 h 1242749"/>
                  <a:gd name="connsiteX0" fmla="*/ 0 w 1580270"/>
                  <a:gd name="connsiteY0" fmla="*/ 0 h 1242750"/>
                  <a:gd name="connsiteX1" fmla="*/ 1401822 w 1580270"/>
                  <a:gd name="connsiteY1" fmla="*/ 1 h 1242750"/>
                  <a:gd name="connsiteX2" fmla="*/ 1580270 w 1580270"/>
                  <a:gd name="connsiteY2" fmla="*/ 178449 h 1242750"/>
                  <a:gd name="connsiteX3" fmla="*/ 1580270 w 1580270"/>
                  <a:gd name="connsiteY3" fmla="*/ 1242750 h 1242750"/>
                  <a:gd name="connsiteX0" fmla="*/ 0 w 1580270"/>
                  <a:gd name="connsiteY0" fmla="*/ 0 h 431958"/>
                  <a:gd name="connsiteX1" fmla="*/ 1401822 w 1580270"/>
                  <a:gd name="connsiteY1" fmla="*/ 1 h 431958"/>
                  <a:gd name="connsiteX2" fmla="*/ 1580270 w 1580270"/>
                  <a:gd name="connsiteY2" fmla="*/ 178449 h 431958"/>
                  <a:gd name="connsiteX3" fmla="*/ 1580270 w 1580270"/>
                  <a:gd name="connsiteY3" fmla="*/ 431958 h 431958"/>
                  <a:gd name="connsiteX0" fmla="*/ 0 w 579103"/>
                  <a:gd name="connsiteY0" fmla="*/ 0 h 431958"/>
                  <a:gd name="connsiteX1" fmla="*/ 400655 w 579103"/>
                  <a:gd name="connsiteY1" fmla="*/ 1 h 431958"/>
                  <a:gd name="connsiteX2" fmla="*/ 579103 w 579103"/>
                  <a:gd name="connsiteY2" fmla="*/ 178449 h 431958"/>
                  <a:gd name="connsiteX3" fmla="*/ 579103 w 579103"/>
                  <a:gd name="connsiteY3" fmla="*/ 431958 h 431958"/>
                  <a:gd name="connsiteX0" fmla="*/ 0 w 579103"/>
                  <a:gd name="connsiteY0" fmla="*/ 0 h 312232"/>
                  <a:gd name="connsiteX1" fmla="*/ 400655 w 579103"/>
                  <a:gd name="connsiteY1" fmla="*/ 1 h 312232"/>
                  <a:gd name="connsiteX2" fmla="*/ 579103 w 579103"/>
                  <a:gd name="connsiteY2" fmla="*/ 178449 h 312232"/>
                  <a:gd name="connsiteX3" fmla="*/ 579103 w 579103"/>
                  <a:gd name="connsiteY3" fmla="*/ 312232 h 312232"/>
                </a:gdLst>
                <a:ahLst/>
                <a:cxnLst>
                  <a:cxn ang="0">
                    <a:pos x="connsiteX0" y="connsiteY0"/>
                  </a:cxn>
                  <a:cxn ang="0">
                    <a:pos x="connsiteX1" y="connsiteY1"/>
                  </a:cxn>
                  <a:cxn ang="0">
                    <a:pos x="connsiteX2" y="connsiteY2"/>
                  </a:cxn>
                  <a:cxn ang="0">
                    <a:pos x="connsiteX3" y="connsiteY3"/>
                  </a:cxn>
                </a:cxnLst>
                <a:rect l="l" t="t" r="r" b="b"/>
                <a:pathLst>
                  <a:path w="579103" h="312232">
                    <a:moveTo>
                      <a:pt x="0" y="0"/>
                    </a:moveTo>
                    <a:lnTo>
                      <a:pt x="400655" y="1"/>
                    </a:lnTo>
                    <a:cubicBezTo>
                      <a:pt x="499209" y="1"/>
                      <a:pt x="579103" y="79895"/>
                      <a:pt x="579103" y="178449"/>
                    </a:cubicBezTo>
                    <a:lnTo>
                      <a:pt x="579103" y="312232"/>
                    </a:lnTo>
                  </a:path>
                </a:pathLst>
              </a:custGeom>
              <a:noFill/>
              <a:ln w="12700">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6" name="矩形: 圆角 20">
                <a:extLst>
                  <a:ext uri="{FF2B5EF4-FFF2-40B4-BE49-F238E27FC236}">
                    <a16:creationId xmlns:a16="http://schemas.microsoft.com/office/drawing/2014/main" id="{A257DDF7-801A-246E-E583-8DD84C22A8BB}"/>
                  </a:ext>
                </a:extLst>
              </p:cNvPr>
              <p:cNvSpPr/>
              <p:nvPr/>
            </p:nvSpPr>
            <p:spPr>
              <a:xfrm rot="10800000" flipV="1">
                <a:off x="6615335" y="2299787"/>
                <a:ext cx="434750" cy="629213"/>
              </a:xfrm>
              <a:custGeom>
                <a:avLst/>
                <a:gdLst>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7" fmla="*/ 0 w 1070664"/>
                  <a:gd name="connsiteY7" fmla="*/ 1242749 h 1421197"/>
                  <a:gd name="connsiteX8" fmla="*/ 0 w 1070664"/>
                  <a:gd name="connsiteY8" fmla="*/ 178448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8" fmla="*/ 91440 w 1070664"/>
                  <a:gd name="connsiteY8" fmla="*/ 1334189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5" fmla="*/ 0 w 892216"/>
                  <a:gd name="connsiteY5"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0" fmla="*/ 0 w 892216"/>
                  <a:gd name="connsiteY0" fmla="*/ 0 h 1242749"/>
                  <a:gd name="connsiteX1" fmla="*/ 713768 w 892216"/>
                  <a:gd name="connsiteY1" fmla="*/ 0 h 1242749"/>
                  <a:gd name="connsiteX2" fmla="*/ 892216 w 892216"/>
                  <a:gd name="connsiteY2" fmla="*/ 178448 h 1242749"/>
                  <a:gd name="connsiteX3" fmla="*/ 892216 w 892216"/>
                  <a:gd name="connsiteY3" fmla="*/ 1242749 h 1242749"/>
                  <a:gd name="connsiteX0" fmla="*/ 0 w 518882"/>
                  <a:gd name="connsiteY0" fmla="*/ 0 h 1242749"/>
                  <a:gd name="connsiteX1" fmla="*/ 340434 w 518882"/>
                  <a:gd name="connsiteY1" fmla="*/ 0 h 1242749"/>
                  <a:gd name="connsiteX2" fmla="*/ 518882 w 518882"/>
                  <a:gd name="connsiteY2" fmla="*/ 178448 h 1242749"/>
                  <a:gd name="connsiteX3" fmla="*/ 518882 w 518882"/>
                  <a:gd name="connsiteY3" fmla="*/ 1242749 h 1242749"/>
                  <a:gd name="connsiteX0" fmla="*/ 0 w 1580270"/>
                  <a:gd name="connsiteY0" fmla="*/ 0 h 1242750"/>
                  <a:gd name="connsiteX1" fmla="*/ 1401822 w 1580270"/>
                  <a:gd name="connsiteY1" fmla="*/ 1 h 1242750"/>
                  <a:gd name="connsiteX2" fmla="*/ 1580270 w 1580270"/>
                  <a:gd name="connsiteY2" fmla="*/ 178449 h 1242750"/>
                  <a:gd name="connsiteX3" fmla="*/ 1580270 w 1580270"/>
                  <a:gd name="connsiteY3" fmla="*/ 1242750 h 1242750"/>
                  <a:gd name="connsiteX0" fmla="*/ 0 w 1316805"/>
                  <a:gd name="connsiteY0" fmla="*/ 0 h 1242750"/>
                  <a:gd name="connsiteX1" fmla="*/ 1138357 w 1316805"/>
                  <a:gd name="connsiteY1" fmla="*/ 1 h 1242750"/>
                  <a:gd name="connsiteX2" fmla="*/ 1316805 w 1316805"/>
                  <a:gd name="connsiteY2" fmla="*/ 178449 h 1242750"/>
                  <a:gd name="connsiteX3" fmla="*/ 1316805 w 1316805"/>
                  <a:gd name="connsiteY3" fmla="*/ 1242750 h 1242750"/>
                  <a:gd name="connsiteX0" fmla="*/ 0 w 1316805"/>
                  <a:gd name="connsiteY0" fmla="*/ 0 h 735718"/>
                  <a:gd name="connsiteX1" fmla="*/ 1138357 w 1316805"/>
                  <a:gd name="connsiteY1" fmla="*/ 1 h 735718"/>
                  <a:gd name="connsiteX2" fmla="*/ 1316805 w 1316805"/>
                  <a:gd name="connsiteY2" fmla="*/ 178449 h 735718"/>
                  <a:gd name="connsiteX3" fmla="*/ 1316805 w 1316805"/>
                  <a:gd name="connsiteY3" fmla="*/ 735718 h 735718"/>
                  <a:gd name="connsiteX0" fmla="*/ 0 w 460058"/>
                  <a:gd name="connsiteY0" fmla="*/ 0 h 757763"/>
                  <a:gd name="connsiteX1" fmla="*/ 281610 w 460058"/>
                  <a:gd name="connsiteY1" fmla="*/ 22046 h 757763"/>
                  <a:gd name="connsiteX2" fmla="*/ 460058 w 460058"/>
                  <a:gd name="connsiteY2" fmla="*/ 200494 h 757763"/>
                  <a:gd name="connsiteX3" fmla="*/ 460058 w 460058"/>
                  <a:gd name="connsiteY3" fmla="*/ 757763 h 757763"/>
                  <a:gd name="connsiteX0" fmla="*/ 0 w 429477"/>
                  <a:gd name="connsiteY0" fmla="*/ 228 h 735717"/>
                  <a:gd name="connsiteX1" fmla="*/ 251029 w 429477"/>
                  <a:gd name="connsiteY1" fmla="*/ 0 h 735717"/>
                  <a:gd name="connsiteX2" fmla="*/ 429477 w 429477"/>
                  <a:gd name="connsiteY2" fmla="*/ 178448 h 735717"/>
                  <a:gd name="connsiteX3" fmla="*/ 429477 w 429477"/>
                  <a:gd name="connsiteY3" fmla="*/ 735717 h 735717"/>
                </a:gdLst>
                <a:ahLst/>
                <a:cxnLst>
                  <a:cxn ang="0">
                    <a:pos x="connsiteX0" y="connsiteY0"/>
                  </a:cxn>
                  <a:cxn ang="0">
                    <a:pos x="connsiteX1" y="connsiteY1"/>
                  </a:cxn>
                  <a:cxn ang="0">
                    <a:pos x="connsiteX2" y="connsiteY2"/>
                  </a:cxn>
                  <a:cxn ang="0">
                    <a:pos x="connsiteX3" y="connsiteY3"/>
                  </a:cxn>
                </a:cxnLst>
                <a:rect l="l" t="t" r="r" b="b"/>
                <a:pathLst>
                  <a:path w="429477" h="735717">
                    <a:moveTo>
                      <a:pt x="0" y="228"/>
                    </a:moveTo>
                    <a:lnTo>
                      <a:pt x="251029" y="0"/>
                    </a:lnTo>
                    <a:cubicBezTo>
                      <a:pt x="349583" y="0"/>
                      <a:pt x="429477" y="79894"/>
                      <a:pt x="429477" y="178448"/>
                    </a:cubicBezTo>
                    <a:lnTo>
                      <a:pt x="429477" y="735717"/>
                    </a:lnTo>
                  </a:path>
                </a:pathLst>
              </a:cu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7" name="矩形: 圆角 20">
                <a:extLst>
                  <a:ext uri="{FF2B5EF4-FFF2-40B4-BE49-F238E27FC236}">
                    <a16:creationId xmlns:a16="http://schemas.microsoft.com/office/drawing/2014/main" id="{25D77EB6-A1A7-A6D8-DC0F-DEC2F32AA1DE}"/>
                  </a:ext>
                </a:extLst>
              </p:cNvPr>
              <p:cNvSpPr/>
              <p:nvPr/>
            </p:nvSpPr>
            <p:spPr>
              <a:xfrm rot="16200000">
                <a:off x="7496981" y="1670907"/>
                <a:ext cx="305869" cy="565358"/>
              </a:xfrm>
              <a:custGeom>
                <a:avLst/>
                <a:gdLst>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7" fmla="*/ 0 w 1070664"/>
                  <a:gd name="connsiteY7" fmla="*/ 1242749 h 1421197"/>
                  <a:gd name="connsiteX8" fmla="*/ 0 w 1070664"/>
                  <a:gd name="connsiteY8" fmla="*/ 178448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8" fmla="*/ 91440 w 1070664"/>
                  <a:gd name="connsiteY8" fmla="*/ 1334189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5" fmla="*/ 0 w 892216"/>
                  <a:gd name="connsiteY5"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0" fmla="*/ 0 w 892216"/>
                  <a:gd name="connsiteY0" fmla="*/ 0 h 1242749"/>
                  <a:gd name="connsiteX1" fmla="*/ 713768 w 892216"/>
                  <a:gd name="connsiteY1" fmla="*/ 0 h 1242749"/>
                  <a:gd name="connsiteX2" fmla="*/ 892216 w 892216"/>
                  <a:gd name="connsiteY2" fmla="*/ 178448 h 1242749"/>
                  <a:gd name="connsiteX3" fmla="*/ 892216 w 892216"/>
                  <a:gd name="connsiteY3" fmla="*/ 1242749 h 1242749"/>
                  <a:gd name="connsiteX0" fmla="*/ 0 w 518882"/>
                  <a:gd name="connsiteY0" fmla="*/ 0 h 1242749"/>
                  <a:gd name="connsiteX1" fmla="*/ 340434 w 518882"/>
                  <a:gd name="connsiteY1" fmla="*/ 0 h 1242749"/>
                  <a:gd name="connsiteX2" fmla="*/ 518882 w 518882"/>
                  <a:gd name="connsiteY2" fmla="*/ 178448 h 1242749"/>
                  <a:gd name="connsiteX3" fmla="*/ 518882 w 518882"/>
                  <a:gd name="connsiteY3" fmla="*/ 1242749 h 1242749"/>
                  <a:gd name="connsiteX0" fmla="*/ 0 w 1580270"/>
                  <a:gd name="connsiteY0" fmla="*/ 0 h 1242750"/>
                  <a:gd name="connsiteX1" fmla="*/ 1401822 w 1580270"/>
                  <a:gd name="connsiteY1" fmla="*/ 1 h 1242750"/>
                  <a:gd name="connsiteX2" fmla="*/ 1580270 w 1580270"/>
                  <a:gd name="connsiteY2" fmla="*/ 178449 h 1242750"/>
                  <a:gd name="connsiteX3" fmla="*/ 1580270 w 1580270"/>
                  <a:gd name="connsiteY3" fmla="*/ 1242750 h 1242750"/>
                  <a:gd name="connsiteX0" fmla="*/ 0 w 1316805"/>
                  <a:gd name="connsiteY0" fmla="*/ 0 h 1242750"/>
                  <a:gd name="connsiteX1" fmla="*/ 1138357 w 1316805"/>
                  <a:gd name="connsiteY1" fmla="*/ 1 h 1242750"/>
                  <a:gd name="connsiteX2" fmla="*/ 1316805 w 1316805"/>
                  <a:gd name="connsiteY2" fmla="*/ 178449 h 1242750"/>
                  <a:gd name="connsiteX3" fmla="*/ 1316805 w 1316805"/>
                  <a:gd name="connsiteY3" fmla="*/ 1242750 h 1242750"/>
                  <a:gd name="connsiteX0" fmla="*/ 0 w 487995"/>
                  <a:gd name="connsiteY0" fmla="*/ 22043 h 1242749"/>
                  <a:gd name="connsiteX1" fmla="*/ 309547 w 487995"/>
                  <a:gd name="connsiteY1" fmla="*/ 0 h 1242749"/>
                  <a:gd name="connsiteX2" fmla="*/ 487995 w 487995"/>
                  <a:gd name="connsiteY2" fmla="*/ 178448 h 1242749"/>
                  <a:gd name="connsiteX3" fmla="*/ 487995 w 487995"/>
                  <a:gd name="connsiteY3" fmla="*/ 1242749 h 1242749"/>
                  <a:gd name="connsiteX0" fmla="*/ 0 w 450358"/>
                  <a:gd name="connsiteY0" fmla="*/ 0 h 1248547"/>
                  <a:gd name="connsiteX1" fmla="*/ 271910 w 450358"/>
                  <a:gd name="connsiteY1" fmla="*/ 5798 h 1248547"/>
                  <a:gd name="connsiteX2" fmla="*/ 450358 w 450358"/>
                  <a:gd name="connsiteY2" fmla="*/ 184246 h 1248547"/>
                  <a:gd name="connsiteX3" fmla="*/ 450358 w 450358"/>
                  <a:gd name="connsiteY3" fmla="*/ 1248547 h 1248547"/>
                  <a:gd name="connsiteX0" fmla="*/ 0 w 450358"/>
                  <a:gd name="connsiteY0" fmla="*/ 0 h 1242975"/>
                  <a:gd name="connsiteX1" fmla="*/ 271910 w 450358"/>
                  <a:gd name="connsiteY1" fmla="*/ 226 h 1242975"/>
                  <a:gd name="connsiteX2" fmla="*/ 450358 w 450358"/>
                  <a:gd name="connsiteY2" fmla="*/ 178674 h 1242975"/>
                  <a:gd name="connsiteX3" fmla="*/ 450358 w 450358"/>
                  <a:gd name="connsiteY3" fmla="*/ 1242975 h 1242975"/>
                  <a:gd name="connsiteX0" fmla="*/ 0 w 450358"/>
                  <a:gd name="connsiteY0" fmla="*/ 0 h 661053"/>
                  <a:gd name="connsiteX1" fmla="*/ 271910 w 450358"/>
                  <a:gd name="connsiteY1" fmla="*/ 226 h 661053"/>
                  <a:gd name="connsiteX2" fmla="*/ 450358 w 450358"/>
                  <a:gd name="connsiteY2" fmla="*/ 178674 h 661053"/>
                  <a:gd name="connsiteX3" fmla="*/ 448006 w 450358"/>
                  <a:gd name="connsiteY3" fmla="*/ 661053 h 661053"/>
                  <a:gd name="connsiteX0" fmla="*/ 0 w 302159"/>
                  <a:gd name="connsiteY0" fmla="*/ 0 h 661053"/>
                  <a:gd name="connsiteX1" fmla="*/ 123711 w 302159"/>
                  <a:gd name="connsiteY1" fmla="*/ 226 h 661053"/>
                  <a:gd name="connsiteX2" fmla="*/ 302159 w 302159"/>
                  <a:gd name="connsiteY2" fmla="*/ 178674 h 661053"/>
                  <a:gd name="connsiteX3" fmla="*/ 299807 w 302159"/>
                  <a:gd name="connsiteY3" fmla="*/ 661053 h 661053"/>
                </a:gdLst>
                <a:ahLst/>
                <a:cxnLst>
                  <a:cxn ang="0">
                    <a:pos x="connsiteX0" y="connsiteY0"/>
                  </a:cxn>
                  <a:cxn ang="0">
                    <a:pos x="connsiteX1" y="connsiteY1"/>
                  </a:cxn>
                  <a:cxn ang="0">
                    <a:pos x="connsiteX2" y="connsiteY2"/>
                  </a:cxn>
                  <a:cxn ang="0">
                    <a:pos x="connsiteX3" y="connsiteY3"/>
                  </a:cxn>
                </a:cxnLst>
                <a:rect l="l" t="t" r="r" b="b"/>
                <a:pathLst>
                  <a:path w="302159" h="661053">
                    <a:moveTo>
                      <a:pt x="0" y="0"/>
                    </a:moveTo>
                    <a:lnTo>
                      <a:pt x="123711" y="226"/>
                    </a:lnTo>
                    <a:cubicBezTo>
                      <a:pt x="222265" y="226"/>
                      <a:pt x="302159" y="80120"/>
                      <a:pt x="302159" y="178674"/>
                    </a:cubicBezTo>
                    <a:lnTo>
                      <a:pt x="299807" y="661053"/>
                    </a:lnTo>
                  </a:path>
                </a:pathLst>
              </a:custGeom>
              <a:noFill/>
              <a:ln w="12700">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8" name="矩形: 圆角 20">
                <a:extLst>
                  <a:ext uri="{FF2B5EF4-FFF2-40B4-BE49-F238E27FC236}">
                    <a16:creationId xmlns:a16="http://schemas.microsoft.com/office/drawing/2014/main" id="{481FA6DF-64D9-98FA-320E-E471D825DDB7}"/>
                  </a:ext>
                </a:extLst>
              </p:cNvPr>
              <p:cNvSpPr/>
              <p:nvPr/>
            </p:nvSpPr>
            <p:spPr>
              <a:xfrm rot="5400000" flipV="1">
                <a:off x="6713654" y="1984724"/>
                <a:ext cx="839716" cy="355372"/>
              </a:xfrm>
              <a:custGeom>
                <a:avLst/>
                <a:gdLst>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7" fmla="*/ 0 w 1070664"/>
                  <a:gd name="connsiteY7" fmla="*/ 1242749 h 1421197"/>
                  <a:gd name="connsiteX8" fmla="*/ 0 w 1070664"/>
                  <a:gd name="connsiteY8" fmla="*/ 178448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8" fmla="*/ 91440 w 1070664"/>
                  <a:gd name="connsiteY8" fmla="*/ 1334189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5" fmla="*/ 0 w 892216"/>
                  <a:gd name="connsiteY5"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0" fmla="*/ 0 w 892216"/>
                  <a:gd name="connsiteY0" fmla="*/ 0 h 1242749"/>
                  <a:gd name="connsiteX1" fmla="*/ 713768 w 892216"/>
                  <a:gd name="connsiteY1" fmla="*/ 0 h 1242749"/>
                  <a:gd name="connsiteX2" fmla="*/ 892216 w 892216"/>
                  <a:gd name="connsiteY2" fmla="*/ 178448 h 1242749"/>
                  <a:gd name="connsiteX3" fmla="*/ 892216 w 892216"/>
                  <a:gd name="connsiteY3" fmla="*/ 1242749 h 1242749"/>
                  <a:gd name="connsiteX0" fmla="*/ 0 w 518882"/>
                  <a:gd name="connsiteY0" fmla="*/ 0 h 1242749"/>
                  <a:gd name="connsiteX1" fmla="*/ 340434 w 518882"/>
                  <a:gd name="connsiteY1" fmla="*/ 0 h 1242749"/>
                  <a:gd name="connsiteX2" fmla="*/ 518882 w 518882"/>
                  <a:gd name="connsiteY2" fmla="*/ 178448 h 1242749"/>
                  <a:gd name="connsiteX3" fmla="*/ 518882 w 518882"/>
                  <a:gd name="connsiteY3" fmla="*/ 1242749 h 1242749"/>
                  <a:gd name="connsiteX0" fmla="*/ 0 w 1580270"/>
                  <a:gd name="connsiteY0" fmla="*/ 0 h 1242750"/>
                  <a:gd name="connsiteX1" fmla="*/ 1401822 w 1580270"/>
                  <a:gd name="connsiteY1" fmla="*/ 1 h 1242750"/>
                  <a:gd name="connsiteX2" fmla="*/ 1580270 w 1580270"/>
                  <a:gd name="connsiteY2" fmla="*/ 178449 h 1242750"/>
                  <a:gd name="connsiteX3" fmla="*/ 1580270 w 1580270"/>
                  <a:gd name="connsiteY3" fmla="*/ 1242750 h 1242750"/>
                  <a:gd name="connsiteX0" fmla="*/ 0 w 1316805"/>
                  <a:gd name="connsiteY0" fmla="*/ 0 h 1242750"/>
                  <a:gd name="connsiteX1" fmla="*/ 1138357 w 1316805"/>
                  <a:gd name="connsiteY1" fmla="*/ 1 h 1242750"/>
                  <a:gd name="connsiteX2" fmla="*/ 1316805 w 1316805"/>
                  <a:gd name="connsiteY2" fmla="*/ 178449 h 1242750"/>
                  <a:gd name="connsiteX3" fmla="*/ 1316805 w 1316805"/>
                  <a:gd name="connsiteY3" fmla="*/ 1242750 h 1242750"/>
                  <a:gd name="connsiteX0" fmla="*/ 0 w 1316805"/>
                  <a:gd name="connsiteY0" fmla="*/ 0 h 735718"/>
                  <a:gd name="connsiteX1" fmla="*/ 1138357 w 1316805"/>
                  <a:gd name="connsiteY1" fmla="*/ 1 h 735718"/>
                  <a:gd name="connsiteX2" fmla="*/ 1316805 w 1316805"/>
                  <a:gd name="connsiteY2" fmla="*/ 178449 h 735718"/>
                  <a:gd name="connsiteX3" fmla="*/ 1316805 w 1316805"/>
                  <a:gd name="connsiteY3" fmla="*/ 735718 h 735718"/>
                  <a:gd name="connsiteX0" fmla="*/ 0 w 918468"/>
                  <a:gd name="connsiteY0" fmla="*/ 2 h 735717"/>
                  <a:gd name="connsiteX1" fmla="*/ 740020 w 918468"/>
                  <a:gd name="connsiteY1" fmla="*/ 0 h 735717"/>
                  <a:gd name="connsiteX2" fmla="*/ 918468 w 918468"/>
                  <a:gd name="connsiteY2" fmla="*/ 178448 h 735717"/>
                  <a:gd name="connsiteX3" fmla="*/ 918468 w 918468"/>
                  <a:gd name="connsiteY3" fmla="*/ 735717 h 735717"/>
                  <a:gd name="connsiteX0" fmla="*/ 0 w 847896"/>
                  <a:gd name="connsiteY0" fmla="*/ 2 h 735717"/>
                  <a:gd name="connsiteX1" fmla="*/ 669448 w 847896"/>
                  <a:gd name="connsiteY1" fmla="*/ 0 h 735717"/>
                  <a:gd name="connsiteX2" fmla="*/ 847896 w 847896"/>
                  <a:gd name="connsiteY2" fmla="*/ 178448 h 735717"/>
                  <a:gd name="connsiteX3" fmla="*/ 847896 w 847896"/>
                  <a:gd name="connsiteY3" fmla="*/ 735717 h 735717"/>
                  <a:gd name="connsiteX0" fmla="*/ 0 w 847896"/>
                  <a:gd name="connsiteY0" fmla="*/ 2 h 368188"/>
                  <a:gd name="connsiteX1" fmla="*/ 669448 w 847896"/>
                  <a:gd name="connsiteY1" fmla="*/ 0 h 368188"/>
                  <a:gd name="connsiteX2" fmla="*/ 847896 w 847896"/>
                  <a:gd name="connsiteY2" fmla="*/ 178448 h 368188"/>
                  <a:gd name="connsiteX3" fmla="*/ 843192 w 847896"/>
                  <a:gd name="connsiteY3" fmla="*/ 368188 h 368188"/>
                  <a:gd name="connsiteX0" fmla="*/ 0 w 852604"/>
                  <a:gd name="connsiteY0" fmla="*/ 2 h 432230"/>
                  <a:gd name="connsiteX1" fmla="*/ 669448 w 852604"/>
                  <a:gd name="connsiteY1" fmla="*/ 0 h 432230"/>
                  <a:gd name="connsiteX2" fmla="*/ 847896 w 852604"/>
                  <a:gd name="connsiteY2" fmla="*/ 178448 h 432230"/>
                  <a:gd name="connsiteX3" fmla="*/ 852604 w 852604"/>
                  <a:gd name="connsiteY3" fmla="*/ 432230 h 432230"/>
                  <a:gd name="connsiteX0" fmla="*/ 0 w 848349"/>
                  <a:gd name="connsiteY0" fmla="*/ 2 h 415525"/>
                  <a:gd name="connsiteX1" fmla="*/ 669448 w 848349"/>
                  <a:gd name="connsiteY1" fmla="*/ 0 h 415525"/>
                  <a:gd name="connsiteX2" fmla="*/ 847896 w 848349"/>
                  <a:gd name="connsiteY2" fmla="*/ 178448 h 415525"/>
                  <a:gd name="connsiteX3" fmla="*/ 847900 w 848349"/>
                  <a:gd name="connsiteY3" fmla="*/ 415525 h 415525"/>
                  <a:gd name="connsiteX0" fmla="*/ 0 w 829530"/>
                  <a:gd name="connsiteY0" fmla="*/ 2 h 415525"/>
                  <a:gd name="connsiteX1" fmla="*/ 650629 w 829530"/>
                  <a:gd name="connsiteY1" fmla="*/ 0 h 415525"/>
                  <a:gd name="connsiteX2" fmla="*/ 829077 w 829530"/>
                  <a:gd name="connsiteY2" fmla="*/ 178448 h 415525"/>
                  <a:gd name="connsiteX3" fmla="*/ 829081 w 829530"/>
                  <a:gd name="connsiteY3" fmla="*/ 415525 h 415525"/>
                </a:gdLst>
                <a:ahLst/>
                <a:cxnLst>
                  <a:cxn ang="0">
                    <a:pos x="connsiteX0" y="connsiteY0"/>
                  </a:cxn>
                  <a:cxn ang="0">
                    <a:pos x="connsiteX1" y="connsiteY1"/>
                  </a:cxn>
                  <a:cxn ang="0">
                    <a:pos x="connsiteX2" y="connsiteY2"/>
                  </a:cxn>
                  <a:cxn ang="0">
                    <a:pos x="connsiteX3" y="connsiteY3"/>
                  </a:cxn>
                </a:cxnLst>
                <a:rect l="l" t="t" r="r" b="b"/>
                <a:pathLst>
                  <a:path w="829530" h="415525">
                    <a:moveTo>
                      <a:pt x="0" y="2"/>
                    </a:moveTo>
                    <a:lnTo>
                      <a:pt x="650629" y="0"/>
                    </a:lnTo>
                    <a:cubicBezTo>
                      <a:pt x="749183" y="0"/>
                      <a:pt x="829077" y="79894"/>
                      <a:pt x="829077" y="178448"/>
                    </a:cubicBezTo>
                    <a:cubicBezTo>
                      <a:pt x="830646" y="263042"/>
                      <a:pt x="827512" y="330931"/>
                      <a:pt x="829081" y="415525"/>
                    </a:cubicBezTo>
                  </a:path>
                </a:pathLst>
              </a:custGeom>
              <a:noFill/>
              <a:ln w="12700">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39" name="矩形: 圆角 20">
                <a:extLst>
                  <a:ext uri="{FF2B5EF4-FFF2-40B4-BE49-F238E27FC236}">
                    <a16:creationId xmlns:a16="http://schemas.microsoft.com/office/drawing/2014/main" id="{5760788D-6923-B44B-C207-EF240D8264FD}"/>
                  </a:ext>
                </a:extLst>
              </p:cNvPr>
              <p:cNvSpPr/>
              <p:nvPr/>
            </p:nvSpPr>
            <p:spPr>
              <a:xfrm rot="5400000" flipH="1">
                <a:off x="7316153" y="2561613"/>
                <a:ext cx="226644" cy="267034"/>
              </a:xfrm>
              <a:custGeom>
                <a:avLst/>
                <a:gdLst>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7" fmla="*/ 0 w 1070664"/>
                  <a:gd name="connsiteY7" fmla="*/ 1242749 h 1421197"/>
                  <a:gd name="connsiteX8" fmla="*/ 0 w 1070664"/>
                  <a:gd name="connsiteY8" fmla="*/ 178448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8" fmla="*/ 91440 w 1070664"/>
                  <a:gd name="connsiteY8" fmla="*/ 1334189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5" fmla="*/ 0 w 892216"/>
                  <a:gd name="connsiteY5"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0" fmla="*/ 0 w 892216"/>
                  <a:gd name="connsiteY0" fmla="*/ 0 h 1242749"/>
                  <a:gd name="connsiteX1" fmla="*/ 713768 w 892216"/>
                  <a:gd name="connsiteY1" fmla="*/ 0 h 1242749"/>
                  <a:gd name="connsiteX2" fmla="*/ 892216 w 892216"/>
                  <a:gd name="connsiteY2" fmla="*/ 178448 h 1242749"/>
                  <a:gd name="connsiteX3" fmla="*/ 892216 w 892216"/>
                  <a:gd name="connsiteY3" fmla="*/ 1242749 h 1242749"/>
                  <a:gd name="connsiteX0" fmla="*/ 0 w 518882"/>
                  <a:gd name="connsiteY0" fmla="*/ 0 h 1242749"/>
                  <a:gd name="connsiteX1" fmla="*/ 340434 w 518882"/>
                  <a:gd name="connsiteY1" fmla="*/ 0 h 1242749"/>
                  <a:gd name="connsiteX2" fmla="*/ 518882 w 518882"/>
                  <a:gd name="connsiteY2" fmla="*/ 178448 h 1242749"/>
                  <a:gd name="connsiteX3" fmla="*/ 518882 w 518882"/>
                  <a:gd name="connsiteY3" fmla="*/ 1242749 h 1242749"/>
                  <a:gd name="connsiteX0" fmla="*/ 0 w 1580270"/>
                  <a:gd name="connsiteY0" fmla="*/ 0 h 1242750"/>
                  <a:gd name="connsiteX1" fmla="*/ 1401822 w 1580270"/>
                  <a:gd name="connsiteY1" fmla="*/ 1 h 1242750"/>
                  <a:gd name="connsiteX2" fmla="*/ 1580270 w 1580270"/>
                  <a:gd name="connsiteY2" fmla="*/ 178449 h 1242750"/>
                  <a:gd name="connsiteX3" fmla="*/ 1580270 w 1580270"/>
                  <a:gd name="connsiteY3" fmla="*/ 1242750 h 1242750"/>
                  <a:gd name="connsiteX0" fmla="*/ 0 w 1580270"/>
                  <a:gd name="connsiteY0" fmla="*/ 0 h 431958"/>
                  <a:gd name="connsiteX1" fmla="*/ 1401822 w 1580270"/>
                  <a:gd name="connsiteY1" fmla="*/ 1 h 431958"/>
                  <a:gd name="connsiteX2" fmla="*/ 1580270 w 1580270"/>
                  <a:gd name="connsiteY2" fmla="*/ 178449 h 431958"/>
                  <a:gd name="connsiteX3" fmla="*/ 1580270 w 1580270"/>
                  <a:gd name="connsiteY3" fmla="*/ 431958 h 431958"/>
                  <a:gd name="connsiteX0" fmla="*/ 0 w 579103"/>
                  <a:gd name="connsiteY0" fmla="*/ 0 h 431958"/>
                  <a:gd name="connsiteX1" fmla="*/ 400655 w 579103"/>
                  <a:gd name="connsiteY1" fmla="*/ 1 h 431958"/>
                  <a:gd name="connsiteX2" fmla="*/ 579103 w 579103"/>
                  <a:gd name="connsiteY2" fmla="*/ 178449 h 431958"/>
                  <a:gd name="connsiteX3" fmla="*/ 579103 w 579103"/>
                  <a:gd name="connsiteY3" fmla="*/ 431958 h 431958"/>
                  <a:gd name="connsiteX0" fmla="*/ 0 w 579103"/>
                  <a:gd name="connsiteY0" fmla="*/ 0 h 312232"/>
                  <a:gd name="connsiteX1" fmla="*/ 400655 w 579103"/>
                  <a:gd name="connsiteY1" fmla="*/ 1 h 312232"/>
                  <a:gd name="connsiteX2" fmla="*/ 579103 w 579103"/>
                  <a:gd name="connsiteY2" fmla="*/ 178449 h 312232"/>
                  <a:gd name="connsiteX3" fmla="*/ 579103 w 579103"/>
                  <a:gd name="connsiteY3" fmla="*/ 312232 h 312232"/>
                  <a:gd name="connsiteX0" fmla="*/ 0 w 367389"/>
                  <a:gd name="connsiteY0" fmla="*/ 0 h 312232"/>
                  <a:gd name="connsiteX1" fmla="*/ 188941 w 367389"/>
                  <a:gd name="connsiteY1" fmla="*/ 1 h 312232"/>
                  <a:gd name="connsiteX2" fmla="*/ 367389 w 367389"/>
                  <a:gd name="connsiteY2" fmla="*/ 178449 h 312232"/>
                  <a:gd name="connsiteX3" fmla="*/ 367389 w 367389"/>
                  <a:gd name="connsiteY3" fmla="*/ 312232 h 312232"/>
                  <a:gd name="connsiteX0" fmla="*/ 0 w 223895"/>
                  <a:gd name="connsiteY0" fmla="*/ 0 h 312233"/>
                  <a:gd name="connsiteX1" fmla="*/ 45447 w 223895"/>
                  <a:gd name="connsiteY1" fmla="*/ 2 h 312233"/>
                  <a:gd name="connsiteX2" fmla="*/ 223895 w 223895"/>
                  <a:gd name="connsiteY2" fmla="*/ 178450 h 312233"/>
                  <a:gd name="connsiteX3" fmla="*/ 223895 w 223895"/>
                  <a:gd name="connsiteY3" fmla="*/ 312233 h 312233"/>
                </a:gdLst>
                <a:ahLst/>
                <a:cxnLst>
                  <a:cxn ang="0">
                    <a:pos x="connsiteX0" y="connsiteY0"/>
                  </a:cxn>
                  <a:cxn ang="0">
                    <a:pos x="connsiteX1" y="connsiteY1"/>
                  </a:cxn>
                  <a:cxn ang="0">
                    <a:pos x="connsiteX2" y="connsiteY2"/>
                  </a:cxn>
                  <a:cxn ang="0">
                    <a:pos x="connsiteX3" y="connsiteY3"/>
                  </a:cxn>
                </a:cxnLst>
                <a:rect l="l" t="t" r="r" b="b"/>
                <a:pathLst>
                  <a:path w="223895" h="312233">
                    <a:moveTo>
                      <a:pt x="0" y="0"/>
                    </a:moveTo>
                    <a:lnTo>
                      <a:pt x="45447" y="2"/>
                    </a:lnTo>
                    <a:cubicBezTo>
                      <a:pt x="144001" y="2"/>
                      <a:pt x="223895" y="79896"/>
                      <a:pt x="223895" y="178450"/>
                    </a:cubicBezTo>
                    <a:lnTo>
                      <a:pt x="223895" y="312233"/>
                    </a:lnTo>
                  </a:path>
                </a:pathLst>
              </a:custGeom>
              <a:noFill/>
              <a:ln w="12700">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nvGrpSpPr>
              <p:cNvPr id="40" name="组合 39">
                <a:extLst>
                  <a:ext uri="{FF2B5EF4-FFF2-40B4-BE49-F238E27FC236}">
                    <a16:creationId xmlns:a16="http://schemas.microsoft.com/office/drawing/2014/main" id="{D86454BD-3D1F-1A5A-636E-DDF7282B0D34}"/>
                  </a:ext>
                </a:extLst>
              </p:cNvPr>
              <p:cNvGrpSpPr/>
              <p:nvPr/>
            </p:nvGrpSpPr>
            <p:grpSpPr>
              <a:xfrm flipH="1">
                <a:off x="7886826" y="2929000"/>
                <a:ext cx="1068677" cy="256662"/>
                <a:chOff x="415774" y="2847741"/>
                <a:chExt cx="916236" cy="256662"/>
              </a:xfrm>
            </p:grpSpPr>
            <p:sp>
              <p:nvSpPr>
                <p:cNvPr id="50" name="矩形 49">
                  <a:extLst>
                    <a:ext uri="{FF2B5EF4-FFF2-40B4-BE49-F238E27FC236}">
                      <a16:creationId xmlns:a16="http://schemas.microsoft.com/office/drawing/2014/main" id="{0E9E2286-D655-C2C6-DA48-8C83492C56B3}"/>
                    </a:ext>
                  </a:extLst>
                </p:cNvPr>
                <p:cNvSpPr/>
                <p:nvPr/>
              </p:nvSpPr>
              <p:spPr>
                <a:xfrm>
                  <a:off x="873893" y="2847742"/>
                  <a:ext cx="458117" cy="2566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方正兰亭黑简体" panose="02000000000000000000" pitchFamily="2" charset="-122"/>
                      <a:ea typeface="方正兰亭黑简体" panose="02000000000000000000" pitchFamily="2" charset="-122"/>
                    </a:rPr>
                    <a:t>指针</a:t>
                  </a:r>
                </a:p>
              </p:txBody>
            </p:sp>
            <p:sp>
              <p:nvSpPr>
                <p:cNvPr id="51" name="矩形 50">
                  <a:extLst>
                    <a:ext uri="{FF2B5EF4-FFF2-40B4-BE49-F238E27FC236}">
                      <a16:creationId xmlns:a16="http://schemas.microsoft.com/office/drawing/2014/main" id="{5C9B1892-5987-21BB-9AFA-1272411A56EA}"/>
                    </a:ext>
                  </a:extLst>
                </p:cNvPr>
                <p:cNvSpPr/>
                <p:nvPr/>
              </p:nvSpPr>
              <p:spPr>
                <a:xfrm>
                  <a:off x="415774" y="2847741"/>
                  <a:ext cx="458119" cy="2566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000" b="1" dirty="0">
                      <a:solidFill>
                        <a:schemeClr val="tx1"/>
                      </a:solidFill>
                      <a:latin typeface="方正兰亭黑简体" panose="02000000000000000000" pitchFamily="2" charset="-122"/>
                      <a:ea typeface="方正兰亭黑简体" panose="02000000000000000000" pitchFamily="2" charset="-122"/>
                    </a:rPr>
                    <a:t>版本</a:t>
                  </a:r>
                </a:p>
              </p:txBody>
            </p:sp>
          </p:grpSp>
          <p:grpSp>
            <p:nvGrpSpPr>
              <p:cNvPr id="41" name="组合 40">
                <a:extLst>
                  <a:ext uri="{FF2B5EF4-FFF2-40B4-BE49-F238E27FC236}">
                    <a16:creationId xmlns:a16="http://schemas.microsoft.com/office/drawing/2014/main" id="{B8A5509A-804B-02B1-0DCC-957128B88C70}"/>
                  </a:ext>
                </a:extLst>
              </p:cNvPr>
              <p:cNvGrpSpPr/>
              <p:nvPr/>
            </p:nvGrpSpPr>
            <p:grpSpPr>
              <a:xfrm>
                <a:off x="8177132" y="3187735"/>
                <a:ext cx="979554" cy="437546"/>
                <a:chOff x="8177132" y="3234075"/>
                <a:chExt cx="979554" cy="437546"/>
              </a:xfrm>
            </p:grpSpPr>
            <p:sp>
              <p:nvSpPr>
                <p:cNvPr id="48" name="矩形: 圆角 20">
                  <a:extLst>
                    <a:ext uri="{FF2B5EF4-FFF2-40B4-BE49-F238E27FC236}">
                      <a16:creationId xmlns:a16="http://schemas.microsoft.com/office/drawing/2014/main" id="{CD6E9FE9-E560-C5F0-AA31-83905D99CA80}"/>
                    </a:ext>
                  </a:extLst>
                </p:cNvPr>
                <p:cNvSpPr/>
                <p:nvPr/>
              </p:nvSpPr>
              <p:spPr>
                <a:xfrm>
                  <a:off x="8787654" y="3414960"/>
                  <a:ext cx="369032" cy="256661"/>
                </a:xfrm>
                <a:custGeom>
                  <a:avLst/>
                  <a:gdLst>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7" fmla="*/ 0 w 1070664"/>
                    <a:gd name="connsiteY7" fmla="*/ 1242749 h 1421197"/>
                    <a:gd name="connsiteX8" fmla="*/ 0 w 1070664"/>
                    <a:gd name="connsiteY8" fmla="*/ 178448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8" fmla="*/ 91440 w 1070664"/>
                    <a:gd name="connsiteY8" fmla="*/ 1334189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5" fmla="*/ 0 w 892216"/>
                    <a:gd name="connsiteY5"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0" fmla="*/ 0 w 892216"/>
                    <a:gd name="connsiteY0" fmla="*/ 0 h 1242749"/>
                    <a:gd name="connsiteX1" fmla="*/ 713768 w 892216"/>
                    <a:gd name="connsiteY1" fmla="*/ 0 h 1242749"/>
                    <a:gd name="connsiteX2" fmla="*/ 892216 w 892216"/>
                    <a:gd name="connsiteY2" fmla="*/ 178448 h 1242749"/>
                    <a:gd name="connsiteX3" fmla="*/ 892216 w 892216"/>
                    <a:gd name="connsiteY3" fmla="*/ 1242749 h 1242749"/>
                    <a:gd name="connsiteX0" fmla="*/ 0 w 518882"/>
                    <a:gd name="connsiteY0" fmla="*/ 0 h 1242749"/>
                    <a:gd name="connsiteX1" fmla="*/ 340434 w 518882"/>
                    <a:gd name="connsiteY1" fmla="*/ 0 h 1242749"/>
                    <a:gd name="connsiteX2" fmla="*/ 518882 w 518882"/>
                    <a:gd name="connsiteY2" fmla="*/ 178448 h 1242749"/>
                    <a:gd name="connsiteX3" fmla="*/ 518882 w 518882"/>
                    <a:gd name="connsiteY3" fmla="*/ 1242749 h 1242749"/>
                    <a:gd name="connsiteX0" fmla="*/ 0 w 522018"/>
                    <a:gd name="connsiteY0" fmla="*/ 0 h 429730"/>
                    <a:gd name="connsiteX1" fmla="*/ 340434 w 522018"/>
                    <a:gd name="connsiteY1" fmla="*/ 0 h 429730"/>
                    <a:gd name="connsiteX2" fmla="*/ 518882 w 522018"/>
                    <a:gd name="connsiteY2" fmla="*/ 178448 h 429730"/>
                    <a:gd name="connsiteX3" fmla="*/ 522018 w 522018"/>
                    <a:gd name="connsiteY3" fmla="*/ 429730 h 429730"/>
                  </a:gdLst>
                  <a:ahLst/>
                  <a:cxnLst>
                    <a:cxn ang="0">
                      <a:pos x="connsiteX0" y="connsiteY0"/>
                    </a:cxn>
                    <a:cxn ang="0">
                      <a:pos x="connsiteX1" y="connsiteY1"/>
                    </a:cxn>
                    <a:cxn ang="0">
                      <a:pos x="connsiteX2" y="connsiteY2"/>
                    </a:cxn>
                    <a:cxn ang="0">
                      <a:pos x="connsiteX3" y="connsiteY3"/>
                    </a:cxn>
                  </a:cxnLst>
                  <a:rect l="l" t="t" r="r" b="b"/>
                  <a:pathLst>
                    <a:path w="522018" h="429730">
                      <a:moveTo>
                        <a:pt x="0" y="0"/>
                      </a:moveTo>
                      <a:lnTo>
                        <a:pt x="340434" y="0"/>
                      </a:lnTo>
                      <a:cubicBezTo>
                        <a:pt x="438988" y="0"/>
                        <a:pt x="518882" y="79894"/>
                        <a:pt x="518882" y="178448"/>
                      </a:cubicBezTo>
                      <a:cubicBezTo>
                        <a:pt x="519927" y="262209"/>
                        <a:pt x="520973" y="345969"/>
                        <a:pt x="522018" y="429730"/>
                      </a:cubicBezTo>
                    </a:path>
                  </a:pathLst>
                </a:cu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9" name="矩形: 圆角 20">
                  <a:extLst>
                    <a:ext uri="{FF2B5EF4-FFF2-40B4-BE49-F238E27FC236}">
                      <a16:creationId xmlns:a16="http://schemas.microsoft.com/office/drawing/2014/main" id="{F196BB8B-01F3-2658-AD1D-B913ADAEE800}"/>
                    </a:ext>
                  </a:extLst>
                </p:cNvPr>
                <p:cNvSpPr/>
                <p:nvPr/>
              </p:nvSpPr>
              <p:spPr>
                <a:xfrm rot="5400000" flipV="1">
                  <a:off x="8401419" y="3009788"/>
                  <a:ext cx="180639" cy="629213"/>
                </a:xfrm>
                <a:custGeom>
                  <a:avLst/>
                  <a:gdLst>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7" fmla="*/ 0 w 1070664"/>
                    <a:gd name="connsiteY7" fmla="*/ 1242749 h 1421197"/>
                    <a:gd name="connsiteX8" fmla="*/ 0 w 1070664"/>
                    <a:gd name="connsiteY8" fmla="*/ 178448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8" fmla="*/ 91440 w 1070664"/>
                    <a:gd name="connsiteY8" fmla="*/ 1334189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5" fmla="*/ 0 w 892216"/>
                    <a:gd name="connsiteY5"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0" fmla="*/ 0 w 892216"/>
                    <a:gd name="connsiteY0" fmla="*/ 0 h 1242749"/>
                    <a:gd name="connsiteX1" fmla="*/ 713768 w 892216"/>
                    <a:gd name="connsiteY1" fmla="*/ 0 h 1242749"/>
                    <a:gd name="connsiteX2" fmla="*/ 892216 w 892216"/>
                    <a:gd name="connsiteY2" fmla="*/ 178448 h 1242749"/>
                    <a:gd name="connsiteX3" fmla="*/ 892216 w 892216"/>
                    <a:gd name="connsiteY3" fmla="*/ 1242749 h 1242749"/>
                    <a:gd name="connsiteX0" fmla="*/ 0 w 518882"/>
                    <a:gd name="connsiteY0" fmla="*/ 0 h 1242749"/>
                    <a:gd name="connsiteX1" fmla="*/ 340434 w 518882"/>
                    <a:gd name="connsiteY1" fmla="*/ 0 h 1242749"/>
                    <a:gd name="connsiteX2" fmla="*/ 518882 w 518882"/>
                    <a:gd name="connsiteY2" fmla="*/ 178448 h 1242749"/>
                    <a:gd name="connsiteX3" fmla="*/ 518882 w 518882"/>
                    <a:gd name="connsiteY3" fmla="*/ 1242749 h 1242749"/>
                    <a:gd name="connsiteX0" fmla="*/ 0 w 1580270"/>
                    <a:gd name="connsiteY0" fmla="*/ 0 h 1242750"/>
                    <a:gd name="connsiteX1" fmla="*/ 1401822 w 1580270"/>
                    <a:gd name="connsiteY1" fmla="*/ 1 h 1242750"/>
                    <a:gd name="connsiteX2" fmla="*/ 1580270 w 1580270"/>
                    <a:gd name="connsiteY2" fmla="*/ 178449 h 1242750"/>
                    <a:gd name="connsiteX3" fmla="*/ 1580270 w 1580270"/>
                    <a:gd name="connsiteY3" fmla="*/ 1242750 h 1242750"/>
                    <a:gd name="connsiteX0" fmla="*/ 0 w 1316805"/>
                    <a:gd name="connsiteY0" fmla="*/ 0 h 1242750"/>
                    <a:gd name="connsiteX1" fmla="*/ 1138357 w 1316805"/>
                    <a:gd name="connsiteY1" fmla="*/ 1 h 1242750"/>
                    <a:gd name="connsiteX2" fmla="*/ 1316805 w 1316805"/>
                    <a:gd name="connsiteY2" fmla="*/ 178449 h 1242750"/>
                    <a:gd name="connsiteX3" fmla="*/ 1316805 w 1316805"/>
                    <a:gd name="connsiteY3" fmla="*/ 1242750 h 1242750"/>
                    <a:gd name="connsiteX0" fmla="*/ 0 w 1316805"/>
                    <a:gd name="connsiteY0" fmla="*/ 0 h 735718"/>
                    <a:gd name="connsiteX1" fmla="*/ 1138357 w 1316805"/>
                    <a:gd name="connsiteY1" fmla="*/ 1 h 735718"/>
                    <a:gd name="connsiteX2" fmla="*/ 1316805 w 1316805"/>
                    <a:gd name="connsiteY2" fmla="*/ 178449 h 735718"/>
                    <a:gd name="connsiteX3" fmla="*/ 1316805 w 1316805"/>
                    <a:gd name="connsiteY3" fmla="*/ 735718 h 735718"/>
                    <a:gd name="connsiteX0" fmla="*/ 0 w 918468"/>
                    <a:gd name="connsiteY0" fmla="*/ 2 h 735717"/>
                    <a:gd name="connsiteX1" fmla="*/ 740020 w 918468"/>
                    <a:gd name="connsiteY1" fmla="*/ 0 h 735717"/>
                    <a:gd name="connsiteX2" fmla="*/ 918468 w 918468"/>
                    <a:gd name="connsiteY2" fmla="*/ 178448 h 735717"/>
                    <a:gd name="connsiteX3" fmla="*/ 918468 w 918468"/>
                    <a:gd name="connsiteY3" fmla="*/ 735717 h 735717"/>
                    <a:gd name="connsiteX0" fmla="*/ 0 w 847896"/>
                    <a:gd name="connsiteY0" fmla="*/ 2 h 735717"/>
                    <a:gd name="connsiteX1" fmla="*/ 669448 w 847896"/>
                    <a:gd name="connsiteY1" fmla="*/ 0 h 735717"/>
                    <a:gd name="connsiteX2" fmla="*/ 847896 w 847896"/>
                    <a:gd name="connsiteY2" fmla="*/ 178448 h 735717"/>
                    <a:gd name="connsiteX3" fmla="*/ 847896 w 847896"/>
                    <a:gd name="connsiteY3" fmla="*/ 735717 h 735717"/>
                    <a:gd name="connsiteX0" fmla="*/ 0 w 240985"/>
                    <a:gd name="connsiteY0" fmla="*/ 2786 h 735717"/>
                    <a:gd name="connsiteX1" fmla="*/ 62537 w 240985"/>
                    <a:gd name="connsiteY1" fmla="*/ 0 h 735717"/>
                    <a:gd name="connsiteX2" fmla="*/ 240985 w 240985"/>
                    <a:gd name="connsiteY2" fmla="*/ 178448 h 735717"/>
                    <a:gd name="connsiteX3" fmla="*/ 240985 w 240985"/>
                    <a:gd name="connsiteY3" fmla="*/ 735717 h 735717"/>
                    <a:gd name="connsiteX0" fmla="*/ 0 w 243336"/>
                    <a:gd name="connsiteY0" fmla="*/ 1 h 738498"/>
                    <a:gd name="connsiteX1" fmla="*/ 64888 w 243336"/>
                    <a:gd name="connsiteY1" fmla="*/ 2781 h 738498"/>
                    <a:gd name="connsiteX2" fmla="*/ 243336 w 243336"/>
                    <a:gd name="connsiteY2" fmla="*/ 181229 h 738498"/>
                    <a:gd name="connsiteX3" fmla="*/ 243336 w 243336"/>
                    <a:gd name="connsiteY3" fmla="*/ 738498 h 738498"/>
                    <a:gd name="connsiteX0" fmla="*/ 0 w 236276"/>
                    <a:gd name="connsiteY0" fmla="*/ 2792 h 735717"/>
                    <a:gd name="connsiteX1" fmla="*/ 57828 w 236276"/>
                    <a:gd name="connsiteY1" fmla="*/ 0 h 735717"/>
                    <a:gd name="connsiteX2" fmla="*/ 236276 w 236276"/>
                    <a:gd name="connsiteY2" fmla="*/ 178448 h 735717"/>
                    <a:gd name="connsiteX3" fmla="*/ 236276 w 236276"/>
                    <a:gd name="connsiteY3" fmla="*/ 735717 h 735717"/>
                    <a:gd name="connsiteX0" fmla="*/ 0 w 238629"/>
                    <a:gd name="connsiteY0" fmla="*/ 8 h 735717"/>
                    <a:gd name="connsiteX1" fmla="*/ 60181 w 238629"/>
                    <a:gd name="connsiteY1" fmla="*/ 0 h 735717"/>
                    <a:gd name="connsiteX2" fmla="*/ 238629 w 238629"/>
                    <a:gd name="connsiteY2" fmla="*/ 178448 h 735717"/>
                    <a:gd name="connsiteX3" fmla="*/ 238629 w 238629"/>
                    <a:gd name="connsiteY3" fmla="*/ 735717 h 735717"/>
                    <a:gd name="connsiteX0" fmla="*/ 0 w 178448"/>
                    <a:gd name="connsiteY0" fmla="*/ 0 h 735717"/>
                    <a:gd name="connsiteX1" fmla="*/ 178448 w 178448"/>
                    <a:gd name="connsiteY1" fmla="*/ 178448 h 735717"/>
                    <a:gd name="connsiteX2" fmla="*/ 178448 w 178448"/>
                    <a:gd name="connsiteY2" fmla="*/ 735717 h 735717"/>
                  </a:gdLst>
                  <a:ahLst/>
                  <a:cxnLst>
                    <a:cxn ang="0">
                      <a:pos x="connsiteX0" y="connsiteY0"/>
                    </a:cxn>
                    <a:cxn ang="0">
                      <a:pos x="connsiteX1" y="connsiteY1"/>
                    </a:cxn>
                    <a:cxn ang="0">
                      <a:pos x="connsiteX2" y="connsiteY2"/>
                    </a:cxn>
                  </a:cxnLst>
                  <a:rect l="l" t="t" r="r" b="b"/>
                  <a:pathLst>
                    <a:path w="178448" h="735717">
                      <a:moveTo>
                        <a:pt x="0" y="0"/>
                      </a:moveTo>
                      <a:cubicBezTo>
                        <a:pt x="98554" y="0"/>
                        <a:pt x="178448" y="79894"/>
                        <a:pt x="178448" y="178448"/>
                      </a:cubicBezTo>
                      <a:lnTo>
                        <a:pt x="178448" y="735717"/>
                      </a:lnTo>
                    </a:path>
                  </a:pathLst>
                </a:custGeom>
                <a:noFill/>
                <a:ln w="12700">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
            <p:nvSpPr>
              <p:cNvPr id="42" name="矩形: 圆角 20">
                <a:extLst>
                  <a:ext uri="{FF2B5EF4-FFF2-40B4-BE49-F238E27FC236}">
                    <a16:creationId xmlns:a16="http://schemas.microsoft.com/office/drawing/2014/main" id="{10B12574-34D3-1128-938D-ED19772710AA}"/>
                  </a:ext>
                </a:extLst>
              </p:cNvPr>
              <p:cNvSpPr/>
              <p:nvPr/>
            </p:nvSpPr>
            <p:spPr>
              <a:xfrm rot="5400000" flipV="1">
                <a:off x="7580210" y="2745460"/>
                <a:ext cx="282839" cy="317268"/>
              </a:xfrm>
              <a:custGeom>
                <a:avLst/>
                <a:gdLst>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7" fmla="*/ 0 w 1070664"/>
                  <a:gd name="connsiteY7" fmla="*/ 1242749 h 1421197"/>
                  <a:gd name="connsiteX8" fmla="*/ 0 w 1070664"/>
                  <a:gd name="connsiteY8" fmla="*/ 178448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8" fmla="*/ 91440 w 1070664"/>
                  <a:gd name="connsiteY8" fmla="*/ 1334189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5" fmla="*/ 0 w 892216"/>
                  <a:gd name="connsiteY5"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0" fmla="*/ 0 w 892216"/>
                  <a:gd name="connsiteY0" fmla="*/ 0 h 1242749"/>
                  <a:gd name="connsiteX1" fmla="*/ 713768 w 892216"/>
                  <a:gd name="connsiteY1" fmla="*/ 0 h 1242749"/>
                  <a:gd name="connsiteX2" fmla="*/ 892216 w 892216"/>
                  <a:gd name="connsiteY2" fmla="*/ 178448 h 1242749"/>
                  <a:gd name="connsiteX3" fmla="*/ 892216 w 892216"/>
                  <a:gd name="connsiteY3" fmla="*/ 1242749 h 1242749"/>
                  <a:gd name="connsiteX0" fmla="*/ 0 w 518882"/>
                  <a:gd name="connsiteY0" fmla="*/ 0 h 1242749"/>
                  <a:gd name="connsiteX1" fmla="*/ 340434 w 518882"/>
                  <a:gd name="connsiteY1" fmla="*/ 0 h 1242749"/>
                  <a:gd name="connsiteX2" fmla="*/ 518882 w 518882"/>
                  <a:gd name="connsiteY2" fmla="*/ 178448 h 1242749"/>
                  <a:gd name="connsiteX3" fmla="*/ 518882 w 518882"/>
                  <a:gd name="connsiteY3" fmla="*/ 1242749 h 1242749"/>
                  <a:gd name="connsiteX0" fmla="*/ 0 w 1580270"/>
                  <a:gd name="connsiteY0" fmla="*/ 0 h 1242750"/>
                  <a:gd name="connsiteX1" fmla="*/ 1401822 w 1580270"/>
                  <a:gd name="connsiteY1" fmla="*/ 1 h 1242750"/>
                  <a:gd name="connsiteX2" fmla="*/ 1580270 w 1580270"/>
                  <a:gd name="connsiteY2" fmla="*/ 178449 h 1242750"/>
                  <a:gd name="connsiteX3" fmla="*/ 1580270 w 1580270"/>
                  <a:gd name="connsiteY3" fmla="*/ 1242750 h 1242750"/>
                  <a:gd name="connsiteX0" fmla="*/ 0 w 1316805"/>
                  <a:gd name="connsiteY0" fmla="*/ 0 h 1242750"/>
                  <a:gd name="connsiteX1" fmla="*/ 1138357 w 1316805"/>
                  <a:gd name="connsiteY1" fmla="*/ 1 h 1242750"/>
                  <a:gd name="connsiteX2" fmla="*/ 1316805 w 1316805"/>
                  <a:gd name="connsiteY2" fmla="*/ 178449 h 1242750"/>
                  <a:gd name="connsiteX3" fmla="*/ 1316805 w 1316805"/>
                  <a:gd name="connsiteY3" fmla="*/ 1242750 h 1242750"/>
                  <a:gd name="connsiteX0" fmla="*/ 0 w 1316805"/>
                  <a:gd name="connsiteY0" fmla="*/ 0 h 735718"/>
                  <a:gd name="connsiteX1" fmla="*/ 1138357 w 1316805"/>
                  <a:gd name="connsiteY1" fmla="*/ 1 h 735718"/>
                  <a:gd name="connsiteX2" fmla="*/ 1316805 w 1316805"/>
                  <a:gd name="connsiteY2" fmla="*/ 178449 h 735718"/>
                  <a:gd name="connsiteX3" fmla="*/ 1316805 w 1316805"/>
                  <a:gd name="connsiteY3" fmla="*/ 735718 h 735718"/>
                  <a:gd name="connsiteX0" fmla="*/ 0 w 293523"/>
                  <a:gd name="connsiteY0" fmla="*/ 5570 h 735717"/>
                  <a:gd name="connsiteX1" fmla="*/ 115075 w 293523"/>
                  <a:gd name="connsiteY1" fmla="*/ 0 h 735717"/>
                  <a:gd name="connsiteX2" fmla="*/ 293523 w 293523"/>
                  <a:gd name="connsiteY2" fmla="*/ 178448 h 735717"/>
                  <a:gd name="connsiteX3" fmla="*/ 293523 w 293523"/>
                  <a:gd name="connsiteY3" fmla="*/ 735717 h 735717"/>
                  <a:gd name="connsiteX0" fmla="*/ 0 w 288818"/>
                  <a:gd name="connsiteY0" fmla="*/ 0 h 738499"/>
                  <a:gd name="connsiteX1" fmla="*/ 110370 w 288818"/>
                  <a:gd name="connsiteY1" fmla="*/ 2782 h 738499"/>
                  <a:gd name="connsiteX2" fmla="*/ 288818 w 288818"/>
                  <a:gd name="connsiteY2" fmla="*/ 181230 h 738499"/>
                  <a:gd name="connsiteX3" fmla="*/ 288818 w 288818"/>
                  <a:gd name="connsiteY3" fmla="*/ 738499 h 738499"/>
                  <a:gd name="connsiteX0" fmla="*/ 0 w 274703"/>
                  <a:gd name="connsiteY0" fmla="*/ 2787 h 735717"/>
                  <a:gd name="connsiteX1" fmla="*/ 96255 w 274703"/>
                  <a:gd name="connsiteY1" fmla="*/ 0 h 735717"/>
                  <a:gd name="connsiteX2" fmla="*/ 274703 w 274703"/>
                  <a:gd name="connsiteY2" fmla="*/ 178448 h 735717"/>
                  <a:gd name="connsiteX3" fmla="*/ 274703 w 274703"/>
                  <a:gd name="connsiteY3" fmla="*/ 735717 h 735717"/>
                  <a:gd name="connsiteX0" fmla="*/ 0 w 279406"/>
                  <a:gd name="connsiteY0" fmla="*/ 0 h 738496"/>
                  <a:gd name="connsiteX1" fmla="*/ 100958 w 279406"/>
                  <a:gd name="connsiteY1" fmla="*/ 2779 h 738496"/>
                  <a:gd name="connsiteX2" fmla="*/ 279406 w 279406"/>
                  <a:gd name="connsiteY2" fmla="*/ 181227 h 738496"/>
                  <a:gd name="connsiteX3" fmla="*/ 279406 w 279406"/>
                  <a:gd name="connsiteY3" fmla="*/ 738496 h 738496"/>
                  <a:gd name="connsiteX0" fmla="*/ 0 w 279408"/>
                  <a:gd name="connsiteY0" fmla="*/ 0 h 370970"/>
                  <a:gd name="connsiteX1" fmla="*/ 100958 w 279408"/>
                  <a:gd name="connsiteY1" fmla="*/ 2779 h 370970"/>
                  <a:gd name="connsiteX2" fmla="*/ 279406 w 279408"/>
                  <a:gd name="connsiteY2" fmla="*/ 181227 h 370970"/>
                  <a:gd name="connsiteX3" fmla="*/ 279408 w 279408"/>
                  <a:gd name="connsiteY3" fmla="*/ 370970 h 370970"/>
                </a:gdLst>
                <a:ahLst/>
                <a:cxnLst>
                  <a:cxn ang="0">
                    <a:pos x="connsiteX0" y="connsiteY0"/>
                  </a:cxn>
                  <a:cxn ang="0">
                    <a:pos x="connsiteX1" y="connsiteY1"/>
                  </a:cxn>
                  <a:cxn ang="0">
                    <a:pos x="connsiteX2" y="connsiteY2"/>
                  </a:cxn>
                  <a:cxn ang="0">
                    <a:pos x="connsiteX3" y="connsiteY3"/>
                  </a:cxn>
                </a:cxnLst>
                <a:rect l="l" t="t" r="r" b="b"/>
                <a:pathLst>
                  <a:path w="279408" h="370970">
                    <a:moveTo>
                      <a:pt x="0" y="0"/>
                    </a:moveTo>
                    <a:lnTo>
                      <a:pt x="100958" y="2779"/>
                    </a:lnTo>
                    <a:cubicBezTo>
                      <a:pt x="199512" y="2779"/>
                      <a:pt x="279406" y="82673"/>
                      <a:pt x="279406" y="181227"/>
                    </a:cubicBezTo>
                    <a:cubicBezTo>
                      <a:pt x="279407" y="244475"/>
                      <a:pt x="279407" y="307722"/>
                      <a:pt x="279408" y="370970"/>
                    </a:cubicBezTo>
                  </a:path>
                </a:pathLst>
              </a:cu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3" name="文本框 42">
                <a:extLst>
                  <a:ext uri="{FF2B5EF4-FFF2-40B4-BE49-F238E27FC236}">
                    <a16:creationId xmlns:a16="http://schemas.microsoft.com/office/drawing/2014/main" id="{DF2F3219-C901-FC0C-33D0-7488319E2E37}"/>
                  </a:ext>
                </a:extLst>
              </p:cNvPr>
              <p:cNvSpPr txBox="1"/>
              <p:nvPr/>
            </p:nvSpPr>
            <p:spPr>
              <a:xfrm flipH="1">
                <a:off x="6865605" y="3238358"/>
                <a:ext cx="1307621" cy="153888"/>
              </a:xfrm>
              <a:prstGeom prst="rect">
                <a:avLst/>
              </a:prstGeom>
              <a:noFill/>
            </p:spPr>
            <p:txBody>
              <a:bodyPr wrap="square" lIns="0" tIns="0" rIns="0" bIns="0" rtlCol="0">
                <a:spAutoFit/>
              </a:bodyPr>
              <a:lstStyle/>
              <a:p>
                <a:pPr algn="ctr"/>
                <a:r>
                  <a:rPr lang="zh-CN" altLang="en-US" sz="1000" b="1" dirty="0">
                    <a:latin typeface="方正兰亭黑简体" panose="02000000000000000000" pitchFamily="2" charset="-122"/>
                    <a:ea typeface="方正兰亭黑简体" panose="02000000000000000000" pitchFamily="2" charset="-122"/>
                    <a:cs typeface="Huawei Sans" panose="020C0503030203020204" pitchFamily="34" charset="0"/>
                  </a:rPr>
                  <a:t>主键索引行指针</a:t>
                </a:r>
              </a:p>
            </p:txBody>
          </p:sp>
          <p:sp>
            <p:nvSpPr>
              <p:cNvPr id="44" name="矩形: 圆角 20">
                <a:extLst>
                  <a:ext uri="{FF2B5EF4-FFF2-40B4-BE49-F238E27FC236}">
                    <a16:creationId xmlns:a16="http://schemas.microsoft.com/office/drawing/2014/main" id="{9B932D1E-C7F1-3442-438E-D5603E858FD1}"/>
                  </a:ext>
                </a:extLst>
              </p:cNvPr>
              <p:cNvSpPr/>
              <p:nvPr/>
            </p:nvSpPr>
            <p:spPr>
              <a:xfrm flipH="1">
                <a:off x="5640008" y="3368620"/>
                <a:ext cx="369032" cy="256661"/>
              </a:xfrm>
              <a:custGeom>
                <a:avLst/>
                <a:gdLst>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7" fmla="*/ 0 w 1070664"/>
                  <a:gd name="connsiteY7" fmla="*/ 1242749 h 1421197"/>
                  <a:gd name="connsiteX8" fmla="*/ 0 w 1070664"/>
                  <a:gd name="connsiteY8" fmla="*/ 178448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8" fmla="*/ 91440 w 1070664"/>
                  <a:gd name="connsiteY8" fmla="*/ 1334189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5" fmla="*/ 0 w 892216"/>
                  <a:gd name="connsiteY5"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0" fmla="*/ 0 w 892216"/>
                  <a:gd name="connsiteY0" fmla="*/ 0 h 1242749"/>
                  <a:gd name="connsiteX1" fmla="*/ 713768 w 892216"/>
                  <a:gd name="connsiteY1" fmla="*/ 0 h 1242749"/>
                  <a:gd name="connsiteX2" fmla="*/ 892216 w 892216"/>
                  <a:gd name="connsiteY2" fmla="*/ 178448 h 1242749"/>
                  <a:gd name="connsiteX3" fmla="*/ 892216 w 892216"/>
                  <a:gd name="connsiteY3" fmla="*/ 1242749 h 1242749"/>
                  <a:gd name="connsiteX0" fmla="*/ 0 w 518882"/>
                  <a:gd name="connsiteY0" fmla="*/ 0 h 1242749"/>
                  <a:gd name="connsiteX1" fmla="*/ 340434 w 518882"/>
                  <a:gd name="connsiteY1" fmla="*/ 0 h 1242749"/>
                  <a:gd name="connsiteX2" fmla="*/ 518882 w 518882"/>
                  <a:gd name="connsiteY2" fmla="*/ 178448 h 1242749"/>
                  <a:gd name="connsiteX3" fmla="*/ 518882 w 518882"/>
                  <a:gd name="connsiteY3" fmla="*/ 1242749 h 1242749"/>
                  <a:gd name="connsiteX0" fmla="*/ 0 w 522018"/>
                  <a:gd name="connsiteY0" fmla="*/ 0 h 429730"/>
                  <a:gd name="connsiteX1" fmla="*/ 340434 w 522018"/>
                  <a:gd name="connsiteY1" fmla="*/ 0 h 429730"/>
                  <a:gd name="connsiteX2" fmla="*/ 518882 w 522018"/>
                  <a:gd name="connsiteY2" fmla="*/ 178448 h 429730"/>
                  <a:gd name="connsiteX3" fmla="*/ 522018 w 522018"/>
                  <a:gd name="connsiteY3" fmla="*/ 429730 h 429730"/>
                </a:gdLst>
                <a:ahLst/>
                <a:cxnLst>
                  <a:cxn ang="0">
                    <a:pos x="connsiteX0" y="connsiteY0"/>
                  </a:cxn>
                  <a:cxn ang="0">
                    <a:pos x="connsiteX1" y="connsiteY1"/>
                  </a:cxn>
                  <a:cxn ang="0">
                    <a:pos x="connsiteX2" y="connsiteY2"/>
                  </a:cxn>
                  <a:cxn ang="0">
                    <a:pos x="connsiteX3" y="connsiteY3"/>
                  </a:cxn>
                </a:cxnLst>
                <a:rect l="l" t="t" r="r" b="b"/>
                <a:pathLst>
                  <a:path w="522018" h="429730">
                    <a:moveTo>
                      <a:pt x="0" y="0"/>
                    </a:moveTo>
                    <a:lnTo>
                      <a:pt x="340434" y="0"/>
                    </a:lnTo>
                    <a:cubicBezTo>
                      <a:pt x="438988" y="0"/>
                      <a:pt x="518882" y="79894"/>
                      <a:pt x="518882" y="178448"/>
                    </a:cubicBezTo>
                    <a:cubicBezTo>
                      <a:pt x="519927" y="262209"/>
                      <a:pt x="520973" y="345969"/>
                      <a:pt x="522018" y="429730"/>
                    </a:cubicBezTo>
                  </a:path>
                </a:pathLst>
              </a:cu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5" name="矩形: 圆角 20">
                <a:extLst>
                  <a:ext uri="{FF2B5EF4-FFF2-40B4-BE49-F238E27FC236}">
                    <a16:creationId xmlns:a16="http://schemas.microsoft.com/office/drawing/2014/main" id="{0107D9C3-BFEF-607B-0CC5-914A9E53B0EC}"/>
                  </a:ext>
                </a:extLst>
              </p:cNvPr>
              <p:cNvSpPr/>
              <p:nvPr/>
            </p:nvSpPr>
            <p:spPr>
              <a:xfrm rot="16200000" flipH="1" flipV="1">
                <a:off x="6214636" y="2963448"/>
                <a:ext cx="180639" cy="629213"/>
              </a:xfrm>
              <a:custGeom>
                <a:avLst/>
                <a:gdLst>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7" fmla="*/ 0 w 1070664"/>
                  <a:gd name="connsiteY7" fmla="*/ 1242749 h 1421197"/>
                  <a:gd name="connsiteX8" fmla="*/ 0 w 1070664"/>
                  <a:gd name="connsiteY8" fmla="*/ 178448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8" fmla="*/ 91440 w 1070664"/>
                  <a:gd name="connsiteY8" fmla="*/ 1334189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5" fmla="*/ 0 w 892216"/>
                  <a:gd name="connsiteY5"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0" fmla="*/ 0 w 892216"/>
                  <a:gd name="connsiteY0" fmla="*/ 0 h 1242749"/>
                  <a:gd name="connsiteX1" fmla="*/ 713768 w 892216"/>
                  <a:gd name="connsiteY1" fmla="*/ 0 h 1242749"/>
                  <a:gd name="connsiteX2" fmla="*/ 892216 w 892216"/>
                  <a:gd name="connsiteY2" fmla="*/ 178448 h 1242749"/>
                  <a:gd name="connsiteX3" fmla="*/ 892216 w 892216"/>
                  <a:gd name="connsiteY3" fmla="*/ 1242749 h 1242749"/>
                  <a:gd name="connsiteX0" fmla="*/ 0 w 518882"/>
                  <a:gd name="connsiteY0" fmla="*/ 0 h 1242749"/>
                  <a:gd name="connsiteX1" fmla="*/ 340434 w 518882"/>
                  <a:gd name="connsiteY1" fmla="*/ 0 h 1242749"/>
                  <a:gd name="connsiteX2" fmla="*/ 518882 w 518882"/>
                  <a:gd name="connsiteY2" fmla="*/ 178448 h 1242749"/>
                  <a:gd name="connsiteX3" fmla="*/ 518882 w 518882"/>
                  <a:gd name="connsiteY3" fmla="*/ 1242749 h 1242749"/>
                  <a:gd name="connsiteX0" fmla="*/ 0 w 1580270"/>
                  <a:gd name="connsiteY0" fmla="*/ 0 h 1242750"/>
                  <a:gd name="connsiteX1" fmla="*/ 1401822 w 1580270"/>
                  <a:gd name="connsiteY1" fmla="*/ 1 h 1242750"/>
                  <a:gd name="connsiteX2" fmla="*/ 1580270 w 1580270"/>
                  <a:gd name="connsiteY2" fmla="*/ 178449 h 1242750"/>
                  <a:gd name="connsiteX3" fmla="*/ 1580270 w 1580270"/>
                  <a:gd name="connsiteY3" fmla="*/ 1242750 h 1242750"/>
                  <a:gd name="connsiteX0" fmla="*/ 0 w 1316805"/>
                  <a:gd name="connsiteY0" fmla="*/ 0 h 1242750"/>
                  <a:gd name="connsiteX1" fmla="*/ 1138357 w 1316805"/>
                  <a:gd name="connsiteY1" fmla="*/ 1 h 1242750"/>
                  <a:gd name="connsiteX2" fmla="*/ 1316805 w 1316805"/>
                  <a:gd name="connsiteY2" fmla="*/ 178449 h 1242750"/>
                  <a:gd name="connsiteX3" fmla="*/ 1316805 w 1316805"/>
                  <a:gd name="connsiteY3" fmla="*/ 1242750 h 1242750"/>
                  <a:gd name="connsiteX0" fmla="*/ 0 w 1316805"/>
                  <a:gd name="connsiteY0" fmla="*/ 0 h 735718"/>
                  <a:gd name="connsiteX1" fmla="*/ 1138357 w 1316805"/>
                  <a:gd name="connsiteY1" fmla="*/ 1 h 735718"/>
                  <a:gd name="connsiteX2" fmla="*/ 1316805 w 1316805"/>
                  <a:gd name="connsiteY2" fmla="*/ 178449 h 735718"/>
                  <a:gd name="connsiteX3" fmla="*/ 1316805 w 1316805"/>
                  <a:gd name="connsiteY3" fmla="*/ 735718 h 735718"/>
                  <a:gd name="connsiteX0" fmla="*/ 0 w 918468"/>
                  <a:gd name="connsiteY0" fmla="*/ 2 h 735717"/>
                  <a:gd name="connsiteX1" fmla="*/ 740020 w 918468"/>
                  <a:gd name="connsiteY1" fmla="*/ 0 h 735717"/>
                  <a:gd name="connsiteX2" fmla="*/ 918468 w 918468"/>
                  <a:gd name="connsiteY2" fmla="*/ 178448 h 735717"/>
                  <a:gd name="connsiteX3" fmla="*/ 918468 w 918468"/>
                  <a:gd name="connsiteY3" fmla="*/ 735717 h 735717"/>
                  <a:gd name="connsiteX0" fmla="*/ 0 w 847896"/>
                  <a:gd name="connsiteY0" fmla="*/ 2 h 735717"/>
                  <a:gd name="connsiteX1" fmla="*/ 669448 w 847896"/>
                  <a:gd name="connsiteY1" fmla="*/ 0 h 735717"/>
                  <a:gd name="connsiteX2" fmla="*/ 847896 w 847896"/>
                  <a:gd name="connsiteY2" fmla="*/ 178448 h 735717"/>
                  <a:gd name="connsiteX3" fmla="*/ 847896 w 847896"/>
                  <a:gd name="connsiteY3" fmla="*/ 735717 h 735717"/>
                  <a:gd name="connsiteX0" fmla="*/ 0 w 240985"/>
                  <a:gd name="connsiteY0" fmla="*/ 2786 h 735717"/>
                  <a:gd name="connsiteX1" fmla="*/ 62537 w 240985"/>
                  <a:gd name="connsiteY1" fmla="*/ 0 h 735717"/>
                  <a:gd name="connsiteX2" fmla="*/ 240985 w 240985"/>
                  <a:gd name="connsiteY2" fmla="*/ 178448 h 735717"/>
                  <a:gd name="connsiteX3" fmla="*/ 240985 w 240985"/>
                  <a:gd name="connsiteY3" fmla="*/ 735717 h 735717"/>
                  <a:gd name="connsiteX0" fmla="*/ 0 w 243336"/>
                  <a:gd name="connsiteY0" fmla="*/ 1 h 738498"/>
                  <a:gd name="connsiteX1" fmla="*/ 64888 w 243336"/>
                  <a:gd name="connsiteY1" fmla="*/ 2781 h 738498"/>
                  <a:gd name="connsiteX2" fmla="*/ 243336 w 243336"/>
                  <a:gd name="connsiteY2" fmla="*/ 181229 h 738498"/>
                  <a:gd name="connsiteX3" fmla="*/ 243336 w 243336"/>
                  <a:gd name="connsiteY3" fmla="*/ 738498 h 738498"/>
                  <a:gd name="connsiteX0" fmla="*/ 0 w 236276"/>
                  <a:gd name="connsiteY0" fmla="*/ 2792 h 735717"/>
                  <a:gd name="connsiteX1" fmla="*/ 57828 w 236276"/>
                  <a:gd name="connsiteY1" fmla="*/ 0 h 735717"/>
                  <a:gd name="connsiteX2" fmla="*/ 236276 w 236276"/>
                  <a:gd name="connsiteY2" fmla="*/ 178448 h 735717"/>
                  <a:gd name="connsiteX3" fmla="*/ 236276 w 236276"/>
                  <a:gd name="connsiteY3" fmla="*/ 735717 h 735717"/>
                  <a:gd name="connsiteX0" fmla="*/ 0 w 238629"/>
                  <a:gd name="connsiteY0" fmla="*/ 8 h 735717"/>
                  <a:gd name="connsiteX1" fmla="*/ 60181 w 238629"/>
                  <a:gd name="connsiteY1" fmla="*/ 0 h 735717"/>
                  <a:gd name="connsiteX2" fmla="*/ 238629 w 238629"/>
                  <a:gd name="connsiteY2" fmla="*/ 178448 h 735717"/>
                  <a:gd name="connsiteX3" fmla="*/ 238629 w 238629"/>
                  <a:gd name="connsiteY3" fmla="*/ 735717 h 735717"/>
                  <a:gd name="connsiteX0" fmla="*/ 0 w 178448"/>
                  <a:gd name="connsiteY0" fmla="*/ 0 h 735717"/>
                  <a:gd name="connsiteX1" fmla="*/ 178448 w 178448"/>
                  <a:gd name="connsiteY1" fmla="*/ 178448 h 735717"/>
                  <a:gd name="connsiteX2" fmla="*/ 178448 w 178448"/>
                  <a:gd name="connsiteY2" fmla="*/ 735717 h 735717"/>
                </a:gdLst>
                <a:ahLst/>
                <a:cxnLst>
                  <a:cxn ang="0">
                    <a:pos x="connsiteX0" y="connsiteY0"/>
                  </a:cxn>
                  <a:cxn ang="0">
                    <a:pos x="connsiteX1" y="connsiteY1"/>
                  </a:cxn>
                  <a:cxn ang="0">
                    <a:pos x="connsiteX2" y="connsiteY2"/>
                  </a:cxn>
                </a:cxnLst>
                <a:rect l="l" t="t" r="r" b="b"/>
                <a:pathLst>
                  <a:path w="178448" h="735717">
                    <a:moveTo>
                      <a:pt x="0" y="0"/>
                    </a:moveTo>
                    <a:cubicBezTo>
                      <a:pt x="98554" y="0"/>
                      <a:pt x="178448" y="79894"/>
                      <a:pt x="178448" y="178448"/>
                    </a:cubicBezTo>
                    <a:lnTo>
                      <a:pt x="178448" y="735717"/>
                    </a:lnTo>
                  </a:path>
                </a:pathLst>
              </a:custGeom>
              <a:noFill/>
              <a:ln w="12700">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46" name="文本框 45">
                <a:extLst>
                  <a:ext uri="{FF2B5EF4-FFF2-40B4-BE49-F238E27FC236}">
                    <a16:creationId xmlns:a16="http://schemas.microsoft.com/office/drawing/2014/main" id="{AEA90334-309A-1C05-33C1-9F36C20389FC}"/>
                  </a:ext>
                </a:extLst>
              </p:cNvPr>
              <p:cNvSpPr txBox="1"/>
              <p:nvPr/>
            </p:nvSpPr>
            <p:spPr>
              <a:xfrm flipH="1">
                <a:off x="5264962" y="970597"/>
                <a:ext cx="2005151" cy="153888"/>
              </a:xfrm>
              <a:prstGeom prst="rect">
                <a:avLst/>
              </a:prstGeom>
              <a:noFill/>
            </p:spPr>
            <p:txBody>
              <a:bodyPr wrap="square" lIns="0" tIns="0" rIns="0" bIns="0" rtlCol="0">
                <a:spAutoFit/>
              </a:bodyPr>
              <a:lstStyle/>
              <a:p>
                <a:pPr algn="ctr"/>
                <a:r>
                  <a:rPr lang="zh-CN" altLang="en-US" sz="1000" b="1" dirty="0">
                    <a:latin typeface="方正兰亭黑简体" panose="02000000000000000000" pitchFamily="2" charset="-122"/>
                    <a:ea typeface="方正兰亭黑简体" panose="02000000000000000000" pitchFamily="2" charset="-122"/>
                    <a:cs typeface="Huawei Sans" panose="020C0503030203020204" pitchFamily="34" charset="0"/>
                  </a:rPr>
                  <a:t>二级索引对象</a:t>
                </a:r>
              </a:p>
            </p:txBody>
          </p:sp>
          <p:cxnSp>
            <p:nvCxnSpPr>
              <p:cNvPr id="47" name="直接箭头连接符 26">
                <a:extLst>
                  <a:ext uri="{FF2B5EF4-FFF2-40B4-BE49-F238E27FC236}">
                    <a16:creationId xmlns:a16="http://schemas.microsoft.com/office/drawing/2014/main" id="{F904595A-45D4-AED4-D77E-1E5CA2DAAB34}"/>
                  </a:ext>
                </a:extLst>
              </p:cNvPr>
              <p:cNvCxnSpPr>
                <a:stCxn id="59" idx="1"/>
                <a:endCxn id="55" idx="3"/>
              </p:cNvCxnSpPr>
              <p:nvPr/>
            </p:nvCxnSpPr>
            <p:spPr>
              <a:xfrm>
                <a:off x="5973632" y="1357530"/>
                <a:ext cx="7150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DAE1BDC0-3770-A4AF-7FDB-F299A192EB4E}"/>
                </a:ext>
              </a:extLst>
            </p:cNvPr>
            <p:cNvGrpSpPr/>
            <p:nvPr/>
          </p:nvGrpSpPr>
          <p:grpSpPr>
            <a:xfrm flipH="1">
              <a:off x="7894166" y="2701000"/>
              <a:ext cx="483950" cy="1135945"/>
              <a:chOff x="5919428" y="2843165"/>
              <a:chExt cx="483950" cy="1135945"/>
            </a:xfrm>
          </p:grpSpPr>
          <p:sp>
            <p:nvSpPr>
              <p:cNvPr id="13" name="矩形: 圆角 20">
                <a:extLst>
                  <a:ext uri="{FF2B5EF4-FFF2-40B4-BE49-F238E27FC236}">
                    <a16:creationId xmlns:a16="http://schemas.microsoft.com/office/drawing/2014/main" id="{63F9FF74-1CE3-DB7C-577E-625278B567D6}"/>
                  </a:ext>
                </a:extLst>
              </p:cNvPr>
              <p:cNvSpPr/>
              <p:nvPr/>
            </p:nvSpPr>
            <p:spPr>
              <a:xfrm rot="10800000" flipH="1" flipV="1">
                <a:off x="6222739" y="3349897"/>
                <a:ext cx="180639" cy="629213"/>
              </a:xfrm>
              <a:custGeom>
                <a:avLst/>
                <a:gdLst>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7" fmla="*/ 0 w 1070664"/>
                  <a:gd name="connsiteY7" fmla="*/ 1242749 h 1421197"/>
                  <a:gd name="connsiteX8" fmla="*/ 0 w 1070664"/>
                  <a:gd name="connsiteY8" fmla="*/ 178448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8" fmla="*/ 91440 w 1070664"/>
                  <a:gd name="connsiteY8" fmla="*/ 1334189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5" fmla="*/ 0 w 892216"/>
                  <a:gd name="connsiteY5"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0" fmla="*/ 0 w 892216"/>
                  <a:gd name="connsiteY0" fmla="*/ 0 h 1242749"/>
                  <a:gd name="connsiteX1" fmla="*/ 713768 w 892216"/>
                  <a:gd name="connsiteY1" fmla="*/ 0 h 1242749"/>
                  <a:gd name="connsiteX2" fmla="*/ 892216 w 892216"/>
                  <a:gd name="connsiteY2" fmla="*/ 178448 h 1242749"/>
                  <a:gd name="connsiteX3" fmla="*/ 892216 w 892216"/>
                  <a:gd name="connsiteY3" fmla="*/ 1242749 h 1242749"/>
                  <a:gd name="connsiteX0" fmla="*/ 0 w 518882"/>
                  <a:gd name="connsiteY0" fmla="*/ 0 h 1242749"/>
                  <a:gd name="connsiteX1" fmla="*/ 340434 w 518882"/>
                  <a:gd name="connsiteY1" fmla="*/ 0 h 1242749"/>
                  <a:gd name="connsiteX2" fmla="*/ 518882 w 518882"/>
                  <a:gd name="connsiteY2" fmla="*/ 178448 h 1242749"/>
                  <a:gd name="connsiteX3" fmla="*/ 518882 w 518882"/>
                  <a:gd name="connsiteY3" fmla="*/ 1242749 h 1242749"/>
                  <a:gd name="connsiteX0" fmla="*/ 0 w 1580270"/>
                  <a:gd name="connsiteY0" fmla="*/ 0 h 1242750"/>
                  <a:gd name="connsiteX1" fmla="*/ 1401822 w 1580270"/>
                  <a:gd name="connsiteY1" fmla="*/ 1 h 1242750"/>
                  <a:gd name="connsiteX2" fmla="*/ 1580270 w 1580270"/>
                  <a:gd name="connsiteY2" fmla="*/ 178449 h 1242750"/>
                  <a:gd name="connsiteX3" fmla="*/ 1580270 w 1580270"/>
                  <a:gd name="connsiteY3" fmla="*/ 1242750 h 1242750"/>
                  <a:gd name="connsiteX0" fmla="*/ 0 w 1316805"/>
                  <a:gd name="connsiteY0" fmla="*/ 0 h 1242750"/>
                  <a:gd name="connsiteX1" fmla="*/ 1138357 w 1316805"/>
                  <a:gd name="connsiteY1" fmla="*/ 1 h 1242750"/>
                  <a:gd name="connsiteX2" fmla="*/ 1316805 w 1316805"/>
                  <a:gd name="connsiteY2" fmla="*/ 178449 h 1242750"/>
                  <a:gd name="connsiteX3" fmla="*/ 1316805 w 1316805"/>
                  <a:gd name="connsiteY3" fmla="*/ 1242750 h 1242750"/>
                  <a:gd name="connsiteX0" fmla="*/ 0 w 1316805"/>
                  <a:gd name="connsiteY0" fmla="*/ 0 h 735718"/>
                  <a:gd name="connsiteX1" fmla="*/ 1138357 w 1316805"/>
                  <a:gd name="connsiteY1" fmla="*/ 1 h 735718"/>
                  <a:gd name="connsiteX2" fmla="*/ 1316805 w 1316805"/>
                  <a:gd name="connsiteY2" fmla="*/ 178449 h 735718"/>
                  <a:gd name="connsiteX3" fmla="*/ 1316805 w 1316805"/>
                  <a:gd name="connsiteY3" fmla="*/ 735718 h 735718"/>
                  <a:gd name="connsiteX0" fmla="*/ 0 w 460058"/>
                  <a:gd name="connsiteY0" fmla="*/ 0 h 757763"/>
                  <a:gd name="connsiteX1" fmla="*/ 281610 w 460058"/>
                  <a:gd name="connsiteY1" fmla="*/ 22046 h 757763"/>
                  <a:gd name="connsiteX2" fmla="*/ 460058 w 460058"/>
                  <a:gd name="connsiteY2" fmla="*/ 200494 h 757763"/>
                  <a:gd name="connsiteX3" fmla="*/ 460058 w 460058"/>
                  <a:gd name="connsiteY3" fmla="*/ 757763 h 757763"/>
                  <a:gd name="connsiteX0" fmla="*/ 0 w 429477"/>
                  <a:gd name="connsiteY0" fmla="*/ 228 h 735717"/>
                  <a:gd name="connsiteX1" fmla="*/ 251029 w 429477"/>
                  <a:gd name="connsiteY1" fmla="*/ 0 h 735717"/>
                  <a:gd name="connsiteX2" fmla="*/ 429477 w 429477"/>
                  <a:gd name="connsiteY2" fmla="*/ 178448 h 735717"/>
                  <a:gd name="connsiteX3" fmla="*/ 429477 w 429477"/>
                  <a:gd name="connsiteY3" fmla="*/ 735717 h 735717"/>
                  <a:gd name="connsiteX0" fmla="*/ 0 w 178448"/>
                  <a:gd name="connsiteY0" fmla="*/ 0 h 735717"/>
                  <a:gd name="connsiteX1" fmla="*/ 178448 w 178448"/>
                  <a:gd name="connsiteY1" fmla="*/ 178448 h 735717"/>
                  <a:gd name="connsiteX2" fmla="*/ 178448 w 178448"/>
                  <a:gd name="connsiteY2" fmla="*/ 735717 h 735717"/>
                </a:gdLst>
                <a:ahLst/>
                <a:cxnLst>
                  <a:cxn ang="0">
                    <a:pos x="connsiteX0" y="connsiteY0"/>
                  </a:cxn>
                  <a:cxn ang="0">
                    <a:pos x="connsiteX1" y="connsiteY1"/>
                  </a:cxn>
                  <a:cxn ang="0">
                    <a:pos x="connsiteX2" y="connsiteY2"/>
                  </a:cxn>
                </a:cxnLst>
                <a:rect l="l" t="t" r="r" b="b"/>
                <a:pathLst>
                  <a:path w="178448" h="735717">
                    <a:moveTo>
                      <a:pt x="0" y="0"/>
                    </a:moveTo>
                    <a:cubicBezTo>
                      <a:pt x="98554" y="0"/>
                      <a:pt x="178448" y="79894"/>
                      <a:pt x="178448" y="178448"/>
                    </a:cubicBezTo>
                    <a:lnTo>
                      <a:pt x="178448" y="735717"/>
                    </a:lnTo>
                  </a:path>
                </a:pathLst>
              </a:custGeom>
              <a:noFill/>
              <a:ln w="1270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sp>
            <p:nvSpPr>
              <p:cNvPr id="14" name="矩形: 圆角 20">
                <a:extLst>
                  <a:ext uri="{FF2B5EF4-FFF2-40B4-BE49-F238E27FC236}">
                    <a16:creationId xmlns:a16="http://schemas.microsoft.com/office/drawing/2014/main" id="{9FD23E2B-0A81-300B-FD3D-C97DBDB43565}"/>
                  </a:ext>
                </a:extLst>
              </p:cNvPr>
              <p:cNvSpPr/>
              <p:nvPr/>
            </p:nvSpPr>
            <p:spPr>
              <a:xfrm rot="10800000">
                <a:off x="5919428" y="2843165"/>
                <a:ext cx="306098" cy="506834"/>
              </a:xfrm>
              <a:custGeom>
                <a:avLst/>
                <a:gdLst>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7" fmla="*/ 0 w 1070664"/>
                  <a:gd name="connsiteY7" fmla="*/ 1242749 h 1421197"/>
                  <a:gd name="connsiteX8" fmla="*/ 0 w 1070664"/>
                  <a:gd name="connsiteY8" fmla="*/ 178448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8" fmla="*/ 91440 w 1070664"/>
                  <a:gd name="connsiteY8" fmla="*/ 1334189 h 1421197"/>
                  <a:gd name="connsiteX0" fmla="*/ 0 w 1070664"/>
                  <a:gd name="connsiteY0" fmla="*/ 1242749 h 1421197"/>
                  <a:gd name="connsiteX1" fmla="*/ 0 w 1070664"/>
                  <a:gd name="connsiteY1" fmla="*/ 178448 h 1421197"/>
                  <a:gd name="connsiteX2" fmla="*/ 178448 w 1070664"/>
                  <a:gd name="connsiteY2" fmla="*/ 0 h 1421197"/>
                  <a:gd name="connsiteX3" fmla="*/ 892216 w 1070664"/>
                  <a:gd name="connsiteY3" fmla="*/ 0 h 1421197"/>
                  <a:gd name="connsiteX4" fmla="*/ 1070664 w 1070664"/>
                  <a:gd name="connsiteY4" fmla="*/ 178448 h 1421197"/>
                  <a:gd name="connsiteX5" fmla="*/ 1070664 w 1070664"/>
                  <a:gd name="connsiteY5" fmla="*/ 1242749 h 1421197"/>
                  <a:gd name="connsiteX6" fmla="*/ 892216 w 1070664"/>
                  <a:gd name="connsiteY6" fmla="*/ 1421197 h 1421197"/>
                  <a:gd name="connsiteX7" fmla="*/ 178448 w 1070664"/>
                  <a:gd name="connsiteY7" fmla="*/ 1421197 h 1421197"/>
                  <a:gd name="connsiteX0" fmla="*/ 0 w 1070664"/>
                  <a:gd name="connsiteY0" fmla="*/ 178448 h 1421197"/>
                  <a:gd name="connsiteX1" fmla="*/ 178448 w 1070664"/>
                  <a:gd name="connsiteY1" fmla="*/ 0 h 1421197"/>
                  <a:gd name="connsiteX2" fmla="*/ 892216 w 1070664"/>
                  <a:gd name="connsiteY2" fmla="*/ 0 h 1421197"/>
                  <a:gd name="connsiteX3" fmla="*/ 1070664 w 1070664"/>
                  <a:gd name="connsiteY3" fmla="*/ 178448 h 1421197"/>
                  <a:gd name="connsiteX4" fmla="*/ 1070664 w 1070664"/>
                  <a:gd name="connsiteY4" fmla="*/ 1242749 h 1421197"/>
                  <a:gd name="connsiteX5" fmla="*/ 892216 w 1070664"/>
                  <a:gd name="connsiteY5" fmla="*/ 1421197 h 1421197"/>
                  <a:gd name="connsiteX6" fmla="*/ 178448 w 1070664"/>
                  <a:gd name="connsiteY6"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5" fmla="*/ 0 w 892216"/>
                  <a:gd name="connsiteY5" fmla="*/ 1421197 h 1421197"/>
                  <a:gd name="connsiteX0" fmla="*/ 0 w 892216"/>
                  <a:gd name="connsiteY0" fmla="*/ 0 h 1421197"/>
                  <a:gd name="connsiteX1" fmla="*/ 713768 w 892216"/>
                  <a:gd name="connsiteY1" fmla="*/ 0 h 1421197"/>
                  <a:gd name="connsiteX2" fmla="*/ 892216 w 892216"/>
                  <a:gd name="connsiteY2" fmla="*/ 178448 h 1421197"/>
                  <a:gd name="connsiteX3" fmla="*/ 892216 w 892216"/>
                  <a:gd name="connsiteY3" fmla="*/ 1242749 h 1421197"/>
                  <a:gd name="connsiteX4" fmla="*/ 713768 w 892216"/>
                  <a:gd name="connsiteY4" fmla="*/ 1421197 h 1421197"/>
                  <a:gd name="connsiteX0" fmla="*/ 0 w 892216"/>
                  <a:gd name="connsiteY0" fmla="*/ 0 h 1242749"/>
                  <a:gd name="connsiteX1" fmla="*/ 713768 w 892216"/>
                  <a:gd name="connsiteY1" fmla="*/ 0 h 1242749"/>
                  <a:gd name="connsiteX2" fmla="*/ 892216 w 892216"/>
                  <a:gd name="connsiteY2" fmla="*/ 178448 h 1242749"/>
                  <a:gd name="connsiteX3" fmla="*/ 892216 w 892216"/>
                  <a:gd name="connsiteY3" fmla="*/ 1242749 h 1242749"/>
                  <a:gd name="connsiteX0" fmla="*/ 0 w 518882"/>
                  <a:gd name="connsiteY0" fmla="*/ 0 h 1242749"/>
                  <a:gd name="connsiteX1" fmla="*/ 340434 w 518882"/>
                  <a:gd name="connsiteY1" fmla="*/ 0 h 1242749"/>
                  <a:gd name="connsiteX2" fmla="*/ 518882 w 518882"/>
                  <a:gd name="connsiteY2" fmla="*/ 178448 h 1242749"/>
                  <a:gd name="connsiteX3" fmla="*/ 518882 w 518882"/>
                  <a:gd name="connsiteY3" fmla="*/ 1242749 h 1242749"/>
                  <a:gd name="connsiteX0" fmla="*/ 0 w 1580270"/>
                  <a:gd name="connsiteY0" fmla="*/ 0 h 1242750"/>
                  <a:gd name="connsiteX1" fmla="*/ 1401822 w 1580270"/>
                  <a:gd name="connsiteY1" fmla="*/ 1 h 1242750"/>
                  <a:gd name="connsiteX2" fmla="*/ 1580270 w 1580270"/>
                  <a:gd name="connsiteY2" fmla="*/ 178449 h 1242750"/>
                  <a:gd name="connsiteX3" fmla="*/ 1580270 w 1580270"/>
                  <a:gd name="connsiteY3" fmla="*/ 1242750 h 1242750"/>
                  <a:gd name="connsiteX0" fmla="*/ 0 w 1316805"/>
                  <a:gd name="connsiteY0" fmla="*/ 0 h 1242750"/>
                  <a:gd name="connsiteX1" fmla="*/ 1138357 w 1316805"/>
                  <a:gd name="connsiteY1" fmla="*/ 1 h 1242750"/>
                  <a:gd name="connsiteX2" fmla="*/ 1316805 w 1316805"/>
                  <a:gd name="connsiteY2" fmla="*/ 178449 h 1242750"/>
                  <a:gd name="connsiteX3" fmla="*/ 1316805 w 1316805"/>
                  <a:gd name="connsiteY3" fmla="*/ 1242750 h 1242750"/>
                  <a:gd name="connsiteX0" fmla="*/ 0 w 487995"/>
                  <a:gd name="connsiteY0" fmla="*/ 22043 h 1242749"/>
                  <a:gd name="connsiteX1" fmla="*/ 309547 w 487995"/>
                  <a:gd name="connsiteY1" fmla="*/ 0 h 1242749"/>
                  <a:gd name="connsiteX2" fmla="*/ 487995 w 487995"/>
                  <a:gd name="connsiteY2" fmla="*/ 178448 h 1242749"/>
                  <a:gd name="connsiteX3" fmla="*/ 487995 w 487995"/>
                  <a:gd name="connsiteY3" fmla="*/ 1242749 h 1242749"/>
                  <a:gd name="connsiteX0" fmla="*/ 0 w 450358"/>
                  <a:gd name="connsiteY0" fmla="*/ 0 h 1248547"/>
                  <a:gd name="connsiteX1" fmla="*/ 271910 w 450358"/>
                  <a:gd name="connsiteY1" fmla="*/ 5798 h 1248547"/>
                  <a:gd name="connsiteX2" fmla="*/ 450358 w 450358"/>
                  <a:gd name="connsiteY2" fmla="*/ 184246 h 1248547"/>
                  <a:gd name="connsiteX3" fmla="*/ 450358 w 450358"/>
                  <a:gd name="connsiteY3" fmla="*/ 1248547 h 1248547"/>
                  <a:gd name="connsiteX0" fmla="*/ 0 w 450358"/>
                  <a:gd name="connsiteY0" fmla="*/ 0 h 1242975"/>
                  <a:gd name="connsiteX1" fmla="*/ 271910 w 450358"/>
                  <a:gd name="connsiteY1" fmla="*/ 226 h 1242975"/>
                  <a:gd name="connsiteX2" fmla="*/ 450358 w 450358"/>
                  <a:gd name="connsiteY2" fmla="*/ 178674 h 1242975"/>
                  <a:gd name="connsiteX3" fmla="*/ 450358 w 450358"/>
                  <a:gd name="connsiteY3" fmla="*/ 1242975 h 1242975"/>
                  <a:gd name="connsiteX0" fmla="*/ 0 w 450358"/>
                  <a:gd name="connsiteY0" fmla="*/ 0 h 661053"/>
                  <a:gd name="connsiteX1" fmla="*/ 271910 w 450358"/>
                  <a:gd name="connsiteY1" fmla="*/ 226 h 661053"/>
                  <a:gd name="connsiteX2" fmla="*/ 450358 w 450358"/>
                  <a:gd name="connsiteY2" fmla="*/ 178674 h 661053"/>
                  <a:gd name="connsiteX3" fmla="*/ 448006 w 450358"/>
                  <a:gd name="connsiteY3" fmla="*/ 661053 h 661053"/>
                  <a:gd name="connsiteX0" fmla="*/ 0 w 302159"/>
                  <a:gd name="connsiteY0" fmla="*/ 0 h 661053"/>
                  <a:gd name="connsiteX1" fmla="*/ 123711 w 302159"/>
                  <a:gd name="connsiteY1" fmla="*/ 226 h 661053"/>
                  <a:gd name="connsiteX2" fmla="*/ 302159 w 302159"/>
                  <a:gd name="connsiteY2" fmla="*/ 178674 h 661053"/>
                  <a:gd name="connsiteX3" fmla="*/ 299807 w 302159"/>
                  <a:gd name="connsiteY3" fmla="*/ 661053 h 661053"/>
                  <a:gd name="connsiteX0" fmla="*/ 0 w 302385"/>
                  <a:gd name="connsiteY0" fmla="*/ 0 h 631389"/>
                  <a:gd name="connsiteX1" fmla="*/ 123711 w 302385"/>
                  <a:gd name="connsiteY1" fmla="*/ 226 h 631389"/>
                  <a:gd name="connsiteX2" fmla="*/ 302159 w 302385"/>
                  <a:gd name="connsiteY2" fmla="*/ 178674 h 631389"/>
                  <a:gd name="connsiteX3" fmla="*/ 302159 w 302385"/>
                  <a:gd name="connsiteY3" fmla="*/ 631389 h 631389"/>
                </a:gdLst>
                <a:ahLst/>
                <a:cxnLst>
                  <a:cxn ang="0">
                    <a:pos x="connsiteX0" y="connsiteY0"/>
                  </a:cxn>
                  <a:cxn ang="0">
                    <a:pos x="connsiteX1" y="connsiteY1"/>
                  </a:cxn>
                  <a:cxn ang="0">
                    <a:pos x="connsiteX2" y="connsiteY2"/>
                  </a:cxn>
                  <a:cxn ang="0">
                    <a:pos x="connsiteX3" y="connsiteY3"/>
                  </a:cxn>
                </a:cxnLst>
                <a:rect l="l" t="t" r="r" b="b"/>
                <a:pathLst>
                  <a:path w="302385" h="631389">
                    <a:moveTo>
                      <a:pt x="0" y="0"/>
                    </a:moveTo>
                    <a:lnTo>
                      <a:pt x="123711" y="226"/>
                    </a:lnTo>
                    <a:cubicBezTo>
                      <a:pt x="222265" y="226"/>
                      <a:pt x="302159" y="80120"/>
                      <a:pt x="302159" y="178674"/>
                    </a:cubicBezTo>
                    <a:cubicBezTo>
                      <a:pt x="301375" y="339467"/>
                      <a:pt x="302943" y="470596"/>
                      <a:pt x="302159" y="631389"/>
                    </a:cubicBezTo>
                  </a:path>
                </a:pathLst>
              </a:custGeom>
              <a:noFill/>
              <a:ln w="12700">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6">
            <a:extLst>
              <a:ext uri="{FF2B5EF4-FFF2-40B4-BE49-F238E27FC236}">
                <a16:creationId xmlns:a16="http://schemas.microsoft.com/office/drawing/2014/main" id="{82D12675-44BA-4A12-95E2-53CE42E365F2}"/>
              </a:ext>
            </a:extLst>
          </p:cNvPr>
          <p:cNvSpPr/>
          <p:nvPr/>
        </p:nvSpPr>
        <p:spPr>
          <a:xfrm>
            <a:off x="97980" y="1054255"/>
            <a:ext cx="11996039" cy="551259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9" name="Shape6">
            <a:extLst>
              <a:ext uri="{FF2B5EF4-FFF2-40B4-BE49-F238E27FC236}">
                <a16:creationId xmlns:a16="http://schemas.microsoft.com/office/drawing/2014/main" id="{2BB58945-69A6-42E9-96FF-DC536AE97366}"/>
              </a:ext>
            </a:extLst>
          </p:cNvPr>
          <p:cNvSpPr/>
          <p:nvPr/>
        </p:nvSpPr>
        <p:spPr>
          <a:xfrm>
            <a:off x="201894" y="1164488"/>
            <a:ext cx="11775768" cy="5324125"/>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6</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分布式架构</a:t>
            </a:r>
            <a:endParaRPr kumimoji="1" lang="zh-CN" altLang="en-US"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55" name="组合 54">
            <a:extLst>
              <a:ext uri="{FF2B5EF4-FFF2-40B4-BE49-F238E27FC236}">
                <a16:creationId xmlns:a16="http://schemas.microsoft.com/office/drawing/2014/main" id="{7FB1410C-BA88-BC28-B972-1D73AEC193C0}"/>
              </a:ext>
            </a:extLst>
          </p:cNvPr>
          <p:cNvGrpSpPr/>
          <p:nvPr/>
        </p:nvGrpSpPr>
        <p:grpSpPr>
          <a:xfrm>
            <a:off x="1521200" y="1445285"/>
            <a:ext cx="9297495" cy="4958054"/>
            <a:chOff x="511086" y="1765267"/>
            <a:chExt cx="5493148" cy="2610237"/>
          </a:xfrm>
        </p:grpSpPr>
        <p:sp>
          <p:nvSpPr>
            <p:cNvPr id="56" name="矩形 55">
              <a:extLst>
                <a:ext uri="{FF2B5EF4-FFF2-40B4-BE49-F238E27FC236}">
                  <a16:creationId xmlns:a16="http://schemas.microsoft.com/office/drawing/2014/main" id="{41D49C91-0202-E4E6-8659-27201C235800}"/>
                </a:ext>
              </a:extLst>
            </p:cNvPr>
            <p:cNvSpPr/>
            <p:nvPr/>
          </p:nvSpPr>
          <p:spPr bwMode="auto">
            <a:xfrm>
              <a:off x="511086" y="2629140"/>
              <a:ext cx="2044782" cy="1725461"/>
            </a:xfrm>
            <a:prstGeom prst="rect">
              <a:avLst/>
            </a:prstGeom>
            <a:noFill/>
            <a:ln w="9525" cap="flat" cmpd="sng" algn="ctr">
              <a:solidFill>
                <a:srgbClr val="000000"/>
              </a:solidFill>
              <a:prstDash val="solid"/>
              <a:round/>
              <a:headEnd type="none" w="med" len="med"/>
              <a:tailEnd type="none" w="med" len="med"/>
            </a:ln>
            <a:effectLst/>
          </p:spPr>
          <p:txBody>
            <a:bodyPr vert="horz" wrap="square" lIns="162528" tIns="81264" rIns="162528" bIns="81264" numCol="1" rtlCol="0" anchor="t" anchorCtr="0" compatLnSpc="1">
              <a:prstTxWarp prst="textNoShape">
                <a:avLst/>
              </a:prstTxWarp>
            </a:bodyPr>
            <a:lstStyle/>
            <a:p>
              <a:pPr marL="0" marR="0" lvl="0" indent="0" defTabSz="1218434"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105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 name="矩形 56">
              <a:extLst>
                <a:ext uri="{FF2B5EF4-FFF2-40B4-BE49-F238E27FC236}">
                  <a16:creationId xmlns:a16="http://schemas.microsoft.com/office/drawing/2014/main" id="{731C94FC-036C-4553-C810-AE35A6B29DA2}"/>
                </a:ext>
              </a:extLst>
            </p:cNvPr>
            <p:cNvSpPr/>
            <p:nvPr/>
          </p:nvSpPr>
          <p:spPr>
            <a:xfrm>
              <a:off x="676315" y="3341601"/>
              <a:ext cx="1764000" cy="285734"/>
            </a:xfrm>
            <a:prstGeom prst="rect">
              <a:avLst/>
            </a:prstGeom>
            <a:solidFill>
              <a:srgbClr val="FFFFFF">
                <a:lumMod val="85000"/>
              </a:srgbClr>
            </a:solidFill>
            <a:ln w="3175" cap="flat" cmpd="sng" algn="ctr">
              <a:solidFill>
                <a:srgbClr val="000000"/>
              </a:solidFill>
              <a:prstDash val="solid"/>
            </a:ln>
            <a:effectLst>
              <a:outerShdw blurRad="50800" dist="38100" dir="5400000" algn="t" rotWithShape="0">
                <a:prstClr val="black">
                  <a:alpha val="40000"/>
                </a:prstClr>
              </a:outerShdw>
            </a:effectLst>
          </p:spPr>
          <p:txBody>
            <a:bodyPr lIns="121867" tIns="60933" rIns="121867" bIns="60933"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分布式执行</a:t>
              </a:r>
            </a:p>
          </p:txBody>
        </p:sp>
        <p:sp>
          <p:nvSpPr>
            <p:cNvPr id="58" name="矩形 57">
              <a:extLst>
                <a:ext uri="{FF2B5EF4-FFF2-40B4-BE49-F238E27FC236}">
                  <a16:creationId xmlns:a16="http://schemas.microsoft.com/office/drawing/2014/main" id="{372F8CDF-E02F-47CE-47E8-F7DC6D9C39AD}"/>
                </a:ext>
              </a:extLst>
            </p:cNvPr>
            <p:cNvSpPr/>
            <p:nvPr/>
          </p:nvSpPr>
          <p:spPr>
            <a:xfrm>
              <a:off x="676315" y="2927883"/>
              <a:ext cx="1764000" cy="285734"/>
            </a:xfrm>
            <a:prstGeom prst="rect">
              <a:avLst/>
            </a:prstGeom>
            <a:solidFill>
              <a:srgbClr val="FFFFFF">
                <a:lumMod val="85000"/>
              </a:srgbClr>
            </a:solidFill>
            <a:ln w="3175" cap="flat" cmpd="sng" algn="ctr">
              <a:solidFill>
                <a:srgbClr val="000000"/>
              </a:solidFill>
              <a:prstDash val="solid"/>
            </a:ln>
            <a:effectLst>
              <a:outerShdw blurRad="50800" dist="38100" dir="5400000" algn="t" rotWithShape="0">
                <a:prstClr val="black">
                  <a:alpha val="40000"/>
                </a:prstClr>
              </a:outerShdw>
            </a:effectLst>
          </p:spPr>
          <p:txBody>
            <a:bodyPr lIns="121867" tIns="60933" rIns="121867" bIns="60933"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分布式</a:t>
              </a:r>
              <a:r>
                <a:rPr kumimoji="0" lang="en-US" altLang="zh-CN"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SQL</a:t>
              </a:r>
              <a:endPar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9" name="文本框 103">
              <a:extLst>
                <a:ext uri="{FF2B5EF4-FFF2-40B4-BE49-F238E27FC236}">
                  <a16:creationId xmlns:a16="http://schemas.microsoft.com/office/drawing/2014/main" id="{99DF9DF2-71B6-2F4E-3519-C4B51A2EAAB1}"/>
                </a:ext>
              </a:extLst>
            </p:cNvPr>
            <p:cNvSpPr txBox="1"/>
            <p:nvPr/>
          </p:nvSpPr>
          <p:spPr>
            <a:xfrm>
              <a:off x="943019" y="2660649"/>
              <a:ext cx="1151827" cy="226818"/>
            </a:xfrm>
            <a:prstGeom prst="rect">
              <a:avLst/>
            </a:prstGeom>
            <a:noFill/>
          </p:spPr>
          <p:txBody>
            <a:bodyPr wrap="square" lIns="121867" tIns="60933" rIns="121867" bIns="60933"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Data Node</a:t>
              </a:r>
              <a:endPar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F78DF9C5-C654-EE2A-6A7C-013282666F30}"/>
                </a:ext>
              </a:extLst>
            </p:cNvPr>
            <p:cNvSpPr/>
            <p:nvPr/>
          </p:nvSpPr>
          <p:spPr>
            <a:xfrm>
              <a:off x="543420" y="1765267"/>
              <a:ext cx="2674808" cy="421006"/>
            </a:xfrm>
            <a:prstGeom prst="rect">
              <a:avLst/>
            </a:prstGeom>
            <a:solidFill>
              <a:srgbClr val="FFFFFF">
                <a:lumMod val="85000"/>
              </a:srgbClr>
            </a:solidFill>
            <a:ln w="3175" cap="flat" cmpd="sng" algn="ctr">
              <a:solidFill>
                <a:srgbClr val="000000"/>
              </a:solidFill>
              <a:prstDash val="solid"/>
            </a:ln>
            <a:effectLst>
              <a:outerShdw blurRad="50800" dist="38100" dir="5400000" algn="t" rotWithShape="0">
                <a:prstClr val="black">
                  <a:alpha val="40000"/>
                </a:prstClr>
              </a:outerShdw>
            </a:effectLst>
          </p:spPr>
          <p:txBody>
            <a:bodyPr lIns="121867" tIns="60933" rIns="121867" bIns="60933"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Coordinator Node</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（分布式优化器）</a:t>
              </a:r>
            </a:p>
          </p:txBody>
        </p:sp>
        <p:sp>
          <p:nvSpPr>
            <p:cNvPr id="61" name="矩形 60">
              <a:extLst>
                <a:ext uri="{FF2B5EF4-FFF2-40B4-BE49-F238E27FC236}">
                  <a16:creationId xmlns:a16="http://schemas.microsoft.com/office/drawing/2014/main" id="{861E0FDA-FC94-7D87-9DCA-4154470BE8D9}"/>
                </a:ext>
              </a:extLst>
            </p:cNvPr>
            <p:cNvSpPr/>
            <p:nvPr/>
          </p:nvSpPr>
          <p:spPr>
            <a:xfrm>
              <a:off x="3290217" y="1765267"/>
              <a:ext cx="2674808" cy="421006"/>
            </a:xfrm>
            <a:prstGeom prst="rect">
              <a:avLst/>
            </a:prstGeom>
            <a:solidFill>
              <a:srgbClr val="FFFFFF">
                <a:lumMod val="85000"/>
              </a:srgbClr>
            </a:solidFill>
            <a:ln w="3175" cap="flat" cmpd="sng" algn="ctr">
              <a:solidFill>
                <a:srgbClr val="000000"/>
              </a:solidFill>
              <a:prstDash val="solid"/>
            </a:ln>
            <a:effectLst>
              <a:outerShdw blurRad="50800" dist="38100" dir="5400000" algn="t" rotWithShape="0">
                <a:prstClr val="black">
                  <a:alpha val="40000"/>
                </a:prstClr>
              </a:outerShdw>
            </a:effectLst>
          </p:spPr>
          <p:txBody>
            <a:bodyPr lIns="121867" tIns="60933" rIns="121867" bIns="60933"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GTM</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分布式事务</a:t>
              </a:r>
              <a:r>
                <a:rPr kumimoji="0" lang="en-US" altLang="zh-CN"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endPar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2" name="TextBox 288">
              <a:extLst>
                <a:ext uri="{FF2B5EF4-FFF2-40B4-BE49-F238E27FC236}">
                  <a16:creationId xmlns:a16="http://schemas.microsoft.com/office/drawing/2014/main" id="{48037AE9-D6D7-4B60-8114-CE0751B7C47E}"/>
                </a:ext>
              </a:extLst>
            </p:cNvPr>
            <p:cNvSpPr txBox="1"/>
            <p:nvPr/>
          </p:nvSpPr>
          <p:spPr>
            <a:xfrm>
              <a:off x="1676845" y="2357170"/>
              <a:ext cx="3239516" cy="210644"/>
            </a:xfrm>
            <a:prstGeom prst="rect">
              <a:avLst/>
            </a:prstGeom>
            <a:noFill/>
          </p:spPr>
          <p:txBody>
            <a:bodyPr wrap="square"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E7B95C">
                      <a:lumMod val="50000"/>
                    </a:srgbClr>
                  </a:solidFill>
                  <a:effectLst/>
                  <a:uLnTx/>
                  <a:uFillTx/>
                  <a:latin typeface="微软雅黑" panose="020B0503020204020204" pitchFamily="34" charset="-122"/>
                  <a:ea typeface="微软雅黑" panose="020B0503020204020204" pitchFamily="34" charset="-122"/>
                </a:rPr>
                <a:t>网络</a:t>
              </a:r>
            </a:p>
          </p:txBody>
        </p:sp>
        <p:sp>
          <p:nvSpPr>
            <p:cNvPr id="63" name="左右箭头 62">
              <a:extLst>
                <a:ext uri="{FF2B5EF4-FFF2-40B4-BE49-F238E27FC236}">
                  <a16:creationId xmlns:a16="http://schemas.microsoft.com/office/drawing/2014/main" id="{6A610039-4281-4BB3-8906-C99DF279470E}"/>
                </a:ext>
              </a:extLst>
            </p:cNvPr>
            <p:cNvSpPr/>
            <p:nvPr/>
          </p:nvSpPr>
          <p:spPr bwMode="auto">
            <a:xfrm>
              <a:off x="626615" y="2341183"/>
              <a:ext cx="5327205" cy="71989"/>
            </a:xfrm>
            <a:prstGeom prst="leftRightArrow">
              <a:avLst/>
            </a:prstGeom>
            <a:solidFill>
              <a:srgbClr val="000000">
                <a:lumMod val="95000"/>
                <a:lumOff val="5000"/>
              </a:srgbClr>
            </a:solidFill>
            <a:ln w="12700" cap="flat" cmpd="sng" algn="ctr">
              <a:noFill/>
              <a:prstDash val="solid"/>
            </a:ln>
            <a:effectLst/>
          </p:spPr>
          <p:txBody>
            <a:bodyPr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itchFamily="34" charset="0"/>
              </a:endParaRPr>
            </a:p>
          </p:txBody>
        </p:sp>
        <p:cxnSp>
          <p:nvCxnSpPr>
            <p:cNvPr id="64" name="直接箭头连接符 50">
              <a:extLst>
                <a:ext uri="{FF2B5EF4-FFF2-40B4-BE49-F238E27FC236}">
                  <a16:creationId xmlns:a16="http://schemas.microsoft.com/office/drawing/2014/main" id="{1A3246FD-1195-B43D-234E-A85DCD250F61}"/>
                </a:ext>
              </a:extLst>
            </p:cNvPr>
            <p:cNvCxnSpPr/>
            <p:nvPr/>
          </p:nvCxnSpPr>
          <p:spPr bwMode="auto">
            <a:xfrm>
              <a:off x="1490485" y="2189812"/>
              <a:ext cx="0" cy="464101"/>
            </a:xfrm>
            <a:prstGeom prst="straightConnector1">
              <a:avLst/>
            </a:prstGeom>
            <a:noFill/>
            <a:ln w="25400" cap="flat" cmpd="sng" algn="ctr">
              <a:solidFill>
                <a:srgbClr val="000000"/>
              </a:solidFill>
              <a:prstDash val="solid"/>
              <a:round/>
              <a:headEnd type="none" w="med" len="med"/>
              <a:tailEnd type="none"/>
            </a:ln>
            <a:effectLst/>
          </p:spPr>
        </p:cxnSp>
        <p:cxnSp>
          <p:nvCxnSpPr>
            <p:cNvPr id="65" name="直接箭头连接符 56">
              <a:extLst>
                <a:ext uri="{FF2B5EF4-FFF2-40B4-BE49-F238E27FC236}">
                  <a16:creationId xmlns:a16="http://schemas.microsoft.com/office/drawing/2014/main" id="{1416A142-BE64-0110-C4A8-0925007D65DC}"/>
                </a:ext>
              </a:extLst>
            </p:cNvPr>
            <p:cNvCxnSpPr/>
            <p:nvPr/>
          </p:nvCxnSpPr>
          <p:spPr bwMode="auto">
            <a:xfrm>
              <a:off x="5017959" y="2189812"/>
              <a:ext cx="0" cy="464101"/>
            </a:xfrm>
            <a:prstGeom prst="straightConnector1">
              <a:avLst/>
            </a:prstGeom>
            <a:noFill/>
            <a:ln w="25400" cap="flat" cmpd="sng" algn="ctr">
              <a:solidFill>
                <a:srgbClr val="000000"/>
              </a:solidFill>
              <a:prstDash val="solid"/>
              <a:round/>
              <a:headEnd type="none" w="med" len="med"/>
              <a:tailEnd type="none"/>
            </a:ln>
            <a:effectLst/>
          </p:spPr>
        </p:cxnSp>
        <p:sp>
          <p:nvSpPr>
            <p:cNvPr id="66" name="矩形 65">
              <a:extLst>
                <a:ext uri="{FF2B5EF4-FFF2-40B4-BE49-F238E27FC236}">
                  <a16:creationId xmlns:a16="http://schemas.microsoft.com/office/drawing/2014/main" id="{8184BAB8-E4F6-3BE3-3B6B-DB93C6634964}"/>
                </a:ext>
              </a:extLst>
            </p:cNvPr>
            <p:cNvSpPr/>
            <p:nvPr/>
          </p:nvSpPr>
          <p:spPr>
            <a:xfrm>
              <a:off x="676315" y="3755318"/>
              <a:ext cx="1764000" cy="396000"/>
            </a:xfrm>
            <a:prstGeom prst="rect">
              <a:avLst/>
            </a:prstGeom>
            <a:solidFill>
              <a:srgbClr val="FFFFFF">
                <a:lumMod val="85000"/>
              </a:srgbClr>
            </a:solidFill>
            <a:ln w="12700" cap="flat" cmpd="sng" algn="ctr">
              <a:solidFill>
                <a:srgbClr val="000000"/>
              </a:solidFill>
              <a:prstDash val="solid"/>
            </a:ln>
            <a:effectLst>
              <a:outerShdw blurRad="50800" dist="38100" dir="5400000" algn="t" rotWithShape="0">
                <a:prstClr val="black">
                  <a:alpha val="40000"/>
                </a:prstClr>
              </a:outerShdw>
            </a:effectLst>
          </p:spPr>
          <p:txBody>
            <a:bodyPr lIns="121867" tIns="60933" rIns="121867" bIns="60933"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存储引擎</a:t>
              </a:r>
              <a:endParaRPr kumimoji="0" lang="en-US" altLang="zh-CN"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1FD0128E-A6F6-D9AE-93A2-AC0E718580A6}"/>
                </a:ext>
              </a:extLst>
            </p:cNvPr>
            <p:cNvSpPr/>
            <p:nvPr/>
          </p:nvSpPr>
          <p:spPr bwMode="auto">
            <a:xfrm>
              <a:off x="3959452" y="2633541"/>
              <a:ext cx="2044782" cy="1741963"/>
            </a:xfrm>
            <a:prstGeom prst="rect">
              <a:avLst/>
            </a:prstGeom>
            <a:noFill/>
            <a:ln w="9525" cap="flat" cmpd="sng" algn="ctr">
              <a:solidFill>
                <a:srgbClr val="000000"/>
              </a:solidFill>
              <a:prstDash val="solid"/>
              <a:round/>
              <a:headEnd type="none" w="med" len="med"/>
              <a:tailEnd type="none" w="med" len="med"/>
            </a:ln>
            <a:effectLst/>
          </p:spPr>
          <p:txBody>
            <a:bodyPr vert="horz" wrap="square" lIns="162528" tIns="81264" rIns="162528" bIns="81264" numCol="1" rtlCol="0" anchor="t" anchorCtr="0" compatLnSpc="1">
              <a:prstTxWarp prst="textNoShape">
                <a:avLst/>
              </a:prstTxWarp>
            </a:bodyPr>
            <a:lstStyle/>
            <a:p>
              <a:pPr marL="0" marR="0" lvl="0" indent="0" defTabSz="1218434"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105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EBE16FC7-2A0D-7D9B-583F-97C34F0DA290}"/>
                </a:ext>
              </a:extLst>
            </p:cNvPr>
            <p:cNvSpPr/>
            <p:nvPr/>
          </p:nvSpPr>
          <p:spPr>
            <a:xfrm>
              <a:off x="4124681" y="3346002"/>
              <a:ext cx="1764000" cy="285734"/>
            </a:xfrm>
            <a:prstGeom prst="rect">
              <a:avLst/>
            </a:prstGeom>
            <a:solidFill>
              <a:srgbClr val="FFFFFF">
                <a:lumMod val="85000"/>
              </a:srgbClr>
            </a:solidFill>
            <a:ln w="3175" cap="flat" cmpd="sng" algn="ctr">
              <a:solidFill>
                <a:srgbClr val="000000"/>
              </a:solidFill>
              <a:prstDash val="solid"/>
            </a:ln>
            <a:effectLst>
              <a:outerShdw blurRad="50800" dist="38100" dir="5400000" algn="t" rotWithShape="0">
                <a:prstClr val="black">
                  <a:alpha val="40000"/>
                </a:prstClr>
              </a:outerShdw>
            </a:effectLst>
          </p:spPr>
          <p:txBody>
            <a:bodyPr lIns="121867" tIns="60933" rIns="121867" bIns="60933"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分布式执行</a:t>
              </a:r>
            </a:p>
          </p:txBody>
        </p:sp>
        <p:sp>
          <p:nvSpPr>
            <p:cNvPr id="69" name="矩形 68">
              <a:extLst>
                <a:ext uri="{FF2B5EF4-FFF2-40B4-BE49-F238E27FC236}">
                  <a16:creationId xmlns:a16="http://schemas.microsoft.com/office/drawing/2014/main" id="{E765A52A-A3B4-7677-CFE9-C4A29CFDA662}"/>
                </a:ext>
              </a:extLst>
            </p:cNvPr>
            <p:cNvSpPr/>
            <p:nvPr/>
          </p:nvSpPr>
          <p:spPr>
            <a:xfrm>
              <a:off x="4124681" y="2932284"/>
              <a:ext cx="1764000" cy="285734"/>
            </a:xfrm>
            <a:prstGeom prst="rect">
              <a:avLst/>
            </a:prstGeom>
            <a:solidFill>
              <a:srgbClr val="FFFFFF">
                <a:lumMod val="85000"/>
              </a:srgbClr>
            </a:solidFill>
            <a:ln w="3175" cap="flat" cmpd="sng" algn="ctr">
              <a:solidFill>
                <a:srgbClr val="000000"/>
              </a:solidFill>
              <a:prstDash val="solid"/>
            </a:ln>
            <a:effectLst>
              <a:outerShdw blurRad="50800" dist="38100" dir="5400000" algn="t" rotWithShape="0">
                <a:prstClr val="black">
                  <a:alpha val="40000"/>
                </a:prstClr>
              </a:outerShdw>
            </a:effectLst>
          </p:spPr>
          <p:txBody>
            <a:bodyPr lIns="121867" tIns="60933" rIns="121867" bIns="60933"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分布式</a:t>
              </a:r>
              <a:r>
                <a:rPr kumimoji="0" lang="en-US" altLang="zh-CN"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SQL</a:t>
              </a:r>
              <a:endPar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0" name="文本框 103">
              <a:extLst>
                <a:ext uri="{FF2B5EF4-FFF2-40B4-BE49-F238E27FC236}">
                  <a16:creationId xmlns:a16="http://schemas.microsoft.com/office/drawing/2014/main" id="{6633D3B9-CC4E-3BE0-6A36-07AD17590386}"/>
                </a:ext>
              </a:extLst>
            </p:cNvPr>
            <p:cNvSpPr txBox="1"/>
            <p:nvPr/>
          </p:nvSpPr>
          <p:spPr>
            <a:xfrm>
              <a:off x="4391384" y="2665050"/>
              <a:ext cx="1151827" cy="226818"/>
            </a:xfrm>
            <a:prstGeom prst="rect">
              <a:avLst/>
            </a:prstGeom>
            <a:noFill/>
          </p:spPr>
          <p:txBody>
            <a:bodyPr wrap="square" lIns="121867" tIns="60933" rIns="121867" bIns="60933"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Data Node</a:t>
              </a:r>
              <a:endPar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a16="http://schemas.microsoft.com/office/drawing/2014/main" id="{4D8E41A0-7051-F789-3442-069E89326EDB}"/>
                </a:ext>
              </a:extLst>
            </p:cNvPr>
            <p:cNvSpPr/>
            <p:nvPr/>
          </p:nvSpPr>
          <p:spPr>
            <a:xfrm>
              <a:off x="4124681" y="3759719"/>
              <a:ext cx="1764000" cy="396000"/>
            </a:xfrm>
            <a:prstGeom prst="rect">
              <a:avLst/>
            </a:prstGeom>
            <a:solidFill>
              <a:srgbClr val="FFFFFF">
                <a:lumMod val="85000"/>
              </a:srgbClr>
            </a:solidFill>
            <a:ln w="12700" cap="flat" cmpd="sng" algn="ctr">
              <a:solidFill>
                <a:srgbClr val="000000"/>
              </a:solidFill>
              <a:prstDash val="solid"/>
            </a:ln>
            <a:effectLst>
              <a:outerShdw blurRad="50800" dist="38100" dir="5400000" algn="t" rotWithShape="0">
                <a:prstClr val="black">
                  <a:alpha val="40000"/>
                </a:prstClr>
              </a:outerShdw>
            </a:effectLst>
          </p:spPr>
          <p:txBody>
            <a:bodyPr lIns="121867" tIns="60933" rIns="121867" bIns="60933"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存储引擎</a:t>
              </a:r>
            </a:p>
          </p:txBody>
        </p:sp>
        <p:sp>
          <p:nvSpPr>
            <p:cNvPr id="72" name="左右箭头 71">
              <a:extLst>
                <a:ext uri="{FF2B5EF4-FFF2-40B4-BE49-F238E27FC236}">
                  <a16:creationId xmlns:a16="http://schemas.microsoft.com/office/drawing/2014/main" id="{08B46A2C-D199-AC44-D2FE-376503AA66B4}"/>
                </a:ext>
              </a:extLst>
            </p:cNvPr>
            <p:cNvSpPr/>
            <p:nvPr/>
          </p:nvSpPr>
          <p:spPr bwMode="auto">
            <a:xfrm>
              <a:off x="2617033" y="3580998"/>
              <a:ext cx="1332000" cy="71989"/>
            </a:xfrm>
            <a:prstGeom prst="leftRightArrow">
              <a:avLst/>
            </a:prstGeom>
            <a:solidFill>
              <a:srgbClr val="000000">
                <a:lumMod val="95000"/>
                <a:lumOff val="5000"/>
              </a:srgbClr>
            </a:solidFill>
            <a:ln w="12700" cap="flat" cmpd="sng" algn="ctr">
              <a:noFill/>
              <a:prstDash val="solid"/>
            </a:ln>
            <a:effectLst/>
          </p:spPr>
          <p:txBody>
            <a:bodyPr rtlCol="0" anchor="ctr"/>
            <a:lstStyle/>
            <a:p>
              <a:pPr marL="0" marR="0" lvl="0" indent="0" algn="ctr" defTabSz="1218804"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73" name="文本框 72">
              <a:extLst>
                <a:ext uri="{FF2B5EF4-FFF2-40B4-BE49-F238E27FC236}">
                  <a16:creationId xmlns:a16="http://schemas.microsoft.com/office/drawing/2014/main" id="{A368A628-C7C1-AB31-BB33-3A145C056203}"/>
                </a:ext>
              </a:extLst>
            </p:cNvPr>
            <p:cNvSpPr txBox="1"/>
            <p:nvPr/>
          </p:nvSpPr>
          <p:spPr>
            <a:xfrm>
              <a:off x="2546876" y="3314956"/>
              <a:ext cx="1383439" cy="243050"/>
            </a:xfrm>
            <a:prstGeom prst="rect">
              <a:avLst/>
            </a:prstGeom>
            <a:noFill/>
          </p:spPr>
          <p:txBody>
            <a:bodyPr wrap="square" rtlCol="0">
              <a:spAutoFit/>
            </a:bodyPr>
            <a:lstStyle>
              <a:defPPr>
                <a:defRPr lang="en-US"/>
              </a:defPPr>
              <a:lvl1pPr algn="ctr">
                <a:defRPr sz="800">
                  <a:latin typeface="+mn-ea"/>
                  <a:ea typeface="+mn-ea"/>
                </a:defRPr>
              </a:lvl1p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主备</a:t>
              </a:r>
              <a:r>
                <a:rPr kumimoji="0" lang="en-US" altLang="zh-CN"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HA</a:t>
              </a: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切换</a:t>
              </a:r>
            </a:p>
          </p:txBody>
        </p:sp>
        <p:sp>
          <p:nvSpPr>
            <p:cNvPr id="74" name="文本框 73">
              <a:extLst>
                <a:ext uri="{FF2B5EF4-FFF2-40B4-BE49-F238E27FC236}">
                  <a16:creationId xmlns:a16="http://schemas.microsoft.com/office/drawing/2014/main" id="{037AAF0C-A930-D0BF-0F42-1282B720D834}"/>
                </a:ext>
              </a:extLst>
            </p:cNvPr>
            <p:cNvSpPr txBox="1"/>
            <p:nvPr/>
          </p:nvSpPr>
          <p:spPr>
            <a:xfrm>
              <a:off x="2774633" y="3683848"/>
              <a:ext cx="990989" cy="372676"/>
            </a:xfrm>
            <a:prstGeom prst="rect">
              <a:avLst/>
            </a:prstGeom>
            <a:noFill/>
          </p:spPr>
          <p:txBody>
            <a:bodyPr wrap="square" rtlCol="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跨</a:t>
              </a:r>
              <a:r>
                <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AZ</a:t>
              </a: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多活</a:t>
              </a:r>
              <a:endParaRPr kumimoji="0" lang="en-US" altLang="zh-CN"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1219170"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两地三中心</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1DAB4E-5826-C7CA-7033-B863F5676B7F}"/>
              </a:ext>
            </a:extLst>
          </p:cNvPr>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60</a:t>
            </a:fld>
            <a:endParaRPr lang="zh-CN" altLang="en-US">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46953513-E931-99A5-BCE9-C9F488E2466C}"/>
              </a:ext>
            </a:extLst>
          </p:cNvPr>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 </a:t>
            </a:r>
            <a:r>
              <a:rPr kumimoji="1" lang="en-US" altLang="zh-CN" dirty="0">
                <a:latin typeface="微软雅黑" panose="020B0503020204020204" pitchFamily="34" charset="-122"/>
                <a:ea typeface="微软雅黑" panose="020B0503020204020204" pitchFamily="34" charset="-122"/>
              </a:rPr>
              <a:t>HTAP</a:t>
            </a:r>
            <a:endParaRPr kumimoji="1" lang="zh-CN" altLang="en-US"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0B1C9CCB-BBF5-5D47-1BBC-79C3B5365DBD}"/>
              </a:ext>
            </a:extLst>
          </p:cNvPr>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sp>
        <p:nvSpPr>
          <p:cNvPr id="25" name="Shape18">
            <a:extLst>
              <a:ext uri="{FF2B5EF4-FFF2-40B4-BE49-F238E27FC236}">
                <a16:creationId xmlns:a16="http://schemas.microsoft.com/office/drawing/2014/main" id="{CA02947C-86FA-43A0-AEA7-1533075A3978}"/>
              </a:ext>
            </a:extLst>
          </p:cNvPr>
          <p:cNvSpPr/>
          <p:nvPr/>
        </p:nvSpPr>
        <p:spPr>
          <a:xfrm>
            <a:off x="419403" y="4294305"/>
            <a:ext cx="11343972" cy="1872000"/>
          </a:xfrm>
          <a:prstGeom prst="roundRect">
            <a:avLst>
              <a:gd name="adj" fmla="val 1536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kern="0" dirty="0">
                <a:solidFill>
                  <a:srgbClr val="000000"/>
                </a:solidFill>
                <a:latin typeface="微软雅黑" panose="020B0503020204020204" pitchFamily="34" charset="-122"/>
                <a:ea typeface="微软雅黑" panose="020B0503020204020204" pitchFamily="34" charset="-122"/>
                <a:cs typeface="Arial" pitchFamily="34" charset="0"/>
              </a:rPr>
              <a:t>HTAP In-Memory Column Store (IMCS)</a:t>
            </a:r>
            <a:endParaRPr lang="zh-CN" altLang="en-US" sz="2000" b="1"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24" name="Shape18">
            <a:extLst>
              <a:ext uri="{FF2B5EF4-FFF2-40B4-BE49-F238E27FC236}">
                <a16:creationId xmlns:a16="http://schemas.microsoft.com/office/drawing/2014/main" id="{CA02947C-86FA-43A0-AEA7-1533075A3978}"/>
              </a:ext>
            </a:extLst>
          </p:cNvPr>
          <p:cNvSpPr/>
          <p:nvPr/>
        </p:nvSpPr>
        <p:spPr>
          <a:xfrm>
            <a:off x="409179" y="2740533"/>
            <a:ext cx="11354196" cy="1399652"/>
          </a:xfrm>
          <a:prstGeom prst="roundRect">
            <a:avLst>
              <a:gd name="adj" fmla="val 1536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kern="0" dirty="0">
                <a:solidFill>
                  <a:srgbClr val="000000"/>
                </a:solidFill>
                <a:latin typeface="微软雅黑" panose="020B0503020204020204" pitchFamily="34" charset="-122"/>
                <a:ea typeface="微软雅黑" panose="020B0503020204020204" pitchFamily="34" charset="-122"/>
                <a:cs typeface="Arial" pitchFamily="34" charset="0"/>
              </a:rPr>
              <a:t>HTAP</a:t>
            </a:r>
            <a:r>
              <a:rPr lang="zh-CN" altLang="en-US" sz="2000" b="1" kern="0" dirty="0">
                <a:solidFill>
                  <a:srgbClr val="000000"/>
                </a:solidFill>
                <a:latin typeface="微软雅黑" panose="020B0503020204020204" pitchFamily="34" charset="-122"/>
                <a:ea typeface="微软雅黑" panose="020B0503020204020204" pitchFamily="34" charset="-122"/>
                <a:cs typeface="Arial" pitchFamily="34" charset="0"/>
              </a:rPr>
              <a:t>行列混合执行架构</a:t>
            </a:r>
          </a:p>
        </p:txBody>
      </p:sp>
      <p:sp>
        <p:nvSpPr>
          <p:cNvPr id="23" name="Shape18">
            <a:extLst>
              <a:ext uri="{FF2B5EF4-FFF2-40B4-BE49-F238E27FC236}">
                <a16:creationId xmlns:a16="http://schemas.microsoft.com/office/drawing/2014/main" id="{CA02947C-86FA-43A0-AEA7-1533075A3978}"/>
              </a:ext>
            </a:extLst>
          </p:cNvPr>
          <p:cNvSpPr/>
          <p:nvPr/>
        </p:nvSpPr>
        <p:spPr>
          <a:xfrm>
            <a:off x="409179" y="1170186"/>
            <a:ext cx="11343972" cy="1464950"/>
          </a:xfrm>
          <a:prstGeom prst="roundRect">
            <a:avLst>
              <a:gd name="adj" fmla="val 1536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kern="0" dirty="0">
                <a:solidFill>
                  <a:srgbClr val="000000"/>
                </a:solidFill>
                <a:latin typeface="微软雅黑" panose="020B0503020204020204" pitchFamily="34" charset="-122"/>
                <a:ea typeface="微软雅黑" panose="020B0503020204020204" pitchFamily="34" charset="-122"/>
                <a:cs typeface="Arial" pitchFamily="34" charset="0"/>
              </a:rPr>
              <a:t>HTAP</a:t>
            </a:r>
            <a:r>
              <a:rPr lang="zh-CN" altLang="en-US" sz="2000" b="1" kern="0" dirty="0">
                <a:solidFill>
                  <a:srgbClr val="000000"/>
                </a:solidFill>
                <a:latin typeface="微软雅黑" panose="020B0503020204020204" pitchFamily="34" charset="-122"/>
                <a:ea typeface="微软雅黑" panose="020B0503020204020204" pitchFamily="34" charset="-122"/>
                <a:cs typeface="Arial" pitchFamily="34" charset="0"/>
              </a:rPr>
              <a:t>负载透明路由</a:t>
            </a:r>
          </a:p>
        </p:txBody>
      </p:sp>
      <p:sp>
        <p:nvSpPr>
          <p:cNvPr id="9" name="矩形 8">
            <a:extLst>
              <a:ext uri="{FF2B5EF4-FFF2-40B4-BE49-F238E27FC236}">
                <a16:creationId xmlns:a16="http://schemas.microsoft.com/office/drawing/2014/main" id="{644D1CDD-C0B2-C96D-F6D9-A9DB56EC1646}"/>
              </a:ext>
            </a:extLst>
          </p:cNvPr>
          <p:cNvSpPr/>
          <p:nvPr/>
        </p:nvSpPr>
        <p:spPr bwMode="auto">
          <a:xfrm>
            <a:off x="3672648" y="1770447"/>
            <a:ext cx="1673646" cy="611592"/>
          </a:xfrm>
          <a:prstGeom prst="rect">
            <a:avLst/>
          </a:prstGeom>
          <a:solidFill>
            <a:srgbClr val="0070C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rPr>
              <a:t>智能列选择</a:t>
            </a:r>
            <a:endParaRPr kumimoji="0" lang="en-US" altLang="zh-CN"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10" name="矩形 9">
            <a:extLst>
              <a:ext uri="{FF2B5EF4-FFF2-40B4-BE49-F238E27FC236}">
                <a16:creationId xmlns:a16="http://schemas.microsoft.com/office/drawing/2014/main" id="{240C986C-BC8F-8ED5-3F1C-A21494FF97EA}"/>
              </a:ext>
            </a:extLst>
          </p:cNvPr>
          <p:cNvSpPr/>
          <p:nvPr/>
        </p:nvSpPr>
        <p:spPr bwMode="auto">
          <a:xfrm>
            <a:off x="902692" y="1762737"/>
            <a:ext cx="1673646" cy="611589"/>
          </a:xfrm>
          <a:prstGeom prst="rect">
            <a:avLst/>
          </a:prstGeom>
          <a:solidFill>
            <a:srgbClr val="0070C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rPr>
              <a:t>透明路由</a:t>
            </a:r>
            <a:endParaRPr kumimoji="0" lang="en-US" altLang="zh-CN"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20" name="矩形 19">
            <a:extLst>
              <a:ext uri="{FF2B5EF4-FFF2-40B4-BE49-F238E27FC236}">
                <a16:creationId xmlns:a16="http://schemas.microsoft.com/office/drawing/2014/main" id="{67925820-3709-0EFC-420A-343542B25240}"/>
              </a:ext>
            </a:extLst>
          </p:cNvPr>
          <p:cNvSpPr/>
          <p:nvPr/>
        </p:nvSpPr>
        <p:spPr bwMode="auto">
          <a:xfrm>
            <a:off x="843595" y="3407796"/>
            <a:ext cx="1938665" cy="657949"/>
          </a:xfrm>
          <a:prstGeom prst="rect">
            <a:avLst/>
          </a:prstGeom>
          <a:solidFill>
            <a:srgbClr val="0070C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rPr>
              <a:t>列存算子</a:t>
            </a:r>
            <a:endParaRPr kumimoji="0" lang="en-US" altLang="zh-CN"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21" name="矩形 20">
            <a:extLst>
              <a:ext uri="{FF2B5EF4-FFF2-40B4-BE49-F238E27FC236}">
                <a16:creationId xmlns:a16="http://schemas.microsoft.com/office/drawing/2014/main" id="{50A7D64A-DD1E-FA98-5125-259040A8B4B7}"/>
              </a:ext>
            </a:extLst>
          </p:cNvPr>
          <p:cNvSpPr/>
          <p:nvPr/>
        </p:nvSpPr>
        <p:spPr bwMode="auto">
          <a:xfrm>
            <a:off x="7022924" y="3409951"/>
            <a:ext cx="1725580" cy="657949"/>
          </a:xfrm>
          <a:prstGeom prst="rect">
            <a:avLst/>
          </a:prstGeom>
          <a:solidFill>
            <a:srgbClr val="0070C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rPr>
              <a:t>向量化执行</a:t>
            </a:r>
            <a:endParaRPr kumimoji="0" lang="en-US" altLang="zh-CN"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22" name="矩形 21">
            <a:extLst>
              <a:ext uri="{FF2B5EF4-FFF2-40B4-BE49-F238E27FC236}">
                <a16:creationId xmlns:a16="http://schemas.microsoft.com/office/drawing/2014/main" id="{A1694CC0-DE80-92D7-A870-A2616A5E7039}"/>
              </a:ext>
            </a:extLst>
          </p:cNvPr>
          <p:cNvSpPr/>
          <p:nvPr/>
        </p:nvSpPr>
        <p:spPr bwMode="auto">
          <a:xfrm>
            <a:off x="9011671" y="3407798"/>
            <a:ext cx="2075426" cy="657949"/>
          </a:xfrm>
          <a:prstGeom prst="rect">
            <a:avLst/>
          </a:prstGeom>
          <a:solidFill>
            <a:srgbClr val="0070C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rPr>
              <a:t>行列混合执行框架</a:t>
            </a:r>
            <a:endParaRPr kumimoji="0" lang="en-US" altLang="zh-CN"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15" name="矩形 14">
            <a:extLst>
              <a:ext uri="{FF2B5EF4-FFF2-40B4-BE49-F238E27FC236}">
                <a16:creationId xmlns:a16="http://schemas.microsoft.com/office/drawing/2014/main" id="{7FA44678-FB47-5AF7-2A1C-0377747523AE}"/>
              </a:ext>
            </a:extLst>
          </p:cNvPr>
          <p:cNvSpPr/>
          <p:nvPr/>
        </p:nvSpPr>
        <p:spPr bwMode="auto">
          <a:xfrm>
            <a:off x="843630" y="5052890"/>
            <a:ext cx="1686573" cy="665688"/>
          </a:xfrm>
          <a:prstGeom prst="rect">
            <a:avLst/>
          </a:prstGeom>
          <a:solidFill>
            <a:srgbClr val="0070C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rPr>
              <a:t>列存储</a:t>
            </a:r>
            <a:endParaRPr kumimoji="0" lang="en-US" altLang="zh-CN"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16" name="矩形 15">
            <a:extLst>
              <a:ext uri="{FF2B5EF4-FFF2-40B4-BE49-F238E27FC236}">
                <a16:creationId xmlns:a16="http://schemas.microsoft.com/office/drawing/2014/main" id="{A4213953-79DB-8420-7917-DEC0C2289879}"/>
              </a:ext>
            </a:extLst>
          </p:cNvPr>
          <p:cNvSpPr/>
          <p:nvPr/>
        </p:nvSpPr>
        <p:spPr bwMode="auto">
          <a:xfrm>
            <a:off x="2877641" y="5052893"/>
            <a:ext cx="1967914" cy="665685"/>
          </a:xfrm>
          <a:prstGeom prst="rect">
            <a:avLst/>
          </a:prstGeom>
          <a:solidFill>
            <a:srgbClr val="0070C0"/>
          </a:solidFill>
          <a:ln w="12700" cap="flat" cmpd="sng" algn="ctr">
            <a:noFill/>
            <a:prstDash val="solid"/>
          </a:ln>
          <a:effectLst/>
        </p:spPr>
        <p:txBody>
          <a:bodyPr rtlCol="0" anchor="ctr"/>
          <a:lstStyle/>
          <a:p>
            <a:pPr algn="ctr">
              <a:defRPr/>
            </a:pPr>
            <a:r>
              <a:rPr kumimoji="0" lang="zh-CN" altLang="en-US"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rPr>
              <a:t>行</a:t>
            </a:r>
            <a:r>
              <a:rPr kumimoji="0" lang="en-US" altLang="zh-CN"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rPr>
              <a:t>delta</a:t>
            </a:r>
            <a:r>
              <a:rPr kumimoji="0" lang="zh-CN" altLang="en-US"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rPr>
              <a:t>存储</a:t>
            </a:r>
            <a:endParaRPr kumimoji="0" lang="en-US" altLang="zh-CN"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17" name="矩形 16">
            <a:extLst>
              <a:ext uri="{FF2B5EF4-FFF2-40B4-BE49-F238E27FC236}">
                <a16:creationId xmlns:a16="http://schemas.microsoft.com/office/drawing/2014/main" id="{C787850A-3BF4-F8D7-28C8-D84AB8A66989}"/>
              </a:ext>
            </a:extLst>
          </p:cNvPr>
          <p:cNvSpPr/>
          <p:nvPr/>
        </p:nvSpPr>
        <p:spPr bwMode="auto">
          <a:xfrm>
            <a:off x="5250136" y="5052893"/>
            <a:ext cx="2084116" cy="665685"/>
          </a:xfrm>
          <a:prstGeom prst="rect">
            <a:avLst/>
          </a:prstGeom>
          <a:solidFill>
            <a:srgbClr val="0070C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rPr>
              <a:t>数据实时转换</a:t>
            </a:r>
            <a:endParaRPr kumimoji="0" lang="en-US" altLang="zh-CN"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18" name="矩形 17">
            <a:extLst>
              <a:ext uri="{FF2B5EF4-FFF2-40B4-BE49-F238E27FC236}">
                <a16:creationId xmlns:a16="http://schemas.microsoft.com/office/drawing/2014/main" id="{470C13D7-2D19-E315-E046-AAC42F9E5674}"/>
              </a:ext>
            </a:extLst>
          </p:cNvPr>
          <p:cNvSpPr/>
          <p:nvPr/>
        </p:nvSpPr>
        <p:spPr bwMode="auto">
          <a:xfrm>
            <a:off x="7772401" y="5052890"/>
            <a:ext cx="1777885" cy="665688"/>
          </a:xfrm>
          <a:prstGeom prst="rect">
            <a:avLst/>
          </a:prstGeom>
          <a:solidFill>
            <a:srgbClr val="0070C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rPr>
              <a:t>列数据合并</a:t>
            </a:r>
            <a:endParaRPr kumimoji="0" lang="en-US" altLang="zh-CN"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19" name="矩形 18">
            <a:extLst>
              <a:ext uri="{FF2B5EF4-FFF2-40B4-BE49-F238E27FC236}">
                <a16:creationId xmlns:a16="http://schemas.microsoft.com/office/drawing/2014/main" id="{A17BE31C-0BDF-6560-9D44-F4BBC3470DA1}"/>
              </a:ext>
            </a:extLst>
          </p:cNvPr>
          <p:cNvSpPr/>
          <p:nvPr/>
        </p:nvSpPr>
        <p:spPr bwMode="auto">
          <a:xfrm>
            <a:off x="9899844" y="5052890"/>
            <a:ext cx="1407387" cy="665688"/>
          </a:xfrm>
          <a:prstGeom prst="rect">
            <a:avLst/>
          </a:prstGeom>
          <a:solidFill>
            <a:srgbClr val="0070C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rPr>
              <a:t>数据压缩</a:t>
            </a:r>
            <a:endParaRPr kumimoji="0" lang="en-US" altLang="zh-CN"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8" name="矩形 7">
            <a:extLst>
              <a:ext uri="{FF2B5EF4-FFF2-40B4-BE49-F238E27FC236}">
                <a16:creationId xmlns:a16="http://schemas.microsoft.com/office/drawing/2014/main" id="{CE87048C-DD57-ABE6-07E8-C528C3690DA0}"/>
              </a:ext>
            </a:extLst>
          </p:cNvPr>
          <p:cNvSpPr/>
          <p:nvPr/>
        </p:nvSpPr>
        <p:spPr bwMode="auto">
          <a:xfrm>
            <a:off x="3045428" y="3407796"/>
            <a:ext cx="1725580" cy="657949"/>
          </a:xfrm>
          <a:prstGeom prst="rect">
            <a:avLst/>
          </a:prstGeom>
          <a:solidFill>
            <a:srgbClr val="0070C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rPr>
              <a:t>行转列算子</a:t>
            </a:r>
            <a:endParaRPr kumimoji="0" lang="en-US" altLang="zh-CN"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13" name="矩形 12">
            <a:extLst>
              <a:ext uri="{FF2B5EF4-FFF2-40B4-BE49-F238E27FC236}">
                <a16:creationId xmlns:a16="http://schemas.microsoft.com/office/drawing/2014/main" id="{8F4D0C5A-7DEC-0F3A-1D78-0F2F19E04E3E}"/>
              </a:ext>
            </a:extLst>
          </p:cNvPr>
          <p:cNvSpPr/>
          <p:nvPr/>
        </p:nvSpPr>
        <p:spPr bwMode="auto">
          <a:xfrm>
            <a:off x="5034176" y="3416421"/>
            <a:ext cx="1725580" cy="657949"/>
          </a:xfrm>
          <a:prstGeom prst="rect">
            <a:avLst/>
          </a:prstGeom>
          <a:solidFill>
            <a:srgbClr val="0070C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rPr>
              <a:t>列转</a:t>
            </a:r>
            <a:r>
              <a:rPr lang="zh-CN" altLang="en-US" b="1" kern="0" dirty="0">
                <a:solidFill>
                  <a:schemeClr val="bg1"/>
                </a:solidFill>
                <a:latin typeface="微软雅黑" panose="020B0503020204020204" pitchFamily="34" charset="-122"/>
                <a:ea typeface="微软雅黑" panose="020B0503020204020204" pitchFamily="34" charset="-122"/>
                <a:cs typeface="Arial" pitchFamily="34" charset="0"/>
              </a:rPr>
              <a:t>行</a:t>
            </a:r>
            <a:r>
              <a:rPr kumimoji="0" lang="zh-CN" altLang="en-US"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rPr>
              <a:t>算子</a:t>
            </a:r>
            <a:endParaRPr kumimoji="0" lang="en-US" altLang="zh-CN"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26" name="矩形 25">
            <a:extLst>
              <a:ext uri="{FF2B5EF4-FFF2-40B4-BE49-F238E27FC236}">
                <a16:creationId xmlns:a16="http://schemas.microsoft.com/office/drawing/2014/main" id="{99D35A37-42B3-72CA-AA87-10A44A997230}"/>
              </a:ext>
            </a:extLst>
          </p:cNvPr>
          <p:cNvSpPr/>
          <p:nvPr/>
        </p:nvSpPr>
        <p:spPr bwMode="auto">
          <a:xfrm>
            <a:off x="6442604" y="1770447"/>
            <a:ext cx="1673646" cy="611592"/>
          </a:xfrm>
          <a:prstGeom prst="rect">
            <a:avLst/>
          </a:prstGeom>
          <a:solidFill>
            <a:srgbClr val="0070C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rPr>
              <a:t>代价模型</a:t>
            </a:r>
            <a:endParaRPr kumimoji="0" lang="en-US" altLang="zh-CN"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27" name="矩形 26">
            <a:extLst>
              <a:ext uri="{FF2B5EF4-FFF2-40B4-BE49-F238E27FC236}">
                <a16:creationId xmlns:a16="http://schemas.microsoft.com/office/drawing/2014/main" id="{BFA90CED-12B5-FE57-6B4B-608452447D64}"/>
              </a:ext>
            </a:extLst>
          </p:cNvPr>
          <p:cNvSpPr/>
          <p:nvPr/>
        </p:nvSpPr>
        <p:spPr bwMode="auto">
          <a:xfrm>
            <a:off x="9212561" y="1762734"/>
            <a:ext cx="1673646" cy="611592"/>
          </a:xfrm>
          <a:prstGeom prst="rect">
            <a:avLst/>
          </a:prstGeom>
          <a:solidFill>
            <a:srgbClr val="0070C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rPr>
              <a:t>计划生成</a:t>
            </a:r>
            <a:endParaRPr kumimoji="0" lang="en-US" altLang="zh-CN"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pitchFamily="34" charset="0"/>
            </a:endParaRPr>
          </a:p>
        </p:txBody>
      </p:sp>
    </p:spTree>
    <p:extLst>
      <p:ext uri="{BB962C8B-B14F-4D97-AF65-F5344CB8AC3E}">
        <p14:creationId xmlns:p14="http://schemas.microsoft.com/office/powerpoint/2010/main" val="1991402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DC57176-98BE-D9F9-DD5B-84B1C4456C7D}"/>
              </a:ext>
            </a:extLst>
          </p:cNvPr>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61</a:t>
            </a:fld>
            <a:endParaRPr lang="zh-CN" altLang="en-US">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B54D2BF8-C98D-57DC-15E3-11212F59ADD7}"/>
              </a:ext>
            </a:extLst>
          </p:cNvPr>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 </a:t>
            </a:r>
            <a:r>
              <a:rPr kumimoji="1" lang="en-US" altLang="zh-CN" dirty="0">
                <a:latin typeface="微软雅黑" panose="020B0503020204020204" pitchFamily="34" charset="-122"/>
                <a:ea typeface="微软雅黑" panose="020B0503020204020204" pitchFamily="34" charset="-122"/>
              </a:rPr>
              <a:t>HTAP</a:t>
            </a:r>
            <a:endParaRPr kumimoji="1" lang="zh-CN" altLang="en-US"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93EBD878-EFA4-4EE0-E73B-197976C9B0D4}"/>
              </a:ext>
            </a:extLst>
          </p:cNvPr>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pic>
        <p:nvPicPr>
          <p:cNvPr id="7" name="Picture 6">
            <a:extLst>
              <a:ext uri="{FF2B5EF4-FFF2-40B4-BE49-F238E27FC236}">
                <a16:creationId xmlns:a16="http://schemas.microsoft.com/office/drawing/2014/main" id="{D3EA521B-FBB0-C096-8392-5C7CFE8558DF}"/>
              </a:ext>
            </a:extLst>
          </p:cNvPr>
          <p:cNvPicPr>
            <a:picLocks noChangeAspect="1"/>
          </p:cNvPicPr>
          <p:nvPr/>
        </p:nvPicPr>
        <p:blipFill rotWithShape="1">
          <a:blip r:embed="rId2"/>
          <a:srcRect l="6007" t="5556" r="9150" b="5554"/>
          <a:stretch/>
        </p:blipFill>
        <p:spPr>
          <a:xfrm>
            <a:off x="6124092" y="1201628"/>
            <a:ext cx="5913374" cy="4454743"/>
          </a:xfrm>
          <a:prstGeom prst="rect">
            <a:avLst/>
          </a:prstGeom>
        </p:spPr>
      </p:pic>
      <p:pic>
        <p:nvPicPr>
          <p:cNvPr id="4" name="Picture 5">
            <a:extLst>
              <a:ext uri="{FF2B5EF4-FFF2-40B4-BE49-F238E27FC236}">
                <a16:creationId xmlns:a16="http://schemas.microsoft.com/office/drawing/2014/main" id="{FFA3FD8D-4C04-0728-24F4-4C62D5BA6608}"/>
              </a:ext>
            </a:extLst>
          </p:cNvPr>
          <p:cNvPicPr>
            <a:picLocks noChangeAspect="1"/>
          </p:cNvPicPr>
          <p:nvPr/>
        </p:nvPicPr>
        <p:blipFill rotWithShape="1">
          <a:blip r:embed="rId3"/>
          <a:srcRect l="6006" t="4074" r="3913" b="5555"/>
          <a:stretch/>
        </p:blipFill>
        <p:spPr>
          <a:xfrm>
            <a:off x="-1" y="1289073"/>
            <a:ext cx="6067911" cy="4454743"/>
          </a:xfrm>
          <a:prstGeom prst="rect">
            <a:avLst/>
          </a:prstGeom>
        </p:spPr>
      </p:pic>
    </p:spTree>
    <p:extLst>
      <p:ext uri="{BB962C8B-B14F-4D97-AF65-F5344CB8AC3E}">
        <p14:creationId xmlns:p14="http://schemas.microsoft.com/office/powerpoint/2010/main" val="11330160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目录</a:t>
            </a:r>
          </a:p>
        </p:txBody>
      </p:sp>
      <p:sp>
        <p:nvSpPr>
          <p:cNvPr id="2" name="页脚占位符 1"/>
          <p:cNvSpPr>
            <a:spLocks noGrp="1"/>
          </p:cNvSpPr>
          <p:nvPr>
            <p:ph type="ftr" sz="quarter" idx="11"/>
          </p:nvPr>
        </p:nvSpPr>
        <p:spPr/>
        <p:txBody>
          <a:bodyPr/>
          <a:lstStyle/>
          <a:p>
            <a:r>
              <a:rPr kumimoji="1" lang="zh-CN" altLang="en-US"/>
              <a:t>数据库系统—GaussDB</a:t>
            </a:r>
            <a:endParaRPr kumimoji="1" lang="zh-CN" altLang="en-US" dirty="0">
              <a:latin typeface="SimHei" panose="02010609060101010101" pitchFamily="49" charset="-122"/>
              <a:ea typeface="SimHei" panose="02010609060101010101" pitchFamily="49" charset="-122"/>
            </a:endParaRPr>
          </a:p>
        </p:txBody>
      </p:sp>
      <p:sp>
        <p:nvSpPr>
          <p:cNvPr id="4" name="灯片编号占位符 3"/>
          <p:cNvSpPr>
            <a:spLocks noGrp="1"/>
          </p:cNvSpPr>
          <p:nvPr>
            <p:ph type="sldNum" sz="quarter" idx="12"/>
          </p:nvPr>
        </p:nvSpPr>
        <p:spPr/>
        <p:txBody>
          <a:bodyPr/>
          <a:lstStyle/>
          <a:p>
            <a:fld id="{4B0D34C0-35A8-654C-9FBA-7B4E017BD630}" type="slidenum">
              <a:rPr lang="en-US" altLang="zh-CN" smtClean="0"/>
              <a:t>62</a:t>
            </a:fld>
            <a:endParaRPr kumimoji="1" lang="zh-CN" altLang="en-US"/>
          </a:p>
        </p:txBody>
      </p:sp>
      <p:sp>
        <p:nvSpPr>
          <p:cNvPr id="5" name="内容占位符 4">
            <a:extLst>
              <a:ext uri="{FF2B5EF4-FFF2-40B4-BE49-F238E27FC236}">
                <a16:creationId xmlns:a16="http://schemas.microsoft.com/office/drawing/2014/main" id="{F4325D9B-0331-7B1F-D019-19EAFA650376}"/>
              </a:ext>
            </a:extLst>
          </p:cNvPr>
          <p:cNvSpPr>
            <a:spLocks noGrp="1"/>
          </p:cNvSpPr>
          <p:nvPr>
            <p:ph idx="1"/>
          </p:nvPr>
        </p:nvSpPr>
        <p:spPr/>
        <p:txBody>
          <a:bodyPr/>
          <a:lstStyle/>
          <a:p>
            <a:endParaRPr lang="zh-CN" altLang="en-US"/>
          </a:p>
        </p:txBody>
      </p:sp>
      <p:sp>
        <p:nvSpPr>
          <p:cNvPr id="7" name="Shape18">
            <a:extLst>
              <a:ext uri="{FF2B5EF4-FFF2-40B4-BE49-F238E27FC236}">
                <a16:creationId xmlns:a16="http://schemas.microsoft.com/office/drawing/2014/main" id="{A7543E58-C007-C276-6B2B-B44E63B92C97}"/>
              </a:ext>
            </a:extLst>
          </p:cNvPr>
          <p:cNvSpPr/>
          <p:nvPr/>
        </p:nvSpPr>
        <p:spPr>
          <a:xfrm>
            <a:off x="2786128" y="1114026"/>
            <a:ext cx="6203493" cy="5061143"/>
          </a:xfrm>
          <a:prstGeom prst="roundRect">
            <a:avLst>
              <a:gd name="adj" fmla="val 1139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8" name="内容占位符 2">
            <a:extLst>
              <a:ext uri="{FF2B5EF4-FFF2-40B4-BE49-F238E27FC236}">
                <a16:creationId xmlns:a16="http://schemas.microsoft.com/office/drawing/2014/main" id="{52A376DF-256F-47F0-FAEC-E94D0E8B0915}"/>
              </a:ext>
            </a:extLst>
          </p:cNvPr>
          <p:cNvSpPr txBox="1">
            <a:spLocks/>
          </p:cNvSpPr>
          <p:nvPr/>
        </p:nvSpPr>
        <p:spPr bwMode="auto">
          <a:xfrm>
            <a:off x="3526439" y="1008099"/>
            <a:ext cx="4981117" cy="2808926"/>
          </a:xfrm>
          <a:prstGeom prst="rect">
            <a:avLst/>
          </a:prstGeom>
          <a:noFill/>
          <a:ln>
            <a:noFill/>
          </a:ln>
          <a:effectLst/>
        </p:spPr>
        <p:txBody>
          <a:bodyPr vert="horz" wrap="square" lIns="91440" tIns="45720" rIns="91440" bIns="45720" numCol="1" anchor="t" anchorCtr="0" compatLnSpc="1"/>
          <a:lstStyle>
            <a:lvl1pPr marL="316230" indent="-316230" algn="l" rtl="0" eaLnBrk="1" fontAlgn="base" hangingPunct="1">
              <a:spcBef>
                <a:spcPct val="20000"/>
              </a:spcBef>
              <a:spcAft>
                <a:spcPct val="0"/>
              </a:spcAft>
              <a:buFont typeface="Wingdings" panose="05000000000000000000" pitchFamily="2" charset="2"/>
              <a:buChar char="p"/>
              <a:defRPr kumimoji="1" sz="3200" b="0">
                <a:solidFill>
                  <a:schemeClr val="tx1"/>
                </a:solidFill>
                <a:effectLst/>
                <a:latin typeface="SimHei" panose="02010609060101010101" pitchFamily="49" charset="-122"/>
                <a:ea typeface="SimHei" panose="02010609060101010101" pitchFamily="49" charset="-122"/>
                <a:cs typeface="Arial" panose="020B0604020202020204"/>
              </a:defRPr>
            </a:lvl1pPr>
            <a:lvl2pPr marL="685800" indent="-263525"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panose="020B0604020202020204"/>
              </a:defRPr>
            </a:lvl2pPr>
            <a:lvl3pPr marL="1055370" indent="-210820"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panose="020B0604020202020204"/>
              </a:defRPr>
            </a:lvl3pPr>
            <a:lvl4pPr marL="147701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28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092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6pPr>
            <a:lvl7pPr marL="274320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7pPr>
            <a:lvl8pPr marL="316547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8pPr>
            <a:lvl9pPr marL="358711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9pPr>
          </a:lstStyle>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总体架构</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查询处理</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存储</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solidFill>
                  <a:srgbClr val="7030A0"/>
                </a:solidFill>
                <a:latin typeface="微软雅黑" panose="020B0503020204020204" pitchFamily="34" charset="-122"/>
                <a:ea typeface="微软雅黑" panose="020B0503020204020204" pitchFamily="34" charset="-122"/>
              </a:rPr>
              <a:t>GaussDB</a:t>
            </a:r>
            <a:r>
              <a:rPr lang="zh-CN" altLang="en-US" sz="2400" b="1" kern="0" dirty="0">
                <a:solidFill>
                  <a:srgbClr val="7030A0"/>
                </a:solidFill>
                <a:latin typeface="微软雅黑" panose="020B0503020204020204" pitchFamily="34" charset="-122"/>
                <a:ea typeface="微软雅黑" panose="020B0503020204020204" pitchFamily="34" charset="-122"/>
              </a:rPr>
              <a:t>分布式</a:t>
            </a:r>
            <a:endParaRPr lang="en-US" altLang="zh-CN" sz="2400" b="1" kern="0" dirty="0">
              <a:solidFill>
                <a:srgbClr val="7030A0"/>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云原生</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高可用</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安全</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智能</a:t>
            </a:r>
            <a:endParaRPr lang="en-US" altLang="zh-CN" sz="2400" b="1" kern="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18">
            <a:extLst>
              <a:ext uri="{FF2B5EF4-FFF2-40B4-BE49-F238E27FC236}">
                <a16:creationId xmlns:a16="http://schemas.microsoft.com/office/drawing/2014/main" id="{644FD423-2E42-4F5D-8496-FD1466E464C1}"/>
              </a:ext>
            </a:extLst>
          </p:cNvPr>
          <p:cNvSpPr/>
          <p:nvPr/>
        </p:nvSpPr>
        <p:spPr>
          <a:xfrm>
            <a:off x="134471" y="1154906"/>
            <a:ext cx="5912727" cy="5424945"/>
          </a:xfrm>
          <a:prstGeom prst="roundRect">
            <a:avLst>
              <a:gd name="adj" fmla="val 11904"/>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8" name="Shape6">
            <a:extLst>
              <a:ext uri="{FF2B5EF4-FFF2-40B4-BE49-F238E27FC236}">
                <a16:creationId xmlns:a16="http://schemas.microsoft.com/office/drawing/2014/main" id="{82D12675-44BA-4A12-95E2-53CE42E365F2}"/>
              </a:ext>
            </a:extLst>
          </p:cNvPr>
          <p:cNvSpPr/>
          <p:nvPr/>
        </p:nvSpPr>
        <p:spPr>
          <a:xfrm>
            <a:off x="6198578" y="1154906"/>
            <a:ext cx="5698147" cy="5447072"/>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9" name="Shape6">
            <a:extLst>
              <a:ext uri="{FF2B5EF4-FFF2-40B4-BE49-F238E27FC236}">
                <a16:creationId xmlns:a16="http://schemas.microsoft.com/office/drawing/2014/main" id="{2BB58945-69A6-42E9-96FF-DC536AE97366}"/>
              </a:ext>
            </a:extLst>
          </p:cNvPr>
          <p:cNvSpPr/>
          <p:nvPr/>
        </p:nvSpPr>
        <p:spPr>
          <a:xfrm>
            <a:off x="6329326" y="1264497"/>
            <a:ext cx="5416019" cy="5170626"/>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63</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分布式</a:t>
            </a:r>
            <a:r>
              <a:rPr kumimoji="1" lang="zh-CN" altLang="en-US" dirty="0">
                <a:latin typeface="微软雅黑" panose="020B0503020204020204" pitchFamily="34" charset="-122"/>
                <a:ea typeface="微软雅黑" panose="020B0503020204020204" pitchFamily="34" charset="-122"/>
              </a:rPr>
              <a:t>事务</a:t>
            </a:r>
          </a:p>
        </p:txBody>
      </p:sp>
      <p:sp>
        <p:nvSpPr>
          <p:cNvPr id="6" name="内容占位符 2"/>
          <p:cNvSpPr>
            <a:spLocks noGrp="1"/>
          </p:cNvSpPr>
          <p:nvPr>
            <p:ph idx="1"/>
          </p:nvPr>
        </p:nvSpPr>
        <p:spPr>
          <a:xfrm>
            <a:off x="295275" y="1272646"/>
            <a:ext cx="5751923" cy="4121944"/>
          </a:xfrm>
        </p:spPr>
        <p:txBody>
          <a:bodyPr/>
          <a:lstStyle/>
          <a:p>
            <a:pPr>
              <a:lnSpc>
                <a:spcPct val="15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全局事务管理器</a:t>
            </a:r>
            <a:r>
              <a:rPr lang="en-US" altLang="zh-CN" sz="2200" dirty="0">
                <a:latin typeface="微软雅黑" panose="020B0503020204020204" pitchFamily="34" charset="-122"/>
                <a:ea typeface="微软雅黑" panose="020B0503020204020204" pitchFamily="34" charset="-122"/>
              </a:rPr>
              <a:t>GTM</a:t>
            </a:r>
            <a:r>
              <a:rPr lang="zh-CN" altLang="en-US" sz="2200" dirty="0">
                <a:latin typeface="微软雅黑" panose="020B0503020204020204" pitchFamily="34" charset="-122"/>
                <a:ea typeface="微软雅黑" panose="020B0503020204020204" pitchFamily="34" charset="-122"/>
              </a:rPr>
              <a:t>处理全局时间戳请求，即</a:t>
            </a:r>
            <a:r>
              <a:rPr lang="en-US" altLang="zh-CN" sz="2200" dirty="0">
                <a:latin typeface="微软雅黑" panose="020B0503020204020204" pitchFamily="34" charset="-122"/>
                <a:ea typeface="微软雅黑" panose="020B0503020204020204" pitchFamily="34" charset="-122"/>
              </a:rPr>
              <a:t>CSN</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Commit Sequence Number</a:t>
            </a:r>
            <a:r>
              <a:rPr lang="zh-CN" altLang="en-US" sz="2200" dirty="0">
                <a:latin typeface="微软雅黑" panose="020B0503020204020204" pitchFamily="34" charset="-122"/>
                <a:ea typeface="微软雅黑" panose="020B0503020204020204" pitchFamily="34" charset="-122"/>
              </a:rPr>
              <a:t>，待提交事务的序列号）</a:t>
            </a:r>
            <a:endParaRPr lang="en-US" altLang="zh-CN" sz="2200" dirty="0">
              <a:latin typeface="微软雅黑" panose="020B0503020204020204" pitchFamily="34" charset="-122"/>
              <a:ea typeface="微软雅黑" panose="020B0503020204020204" pitchFamily="34" charset="-122"/>
            </a:endParaRPr>
          </a:p>
          <a:p>
            <a:pPr lvl="1">
              <a:lnSpc>
                <a:spcPct val="150000"/>
              </a:lnSpc>
              <a:buFont typeface="Wingdings" panose="05000000000000000000" pitchFamily="2" charset="2"/>
              <a:buChar char="l"/>
            </a:pPr>
            <a:r>
              <a:rPr lang="zh-CN" altLang="en-US" sz="2200" kern="100" dirty="0">
                <a:effectLst/>
                <a:latin typeface="微软雅黑" panose="020B0503020204020204" pitchFamily="34" charset="-122"/>
                <a:ea typeface="微软雅黑" panose="020B0503020204020204" pitchFamily="34" charset="-122"/>
                <a:cs typeface="Times New Roman" panose="02020603050405020304" pitchFamily="18" charset="0"/>
              </a:rPr>
              <a:t>获取本地最新的</a:t>
            </a:r>
            <a:r>
              <a:rPr lang="en-US" altLang="zh-CN" sz="2200" kern="100" dirty="0">
                <a:effectLst/>
                <a:latin typeface="微软雅黑" panose="020B0503020204020204" pitchFamily="34" charset="-122"/>
                <a:ea typeface="微软雅黑" panose="020B0503020204020204" pitchFamily="34" charset="-122"/>
              </a:rPr>
              <a:t>CSN</a:t>
            </a:r>
            <a:r>
              <a:rPr lang="zh-CN" altLang="en-US" sz="2200" kern="100" dirty="0">
                <a:effectLst/>
                <a:latin typeface="微软雅黑" panose="020B0503020204020204" pitchFamily="34" charset="-122"/>
                <a:ea typeface="微软雅黑" panose="020B0503020204020204" pitchFamily="34" charset="-122"/>
                <a:cs typeface="Times New Roman" panose="02020603050405020304" pitchFamily="18" charset="0"/>
              </a:rPr>
              <a:t>和准备阶段事务号</a:t>
            </a:r>
            <a:endParaRPr lang="en-US" altLang="zh-CN" sz="2200"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buFont typeface="Wingdings" panose="05000000000000000000" pitchFamily="2" charset="2"/>
              <a:buChar char="l"/>
            </a:pPr>
            <a:r>
              <a:rPr lang="zh-CN" altLang="en-US" sz="2200" kern="100" dirty="0">
                <a:effectLst/>
                <a:latin typeface="微软雅黑" panose="020B0503020204020204" pitchFamily="34" charset="-122"/>
                <a:ea typeface="微软雅黑" panose="020B0503020204020204" pitchFamily="34" charset="-122"/>
                <a:cs typeface="Times New Roman" panose="02020603050405020304" pitchFamily="18" charset="0"/>
              </a:rPr>
              <a:t>如果</a:t>
            </a:r>
            <a:r>
              <a:rPr lang="en-US" altLang="zh-CN" sz="2200" kern="100" dirty="0">
                <a:effectLst/>
                <a:latin typeface="微软雅黑" panose="020B0503020204020204" pitchFamily="34" charset="-122"/>
                <a:ea typeface="微软雅黑" panose="020B0503020204020204" pitchFamily="34" charset="-122"/>
              </a:rPr>
              <a:t>CSN</a:t>
            </a:r>
            <a:r>
              <a:rPr lang="zh-CN" altLang="en-US" sz="2200" kern="100" dirty="0">
                <a:effectLst/>
                <a:latin typeface="微软雅黑" panose="020B0503020204020204" pitchFamily="34" charset="-122"/>
                <a:ea typeface="微软雅黑" panose="020B0503020204020204" pitchFamily="34" charset="-122"/>
                <a:cs typeface="Times New Roman" panose="02020603050405020304" pitchFamily="18" charset="0"/>
              </a:rPr>
              <a:t>状态为“提交中”则进行等待</a:t>
            </a:r>
            <a:endParaRPr lang="en-US" altLang="zh-CN" sz="2200"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buFont typeface="Wingdings" panose="05000000000000000000" pitchFamily="2" charset="2"/>
              <a:buChar char="l"/>
            </a:pPr>
            <a:r>
              <a:rPr lang="zh-CN" altLang="en-US" sz="2200" kern="100" dirty="0">
                <a:effectLst/>
                <a:latin typeface="微软雅黑" panose="020B0503020204020204" pitchFamily="34" charset="-122"/>
                <a:ea typeface="微软雅黑" panose="020B0503020204020204" pitchFamily="34" charset="-122"/>
                <a:cs typeface="Times New Roman" panose="02020603050405020304" pitchFamily="18" charset="0"/>
              </a:rPr>
              <a:t>如果</a:t>
            </a:r>
            <a:r>
              <a:rPr lang="en-US" altLang="zh-CN" sz="2200" kern="100" dirty="0" err="1">
                <a:effectLst/>
                <a:latin typeface="微软雅黑" panose="020B0503020204020204" pitchFamily="34" charset="-122"/>
                <a:ea typeface="微软雅黑" panose="020B0503020204020204" pitchFamily="34" charset="-122"/>
              </a:rPr>
              <a:t>row.CSN</a:t>
            </a:r>
            <a:r>
              <a:rPr lang="en-US" altLang="zh-CN" sz="2200" kern="100" dirty="0">
                <a:effectLst/>
                <a:latin typeface="微软雅黑" panose="020B0503020204020204" pitchFamily="34" charset="-122"/>
                <a:ea typeface="微软雅黑" panose="020B0503020204020204" pitchFamily="34" charset="-122"/>
              </a:rPr>
              <a:t> &lt; </a:t>
            </a:r>
            <a:r>
              <a:rPr lang="en-US" altLang="zh-CN" sz="2200" kern="100" dirty="0" err="1">
                <a:effectLst/>
                <a:latin typeface="微软雅黑" panose="020B0503020204020204" pitchFamily="34" charset="-122"/>
                <a:ea typeface="微软雅黑" panose="020B0503020204020204" pitchFamily="34" charset="-122"/>
              </a:rPr>
              <a:t>localsnapshot.csn</a:t>
            </a:r>
            <a:r>
              <a:rPr lang="en-US" altLang="zh-CN" sz="2200" kern="100" dirty="0">
                <a:effectLst/>
                <a:latin typeface="微软雅黑" panose="020B0503020204020204" pitchFamily="34" charset="-122"/>
                <a:ea typeface="微软雅黑" panose="020B0503020204020204" pitchFamily="34" charset="-122"/>
              </a:rPr>
              <a:t> || </a:t>
            </a:r>
            <a:r>
              <a:rPr lang="en-US" altLang="zh-CN" sz="2200" kern="100" dirty="0" err="1">
                <a:effectLst/>
                <a:latin typeface="微软雅黑" panose="020B0503020204020204" pitchFamily="34" charset="-122"/>
                <a:ea typeface="微软雅黑" panose="020B0503020204020204" pitchFamily="34" charset="-122"/>
              </a:rPr>
              <a:t>xid</a:t>
            </a:r>
            <a:r>
              <a:rPr lang="en-US" altLang="zh-CN" sz="2200" kern="100" dirty="0">
                <a:effectLst/>
                <a:latin typeface="微软雅黑" panose="020B0503020204020204" pitchFamily="34" charset="-122"/>
                <a:ea typeface="微软雅黑" panose="020B0503020204020204" pitchFamily="34" charset="-122"/>
              </a:rPr>
              <a:t> in </a:t>
            </a:r>
            <a:r>
              <a:rPr lang="en-US" altLang="zh-CN" sz="2200" kern="100" dirty="0" err="1">
                <a:effectLst/>
                <a:latin typeface="微软雅黑" panose="020B0503020204020204" pitchFamily="34" charset="-122"/>
                <a:ea typeface="微软雅黑" panose="020B0503020204020204" pitchFamily="34" charset="-122"/>
              </a:rPr>
              <a:t>prepared_xid</a:t>
            </a:r>
            <a:r>
              <a:rPr lang="en-US" altLang="zh-CN" sz="2200" kern="100" dirty="0">
                <a:effectLst/>
                <a:latin typeface="微软雅黑" panose="020B0503020204020204" pitchFamily="34" charset="-122"/>
                <a:ea typeface="微软雅黑" panose="020B0503020204020204" pitchFamily="34" charset="-122"/>
              </a:rPr>
              <a:t> list</a:t>
            </a:r>
            <a:r>
              <a:rPr lang="zh-CN" altLang="en-US" sz="2200" kern="100" dirty="0">
                <a:effectLst/>
                <a:latin typeface="微软雅黑" panose="020B0503020204020204" pitchFamily="34" charset="-122"/>
                <a:ea typeface="微软雅黑" panose="020B0503020204020204" pitchFamily="34" charset="-122"/>
                <a:cs typeface="Times New Roman" panose="02020603050405020304" pitchFamily="18" charset="0"/>
              </a:rPr>
              <a:t>可见，否则不可见。</a:t>
            </a:r>
            <a:endParaRPr lang="en-US" altLang="zh-CN" sz="2200"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6D5D037B-D461-AA14-3082-08B7D47AC889}"/>
              </a:ext>
            </a:extLst>
          </p:cNvPr>
          <p:cNvGrpSpPr/>
          <p:nvPr/>
        </p:nvGrpSpPr>
        <p:grpSpPr>
          <a:xfrm>
            <a:off x="6729412" y="1385047"/>
            <a:ext cx="4932281" cy="4796537"/>
            <a:chOff x="596900" y="1275636"/>
            <a:chExt cx="3870120" cy="3601164"/>
          </a:xfrm>
        </p:grpSpPr>
        <p:sp>
          <p:nvSpPr>
            <p:cNvPr id="11" name="矩形: 圆角 1">
              <a:extLst>
                <a:ext uri="{FF2B5EF4-FFF2-40B4-BE49-F238E27FC236}">
                  <a16:creationId xmlns:a16="http://schemas.microsoft.com/office/drawing/2014/main" id="{BD0BB74D-253C-9EFA-BF27-3BB3B4629929}"/>
                </a:ext>
              </a:extLst>
            </p:cNvPr>
            <p:cNvSpPr/>
            <p:nvPr/>
          </p:nvSpPr>
          <p:spPr>
            <a:xfrm>
              <a:off x="596900" y="1656699"/>
              <a:ext cx="3446463" cy="288000"/>
            </a:xfrm>
            <a:prstGeom prst="round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latin typeface="Microsoft YaHei" panose="020B0503020204020204" pitchFamily="34" charset="-122"/>
                <a:ea typeface="Microsoft YaHei" panose="020B0503020204020204" pitchFamily="34" charset="-122"/>
              </a:endParaRPr>
            </a:p>
          </p:txBody>
        </p:sp>
        <p:sp>
          <p:nvSpPr>
            <p:cNvPr id="12" name="矩形: 圆角 90">
              <a:extLst>
                <a:ext uri="{FF2B5EF4-FFF2-40B4-BE49-F238E27FC236}">
                  <a16:creationId xmlns:a16="http://schemas.microsoft.com/office/drawing/2014/main" id="{C001AEED-3FFD-4210-9660-58DD5421355F}"/>
                </a:ext>
              </a:extLst>
            </p:cNvPr>
            <p:cNvSpPr/>
            <p:nvPr/>
          </p:nvSpPr>
          <p:spPr>
            <a:xfrm>
              <a:off x="596900" y="3666621"/>
              <a:ext cx="3446463" cy="288000"/>
            </a:xfrm>
            <a:prstGeom prst="round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latin typeface="Microsoft YaHei" panose="020B0503020204020204" pitchFamily="34" charset="-122"/>
                <a:ea typeface="Microsoft YaHei" panose="020B0503020204020204" pitchFamily="34" charset="-122"/>
              </a:endParaRPr>
            </a:p>
          </p:txBody>
        </p:sp>
        <p:cxnSp>
          <p:nvCxnSpPr>
            <p:cNvPr id="13" name="直接连接符 83">
              <a:extLst>
                <a:ext uri="{FF2B5EF4-FFF2-40B4-BE49-F238E27FC236}">
                  <a16:creationId xmlns:a16="http://schemas.microsoft.com/office/drawing/2014/main" id="{5F3657A4-176A-5BD3-B8C6-AD5C7B75B497}"/>
                </a:ext>
              </a:extLst>
            </p:cNvPr>
            <p:cNvCxnSpPr>
              <a:cxnSpLocks/>
            </p:cNvCxnSpPr>
            <p:nvPr/>
          </p:nvCxnSpPr>
          <p:spPr>
            <a:xfrm flipV="1">
              <a:off x="940241" y="1404938"/>
              <a:ext cx="0" cy="3471862"/>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88">
              <a:extLst>
                <a:ext uri="{FF2B5EF4-FFF2-40B4-BE49-F238E27FC236}">
                  <a16:creationId xmlns:a16="http://schemas.microsoft.com/office/drawing/2014/main" id="{FEAE0DC7-C050-E16F-0FDB-DF7BDDEDCEB7}"/>
                </a:ext>
              </a:extLst>
            </p:cNvPr>
            <p:cNvCxnSpPr>
              <a:cxnSpLocks/>
            </p:cNvCxnSpPr>
            <p:nvPr/>
          </p:nvCxnSpPr>
          <p:spPr>
            <a:xfrm flipV="1">
              <a:off x="2945006" y="1404938"/>
              <a:ext cx="0" cy="3471862"/>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85">
              <a:extLst>
                <a:ext uri="{FF2B5EF4-FFF2-40B4-BE49-F238E27FC236}">
                  <a16:creationId xmlns:a16="http://schemas.microsoft.com/office/drawing/2014/main" id="{8C95A120-BBE6-99C4-0769-790A057961C5}"/>
                </a:ext>
              </a:extLst>
            </p:cNvPr>
            <p:cNvCxnSpPr>
              <a:cxnSpLocks/>
            </p:cNvCxnSpPr>
            <p:nvPr/>
          </p:nvCxnSpPr>
          <p:spPr>
            <a:xfrm flipV="1">
              <a:off x="1608496" y="1404938"/>
              <a:ext cx="0" cy="3471862"/>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87">
              <a:extLst>
                <a:ext uri="{FF2B5EF4-FFF2-40B4-BE49-F238E27FC236}">
                  <a16:creationId xmlns:a16="http://schemas.microsoft.com/office/drawing/2014/main" id="{10372B7F-C0F6-CBC0-173F-9E4871828461}"/>
                </a:ext>
              </a:extLst>
            </p:cNvPr>
            <p:cNvCxnSpPr>
              <a:cxnSpLocks/>
            </p:cNvCxnSpPr>
            <p:nvPr/>
          </p:nvCxnSpPr>
          <p:spPr>
            <a:xfrm flipV="1">
              <a:off x="2276751" y="1404938"/>
              <a:ext cx="0" cy="3471862"/>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545D1281-F0EA-94CB-7066-70F6B2D33E67}"/>
                </a:ext>
              </a:extLst>
            </p:cNvPr>
            <p:cNvSpPr txBox="1"/>
            <p:nvPr/>
          </p:nvSpPr>
          <p:spPr>
            <a:xfrm>
              <a:off x="3025548" y="1741298"/>
              <a:ext cx="905251" cy="138644"/>
            </a:xfrm>
            <a:prstGeom prst="rect">
              <a:avLst/>
            </a:prstGeom>
            <a:noFill/>
          </p:spPr>
          <p:txBody>
            <a:bodyPr wrap="square" lIns="0" tIns="0" rIns="0" bIns="0" rtlCol="0">
              <a:spAutoFit/>
            </a:bodyPr>
            <a:lstStyle/>
            <a:p>
              <a:pPr algn="ctr"/>
              <a:r>
                <a:rPr lang="zh-CN" altLang="en-US" sz="1200" b="1" dirty="0">
                  <a:solidFill>
                    <a:srgbClr val="0432FF"/>
                  </a:solidFill>
                  <a:latin typeface="Microsoft YaHei" panose="020B0503020204020204" pitchFamily="34" charset="-122"/>
                  <a:ea typeface="Microsoft YaHei" panose="020B0503020204020204" pitchFamily="34" charset="-122"/>
                  <a:cs typeface="Huawei Sans" panose="020C0503030203020204" pitchFamily="34" charset="0"/>
                </a:rPr>
                <a:t>本地分配事务</a:t>
              </a:r>
              <a:r>
                <a:rPr lang="en-US" altLang="zh-CN" sz="1200" b="1" dirty="0">
                  <a:solidFill>
                    <a:srgbClr val="0432FF"/>
                  </a:solidFill>
                  <a:latin typeface="Microsoft YaHei" panose="020B0503020204020204" pitchFamily="34" charset="-122"/>
                  <a:ea typeface="Microsoft YaHei" panose="020B0503020204020204" pitchFamily="34" charset="-122"/>
                  <a:cs typeface="Huawei Sans" panose="020C0503030203020204" pitchFamily="34" charset="0"/>
                </a:rPr>
                <a:t>id</a:t>
              </a:r>
              <a:endParaRPr lang="zh-CN" altLang="en-US" sz="1200" b="1" dirty="0">
                <a:solidFill>
                  <a:srgbClr val="0432FF"/>
                </a:solidFill>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18" name="文本框 17">
              <a:extLst>
                <a:ext uri="{FF2B5EF4-FFF2-40B4-BE49-F238E27FC236}">
                  <a16:creationId xmlns:a16="http://schemas.microsoft.com/office/drawing/2014/main" id="{7C3E6B18-633C-F437-A914-658E87294152}"/>
                </a:ext>
              </a:extLst>
            </p:cNvPr>
            <p:cNvSpPr txBox="1"/>
            <p:nvPr/>
          </p:nvSpPr>
          <p:spPr>
            <a:xfrm>
              <a:off x="1845940" y="1674893"/>
              <a:ext cx="861676" cy="138644"/>
            </a:xfrm>
            <a:prstGeom prst="rect">
              <a:avLst/>
            </a:prstGeom>
            <a:noFill/>
          </p:spPr>
          <p:txBody>
            <a:bodyPr wrap="square" lIns="0" tIns="0" rIns="0" bIns="0" rtlCol="0">
              <a:spAutoFit/>
            </a:bodyPr>
            <a:lstStyle/>
            <a:p>
              <a:pPr algn="ctr"/>
              <a:r>
                <a:rPr lang="zh-CN" altLang="en-US" sz="1200" b="1" dirty="0">
                  <a:solidFill>
                    <a:srgbClr val="0432FF"/>
                  </a:solidFill>
                  <a:latin typeface="Microsoft YaHei" panose="020B0503020204020204" pitchFamily="34" charset="-122"/>
                  <a:ea typeface="Microsoft YaHei" panose="020B0503020204020204" pitchFamily="34" charset="-122"/>
                  <a:cs typeface="Huawei Sans" panose="020C0503030203020204" pitchFamily="34" charset="0"/>
                </a:rPr>
                <a:t>插入</a:t>
              </a:r>
              <a:r>
                <a:rPr lang="en-US" altLang="zh-CN" sz="1200" b="1" dirty="0">
                  <a:solidFill>
                    <a:srgbClr val="0432FF"/>
                  </a:solidFill>
                  <a:latin typeface="Microsoft YaHei" panose="020B0503020204020204" pitchFamily="34" charset="-122"/>
                  <a:ea typeface="Microsoft YaHei" panose="020B0503020204020204" pitchFamily="34" charset="-122"/>
                  <a:cs typeface="Huawei Sans" panose="020C0503030203020204" pitchFamily="34" charset="0"/>
                </a:rPr>
                <a:t>&amp;</a:t>
              </a:r>
              <a:r>
                <a:rPr lang="zh-CN" altLang="en-US" sz="1200" b="1" dirty="0">
                  <a:solidFill>
                    <a:srgbClr val="0432FF"/>
                  </a:solidFill>
                  <a:latin typeface="Microsoft YaHei" panose="020B0503020204020204" pitchFamily="34" charset="-122"/>
                  <a:ea typeface="Microsoft YaHei" panose="020B0503020204020204" pitchFamily="34" charset="-122"/>
                  <a:cs typeface="Huawei Sans" panose="020C0503030203020204" pitchFamily="34" charset="0"/>
                </a:rPr>
                <a:t>本地快照</a:t>
              </a:r>
            </a:p>
          </p:txBody>
        </p:sp>
        <p:cxnSp>
          <p:nvCxnSpPr>
            <p:cNvPr id="19" name="直接箭头连接符 73">
              <a:extLst>
                <a:ext uri="{FF2B5EF4-FFF2-40B4-BE49-F238E27FC236}">
                  <a16:creationId xmlns:a16="http://schemas.microsoft.com/office/drawing/2014/main" id="{74DDA21C-F22C-F1EC-CE67-043A1079B12A}"/>
                </a:ext>
              </a:extLst>
            </p:cNvPr>
            <p:cNvCxnSpPr>
              <a:cxnSpLocks/>
              <a:stCxn id="21" idx="3"/>
              <a:endCxn id="20" idx="1"/>
            </p:cNvCxnSpPr>
            <p:nvPr/>
          </p:nvCxnSpPr>
          <p:spPr>
            <a:xfrm>
              <a:off x="1646785" y="1798004"/>
              <a:ext cx="125235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圆角 5">
              <a:extLst>
                <a:ext uri="{FF2B5EF4-FFF2-40B4-BE49-F238E27FC236}">
                  <a16:creationId xmlns:a16="http://schemas.microsoft.com/office/drawing/2014/main" id="{5CF54501-EB96-F6D0-C622-C8B7E221DF1A}"/>
                </a:ext>
              </a:extLst>
            </p:cNvPr>
            <p:cNvSpPr/>
            <p:nvPr/>
          </p:nvSpPr>
          <p:spPr>
            <a:xfrm>
              <a:off x="2899144" y="1768972"/>
              <a:ext cx="91723" cy="58064"/>
            </a:xfrm>
            <a:prstGeom prst="roundRect">
              <a:avLst/>
            </a:prstGeom>
            <a:solidFill>
              <a:srgbClr val="D4D4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sp>
          <p:nvSpPr>
            <p:cNvPr id="21" name="矩形: 圆角 78">
              <a:extLst>
                <a:ext uri="{FF2B5EF4-FFF2-40B4-BE49-F238E27FC236}">
                  <a16:creationId xmlns:a16="http://schemas.microsoft.com/office/drawing/2014/main" id="{01DA5210-994D-AA7B-55D0-7A9CA78E8775}"/>
                </a:ext>
              </a:extLst>
            </p:cNvPr>
            <p:cNvSpPr/>
            <p:nvPr/>
          </p:nvSpPr>
          <p:spPr>
            <a:xfrm>
              <a:off x="1555062" y="1768972"/>
              <a:ext cx="91723" cy="58064"/>
            </a:xfrm>
            <a:prstGeom prst="roundRect">
              <a:avLst/>
            </a:prstGeom>
            <a:solidFill>
              <a:srgbClr val="D3D3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cxnSp>
          <p:nvCxnSpPr>
            <p:cNvPr id="22" name="直接箭头连接符 92">
              <a:extLst>
                <a:ext uri="{FF2B5EF4-FFF2-40B4-BE49-F238E27FC236}">
                  <a16:creationId xmlns:a16="http://schemas.microsoft.com/office/drawing/2014/main" id="{B22CFF2E-4C28-60AA-88BD-BD6ADF286F7F}"/>
                </a:ext>
              </a:extLst>
            </p:cNvPr>
            <p:cNvCxnSpPr>
              <a:cxnSpLocks/>
              <a:stCxn id="26" idx="3"/>
              <a:endCxn id="25" idx="1"/>
            </p:cNvCxnSpPr>
            <p:nvPr/>
          </p:nvCxnSpPr>
          <p:spPr>
            <a:xfrm>
              <a:off x="1545185" y="3807926"/>
              <a:ext cx="1383753"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DAF70F99-C9B4-2825-3A80-18BDCC55E2C3}"/>
                </a:ext>
              </a:extLst>
            </p:cNvPr>
            <p:cNvSpPr txBox="1"/>
            <p:nvPr/>
          </p:nvSpPr>
          <p:spPr>
            <a:xfrm>
              <a:off x="3082898" y="3692794"/>
              <a:ext cx="774927" cy="277289"/>
            </a:xfrm>
            <a:prstGeom prst="rect">
              <a:avLst/>
            </a:prstGeom>
            <a:noFill/>
          </p:spPr>
          <p:txBody>
            <a:bodyPr wrap="square" lIns="0" tIns="0" rIns="0" bIns="0" rtlCol="0">
              <a:spAutoFit/>
            </a:bodyPr>
            <a:lstStyle/>
            <a:p>
              <a:r>
                <a:rPr lang="zh-CN" altLang="en-US" sz="1200" b="1" dirty="0">
                  <a:solidFill>
                    <a:srgbClr val="0432FF"/>
                  </a:solidFill>
                  <a:latin typeface="Microsoft YaHei" panose="020B0503020204020204" pitchFamily="34" charset="-122"/>
                  <a:ea typeface="Microsoft YaHei" panose="020B0503020204020204" pitchFamily="34" charset="-122"/>
                  <a:cs typeface="Huawei Sans" panose="020C0503030203020204" pitchFamily="34" charset="0"/>
                </a:rPr>
                <a:t>本地</a:t>
              </a:r>
              <a:r>
                <a:rPr lang="en-US" altLang="zh-CN" sz="1200" b="1" dirty="0">
                  <a:solidFill>
                    <a:srgbClr val="0432FF"/>
                  </a:solidFill>
                  <a:latin typeface="Microsoft YaHei" panose="020B0503020204020204" pitchFamily="34" charset="-122"/>
                  <a:ea typeface="Microsoft YaHei" panose="020B0503020204020204" pitchFamily="34" charset="-122"/>
                  <a:cs typeface="Huawei Sans" panose="020C0503030203020204" pitchFamily="34" charset="0"/>
                </a:rPr>
                <a:t>CSN</a:t>
              </a:r>
            </a:p>
            <a:p>
              <a:r>
                <a:rPr lang="zh-CN" altLang="en-US" sz="1200" b="1" dirty="0">
                  <a:solidFill>
                    <a:srgbClr val="0432FF"/>
                  </a:solidFill>
                  <a:latin typeface="Microsoft YaHei" panose="020B0503020204020204" pitchFamily="34" charset="-122"/>
                  <a:ea typeface="Microsoft YaHei" panose="020B0503020204020204" pitchFamily="34" charset="-122"/>
                  <a:cs typeface="Huawei Sans" panose="020C0503030203020204" pitchFamily="34" charset="0"/>
                </a:rPr>
                <a:t>本地准备阶段</a:t>
              </a:r>
            </a:p>
          </p:txBody>
        </p:sp>
        <p:sp>
          <p:nvSpPr>
            <p:cNvPr id="24" name="文本框 23">
              <a:extLst>
                <a:ext uri="{FF2B5EF4-FFF2-40B4-BE49-F238E27FC236}">
                  <a16:creationId xmlns:a16="http://schemas.microsoft.com/office/drawing/2014/main" id="{091008AF-6993-67BA-68B1-1E514655C6E9}"/>
                </a:ext>
              </a:extLst>
            </p:cNvPr>
            <p:cNvSpPr txBox="1"/>
            <p:nvPr/>
          </p:nvSpPr>
          <p:spPr>
            <a:xfrm>
              <a:off x="1845940" y="3684815"/>
              <a:ext cx="980284" cy="138644"/>
            </a:xfrm>
            <a:prstGeom prst="rect">
              <a:avLst/>
            </a:prstGeom>
            <a:noFill/>
          </p:spPr>
          <p:txBody>
            <a:bodyPr wrap="square" lIns="0" tIns="0" rIns="0" bIns="0" rtlCol="0">
              <a:spAutoFit/>
            </a:bodyPr>
            <a:lstStyle/>
            <a:p>
              <a:pPr algn="ctr"/>
              <a:r>
                <a:rPr lang="zh-CN" altLang="en-US" sz="1200" b="1" dirty="0">
                  <a:solidFill>
                    <a:srgbClr val="0432FF"/>
                  </a:solidFill>
                  <a:latin typeface="Microsoft YaHei" panose="020B0503020204020204" pitchFamily="34" charset="-122"/>
                  <a:ea typeface="Microsoft YaHei" panose="020B0503020204020204" pitchFamily="34" charset="-122"/>
                  <a:cs typeface="Huawei Sans" panose="020C0503030203020204" pitchFamily="34" charset="0"/>
                </a:rPr>
                <a:t>插入</a:t>
              </a:r>
              <a:r>
                <a:rPr lang="en-US" altLang="zh-CN" sz="1200" b="1" dirty="0">
                  <a:solidFill>
                    <a:srgbClr val="0432FF"/>
                  </a:solidFill>
                  <a:latin typeface="Microsoft YaHei" panose="020B0503020204020204" pitchFamily="34" charset="-122"/>
                  <a:ea typeface="Microsoft YaHei" panose="020B0503020204020204" pitchFamily="34" charset="-122"/>
                  <a:cs typeface="Huawei Sans" panose="020C0503030203020204" pitchFamily="34" charset="0"/>
                </a:rPr>
                <a:t>&amp;</a:t>
              </a:r>
              <a:r>
                <a:rPr lang="zh-CN" altLang="en-US" sz="1200" b="1" dirty="0">
                  <a:solidFill>
                    <a:srgbClr val="0432FF"/>
                  </a:solidFill>
                  <a:latin typeface="Microsoft YaHei" panose="020B0503020204020204" pitchFamily="34" charset="-122"/>
                  <a:ea typeface="Microsoft YaHei" panose="020B0503020204020204" pitchFamily="34" charset="-122"/>
                  <a:cs typeface="Huawei Sans" panose="020C0503030203020204" pitchFamily="34" charset="0"/>
                </a:rPr>
                <a:t>本地快照</a:t>
              </a:r>
            </a:p>
          </p:txBody>
        </p:sp>
        <p:sp>
          <p:nvSpPr>
            <p:cNvPr id="25" name="矩形: 圆角 116">
              <a:extLst>
                <a:ext uri="{FF2B5EF4-FFF2-40B4-BE49-F238E27FC236}">
                  <a16:creationId xmlns:a16="http://schemas.microsoft.com/office/drawing/2014/main" id="{9435202D-C025-FC45-C03D-BA5F789BF0E5}"/>
                </a:ext>
              </a:extLst>
            </p:cNvPr>
            <p:cNvSpPr/>
            <p:nvPr/>
          </p:nvSpPr>
          <p:spPr>
            <a:xfrm>
              <a:off x="2928938" y="3778894"/>
              <a:ext cx="91723" cy="58064"/>
            </a:xfrm>
            <a:prstGeom prst="roundRect">
              <a:avLst/>
            </a:prstGeom>
            <a:solidFill>
              <a:srgbClr val="D4D4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sp>
          <p:nvSpPr>
            <p:cNvPr id="26" name="矩形: 圆角 117">
              <a:extLst>
                <a:ext uri="{FF2B5EF4-FFF2-40B4-BE49-F238E27FC236}">
                  <a16:creationId xmlns:a16="http://schemas.microsoft.com/office/drawing/2014/main" id="{8FD6FD08-CB96-2154-9248-187CC145F291}"/>
                </a:ext>
              </a:extLst>
            </p:cNvPr>
            <p:cNvSpPr/>
            <p:nvPr/>
          </p:nvSpPr>
          <p:spPr>
            <a:xfrm>
              <a:off x="1453462" y="3778894"/>
              <a:ext cx="91723" cy="58064"/>
            </a:xfrm>
            <a:prstGeom prst="roundRect">
              <a:avLst/>
            </a:prstGeom>
            <a:solidFill>
              <a:srgbClr val="D3D3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sp>
          <p:nvSpPr>
            <p:cNvPr id="27" name="矩形 26">
              <a:extLst>
                <a:ext uri="{FF2B5EF4-FFF2-40B4-BE49-F238E27FC236}">
                  <a16:creationId xmlns:a16="http://schemas.microsoft.com/office/drawing/2014/main" id="{E9FD0C28-957D-2AF4-E7AD-5597FB51BE29}"/>
                </a:ext>
              </a:extLst>
            </p:cNvPr>
            <p:cNvSpPr/>
            <p:nvPr/>
          </p:nvSpPr>
          <p:spPr>
            <a:xfrm>
              <a:off x="660739" y="1275636"/>
              <a:ext cx="527905" cy="159757"/>
            </a:xfrm>
            <a:prstGeom prst="rect">
              <a:avLst/>
            </a:prstGeom>
            <a:solidFill>
              <a:srgbClr val="95969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Microsoft YaHei" panose="020B0503020204020204" pitchFamily="34" charset="-122"/>
                  <a:ea typeface="Microsoft YaHei" panose="020B0503020204020204" pitchFamily="34" charset="-122"/>
                </a:rPr>
                <a:t>应用</a:t>
              </a:r>
            </a:p>
          </p:txBody>
        </p:sp>
        <p:sp>
          <p:nvSpPr>
            <p:cNvPr id="28" name="矩形 27">
              <a:extLst>
                <a:ext uri="{FF2B5EF4-FFF2-40B4-BE49-F238E27FC236}">
                  <a16:creationId xmlns:a16="http://schemas.microsoft.com/office/drawing/2014/main" id="{70AF6960-CB9E-953C-71B1-CD0BB1C407B3}"/>
                </a:ext>
              </a:extLst>
            </p:cNvPr>
            <p:cNvSpPr/>
            <p:nvPr/>
          </p:nvSpPr>
          <p:spPr>
            <a:xfrm>
              <a:off x="1344543" y="1275636"/>
              <a:ext cx="527905" cy="159757"/>
            </a:xfrm>
            <a:prstGeom prst="rect">
              <a:avLst/>
            </a:prstGeom>
            <a:solidFill>
              <a:srgbClr val="95969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Microsoft YaHei" panose="020B0503020204020204" pitchFamily="34" charset="-122"/>
                  <a:ea typeface="Microsoft YaHei" panose="020B0503020204020204" pitchFamily="34" charset="-122"/>
                </a:rPr>
                <a:t>CN</a:t>
              </a:r>
              <a:endParaRPr lang="zh-CN" altLang="en-US" sz="1400" b="1" dirty="0">
                <a:solidFill>
                  <a:schemeClr val="tx1"/>
                </a:solidFill>
                <a:latin typeface="Microsoft YaHei" panose="020B0503020204020204" pitchFamily="34" charset="-122"/>
                <a:ea typeface="Microsoft YaHei" panose="020B0503020204020204" pitchFamily="34" charset="-122"/>
              </a:endParaRPr>
            </a:p>
          </p:txBody>
        </p:sp>
        <p:sp>
          <p:nvSpPr>
            <p:cNvPr id="29" name="矩形 28">
              <a:extLst>
                <a:ext uri="{FF2B5EF4-FFF2-40B4-BE49-F238E27FC236}">
                  <a16:creationId xmlns:a16="http://schemas.microsoft.com/office/drawing/2014/main" id="{EF4C7DF7-A77D-70A3-F250-B7AD8941DE3C}"/>
                </a:ext>
              </a:extLst>
            </p:cNvPr>
            <p:cNvSpPr/>
            <p:nvPr/>
          </p:nvSpPr>
          <p:spPr>
            <a:xfrm>
              <a:off x="2028347" y="1275636"/>
              <a:ext cx="527905" cy="159757"/>
            </a:xfrm>
            <a:prstGeom prst="rect">
              <a:avLst/>
            </a:prstGeom>
            <a:solidFill>
              <a:srgbClr val="95969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Microsoft YaHei" panose="020B0503020204020204" pitchFamily="34" charset="-122"/>
                  <a:ea typeface="Microsoft YaHei" panose="020B0503020204020204" pitchFamily="34" charset="-122"/>
                </a:rPr>
                <a:t>GTM</a:t>
              </a:r>
              <a:endParaRPr lang="zh-CN" altLang="en-US" sz="1400" b="1" dirty="0">
                <a:solidFill>
                  <a:schemeClr val="tx1"/>
                </a:solidFill>
                <a:latin typeface="Microsoft YaHei" panose="020B0503020204020204" pitchFamily="34" charset="-122"/>
                <a:ea typeface="Microsoft YaHei" panose="020B0503020204020204" pitchFamily="34" charset="-122"/>
              </a:endParaRPr>
            </a:p>
          </p:txBody>
        </p:sp>
        <p:sp>
          <p:nvSpPr>
            <p:cNvPr id="30" name="矩形 29">
              <a:extLst>
                <a:ext uri="{FF2B5EF4-FFF2-40B4-BE49-F238E27FC236}">
                  <a16:creationId xmlns:a16="http://schemas.microsoft.com/office/drawing/2014/main" id="{97A44BFC-B3DD-376E-6261-BAFD38E60283}"/>
                </a:ext>
              </a:extLst>
            </p:cNvPr>
            <p:cNvSpPr/>
            <p:nvPr/>
          </p:nvSpPr>
          <p:spPr>
            <a:xfrm>
              <a:off x="2681055" y="1275636"/>
              <a:ext cx="527905" cy="159757"/>
            </a:xfrm>
            <a:prstGeom prst="rect">
              <a:avLst/>
            </a:prstGeom>
            <a:solidFill>
              <a:srgbClr val="95969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Microsoft YaHei" panose="020B0503020204020204" pitchFamily="34" charset="-122"/>
                  <a:ea typeface="Microsoft YaHei" panose="020B0503020204020204" pitchFamily="34" charset="-122"/>
                </a:rPr>
                <a:t>DN</a:t>
              </a:r>
              <a:endParaRPr lang="zh-CN" altLang="en-US" sz="1400" b="1" dirty="0">
                <a:solidFill>
                  <a:schemeClr val="tx1"/>
                </a:solidFill>
                <a:latin typeface="Microsoft YaHei" panose="020B0503020204020204" pitchFamily="34" charset="-122"/>
                <a:ea typeface="Microsoft YaHei" panose="020B0503020204020204" pitchFamily="34" charset="-122"/>
              </a:endParaRPr>
            </a:p>
          </p:txBody>
        </p:sp>
        <p:sp>
          <p:nvSpPr>
            <p:cNvPr id="31" name="矩形: 圆角 129">
              <a:extLst>
                <a:ext uri="{FF2B5EF4-FFF2-40B4-BE49-F238E27FC236}">
                  <a16:creationId xmlns:a16="http://schemas.microsoft.com/office/drawing/2014/main" id="{1B97952A-F3FC-FE35-FA7A-211ECA1592C4}"/>
                </a:ext>
              </a:extLst>
            </p:cNvPr>
            <p:cNvSpPr/>
            <p:nvPr/>
          </p:nvSpPr>
          <p:spPr>
            <a:xfrm>
              <a:off x="2899144" y="2176615"/>
              <a:ext cx="91723" cy="58064"/>
            </a:xfrm>
            <a:prstGeom prst="roundRect">
              <a:avLst/>
            </a:prstGeom>
            <a:solidFill>
              <a:srgbClr val="D4D4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sp>
          <p:nvSpPr>
            <p:cNvPr id="32" name="文本框 31">
              <a:extLst>
                <a:ext uri="{FF2B5EF4-FFF2-40B4-BE49-F238E27FC236}">
                  <a16:creationId xmlns:a16="http://schemas.microsoft.com/office/drawing/2014/main" id="{CA746A1D-0722-F11B-BBCB-050EC4F7A645}"/>
                </a:ext>
              </a:extLst>
            </p:cNvPr>
            <p:cNvSpPr txBox="1"/>
            <p:nvPr/>
          </p:nvSpPr>
          <p:spPr>
            <a:xfrm>
              <a:off x="1614046" y="2555359"/>
              <a:ext cx="662703" cy="161752"/>
            </a:xfrm>
            <a:prstGeom prst="rect">
              <a:avLst/>
            </a:prstGeom>
            <a:noFill/>
          </p:spPr>
          <p:txBody>
            <a:bodyPr wrap="square" lIns="0" tIns="0" rIns="0" bIns="0" rtlCol="0">
              <a:spAutoFit/>
            </a:bodyPr>
            <a:lstStyle/>
            <a:p>
              <a:pPr algn="ctr"/>
              <a:r>
                <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rPr>
                <a:t>请求 </a:t>
              </a:r>
              <a:r>
                <a:rPr lang="en-US" altLang="zh-CN" sz="1400" b="1" dirty="0">
                  <a:latin typeface="Microsoft YaHei" panose="020B0503020204020204" pitchFamily="34" charset="-122"/>
                  <a:ea typeface="Microsoft YaHei" panose="020B0503020204020204" pitchFamily="34" charset="-122"/>
                  <a:cs typeface="Huawei Sans" panose="020C0503030203020204" pitchFamily="34" charset="0"/>
                </a:rPr>
                <a:t>CSN</a:t>
              </a:r>
              <a:endPar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nvGrpSpPr>
            <p:cNvPr id="33" name="组合 32">
              <a:extLst>
                <a:ext uri="{FF2B5EF4-FFF2-40B4-BE49-F238E27FC236}">
                  <a16:creationId xmlns:a16="http://schemas.microsoft.com/office/drawing/2014/main" id="{0A779595-8350-D893-82F8-24DB274B279F}"/>
                </a:ext>
              </a:extLst>
            </p:cNvPr>
            <p:cNvGrpSpPr/>
            <p:nvPr/>
          </p:nvGrpSpPr>
          <p:grpSpPr>
            <a:xfrm>
              <a:off x="1555062" y="2384137"/>
              <a:ext cx="1435805" cy="176553"/>
              <a:chOff x="1555062" y="2384137"/>
              <a:chExt cx="1435805" cy="176553"/>
            </a:xfrm>
          </p:grpSpPr>
          <p:cxnSp>
            <p:nvCxnSpPr>
              <p:cNvPr id="77" name="直接箭头连接符 123">
                <a:extLst>
                  <a:ext uri="{FF2B5EF4-FFF2-40B4-BE49-F238E27FC236}">
                    <a16:creationId xmlns:a16="http://schemas.microsoft.com/office/drawing/2014/main" id="{688FF317-C132-EFFC-BD63-25FE7636469C}"/>
                  </a:ext>
                </a:extLst>
              </p:cNvPr>
              <p:cNvCxnSpPr>
                <a:cxnSpLocks/>
                <a:stCxn id="79" idx="1"/>
                <a:endCxn id="80" idx="3"/>
              </p:cNvCxnSpPr>
              <p:nvPr/>
            </p:nvCxnSpPr>
            <p:spPr>
              <a:xfrm flipH="1">
                <a:off x="1646785" y="2528888"/>
                <a:ext cx="1252359" cy="27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文本框 77">
                <a:extLst>
                  <a:ext uri="{FF2B5EF4-FFF2-40B4-BE49-F238E27FC236}">
                    <a16:creationId xmlns:a16="http://schemas.microsoft.com/office/drawing/2014/main" id="{1C886C10-24AB-62C9-04DE-7DF0DB6CABB7}"/>
                  </a:ext>
                </a:extLst>
              </p:cNvPr>
              <p:cNvSpPr txBox="1"/>
              <p:nvPr/>
            </p:nvSpPr>
            <p:spPr>
              <a:xfrm>
                <a:off x="1615439" y="2384137"/>
                <a:ext cx="654368" cy="161752"/>
              </a:xfrm>
              <a:prstGeom prst="rect">
                <a:avLst/>
              </a:prstGeom>
              <a:noFill/>
            </p:spPr>
            <p:txBody>
              <a:bodyPr wrap="square" lIns="0" tIns="0" rIns="0" bIns="0" rtlCol="0">
                <a:spAutoFit/>
              </a:bodyPr>
              <a:lstStyle/>
              <a:p>
                <a:pPr algn="ctr"/>
                <a:r>
                  <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rPr>
                  <a:t>返回 就绪</a:t>
                </a:r>
              </a:p>
            </p:txBody>
          </p:sp>
          <p:sp>
            <p:nvSpPr>
              <p:cNvPr id="79" name="矩形: 圆角 130">
                <a:extLst>
                  <a:ext uri="{FF2B5EF4-FFF2-40B4-BE49-F238E27FC236}">
                    <a16:creationId xmlns:a16="http://schemas.microsoft.com/office/drawing/2014/main" id="{F7ABBDA9-BAEF-0D5B-704C-6FD40394377A}"/>
                  </a:ext>
                </a:extLst>
              </p:cNvPr>
              <p:cNvSpPr/>
              <p:nvPr/>
            </p:nvSpPr>
            <p:spPr>
              <a:xfrm>
                <a:off x="2899144" y="2499856"/>
                <a:ext cx="91723" cy="58064"/>
              </a:xfrm>
              <a:prstGeom prst="roundRect">
                <a:avLst/>
              </a:prstGeom>
              <a:solidFill>
                <a:srgbClr val="D4D4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sp>
            <p:nvSpPr>
              <p:cNvPr id="80" name="矩形: 圆角 131">
                <a:extLst>
                  <a:ext uri="{FF2B5EF4-FFF2-40B4-BE49-F238E27FC236}">
                    <a16:creationId xmlns:a16="http://schemas.microsoft.com/office/drawing/2014/main" id="{64263CDC-6727-9636-E4B2-3BDAA0F5F2FE}"/>
                  </a:ext>
                </a:extLst>
              </p:cNvPr>
              <p:cNvSpPr/>
              <p:nvPr/>
            </p:nvSpPr>
            <p:spPr>
              <a:xfrm>
                <a:off x="1555062" y="2502626"/>
                <a:ext cx="91723" cy="58064"/>
              </a:xfrm>
              <a:prstGeom prst="roundRect">
                <a:avLst/>
              </a:prstGeom>
              <a:solidFill>
                <a:srgbClr val="D3D3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grpSp>
        <p:sp>
          <p:nvSpPr>
            <p:cNvPr id="34" name="矩形: 圆角 132">
              <a:extLst>
                <a:ext uri="{FF2B5EF4-FFF2-40B4-BE49-F238E27FC236}">
                  <a16:creationId xmlns:a16="http://schemas.microsoft.com/office/drawing/2014/main" id="{2739EE75-A658-687C-AF02-45E715EDA484}"/>
                </a:ext>
              </a:extLst>
            </p:cNvPr>
            <p:cNvSpPr/>
            <p:nvPr/>
          </p:nvSpPr>
          <p:spPr>
            <a:xfrm>
              <a:off x="1555062" y="2664428"/>
              <a:ext cx="91723" cy="58064"/>
            </a:xfrm>
            <a:prstGeom prst="roundRect">
              <a:avLst/>
            </a:prstGeom>
            <a:solidFill>
              <a:srgbClr val="D3D3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cxnSp>
          <p:nvCxnSpPr>
            <p:cNvPr id="35" name="直接箭头连接符 134">
              <a:extLst>
                <a:ext uri="{FF2B5EF4-FFF2-40B4-BE49-F238E27FC236}">
                  <a16:creationId xmlns:a16="http://schemas.microsoft.com/office/drawing/2014/main" id="{3DF1EBB2-CEA2-F5FE-216F-3716D4ECE23A}"/>
                </a:ext>
              </a:extLst>
            </p:cNvPr>
            <p:cNvCxnSpPr>
              <a:cxnSpLocks/>
              <a:endCxn id="39" idx="3"/>
            </p:cNvCxnSpPr>
            <p:nvPr/>
          </p:nvCxnSpPr>
          <p:spPr>
            <a:xfrm flipH="1">
              <a:off x="1646785" y="2901893"/>
              <a:ext cx="629964" cy="27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135">
              <a:extLst>
                <a:ext uri="{FF2B5EF4-FFF2-40B4-BE49-F238E27FC236}">
                  <a16:creationId xmlns:a16="http://schemas.microsoft.com/office/drawing/2014/main" id="{14961FB8-22AF-142B-588B-E38E406DA4B0}"/>
                </a:ext>
              </a:extLst>
            </p:cNvPr>
            <p:cNvCxnSpPr>
              <a:cxnSpLocks/>
              <a:stCxn id="40" idx="3"/>
              <a:endCxn id="41" idx="1"/>
            </p:cNvCxnSpPr>
            <p:nvPr/>
          </p:nvCxnSpPr>
          <p:spPr>
            <a:xfrm>
              <a:off x="1646785" y="3145840"/>
              <a:ext cx="125235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F851A60A-E23B-7D73-09AB-635F95B51950}"/>
                </a:ext>
              </a:extLst>
            </p:cNvPr>
            <p:cNvSpPr txBox="1"/>
            <p:nvPr/>
          </p:nvSpPr>
          <p:spPr>
            <a:xfrm>
              <a:off x="1615439" y="2757142"/>
              <a:ext cx="654368" cy="161752"/>
            </a:xfrm>
            <a:prstGeom prst="rect">
              <a:avLst/>
            </a:prstGeom>
            <a:noFill/>
          </p:spPr>
          <p:txBody>
            <a:bodyPr wrap="square" lIns="0" tIns="0" rIns="0" bIns="0" rtlCol="0">
              <a:spAutoFit/>
            </a:bodyPr>
            <a:lstStyle/>
            <a:p>
              <a:pPr algn="ctr"/>
              <a:r>
                <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rPr>
                <a:t>返回 </a:t>
              </a:r>
              <a:r>
                <a:rPr lang="en-US" altLang="zh-CN" sz="1400" b="1" dirty="0">
                  <a:latin typeface="Microsoft YaHei" panose="020B0503020204020204" pitchFamily="34" charset="-122"/>
                  <a:ea typeface="Microsoft YaHei" panose="020B0503020204020204" pitchFamily="34" charset="-122"/>
                  <a:cs typeface="Huawei Sans" panose="020C0503030203020204" pitchFamily="34" charset="0"/>
                </a:rPr>
                <a:t>CSN</a:t>
              </a:r>
              <a:endPar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38" name="文本框 37">
              <a:extLst>
                <a:ext uri="{FF2B5EF4-FFF2-40B4-BE49-F238E27FC236}">
                  <a16:creationId xmlns:a16="http://schemas.microsoft.com/office/drawing/2014/main" id="{C322EEFE-2EA8-FCE7-7AC8-01C875B3B408}"/>
                </a:ext>
              </a:extLst>
            </p:cNvPr>
            <p:cNvSpPr txBox="1"/>
            <p:nvPr/>
          </p:nvSpPr>
          <p:spPr>
            <a:xfrm>
              <a:off x="1845940" y="3011658"/>
              <a:ext cx="1097669" cy="161752"/>
            </a:xfrm>
            <a:prstGeom prst="rect">
              <a:avLst/>
            </a:prstGeom>
            <a:noFill/>
          </p:spPr>
          <p:txBody>
            <a:bodyPr wrap="square" lIns="0" tIns="0" rIns="0" bIns="0" rtlCol="0">
              <a:spAutoFit/>
            </a:bodyPr>
            <a:lstStyle/>
            <a:p>
              <a:pPr algn="ctr"/>
              <a:r>
                <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rPr>
                <a:t>提交</a:t>
              </a:r>
              <a:r>
                <a:rPr lang="en-US" altLang="zh-CN" sz="1400" b="1" dirty="0">
                  <a:latin typeface="Microsoft YaHei" panose="020B0503020204020204" pitchFamily="34" charset="-122"/>
                  <a:ea typeface="Microsoft YaHei" panose="020B0503020204020204" pitchFamily="34" charset="-122"/>
                  <a:cs typeface="Huawei Sans" panose="020C0503030203020204" pitchFamily="34" charset="0"/>
                </a:rPr>
                <a:t>&amp; &amp; CSN</a:t>
              </a:r>
              <a:endPar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39" name="矩形: 圆角 139">
              <a:extLst>
                <a:ext uri="{FF2B5EF4-FFF2-40B4-BE49-F238E27FC236}">
                  <a16:creationId xmlns:a16="http://schemas.microsoft.com/office/drawing/2014/main" id="{C6E807E8-65EA-9EAA-9AAC-BCF8E0227A1B}"/>
                </a:ext>
              </a:extLst>
            </p:cNvPr>
            <p:cNvSpPr/>
            <p:nvPr/>
          </p:nvSpPr>
          <p:spPr>
            <a:xfrm>
              <a:off x="1555062" y="2875631"/>
              <a:ext cx="91723" cy="58064"/>
            </a:xfrm>
            <a:prstGeom prst="roundRect">
              <a:avLst/>
            </a:prstGeom>
            <a:solidFill>
              <a:srgbClr val="D3D3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sp>
          <p:nvSpPr>
            <p:cNvPr id="40" name="矩形: 圆角 140">
              <a:extLst>
                <a:ext uri="{FF2B5EF4-FFF2-40B4-BE49-F238E27FC236}">
                  <a16:creationId xmlns:a16="http://schemas.microsoft.com/office/drawing/2014/main" id="{3CB68B88-27DB-E7B3-EF20-916335E306C6}"/>
                </a:ext>
              </a:extLst>
            </p:cNvPr>
            <p:cNvSpPr/>
            <p:nvPr/>
          </p:nvSpPr>
          <p:spPr>
            <a:xfrm>
              <a:off x="1555062" y="3116808"/>
              <a:ext cx="91723" cy="58064"/>
            </a:xfrm>
            <a:prstGeom prst="roundRect">
              <a:avLst/>
            </a:prstGeom>
            <a:solidFill>
              <a:srgbClr val="D3D3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sp>
          <p:nvSpPr>
            <p:cNvPr id="41" name="矩形: 圆角 141">
              <a:extLst>
                <a:ext uri="{FF2B5EF4-FFF2-40B4-BE49-F238E27FC236}">
                  <a16:creationId xmlns:a16="http://schemas.microsoft.com/office/drawing/2014/main" id="{021D6547-ED2F-146B-501D-72C68879F7C3}"/>
                </a:ext>
              </a:extLst>
            </p:cNvPr>
            <p:cNvSpPr/>
            <p:nvPr/>
          </p:nvSpPr>
          <p:spPr>
            <a:xfrm>
              <a:off x="2899144" y="3116808"/>
              <a:ext cx="91723" cy="58064"/>
            </a:xfrm>
            <a:prstGeom prst="roundRect">
              <a:avLst/>
            </a:prstGeom>
            <a:solidFill>
              <a:srgbClr val="D4D4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grpSp>
          <p:nvGrpSpPr>
            <p:cNvPr id="42" name="组合 41">
              <a:extLst>
                <a:ext uri="{FF2B5EF4-FFF2-40B4-BE49-F238E27FC236}">
                  <a16:creationId xmlns:a16="http://schemas.microsoft.com/office/drawing/2014/main" id="{52B6513F-0B94-9D16-4FE0-2ACA035B5E35}"/>
                </a:ext>
              </a:extLst>
            </p:cNvPr>
            <p:cNvGrpSpPr/>
            <p:nvPr/>
          </p:nvGrpSpPr>
          <p:grpSpPr>
            <a:xfrm>
              <a:off x="897536" y="3256315"/>
              <a:ext cx="749249" cy="176553"/>
              <a:chOff x="897536" y="3256315"/>
              <a:chExt cx="749249" cy="176553"/>
            </a:xfrm>
          </p:grpSpPr>
          <p:cxnSp>
            <p:nvCxnSpPr>
              <p:cNvPr id="73" name="直接箭头连接符 143">
                <a:extLst>
                  <a:ext uri="{FF2B5EF4-FFF2-40B4-BE49-F238E27FC236}">
                    <a16:creationId xmlns:a16="http://schemas.microsoft.com/office/drawing/2014/main" id="{584245E6-867B-27B4-AA5F-3B667E67DA71}"/>
                  </a:ext>
                </a:extLst>
              </p:cNvPr>
              <p:cNvCxnSpPr>
                <a:cxnSpLocks/>
              </p:cNvCxnSpPr>
              <p:nvPr/>
            </p:nvCxnSpPr>
            <p:spPr>
              <a:xfrm>
                <a:off x="957915" y="3401066"/>
                <a:ext cx="59714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8C56F68A-407E-0A43-22F3-A0A1D9BDAE98}"/>
                  </a:ext>
                </a:extLst>
              </p:cNvPr>
              <p:cNvSpPr txBox="1"/>
              <p:nvPr/>
            </p:nvSpPr>
            <p:spPr>
              <a:xfrm>
                <a:off x="957913" y="3256315"/>
                <a:ext cx="654368" cy="161752"/>
              </a:xfrm>
              <a:prstGeom prst="rect">
                <a:avLst/>
              </a:prstGeom>
              <a:noFill/>
            </p:spPr>
            <p:txBody>
              <a:bodyPr wrap="square" lIns="0" tIns="0" rIns="0" bIns="0" rtlCol="0">
                <a:spAutoFit/>
              </a:bodyPr>
              <a:lstStyle/>
              <a:p>
                <a:pPr algn="ctr"/>
                <a:r>
                  <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rPr>
                  <a:t>查询</a:t>
                </a:r>
              </a:p>
            </p:txBody>
          </p:sp>
          <p:sp>
            <p:nvSpPr>
              <p:cNvPr id="75" name="矩形: 圆角 145">
                <a:extLst>
                  <a:ext uri="{FF2B5EF4-FFF2-40B4-BE49-F238E27FC236}">
                    <a16:creationId xmlns:a16="http://schemas.microsoft.com/office/drawing/2014/main" id="{3C5BFAB6-9278-28D9-56D9-4AD13B138A5F}"/>
                  </a:ext>
                </a:extLst>
              </p:cNvPr>
              <p:cNvSpPr/>
              <p:nvPr/>
            </p:nvSpPr>
            <p:spPr>
              <a:xfrm>
                <a:off x="1555062" y="3372034"/>
                <a:ext cx="91723" cy="58064"/>
              </a:xfrm>
              <a:prstGeom prst="roundRect">
                <a:avLst/>
              </a:prstGeom>
              <a:solidFill>
                <a:srgbClr val="D4D4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sp>
            <p:nvSpPr>
              <p:cNvPr id="76" name="矩形: 圆角 146">
                <a:extLst>
                  <a:ext uri="{FF2B5EF4-FFF2-40B4-BE49-F238E27FC236}">
                    <a16:creationId xmlns:a16="http://schemas.microsoft.com/office/drawing/2014/main" id="{18D0AE0B-BF95-C776-5FE2-6E2F6F9DE392}"/>
                  </a:ext>
                </a:extLst>
              </p:cNvPr>
              <p:cNvSpPr/>
              <p:nvPr/>
            </p:nvSpPr>
            <p:spPr>
              <a:xfrm>
                <a:off x="897536" y="3374804"/>
                <a:ext cx="91723" cy="58064"/>
              </a:xfrm>
              <a:prstGeom prst="roundRect">
                <a:avLst/>
              </a:prstGeom>
              <a:solidFill>
                <a:srgbClr val="D3D3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grpSp>
        <p:grpSp>
          <p:nvGrpSpPr>
            <p:cNvPr id="43" name="组合 42">
              <a:extLst>
                <a:ext uri="{FF2B5EF4-FFF2-40B4-BE49-F238E27FC236}">
                  <a16:creationId xmlns:a16="http://schemas.microsoft.com/office/drawing/2014/main" id="{0750ED1C-7D79-F23D-2F3C-9D18061CE489}"/>
                </a:ext>
              </a:extLst>
            </p:cNvPr>
            <p:cNvGrpSpPr/>
            <p:nvPr/>
          </p:nvGrpSpPr>
          <p:grpSpPr>
            <a:xfrm>
              <a:off x="897536" y="1441660"/>
              <a:ext cx="749249" cy="176553"/>
              <a:chOff x="897536" y="3256315"/>
              <a:chExt cx="749249" cy="176553"/>
            </a:xfrm>
          </p:grpSpPr>
          <p:cxnSp>
            <p:nvCxnSpPr>
              <p:cNvPr id="69" name="直接箭头连接符 149">
                <a:extLst>
                  <a:ext uri="{FF2B5EF4-FFF2-40B4-BE49-F238E27FC236}">
                    <a16:creationId xmlns:a16="http://schemas.microsoft.com/office/drawing/2014/main" id="{DC0F01B1-4F98-27E5-5696-ADAAD356D1C9}"/>
                  </a:ext>
                </a:extLst>
              </p:cNvPr>
              <p:cNvCxnSpPr>
                <a:cxnSpLocks/>
                <a:stCxn id="72" idx="3"/>
              </p:cNvCxnSpPr>
              <p:nvPr/>
            </p:nvCxnSpPr>
            <p:spPr>
              <a:xfrm flipV="1">
                <a:off x="989259" y="3401066"/>
                <a:ext cx="565803" cy="27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D676378C-C039-ADA4-6022-8AC9F76FDB39}"/>
                  </a:ext>
                </a:extLst>
              </p:cNvPr>
              <p:cNvSpPr txBox="1"/>
              <p:nvPr/>
            </p:nvSpPr>
            <p:spPr>
              <a:xfrm>
                <a:off x="957913" y="3256315"/>
                <a:ext cx="654368" cy="161752"/>
              </a:xfrm>
              <a:prstGeom prst="rect">
                <a:avLst/>
              </a:prstGeom>
              <a:noFill/>
            </p:spPr>
            <p:txBody>
              <a:bodyPr wrap="square" lIns="0" tIns="0" rIns="0" bIns="0" rtlCol="0">
                <a:spAutoFit/>
              </a:bodyPr>
              <a:lstStyle/>
              <a:p>
                <a:pPr algn="ctr"/>
                <a:r>
                  <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rPr>
                  <a:t>插入</a:t>
                </a:r>
              </a:p>
            </p:txBody>
          </p:sp>
          <p:sp>
            <p:nvSpPr>
              <p:cNvPr id="71" name="矩形: 圆角 151">
                <a:extLst>
                  <a:ext uri="{FF2B5EF4-FFF2-40B4-BE49-F238E27FC236}">
                    <a16:creationId xmlns:a16="http://schemas.microsoft.com/office/drawing/2014/main" id="{231CB91A-3926-521F-0DE8-A06A93CD7C7B}"/>
                  </a:ext>
                </a:extLst>
              </p:cNvPr>
              <p:cNvSpPr/>
              <p:nvPr/>
            </p:nvSpPr>
            <p:spPr>
              <a:xfrm>
                <a:off x="1555062" y="3372034"/>
                <a:ext cx="91723" cy="58064"/>
              </a:xfrm>
              <a:prstGeom prst="roundRect">
                <a:avLst/>
              </a:prstGeom>
              <a:solidFill>
                <a:srgbClr val="D4D4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sp>
            <p:nvSpPr>
              <p:cNvPr id="72" name="矩形: 圆角 152">
                <a:extLst>
                  <a:ext uri="{FF2B5EF4-FFF2-40B4-BE49-F238E27FC236}">
                    <a16:creationId xmlns:a16="http://schemas.microsoft.com/office/drawing/2014/main" id="{294E550D-AB49-D9D3-383C-95654820C5B9}"/>
                  </a:ext>
                </a:extLst>
              </p:cNvPr>
              <p:cNvSpPr/>
              <p:nvPr/>
            </p:nvSpPr>
            <p:spPr>
              <a:xfrm>
                <a:off x="897536" y="3374804"/>
                <a:ext cx="91723" cy="58064"/>
              </a:xfrm>
              <a:prstGeom prst="roundRect">
                <a:avLst/>
              </a:prstGeom>
              <a:solidFill>
                <a:srgbClr val="D3D3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grpSp>
        <p:sp>
          <p:nvSpPr>
            <p:cNvPr id="44" name="文本框 43">
              <a:extLst>
                <a:ext uri="{FF2B5EF4-FFF2-40B4-BE49-F238E27FC236}">
                  <a16:creationId xmlns:a16="http://schemas.microsoft.com/office/drawing/2014/main" id="{7ADD54F2-3F4D-4EE3-E6D4-CD44BB92CDBC}"/>
                </a:ext>
              </a:extLst>
            </p:cNvPr>
            <p:cNvSpPr txBox="1"/>
            <p:nvPr/>
          </p:nvSpPr>
          <p:spPr>
            <a:xfrm>
              <a:off x="3061967" y="3084284"/>
              <a:ext cx="654368" cy="161752"/>
            </a:xfrm>
            <a:prstGeom prst="rect">
              <a:avLst/>
            </a:prstGeom>
            <a:noFill/>
          </p:spPr>
          <p:txBody>
            <a:bodyPr wrap="square" lIns="0" tIns="0" rIns="0" bIns="0" rtlCol="0">
              <a:spAutoFit/>
            </a:bodyPr>
            <a:lstStyle/>
            <a:p>
              <a:r>
                <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rPr>
                <a:t>收到 </a:t>
              </a:r>
              <a:r>
                <a:rPr lang="en-US" altLang="zh-CN" sz="1400" b="1" dirty="0">
                  <a:latin typeface="Microsoft YaHei" panose="020B0503020204020204" pitchFamily="34" charset="-122"/>
                  <a:ea typeface="Microsoft YaHei" panose="020B0503020204020204" pitchFamily="34" charset="-122"/>
                  <a:cs typeface="Huawei Sans" panose="020C0503030203020204" pitchFamily="34" charset="0"/>
                </a:rPr>
                <a:t>CSN</a:t>
              </a:r>
              <a:endPar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45" name="文本框 44">
              <a:extLst>
                <a:ext uri="{FF2B5EF4-FFF2-40B4-BE49-F238E27FC236}">
                  <a16:creationId xmlns:a16="http://schemas.microsoft.com/office/drawing/2014/main" id="{6A4675A2-1F69-84BA-E9E3-B3A220BE20D2}"/>
                </a:ext>
              </a:extLst>
            </p:cNvPr>
            <p:cNvSpPr txBox="1"/>
            <p:nvPr/>
          </p:nvSpPr>
          <p:spPr>
            <a:xfrm>
              <a:off x="3061965" y="2475085"/>
              <a:ext cx="1333961" cy="485255"/>
            </a:xfrm>
            <a:prstGeom prst="rect">
              <a:avLst/>
            </a:prstGeom>
            <a:noFill/>
          </p:spPr>
          <p:txBody>
            <a:bodyPr wrap="square" lIns="0" tIns="0" rIns="0" bIns="0" rtlCol="0">
              <a:spAutoFit/>
            </a:bodyPr>
            <a:lstStyle/>
            <a:p>
              <a:r>
                <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rPr>
                <a:t>设置插入对应的事务状态为“正在提交”状态（仅内存中）</a:t>
              </a:r>
            </a:p>
          </p:txBody>
        </p:sp>
        <p:sp>
          <p:nvSpPr>
            <p:cNvPr id="46" name="文本框 45">
              <a:extLst>
                <a:ext uri="{FF2B5EF4-FFF2-40B4-BE49-F238E27FC236}">
                  <a16:creationId xmlns:a16="http://schemas.microsoft.com/office/drawing/2014/main" id="{49F994B2-705B-CF05-1D77-FFE40D36E024}"/>
                </a:ext>
              </a:extLst>
            </p:cNvPr>
            <p:cNvSpPr txBox="1"/>
            <p:nvPr/>
          </p:nvSpPr>
          <p:spPr>
            <a:xfrm>
              <a:off x="3061966" y="2060775"/>
              <a:ext cx="1405054" cy="323503"/>
            </a:xfrm>
            <a:prstGeom prst="rect">
              <a:avLst/>
            </a:prstGeom>
            <a:noFill/>
          </p:spPr>
          <p:txBody>
            <a:bodyPr wrap="square" lIns="0" tIns="0" rIns="0" bIns="0" rtlCol="0">
              <a:spAutoFit/>
            </a:bodyPr>
            <a:lstStyle/>
            <a:p>
              <a:r>
                <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rPr>
                <a:t>写持久化日志，修改堆页面、索引页面</a:t>
              </a:r>
            </a:p>
          </p:txBody>
        </p:sp>
        <p:sp>
          <p:nvSpPr>
            <p:cNvPr id="47" name="箭头: 左弧形 22">
              <a:extLst>
                <a:ext uri="{FF2B5EF4-FFF2-40B4-BE49-F238E27FC236}">
                  <a16:creationId xmlns:a16="http://schemas.microsoft.com/office/drawing/2014/main" id="{B8150AC3-78F6-23A7-54DF-00FCD6BE5ECF}"/>
                </a:ext>
              </a:extLst>
            </p:cNvPr>
            <p:cNvSpPr/>
            <p:nvPr/>
          </p:nvSpPr>
          <p:spPr>
            <a:xfrm>
              <a:off x="2742298" y="1837960"/>
              <a:ext cx="156845" cy="407790"/>
            </a:xfrm>
            <a:prstGeom prst="curvedRightArrow">
              <a:avLst/>
            </a:prstGeom>
            <a:solidFill>
              <a:srgbClr val="D4D4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tx1"/>
                </a:solidFill>
                <a:latin typeface="Microsoft YaHei" panose="020B0503020204020204" pitchFamily="34" charset="-122"/>
                <a:ea typeface="Microsoft YaHei" panose="020B0503020204020204" pitchFamily="34" charset="-122"/>
              </a:endParaRPr>
            </a:p>
          </p:txBody>
        </p:sp>
        <p:sp>
          <p:nvSpPr>
            <p:cNvPr id="48" name="箭头: 左弧形 159">
              <a:extLst>
                <a:ext uri="{FF2B5EF4-FFF2-40B4-BE49-F238E27FC236}">
                  <a16:creationId xmlns:a16="http://schemas.microsoft.com/office/drawing/2014/main" id="{F8088022-2A7E-8058-EB5D-F24DC535FBE1}"/>
                </a:ext>
              </a:extLst>
            </p:cNvPr>
            <p:cNvSpPr/>
            <p:nvPr/>
          </p:nvSpPr>
          <p:spPr>
            <a:xfrm>
              <a:off x="2742298" y="2601374"/>
              <a:ext cx="156845" cy="490106"/>
            </a:xfrm>
            <a:prstGeom prst="curvedRightArrow">
              <a:avLst/>
            </a:prstGeom>
            <a:solidFill>
              <a:srgbClr val="D4D4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tx1"/>
                </a:solidFill>
                <a:latin typeface="Microsoft YaHei" panose="020B0503020204020204" pitchFamily="34" charset="-122"/>
                <a:ea typeface="Microsoft YaHei" panose="020B0503020204020204" pitchFamily="34" charset="-122"/>
              </a:endParaRPr>
            </a:p>
          </p:txBody>
        </p:sp>
        <p:sp>
          <p:nvSpPr>
            <p:cNvPr id="49" name="矩形: 圆角 160">
              <a:extLst>
                <a:ext uri="{FF2B5EF4-FFF2-40B4-BE49-F238E27FC236}">
                  <a16:creationId xmlns:a16="http://schemas.microsoft.com/office/drawing/2014/main" id="{6D7FF394-4F1D-3819-80DC-F49AEA2CDB60}"/>
                </a:ext>
              </a:extLst>
            </p:cNvPr>
            <p:cNvSpPr/>
            <p:nvPr/>
          </p:nvSpPr>
          <p:spPr>
            <a:xfrm>
              <a:off x="2230889" y="2664428"/>
              <a:ext cx="91723" cy="58064"/>
            </a:xfrm>
            <a:prstGeom prst="roundRect">
              <a:avLst/>
            </a:prstGeom>
            <a:solidFill>
              <a:srgbClr val="D3D3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sp>
          <p:nvSpPr>
            <p:cNvPr id="50" name="矩形: 圆角 161">
              <a:extLst>
                <a:ext uri="{FF2B5EF4-FFF2-40B4-BE49-F238E27FC236}">
                  <a16:creationId xmlns:a16="http://schemas.microsoft.com/office/drawing/2014/main" id="{32208373-D627-56B8-F766-0B2F05F7005B}"/>
                </a:ext>
              </a:extLst>
            </p:cNvPr>
            <p:cNvSpPr/>
            <p:nvPr/>
          </p:nvSpPr>
          <p:spPr>
            <a:xfrm>
              <a:off x="2230889" y="2875631"/>
              <a:ext cx="91723" cy="58064"/>
            </a:xfrm>
            <a:prstGeom prst="roundRect">
              <a:avLst/>
            </a:prstGeom>
            <a:solidFill>
              <a:srgbClr val="D3D3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cxnSp>
          <p:nvCxnSpPr>
            <p:cNvPr id="51" name="直接箭头连接符 163">
              <a:extLst>
                <a:ext uri="{FF2B5EF4-FFF2-40B4-BE49-F238E27FC236}">
                  <a16:creationId xmlns:a16="http://schemas.microsoft.com/office/drawing/2014/main" id="{B1651A0B-7E45-C1F9-7FCE-1C1427E3AE7F}"/>
                </a:ext>
              </a:extLst>
            </p:cNvPr>
            <p:cNvCxnSpPr>
              <a:cxnSpLocks/>
              <a:stCxn id="53" idx="1"/>
              <a:endCxn id="54" idx="3"/>
            </p:cNvCxnSpPr>
            <p:nvPr/>
          </p:nvCxnSpPr>
          <p:spPr>
            <a:xfrm flipH="1">
              <a:off x="1646785" y="4280393"/>
              <a:ext cx="1252359" cy="27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81C2818A-4329-422C-AC47-DB2DA66FFD8F}"/>
                </a:ext>
              </a:extLst>
            </p:cNvPr>
            <p:cNvSpPr txBox="1"/>
            <p:nvPr/>
          </p:nvSpPr>
          <p:spPr>
            <a:xfrm>
              <a:off x="2036419" y="4135642"/>
              <a:ext cx="654368" cy="323503"/>
            </a:xfrm>
            <a:prstGeom prst="rect">
              <a:avLst/>
            </a:prstGeom>
            <a:noFill/>
          </p:spPr>
          <p:txBody>
            <a:bodyPr wrap="square" lIns="0" tIns="0" rIns="0" bIns="0" rtlCol="0">
              <a:spAutoFit/>
            </a:bodyPr>
            <a:lstStyle/>
            <a:p>
              <a:pPr algn="ctr"/>
              <a:r>
                <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rPr>
                <a:t>插入提交</a:t>
              </a:r>
              <a:r>
                <a:rPr lang="en-US" altLang="zh-CN" sz="1400" b="1" dirty="0">
                  <a:latin typeface="Microsoft YaHei" panose="020B0503020204020204" pitchFamily="34" charset="-122"/>
                  <a:ea typeface="Microsoft YaHei" panose="020B0503020204020204" pitchFamily="34" charset="-122"/>
                  <a:cs typeface="Huawei Sans" panose="020C0503030203020204" pitchFamily="34" charset="0"/>
                </a:rPr>
                <a:t>OK</a:t>
              </a:r>
              <a:endPar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53" name="矩形: 圆角 165">
              <a:extLst>
                <a:ext uri="{FF2B5EF4-FFF2-40B4-BE49-F238E27FC236}">
                  <a16:creationId xmlns:a16="http://schemas.microsoft.com/office/drawing/2014/main" id="{5F6AE6FA-6A33-F0D3-E027-082F24E9D2B3}"/>
                </a:ext>
              </a:extLst>
            </p:cNvPr>
            <p:cNvSpPr/>
            <p:nvPr/>
          </p:nvSpPr>
          <p:spPr>
            <a:xfrm>
              <a:off x="2899144" y="4251361"/>
              <a:ext cx="91723" cy="58064"/>
            </a:xfrm>
            <a:prstGeom prst="roundRect">
              <a:avLst/>
            </a:prstGeom>
            <a:solidFill>
              <a:srgbClr val="D4D4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sp>
          <p:nvSpPr>
            <p:cNvPr id="54" name="矩形: 圆角 166">
              <a:extLst>
                <a:ext uri="{FF2B5EF4-FFF2-40B4-BE49-F238E27FC236}">
                  <a16:creationId xmlns:a16="http://schemas.microsoft.com/office/drawing/2014/main" id="{A507B4E5-C2BA-B137-9C3F-28EE5F602EA6}"/>
                </a:ext>
              </a:extLst>
            </p:cNvPr>
            <p:cNvSpPr/>
            <p:nvPr/>
          </p:nvSpPr>
          <p:spPr>
            <a:xfrm>
              <a:off x="1555062" y="4254131"/>
              <a:ext cx="91723" cy="58064"/>
            </a:xfrm>
            <a:prstGeom prst="roundRect">
              <a:avLst/>
            </a:prstGeom>
            <a:solidFill>
              <a:srgbClr val="D3D3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sp>
          <p:nvSpPr>
            <p:cNvPr id="55" name="文本框 54">
              <a:extLst>
                <a:ext uri="{FF2B5EF4-FFF2-40B4-BE49-F238E27FC236}">
                  <a16:creationId xmlns:a16="http://schemas.microsoft.com/office/drawing/2014/main" id="{F9909571-3DFF-700E-B39C-8AB618874FAD}"/>
                </a:ext>
              </a:extLst>
            </p:cNvPr>
            <p:cNvSpPr txBox="1"/>
            <p:nvPr/>
          </p:nvSpPr>
          <p:spPr>
            <a:xfrm>
              <a:off x="3061966" y="4225884"/>
              <a:ext cx="1122681" cy="323503"/>
            </a:xfrm>
            <a:prstGeom prst="rect">
              <a:avLst/>
            </a:prstGeom>
            <a:noFill/>
          </p:spPr>
          <p:txBody>
            <a:bodyPr wrap="square" lIns="0" tIns="0" rIns="0" bIns="0" rtlCol="0">
              <a:spAutoFit/>
            </a:bodyPr>
            <a:lstStyle/>
            <a:p>
              <a:r>
                <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rPr>
                <a:t>设置事务</a:t>
              </a:r>
              <a:r>
                <a:rPr lang="en-US" altLang="zh-CN" sz="1400" b="1" dirty="0">
                  <a:latin typeface="Microsoft YaHei" panose="020B0503020204020204" pitchFamily="34" charset="-122"/>
                  <a:ea typeface="Microsoft YaHei" panose="020B0503020204020204" pitchFamily="34" charset="-122"/>
                  <a:cs typeface="Huawei Sans" panose="020C0503030203020204" pitchFamily="34" charset="0"/>
                </a:rPr>
                <a:t>id</a:t>
              </a:r>
              <a:r>
                <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rPr>
                <a:t>对应的</a:t>
              </a:r>
              <a:r>
                <a:rPr lang="en-US" altLang="zh-CN" sz="1400" b="1" dirty="0">
                  <a:latin typeface="Microsoft YaHei" panose="020B0503020204020204" pitchFamily="34" charset="-122"/>
                  <a:ea typeface="Microsoft YaHei" panose="020B0503020204020204" pitchFamily="34" charset="-122"/>
                  <a:cs typeface="Huawei Sans" panose="020C0503030203020204" pitchFamily="34" charset="0"/>
                </a:rPr>
                <a:t>CSN</a:t>
              </a:r>
              <a:endPar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endParaRPr>
            </a:p>
          </p:txBody>
        </p:sp>
        <p:cxnSp>
          <p:nvCxnSpPr>
            <p:cNvPr id="56" name="直接箭头连接符 169">
              <a:extLst>
                <a:ext uri="{FF2B5EF4-FFF2-40B4-BE49-F238E27FC236}">
                  <a16:creationId xmlns:a16="http://schemas.microsoft.com/office/drawing/2014/main" id="{2FA3E5A3-8473-5C13-09ED-DA7CF0C817B0}"/>
                </a:ext>
              </a:extLst>
            </p:cNvPr>
            <p:cNvCxnSpPr>
              <a:cxnSpLocks/>
              <a:endCxn id="59" idx="3"/>
            </p:cNvCxnSpPr>
            <p:nvPr/>
          </p:nvCxnSpPr>
          <p:spPr>
            <a:xfrm flipH="1">
              <a:off x="989259" y="4453186"/>
              <a:ext cx="565804" cy="27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E86A881D-57B5-5344-B38B-0C4A9C996AAE}"/>
                </a:ext>
              </a:extLst>
            </p:cNvPr>
            <p:cNvSpPr txBox="1"/>
            <p:nvPr/>
          </p:nvSpPr>
          <p:spPr>
            <a:xfrm>
              <a:off x="957913" y="4308435"/>
              <a:ext cx="654368" cy="161752"/>
            </a:xfrm>
            <a:prstGeom prst="rect">
              <a:avLst/>
            </a:prstGeom>
            <a:noFill/>
          </p:spPr>
          <p:txBody>
            <a:bodyPr wrap="square" lIns="0" tIns="0" rIns="0" bIns="0" rtlCol="0">
              <a:spAutoFit/>
            </a:bodyPr>
            <a:lstStyle/>
            <a:p>
              <a:pPr algn="ctr"/>
              <a:r>
                <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rPr>
                <a:t>插入</a:t>
              </a:r>
              <a:r>
                <a:rPr lang="en-US" altLang="zh-CN" sz="1400" b="1" dirty="0">
                  <a:latin typeface="Microsoft YaHei" panose="020B0503020204020204" pitchFamily="34" charset="-122"/>
                  <a:ea typeface="Microsoft YaHei" panose="020B0503020204020204" pitchFamily="34" charset="-122"/>
                  <a:cs typeface="Huawei Sans" panose="020C0503030203020204" pitchFamily="34" charset="0"/>
                </a:rPr>
                <a:t>OK</a:t>
              </a:r>
              <a:endPar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58" name="矩形: 圆角 171">
              <a:extLst>
                <a:ext uri="{FF2B5EF4-FFF2-40B4-BE49-F238E27FC236}">
                  <a16:creationId xmlns:a16="http://schemas.microsoft.com/office/drawing/2014/main" id="{15E27F77-7301-F16E-CF94-D214018EB2D0}"/>
                </a:ext>
              </a:extLst>
            </p:cNvPr>
            <p:cNvSpPr/>
            <p:nvPr/>
          </p:nvSpPr>
          <p:spPr>
            <a:xfrm>
              <a:off x="1555062" y="4424154"/>
              <a:ext cx="91723" cy="58064"/>
            </a:xfrm>
            <a:prstGeom prst="roundRect">
              <a:avLst/>
            </a:prstGeom>
            <a:solidFill>
              <a:srgbClr val="D4D4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sp>
          <p:nvSpPr>
            <p:cNvPr id="59" name="矩形: 圆角 172">
              <a:extLst>
                <a:ext uri="{FF2B5EF4-FFF2-40B4-BE49-F238E27FC236}">
                  <a16:creationId xmlns:a16="http://schemas.microsoft.com/office/drawing/2014/main" id="{3AC3F301-E1ED-66AD-EFA7-F74CC4ED6A6B}"/>
                </a:ext>
              </a:extLst>
            </p:cNvPr>
            <p:cNvSpPr/>
            <p:nvPr/>
          </p:nvSpPr>
          <p:spPr>
            <a:xfrm>
              <a:off x="897536" y="4426924"/>
              <a:ext cx="91723" cy="58064"/>
            </a:xfrm>
            <a:prstGeom prst="roundRect">
              <a:avLst/>
            </a:prstGeom>
            <a:solidFill>
              <a:srgbClr val="D3D3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cxnSp>
          <p:nvCxnSpPr>
            <p:cNvPr id="60" name="直接箭头连接符 174">
              <a:extLst>
                <a:ext uri="{FF2B5EF4-FFF2-40B4-BE49-F238E27FC236}">
                  <a16:creationId xmlns:a16="http://schemas.microsoft.com/office/drawing/2014/main" id="{0610C26D-16AD-00BB-B08E-975179E9A808}"/>
                </a:ext>
              </a:extLst>
            </p:cNvPr>
            <p:cNvCxnSpPr>
              <a:cxnSpLocks/>
              <a:endCxn id="63" idx="3"/>
            </p:cNvCxnSpPr>
            <p:nvPr/>
          </p:nvCxnSpPr>
          <p:spPr>
            <a:xfrm flipH="1">
              <a:off x="989259" y="4642779"/>
              <a:ext cx="565804" cy="27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C34A697D-1ECF-4E77-2F75-07E4C2A99E7C}"/>
                </a:ext>
              </a:extLst>
            </p:cNvPr>
            <p:cNvSpPr txBox="1"/>
            <p:nvPr/>
          </p:nvSpPr>
          <p:spPr>
            <a:xfrm>
              <a:off x="957913" y="4498028"/>
              <a:ext cx="654368" cy="161752"/>
            </a:xfrm>
            <a:prstGeom prst="rect">
              <a:avLst/>
            </a:prstGeom>
            <a:noFill/>
          </p:spPr>
          <p:txBody>
            <a:bodyPr wrap="square" lIns="0" tIns="0" rIns="0" bIns="0" rtlCol="0">
              <a:spAutoFit/>
            </a:bodyPr>
            <a:lstStyle/>
            <a:p>
              <a:pPr algn="ctr"/>
              <a:r>
                <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rPr>
                <a:t>查询</a:t>
              </a:r>
              <a:r>
                <a:rPr lang="en-US" altLang="zh-CN" sz="1400" b="1" dirty="0">
                  <a:latin typeface="Microsoft YaHei" panose="020B0503020204020204" pitchFamily="34" charset="-122"/>
                  <a:ea typeface="Microsoft YaHei" panose="020B0503020204020204" pitchFamily="34" charset="-122"/>
                  <a:cs typeface="Huawei Sans" panose="020C0503030203020204" pitchFamily="34" charset="0"/>
                </a:rPr>
                <a:t>OK</a:t>
              </a:r>
              <a:endPar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62" name="矩形: 圆角 176">
              <a:extLst>
                <a:ext uri="{FF2B5EF4-FFF2-40B4-BE49-F238E27FC236}">
                  <a16:creationId xmlns:a16="http://schemas.microsoft.com/office/drawing/2014/main" id="{C65E9D85-F2D8-63B0-7742-C1C64A6814E0}"/>
                </a:ext>
              </a:extLst>
            </p:cNvPr>
            <p:cNvSpPr/>
            <p:nvPr/>
          </p:nvSpPr>
          <p:spPr>
            <a:xfrm>
              <a:off x="1555062" y="4613747"/>
              <a:ext cx="91723" cy="58064"/>
            </a:xfrm>
            <a:prstGeom prst="roundRect">
              <a:avLst/>
            </a:prstGeom>
            <a:solidFill>
              <a:srgbClr val="D4D4D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sp>
          <p:nvSpPr>
            <p:cNvPr id="63" name="矩形: 圆角 177">
              <a:extLst>
                <a:ext uri="{FF2B5EF4-FFF2-40B4-BE49-F238E27FC236}">
                  <a16:creationId xmlns:a16="http://schemas.microsoft.com/office/drawing/2014/main" id="{544A9FF5-A9F8-F78A-7F6D-8186BEAD30CA}"/>
                </a:ext>
              </a:extLst>
            </p:cNvPr>
            <p:cNvSpPr/>
            <p:nvPr/>
          </p:nvSpPr>
          <p:spPr>
            <a:xfrm>
              <a:off x="897536" y="4616517"/>
              <a:ext cx="91723" cy="58064"/>
            </a:xfrm>
            <a:prstGeom prst="roundRect">
              <a:avLst/>
            </a:prstGeom>
            <a:solidFill>
              <a:srgbClr val="D3D3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grpSp>
          <p:nvGrpSpPr>
            <p:cNvPr id="64" name="组合 63">
              <a:extLst>
                <a:ext uri="{FF2B5EF4-FFF2-40B4-BE49-F238E27FC236}">
                  <a16:creationId xmlns:a16="http://schemas.microsoft.com/office/drawing/2014/main" id="{0A0A0737-0110-B1EC-3E62-3D25D622CDEA}"/>
                </a:ext>
              </a:extLst>
            </p:cNvPr>
            <p:cNvGrpSpPr/>
            <p:nvPr/>
          </p:nvGrpSpPr>
          <p:grpSpPr>
            <a:xfrm>
              <a:off x="1555062" y="4496436"/>
              <a:ext cx="1389945" cy="176553"/>
              <a:chOff x="1555062" y="2384137"/>
              <a:chExt cx="1389945" cy="176553"/>
            </a:xfrm>
          </p:grpSpPr>
          <p:cxnSp>
            <p:nvCxnSpPr>
              <p:cNvPr id="66" name="直接箭头连接符 179">
                <a:extLst>
                  <a:ext uri="{FF2B5EF4-FFF2-40B4-BE49-F238E27FC236}">
                    <a16:creationId xmlns:a16="http://schemas.microsoft.com/office/drawing/2014/main" id="{79139E69-8B8A-76BF-026D-FBDF755945CB}"/>
                  </a:ext>
                </a:extLst>
              </p:cNvPr>
              <p:cNvCxnSpPr>
                <a:cxnSpLocks/>
                <a:endCxn id="68" idx="3"/>
              </p:cNvCxnSpPr>
              <p:nvPr/>
            </p:nvCxnSpPr>
            <p:spPr>
              <a:xfrm flipH="1">
                <a:off x="1646785" y="2528888"/>
                <a:ext cx="1298222" cy="277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9685AF88-4A82-30A3-0A6B-877B51BB8A5F}"/>
                  </a:ext>
                </a:extLst>
              </p:cNvPr>
              <p:cNvSpPr txBox="1"/>
              <p:nvPr/>
            </p:nvSpPr>
            <p:spPr>
              <a:xfrm>
                <a:off x="1629327" y="2384137"/>
                <a:ext cx="654368" cy="161752"/>
              </a:xfrm>
              <a:prstGeom prst="rect">
                <a:avLst/>
              </a:prstGeom>
              <a:noFill/>
            </p:spPr>
            <p:txBody>
              <a:bodyPr wrap="square" lIns="0" tIns="0" rIns="0" bIns="0" rtlCol="0">
                <a:spAutoFit/>
              </a:bodyPr>
              <a:lstStyle/>
              <a:p>
                <a:pPr algn="ctr"/>
                <a:r>
                  <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rPr>
                  <a:t>查询</a:t>
                </a:r>
                <a:r>
                  <a:rPr lang="en-US" altLang="zh-CN" sz="1400" b="1" dirty="0">
                    <a:latin typeface="Microsoft YaHei" panose="020B0503020204020204" pitchFamily="34" charset="-122"/>
                    <a:ea typeface="Microsoft YaHei" panose="020B0503020204020204" pitchFamily="34" charset="-122"/>
                    <a:cs typeface="Huawei Sans" panose="020C0503030203020204" pitchFamily="34" charset="0"/>
                  </a:rPr>
                  <a:t>OK</a:t>
                </a:r>
                <a:endParaRPr lang="zh-CN" altLang="en-US" sz="1400" b="1" dirty="0">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68" name="矩形: 圆角 182">
                <a:extLst>
                  <a:ext uri="{FF2B5EF4-FFF2-40B4-BE49-F238E27FC236}">
                    <a16:creationId xmlns:a16="http://schemas.microsoft.com/office/drawing/2014/main" id="{FD75B3A8-D939-E9D9-EA3E-0DD6DE34E669}"/>
                  </a:ext>
                </a:extLst>
              </p:cNvPr>
              <p:cNvSpPr/>
              <p:nvPr/>
            </p:nvSpPr>
            <p:spPr>
              <a:xfrm>
                <a:off x="1555062" y="2502626"/>
                <a:ext cx="91723" cy="58064"/>
              </a:xfrm>
              <a:prstGeom prst="roundRect">
                <a:avLst/>
              </a:prstGeom>
              <a:solidFill>
                <a:srgbClr val="D3D3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dirty="0">
                  <a:latin typeface="Microsoft YaHei" panose="020B0503020204020204" pitchFamily="34" charset="-122"/>
                  <a:ea typeface="Microsoft YaHei" panose="020B0503020204020204" pitchFamily="34" charset="-122"/>
                </a:endParaRPr>
              </a:p>
            </p:txBody>
          </p:sp>
        </p:grpSp>
        <p:cxnSp>
          <p:nvCxnSpPr>
            <p:cNvPr id="65" name="直接箭头连接符 124">
              <a:extLst>
                <a:ext uri="{FF2B5EF4-FFF2-40B4-BE49-F238E27FC236}">
                  <a16:creationId xmlns:a16="http://schemas.microsoft.com/office/drawing/2014/main" id="{C948852A-ED7E-509F-E3F0-99949CB35636}"/>
                </a:ext>
              </a:extLst>
            </p:cNvPr>
            <p:cNvCxnSpPr>
              <a:cxnSpLocks/>
              <a:stCxn id="34" idx="3"/>
              <a:endCxn id="49" idx="1"/>
            </p:cNvCxnSpPr>
            <p:nvPr/>
          </p:nvCxnSpPr>
          <p:spPr>
            <a:xfrm>
              <a:off x="1646785" y="2693460"/>
              <a:ext cx="58410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18">
            <a:extLst>
              <a:ext uri="{FF2B5EF4-FFF2-40B4-BE49-F238E27FC236}">
                <a16:creationId xmlns:a16="http://schemas.microsoft.com/office/drawing/2014/main" id="{644FD423-2E42-4F5D-8496-FD1466E464C1}"/>
              </a:ext>
            </a:extLst>
          </p:cNvPr>
          <p:cNvSpPr/>
          <p:nvPr/>
        </p:nvSpPr>
        <p:spPr>
          <a:xfrm>
            <a:off x="320042" y="1250302"/>
            <a:ext cx="4458586" cy="5103606"/>
          </a:xfrm>
          <a:prstGeom prst="roundRect">
            <a:avLst>
              <a:gd name="adj" fmla="val 6128"/>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OPPOSans M" panose="00020600040101010101" pitchFamily="18" charset="-122"/>
              <a:ea typeface="OPPOSans M" panose="00020600040101010101" pitchFamily="18" charset="-122"/>
              <a:sym typeface="+mn-ea"/>
            </a:endParaRPr>
          </a:p>
        </p:txBody>
      </p:sp>
      <p:sp>
        <p:nvSpPr>
          <p:cNvPr id="8" name="Shape6">
            <a:extLst>
              <a:ext uri="{FF2B5EF4-FFF2-40B4-BE49-F238E27FC236}">
                <a16:creationId xmlns:a16="http://schemas.microsoft.com/office/drawing/2014/main" id="{82D12675-44BA-4A12-95E2-53CE42E365F2}"/>
              </a:ext>
            </a:extLst>
          </p:cNvPr>
          <p:cNvSpPr/>
          <p:nvPr/>
        </p:nvSpPr>
        <p:spPr>
          <a:xfrm>
            <a:off x="4940497" y="1250302"/>
            <a:ext cx="7057745" cy="5103606"/>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9" name="Shape6">
            <a:extLst>
              <a:ext uri="{FF2B5EF4-FFF2-40B4-BE49-F238E27FC236}">
                <a16:creationId xmlns:a16="http://schemas.microsoft.com/office/drawing/2014/main" id="{2BB58945-69A6-42E9-96FF-DC536AE97366}"/>
              </a:ext>
            </a:extLst>
          </p:cNvPr>
          <p:cNvSpPr/>
          <p:nvPr/>
        </p:nvSpPr>
        <p:spPr>
          <a:xfrm>
            <a:off x="5090984" y="1381957"/>
            <a:ext cx="6799225" cy="4844592"/>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t>64</a:t>
            </a:fld>
            <a:endParaRPr lang="zh-CN" altLang="en-US"/>
          </a:p>
        </p:txBody>
      </p:sp>
      <p:sp>
        <p:nvSpPr>
          <p:cNvPr id="3" name="标题 2"/>
          <p:cNvSpPr>
            <a:spLocks noGrp="1"/>
          </p:cNvSpPr>
          <p:nvPr>
            <p:ph type="title"/>
          </p:nvPr>
        </p:nvSpPr>
        <p:spPr/>
        <p:txBody>
          <a:bodyPr/>
          <a:lstStyle/>
          <a:p>
            <a:r>
              <a:rPr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分布式</a:t>
            </a:r>
            <a:r>
              <a:rPr kumimoji="1" lang="zh-CN" altLang="en-US" dirty="0">
                <a:latin typeface="微软雅黑" panose="020B0503020204020204" pitchFamily="34" charset="-122"/>
                <a:ea typeface="微软雅黑" panose="020B0503020204020204" pitchFamily="34" charset="-122"/>
              </a:rPr>
              <a:t>事务</a:t>
            </a:r>
            <a:endParaRPr kumimoji="1" lang="zh-CN" altLang="en-US" dirty="0"/>
          </a:p>
        </p:txBody>
      </p:sp>
      <p:sp>
        <p:nvSpPr>
          <p:cNvPr id="6" name="内容占位符 2"/>
          <p:cNvSpPr>
            <a:spLocks noGrp="1"/>
          </p:cNvSpPr>
          <p:nvPr>
            <p:ph idx="1"/>
          </p:nvPr>
        </p:nvSpPr>
        <p:spPr>
          <a:xfrm>
            <a:off x="384638" y="1323257"/>
            <a:ext cx="4393989" cy="3820715"/>
          </a:xfrm>
        </p:spPr>
        <p:txBody>
          <a:bodyPr/>
          <a:lstStyle/>
          <a:p>
            <a:pPr>
              <a:lnSpc>
                <a:spcPct val="120000"/>
              </a:lnSpc>
              <a:buFont typeface="Wingdings" panose="05000000000000000000" pitchFamily="2" charset="2"/>
              <a:buChar char="Ø"/>
            </a:pP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在分布式事务（含有多个</a:t>
            </a:r>
            <a:r>
              <a:rPr lang="en-US" altLang="zh-CN" sz="2400" kern="100" dirty="0">
                <a:effectLst/>
                <a:latin typeface="微软雅黑" panose="020B0503020204020204" pitchFamily="34" charset="-122"/>
                <a:ea typeface="微软雅黑" panose="020B0503020204020204" pitchFamily="34" charset="-122"/>
              </a:rPr>
              <a:t>DN</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）中，第二阶段事务提交改为异步方式，只同步做两阶段提交的准备阶段</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20000"/>
              </a:lnSpc>
              <a:buFont typeface="Wingdings" panose="05000000000000000000" pitchFamily="2" charset="2"/>
              <a:buChar char="l"/>
            </a:pPr>
            <a:r>
              <a:rPr lang="en-US" altLang="zh-CN" sz="2000" kern="100" dirty="0">
                <a:effectLst/>
                <a:latin typeface="微软雅黑" panose="020B0503020204020204" pitchFamily="34" charset="-122"/>
                <a:ea typeface="微软雅黑" panose="020B0503020204020204" pitchFamily="34" charset="-122"/>
              </a:rPr>
              <a:t>DN</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处于准备状态的事务依赖对应</a:t>
            </a:r>
            <a:r>
              <a:rPr lang="en-US" altLang="zh-CN" sz="2000" kern="100" dirty="0">
                <a:effectLst/>
                <a:latin typeface="微软雅黑" panose="020B0503020204020204" pitchFamily="34" charset="-122"/>
                <a:ea typeface="微软雅黑" panose="020B0503020204020204" pitchFamily="34" charset="-122"/>
              </a:rPr>
              <a:t>CN</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上的事务是否提交，如已提交，且</a:t>
            </a:r>
            <a:r>
              <a:rPr lang="en-US" altLang="zh-CN" sz="2000" kern="100" dirty="0">
                <a:effectLst/>
                <a:latin typeface="微软雅黑" panose="020B0503020204020204" pitchFamily="34" charset="-122"/>
                <a:ea typeface="微软雅黑" panose="020B0503020204020204" pitchFamily="34" charset="-122"/>
              </a:rPr>
              <a:t>CSN</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比</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快照</a:t>
            </a:r>
            <a:r>
              <a:rPr lang="en-US" altLang="zh-CN" sz="2000" kern="100" dirty="0">
                <a:effectLst/>
                <a:latin typeface="微软雅黑" panose="020B0503020204020204" pitchFamily="34" charset="-122"/>
                <a:ea typeface="微软雅黑" panose="020B0503020204020204" pitchFamily="34" charset="-122"/>
              </a:rPr>
              <a:t>CSN</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小，即为可见；</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20000"/>
              </a:lnSpc>
              <a:buFont typeface="Wingdings" panose="05000000000000000000" pitchFamily="2" charset="2"/>
              <a:buChar char="l"/>
            </a:pPr>
            <a:r>
              <a:rPr lang="en-US" altLang="zh-CN" sz="2000" kern="100" dirty="0">
                <a:effectLst/>
                <a:latin typeface="微软雅黑" panose="020B0503020204020204" pitchFamily="34" charset="-122"/>
                <a:ea typeface="微软雅黑" panose="020B0503020204020204" pitchFamily="34" charset="-122"/>
              </a:rPr>
              <a:t>DN</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上处于准备状态的事务，</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20000"/>
              </a:lnSpc>
              <a:buFont typeface="Wingdings" panose="05000000000000000000" pitchFamily="2" charset="2"/>
              <a:buChar char="l"/>
            </a:pPr>
            <a:r>
              <a:rPr lang="en-US" altLang="zh-CN" sz="2000" kern="100" dirty="0">
                <a:effectLst/>
                <a:latin typeface="微软雅黑" panose="020B0503020204020204" pitchFamily="34" charset="-122"/>
                <a:ea typeface="微软雅黑" panose="020B0503020204020204" pitchFamily="34" charset="-122"/>
              </a:rPr>
              <a:t>CN</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上的事务不处于提交状态，</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20000"/>
              </a:lnSpc>
              <a:buFont typeface="Wingdings" panose="05000000000000000000" pitchFamily="2" charset="2"/>
              <a:buChar char="l"/>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则必须判断是否是残留状态，</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20000"/>
              </a:lnSpc>
              <a:buFont typeface="Wingdings" panose="05000000000000000000" pitchFamily="2" charset="2"/>
              <a:buChar char="l"/>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如果是则进行回滚。</a:t>
            </a:r>
            <a:endParaRPr lang="en-US" altLang="zh-CN" sz="2000"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3"/>
          </p:nvPr>
        </p:nvSpPr>
        <p:spPr/>
        <p:txBody>
          <a:bodyPr/>
          <a:lstStyle/>
          <a:p>
            <a:pPr>
              <a:defRPr/>
            </a:pPr>
            <a:r>
              <a:rPr lang="zh-CN" altLang="en-US"/>
              <a:t>数据库系统—GaussDB</a:t>
            </a:r>
            <a:endParaRPr lang="en-US" altLang="zh-CN" sz="1200" dirty="0"/>
          </a:p>
        </p:txBody>
      </p:sp>
      <p:grpSp>
        <p:nvGrpSpPr>
          <p:cNvPr id="4" name="组合 3">
            <a:extLst>
              <a:ext uri="{FF2B5EF4-FFF2-40B4-BE49-F238E27FC236}">
                <a16:creationId xmlns:a16="http://schemas.microsoft.com/office/drawing/2014/main" id="{4AF4A48C-A624-9F51-B10E-29C7205C12A2}"/>
              </a:ext>
            </a:extLst>
          </p:cNvPr>
          <p:cNvGrpSpPr/>
          <p:nvPr/>
        </p:nvGrpSpPr>
        <p:grpSpPr>
          <a:xfrm>
            <a:off x="5159339" y="1637107"/>
            <a:ext cx="6648023" cy="4209098"/>
            <a:chOff x="537232" y="1275636"/>
            <a:chExt cx="5964703" cy="4209098"/>
          </a:xfrm>
        </p:grpSpPr>
        <p:sp>
          <p:nvSpPr>
            <p:cNvPr id="11" name="矩形 10">
              <a:extLst>
                <a:ext uri="{FF2B5EF4-FFF2-40B4-BE49-F238E27FC236}">
                  <a16:creationId xmlns:a16="http://schemas.microsoft.com/office/drawing/2014/main" id="{E27B8774-E2D4-B5DA-00B6-4A56E10B5EA6}"/>
                </a:ext>
              </a:extLst>
            </p:cNvPr>
            <p:cNvSpPr/>
            <p:nvPr/>
          </p:nvSpPr>
          <p:spPr>
            <a:xfrm>
              <a:off x="537232" y="1275636"/>
              <a:ext cx="527905" cy="159757"/>
            </a:xfrm>
            <a:prstGeom prst="rect">
              <a:avLst/>
            </a:prstGeom>
            <a:solidFill>
              <a:srgbClr val="95969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latin typeface="Microsoft YaHei" panose="020B0503020204020204" pitchFamily="34" charset="-122"/>
                  <a:ea typeface="Microsoft YaHei" panose="020B0503020204020204" pitchFamily="34" charset="-122"/>
                </a:rPr>
                <a:t>应用</a:t>
              </a:r>
            </a:p>
          </p:txBody>
        </p:sp>
        <p:sp>
          <p:nvSpPr>
            <p:cNvPr id="12" name="矩形 11">
              <a:extLst>
                <a:ext uri="{FF2B5EF4-FFF2-40B4-BE49-F238E27FC236}">
                  <a16:creationId xmlns:a16="http://schemas.microsoft.com/office/drawing/2014/main" id="{9725CAD6-EE1E-74C7-DAC8-5D82B5F88134}"/>
                </a:ext>
              </a:extLst>
            </p:cNvPr>
            <p:cNvSpPr/>
            <p:nvPr/>
          </p:nvSpPr>
          <p:spPr>
            <a:xfrm>
              <a:off x="1221036" y="1275636"/>
              <a:ext cx="527905" cy="159757"/>
            </a:xfrm>
            <a:prstGeom prst="rect">
              <a:avLst/>
            </a:prstGeom>
            <a:solidFill>
              <a:srgbClr val="95969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Microsoft YaHei" panose="020B0503020204020204" pitchFamily="34" charset="-122"/>
                  <a:ea typeface="Microsoft YaHei" panose="020B0503020204020204" pitchFamily="34" charset="-122"/>
                </a:rPr>
                <a:t>CN</a:t>
              </a:r>
              <a:endParaRPr lang="zh-CN" altLang="en-US" sz="1100" b="1" dirty="0">
                <a:solidFill>
                  <a:schemeClr val="tx1"/>
                </a:solidFill>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390F3222-631F-658C-7916-E323DB6446F1}"/>
                </a:ext>
              </a:extLst>
            </p:cNvPr>
            <p:cNvSpPr/>
            <p:nvPr/>
          </p:nvSpPr>
          <p:spPr>
            <a:xfrm>
              <a:off x="2327413" y="1275636"/>
              <a:ext cx="527905" cy="159757"/>
            </a:xfrm>
            <a:prstGeom prst="rect">
              <a:avLst/>
            </a:prstGeom>
            <a:solidFill>
              <a:srgbClr val="95969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Microsoft YaHei" panose="020B0503020204020204" pitchFamily="34" charset="-122"/>
                  <a:ea typeface="Microsoft YaHei" panose="020B0503020204020204" pitchFamily="34" charset="-122"/>
                </a:rPr>
                <a:t>GTM</a:t>
              </a:r>
              <a:endParaRPr lang="zh-CN" altLang="en-US" sz="1100" b="1" dirty="0">
                <a:solidFill>
                  <a:schemeClr val="tx1"/>
                </a:solidFill>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55364ED8-465B-26C6-C3FE-A0931F1D2490}"/>
                </a:ext>
              </a:extLst>
            </p:cNvPr>
            <p:cNvSpPr/>
            <p:nvPr/>
          </p:nvSpPr>
          <p:spPr>
            <a:xfrm>
              <a:off x="3484226" y="1275636"/>
              <a:ext cx="527905" cy="159757"/>
            </a:xfrm>
            <a:prstGeom prst="rect">
              <a:avLst/>
            </a:prstGeom>
            <a:solidFill>
              <a:srgbClr val="95969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Microsoft YaHei" panose="020B0503020204020204" pitchFamily="34" charset="-122"/>
                  <a:ea typeface="Microsoft YaHei" panose="020B0503020204020204" pitchFamily="34" charset="-122"/>
                </a:rPr>
                <a:t>DN1</a:t>
              </a:r>
              <a:endParaRPr lang="zh-CN" altLang="en-US" sz="1100" b="1" dirty="0">
                <a:solidFill>
                  <a:schemeClr val="tx1"/>
                </a:solidFill>
                <a:latin typeface="Microsoft YaHei" panose="020B0503020204020204" pitchFamily="34" charset="-122"/>
                <a:ea typeface="Microsoft YaHei" panose="020B0503020204020204" pitchFamily="34" charset="-122"/>
              </a:endParaRPr>
            </a:p>
          </p:txBody>
        </p:sp>
        <p:grpSp>
          <p:nvGrpSpPr>
            <p:cNvPr id="15" name="组合 14">
              <a:extLst>
                <a:ext uri="{FF2B5EF4-FFF2-40B4-BE49-F238E27FC236}">
                  <a16:creationId xmlns:a16="http://schemas.microsoft.com/office/drawing/2014/main" id="{F687EB67-8B46-9760-3410-A5D7CDDBD5B0}"/>
                </a:ext>
              </a:extLst>
            </p:cNvPr>
            <p:cNvGrpSpPr/>
            <p:nvPr/>
          </p:nvGrpSpPr>
          <p:grpSpPr>
            <a:xfrm>
              <a:off x="816734" y="1435393"/>
              <a:ext cx="4310597" cy="4049341"/>
              <a:chOff x="816734" y="1404938"/>
              <a:chExt cx="4310597" cy="3471862"/>
            </a:xfrm>
          </p:grpSpPr>
          <p:cxnSp>
            <p:nvCxnSpPr>
              <p:cNvPr id="117" name="直接连接符 492">
                <a:extLst>
                  <a:ext uri="{FF2B5EF4-FFF2-40B4-BE49-F238E27FC236}">
                    <a16:creationId xmlns:a16="http://schemas.microsoft.com/office/drawing/2014/main" id="{58CF5425-B2D7-04CC-1690-62172BB34A51}"/>
                  </a:ext>
                </a:extLst>
              </p:cNvPr>
              <p:cNvCxnSpPr>
                <a:cxnSpLocks/>
              </p:cNvCxnSpPr>
              <p:nvPr/>
            </p:nvCxnSpPr>
            <p:spPr>
              <a:xfrm flipV="1">
                <a:off x="816734" y="1404938"/>
                <a:ext cx="0" cy="3471862"/>
              </a:xfrm>
              <a:prstGeom prst="line">
                <a:avLst/>
              </a:prstGeom>
              <a:ln w="1270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8" name="直接连接符 493">
                <a:extLst>
                  <a:ext uri="{FF2B5EF4-FFF2-40B4-BE49-F238E27FC236}">
                    <a16:creationId xmlns:a16="http://schemas.microsoft.com/office/drawing/2014/main" id="{6098145F-95CF-9098-7057-9E4322C577FA}"/>
                  </a:ext>
                </a:extLst>
              </p:cNvPr>
              <p:cNvCxnSpPr>
                <a:cxnSpLocks/>
              </p:cNvCxnSpPr>
              <p:nvPr/>
            </p:nvCxnSpPr>
            <p:spPr>
              <a:xfrm flipV="1">
                <a:off x="3748177" y="1404938"/>
                <a:ext cx="0" cy="3471862"/>
              </a:xfrm>
              <a:prstGeom prst="line">
                <a:avLst/>
              </a:prstGeom>
              <a:ln w="1270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9" name="直接连接符 494">
                <a:extLst>
                  <a:ext uri="{FF2B5EF4-FFF2-40B4-BE49-F238E27FC236}">
                    <a16:creationId xmlns:a16="http://schemas.microsoft.com/office/drawing/2014/main" id="{F41943A8-C00F-460D-70C7-9CE76B99C40A}"/>
                  </a:ext>
                </a:extLst>
              </p:cNvPr>
              <p:cNvCxnSpPr>
                <a:cxnSpLocks/>
              </p:cNvCxnSpPr>
              <p:nvPr/>
            </p:nvCxnSpPr>
            <p:spPr>
              <a:xfrm flipV="1">
                <a:off x="1484989" y="1404938"/>
                <a:ext cx="0" cy="3471862"/>
              </a:xfrm>
              <a:prstGeom prst="line">
                <a:avLst/>
              </a:prstGeom>
              <a:ln w="1270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0" name="直接连接符 495">
                <a:extLst>
                  <a:ext uri="{FF2B5EF4-FFF2-40B4-BE49-F238E27FC236}">
                    <a16:creationId xmlns:a16="http://schemas.microsoft.com/office/drawing/2014/main" id="{C91C3E66-A371-2FBB-8314-61DB706AAF5C}"/>
                  </a:ext>
                </a:extLst>
              </p:cNvPr>
              <p:cNvCxnSpPr>
                <a:cxnSpLocks/>
              </p:cNvCxnSpPr>
              <p:nvPr/>
            </p:nvCxnSpPr>
            <p:spPr>
              <a:xfrm flipV="1">
                <a:off x="2575817" y="1404938"/>
                <a:ext cx="0" cy="3471862"/>
              </a:xfrm>
              <a:prstGeom prst="line">
                <a:avLst/>
              </a:prstGeom>
              <a:ln w="1270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1" name="直接连接符 496">
                <a:extLst>
                  <a:ext uri="{FF2B5EF4-FFF2-40B4-BE49-F238E27FC236}">
                    <a16:creationId xmlns:a16="http://schemas.microsoft.com/office/drawing/2014/main" id="{4ED1F452-4CB9-AEE4-BE85-0CFD56159DA6}"/>
                  </a:ext>
                </a:extLst>
              </p:cNvPr>
              <p:cNvCxnSpPr>
                <a:cxnSpLocks/>
              </p:cNvCxnSpPr>
              <p:nvPr/>
            </p:nvCxnSpPr>
            <p:spPr>
              <a:xfrm flipV="1">
                <a:off x="5127331" y="1404938"/>
                <a:ext cx="0" cy="3471862"/>
              </a:xfrm>
              <a:prstGeom prst="line">
                <a:avLst/>
              </a:prstGeom>
              <a:ln w="1270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6" name="矩形 15">
              <a:extLst>
                <a:ext uri="{FF2B5EF4-FFF2-40B4-BE49-F238E27FC236}">
                  <a16:creationId xmlns:a16="http://schemas.microsoft.com/office/drawing/2014/main" id="{5D8D65BF-BDE1-20D7-2A1F-81E9E15B7586}"/>
                </a:ext>
              </a:extLst>
            </p:cNvPr>
            <p:cNvSpPr/>
            <p:nvPr/>
          </p:nvSpPr>
          <p:spPr>
            <a:xfrm>
              <a:off x="4863380" y="1275636"/>
              <a:ext cx="527905" cy="159757"/>
            </a:xfrm>
            <a:prstGeom prst="rect">
              <a:avLst/>
            </a:prstGeom>
            <a:solidFill>
              <a:srgbClr val="95969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schemeClr val="tx1"/>
                  </a:solidFill>
                  <a:latin typeface="Microsoft YaHei" panose="020B0503020204020204" pitchFamily="34" charset="-122"/>
                  <a:ea typeface="Microsoft YaHei" panose="020B0503020204020204" pitchFamily="34" charset="-122"/>
                </a:rPr>
                <a:t>DN2</a:t>
              </a:r>
              <a:endParaRPr lang="zh-CN" altLang="en-US" sz="1100" b="1" dirty="0">
                <a:solidFill>
                  <a:schemeClr val="tx1"/>
                </a:solidFill>
                <a:latin typeface="Microsoft YaHei" panose="020B0503020204020204" pitchFamily="34" charset="-122"/>
                <a:ea typeface="Microsoft YaHei" panose="020B0503020204020204" pitchFamily="34" charset="-122"/>
              </a:endParaRPr>
            </a:p>
          </p:txBody>
        </p:sp>
        <p:grpSp>
          <p:nvGrpSpPr>
            <p:cNvPr id="17" name="组合 16">
              <a:extLst>
                <a:ext uri="{FF2B5EF4-FFF2-40B4-BE49-F238E27FC236}">
                  <a16:creationId xmlns:a16="http://schemas.microsoft.com/office/drawing/2014/main" id="{B82757B2-1EA3-A8B9-BED5-49953352A864}"/>
                </a:ext>
              </a:extLst>
            </p:cNvPr>
            <p:cNvGrpSpPr/>
            <p:nvPr/>
          </p:nvGrpSpPr>
          <p:grpSpPr>
            <a:xfrm>
              <a:off x="768303" y="1487380"/>
              <a:ext cx="766333" cy="191966"/>
              <a:chOff x="768303" y="1487380"/>
              <a:chExt cx="766333" cy="191966"/>
            </a:xfrm>
          </p:grpSpPr>
          <p:cxnSp>
            <p:nvCxnSpPr>
              <p:cNvPr id="113" name="直接箭头连接符 488">
                <a:extLst>
                  <a:ext uri="{FF2B5EF4-FFF2-40B4-BE49-F238E27FC236}">
                    <a16:creationId xmlns:a16="http://schemas.microsoft.com/office/drawing/2014/main" id="{15D19726-79EF-76D6-817F-4F2A1C134FE9}"/>
                  </a:ext>
                </a:extLst>
              </p:cNvPr>
              <p:cNvCxnSpPr>
                <a:cxnSpLocks/>
                <a:endCxn id="116" idx="2"/>
              </p:cNvCxnSpPr>
              <p:nvPr/>
            </p:nvCxnSpPr>
            <p:spPr>
              <a:xfrm>
                <a:off x="834408" y="1632131"/>
                <a:ext cx="607359" cy="781"/>
              </a:xfrm>
              <a:prstGeom prst="straightConnector1">
                <a:avLst/>
              </a:prstGeom>
              <a:ln w="952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4" name="文本框 113">
                <a:extLst>
                  <a:ext uri="{FF2B5EF4-FFF2-40B4-BE49-F238E27FC236}">
                    <a16:creationId xmlns:a16="http://schemas.microsoft.com/office/drawing/2014/main" id="{C21B362C-EC00-7128-2377-28619A4FEAA3}"/>
                  </a:ext>
                </a:extLst>
              </p:cNvPr>
              <p:cNvSpPr txBox="1"/>
              <p:nvPr/>
            </p:nvSpPr>
            <p:spPr>
              <a:xfrm>
                <a:off x="834406" y="1487380"/>
                <a:ext cx="654368" cy="169277"/>
              </a:xfrm>
              <a:prstGeom prst="rect">
                <a:avLst/>
              </a:prstGeom>
              <a:noFill/>
            </p:spPr>
            <p:txBody>
              <a:bodyPr wrap="square" lIns="0" tIns="0" rIns="0" bIns="0" rtlCol="0">
                <a:spAutoFit/>
              </a:bodyPr>
              <a:lstStyle/>
              <a:p>
                <a:pPr algn="ctr"/>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插入</a:t>
                </a:r>
              </a:p>
            </p:txBody>
          </p:sp>
          <p:sp>
            <p:nvSpPr>
              <p:cNvPr id="115" name="椭圆 114">
                <a:extLst>
                  <a:ext uri="{FF2B5EF4-FFF2-40B4-BE49-F238E27FC236}">
                    <a16:creationId xmlns:a16="http://schemas.microsoft.com/office/drawing/2014/main" id="{C2D71D9F-085D-BEF4-4137-26341B47ECC8}"/>
                  </a:ext>
                </a:extLst>
              </p:cNvPr>
              <p:cNvSpPr/>
              <p:nvPr/>
            </p:nvSpPr>
            <p:spPr>
              <a:xfrm>
                <a:off x="768303"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sp>
            <p:nvSpPr>
              <p:cNvPr id="116" name="椭圆 115">
                <a:extLst>
                  <a:ext uri="{FF2B5EF4-FFF2-40B4-BE49-F238E27FC236}">
                    <a16:creationId xmlns:a16="http://schemas.microsoft.com/office/drawing/2014/main" id="{16C13569-F476-5CD7-128A-3F9963B5D863}"/>
                  </a:ext>
                </a:extLst>
              </p:cNvPr>
              <p:cNvSpPr/>
              <p:nvPr/>
            </p:nvSpPr>
            <p:spPr>
              <a:xfrm>
                <a:off x="1441767"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grpSp>
        <p:grpSp>
          <p:nvGrpSpPr>
            <p:cNvPr id="18" name="组合 17">
              <a:extLst>
                <a:ext uri="{FF2B5EF4-FFF2-40B4-BE49-F238E27FC236}">
                  <a16:creationId xmlns:a16="http://schemas.microsoft.com/office/drawing/2014/main" id="{5C69E24B-8999-141E-0BDD-A826878692E7}"/>
                </a:ext>
              </a:extLst>
            </p:cNvPr>
            <p:cNvGrpSpPr/>
            <p:nvPr/>
          </p:nvGrpSpPr>
          <p:grpSpPr>
            <a:xfrm>
              <a:off x="1435215" y="1688129"/>
              <a:ext cx="1187036" cy="184346"/>
              <a:chOff x="768303" y="1495000"/>
              <a:chExt cx="1187036" cy="184346"/>
            </a:xfrm>
          </p:grpSpPr>
          <p:cxnSp>
            <p:nvCxnSpPr>
              <p:cNvPr id="109" name="直接箭头连接符 484">
                <a:extLst>
                  <a:ext uri="{FF2B5EF4-FFF2-40B4-BE49-F238E27FC236}">
                    <a16:creationId xmlns:a16="http://schemas.microsoft.com/office/drawing/2014/main" id="{1776161F-8BC6-3F04-8CF9-F1C9F41C58F6}"/>
                  </a:ext>
                </a:extLst>
              </p:cNvPr>
              <p:cNvCxnSpPr>
                <a:cxnSpLocks/>
                <a:stCxn id="111" idx="6"/>
                <a:endCxn id="112" idx="2"/>
              </p:cNvCxnSpPr>
              <p:nvPr/>
            </p:nvCxnSpPr>
            <p:spPr>
              <a:xfrm>
                <a:off x="861172" y="1632912"/>
                <a:ext cx="1001298"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文本框 109">
                <a:extLst>
                  <a:ext uri="{FF2B5EF4-FFF2-40B4-BE49-F238E27FC236}">
                    <a16:creationId xmlns:a16="http://schemas.microsoft.com/office/drawing/2014/main" id="{E2A36720-4544-3324-BCA0-48300278C816}"/>
                  </a:ext>
                </a:extLst>
              </p:cNvPr>
              <p:cNvSpPr txBox="1"/>
              <p:nvPr/>
            </p:nvSpPr>
            <p:spPr>
              <a:xfrm>
                <a:off x="821861" y="1495000"/>
                <a:ext cx="1080487" cy="169277"/>
              </a:xfrm>
              <a:prstGeom prst="rect">
                <a:avLst/>
              </a:prstGeom>
              <a:noFill/>
            </p:spPr>
            <p:txBody>
              <a:bodyPr wrap="square" lIns="0" tIns="0" rIns="0" bIns="0" rtlCol="0">
                <a:spAutoFit/>
              </a:bodyPr>
              <a:lstStyle/>
              <a:p>
                <a:pPr algn="ctr"/>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请求 快照</a:t>
                </a:r>
              </a:p>
            </p:txBody>
          </p:sp>
          <p:sp>
            <p:nvSpPr>
              <p:cNvPr id="111" name="椭圆 110">
                <a:extLst>
                  <a:ext uri="{FF2B5EF4-FFF2-40B4-BE49-F238E27FC236}">
                    <a16:creationId xmlns:a16="http://schemas.microsoft.com/office/drawing/2014/main" id="{5036E59D-F21B-E1BC-D51F-1E8A8A6B5782}"/>
                  </a:ext>
                </a:extLst>
              </p:cNvPr>
              <p:cNvSpPr/>
              <p:nvPr/>
            </p:nvSpPr>
            <p:spPr>
              <a:xfrm>
                <a:off x="768303"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sp>
            <p:nvSpPr>
              <p:cNvPr id="112" name="椭圆 111">
                <a:extLst>
                  <a:ext uri="{FF2B5EF4-FFF2-40B4-BE49-F238E27FC236}">
                    <a16:creationId xmlns:a16="http://schemas.microsoft.com/office/drawing/2014/main" id="{F50D6428-F713-A4B0-DFB5-C4C3ED4CEAC2}"/>
                  </a:ext>
                </a:extLst>
              </p:cNvPr>
              <p:cNvSpPr/>
              <p:nvPr/>
            </p:nvSpPr>
            <p:spPr>
              <a:xfrm>
                <a:off x="1862470"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grpSp>
        <p:grpSp>
          <p:nvGrpSpPr>
            <p:cNvPr id="19" name="组合 18">
              <a:extLst>
                <a:ext uri="{FF2B5EF4-FFF2-40B4-BE49-F238E27FC236}">
                  <a16:creationId xmlns:a16="http://schemas.microsoft.com/office/drawing/2014/main" id="{391F04F1-72A5-E75A-40CF-76615EF5A7DC}"/>
                </a:ext>
              </a:extLst>
            </p:cNvPr>
            <p:cNvGrpSpPr/>
            <p:nvPr/>
          </p:nvGrpSpPr>
          <p:grpSpPr>
            <a:xfrm flipH="1">
              <a:off x="1435215" y="1900529"/>
              <a:ext cx="1187036" cy="184346"/>
              <a:chOff x="768303" y="1495000"/>
              <a:chExt cx="1187036" cy="184346"/>
            </a:xfrm>
          </p:grpSpPr>
          <p:cxnSp>
            <p:nvCxnSpPr>
              <p:cNvPr id="105" name="直接箭头连接符 480">
                <a:extLst>
                  <a:ext uri="{FF2B5EF4-FFF2-40B4-BE49-F238E27FC236}">
                    <a16:creationId xmlns:a16="http://schemas.microsoft.com/office/drawing/2014/main" id="{877B5C0C-5FB3-3493-4903-4686024377A7}"/>
                  </a:ext>
                </a:extLst>
              </p:cNvPr>
              <p:cNvCxnSpPr>
                <a:cxnSpLocks/>
                <a:stCxn id="107" idx="6"/>
                <a:endCxn id="108" idx="2"/>
              </p:cNvCxnSpPr>
              <p:nvPr/>
            </p:nvCxnSpPr>
            <p:spPr>
              <a:xfrm>
                <a:off x="861172" y="1632912"/>
                <a:ext cx="1001298"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A5242061-4924-FEE8-F114-EA46D2CD43C8}"/>
                  </a:ext>
                </a:extLst>
              </p:cNvPr>
              <p:cNvSpPr txBox="1"/>
              <p:nvPr/>
            </p:nvSpPr>
            <p:spPr>
              <a:xfrm>
                <a:off x="821290" y="1495000"/>
                <a:ext cx="1080490" cy="169277"/>
              </a:xfrm>
              <a:prstGeom prst="rect">
                <a:avLst/>
              </a:prstGeom>
              <a:noFill/>
            </p:spPr>
            <p:txBody>
              <a:bodyPr wrap="square" lIns="0" tIns="0" rIns="0" bIns="0" rtlCol="0">
                <a:spAutoFit/>
              </a:bodyPr>
              <a:lstStyle/>
              <a:p>
                <a:pPr algn="ctr"/>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返回 快照</a:t>
                </a:r>
              </a:p>
            </p:txBody>
          </p:sp>
          <p:sp>
            <p:nvSpPr>
              <p:cNvPr id="107" name="椭圆 106">
                <a:extLst>
                  <a:ext uri="{FF2B5EF4-FFF2-40B4-BE49-F238E27FC236}">
                    <a16:creationId xmlns:a16="http://schemas.microsoft.com/office/drawing/2014/main" id="{3422BA04-D59D-3E0B-ED14-D6BCC0B5C133}"/>
                  </a:ext>
                </a:extLst>
              </p:cNvPr>
              <p:cNvSpPr/>
              <p:nvPr/>
            </p:nvSpPr>
            <p:spPr>
              <a:xfrm>
                <a:off x="768303"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sp>
            <p:nvSpPr>
              <p:cNvPr id="108" name="椭圆 107">
                <a:extLst>
                  <a:ext uri="{FF2B5EF4-FFF2-40B4-BE49-F238E27FC236}">
                    <a16:creationId xmlns:a16="http://schemas.microsoft.com/office/drawing/2014/main" id="{87D6FE31-4839-FE55-D798-9A0E4C419155}"/>
                  </a:ext>
                </a:extLst>
              </p:cNvPr>
              <p:cNvSpPr/>
              <p:nvPr/>
            </p:nvSpPr>
            <p:spPr>
              <a:xfrm>
                <a:off x="1862470"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grpSp>
        <p:grpSp>
          <p:nvGrpSpPr>
            <p:cNvPr id="20" name="组合 19">
              <a:extLst>
                <a:ext uri="{FF2B5EF4-FFF2-40B4-BE49-F238E27FC236}">
                  <a16:creationId xmlns:a16="http://schemas.microsoft.com/office/drawing/2014/main" id="{26170875-8479-17EA-A4D3-9E1FBED31445}"/>
                </a:ext>
              </a:extLst>
            </p:cNvPr>
            <p:cNvGrpSpPr/>
            <p:nvPr/>
          </p:nvGrpSpPr>
          <p:grpSpPr>
            <a:xfrm>
              <a:off x="1435215" y="2106442"/>
              <a:ext cx="2356075" cy="184346"/>
              <a:chOff x="768303" y="1495000"/>
              <a:chExt cx="2356075" cy="184346"/>
            </a:xfrm>
          </p:grpSpPr>
          <p:cxnSp>
            <p:nvCxnSpPr>
              <p:cNvPr id="101" name="直接箭头连接符 476">
                <a:extLst>
                  <a:ext uri="{FF2B5EF4-FFF2-40B4-BE49-F238E27FC236}">
                    <a16:creationId xmlns:a16="http://schemas.microsoft.com/office/drawing/2014/main" id="{57F8E2A6-27E5-F21C-DE13-991427709DB9}"/>
                  </a:ext>
                </a:extLst>
              </p:cNvPr>
              <p:cNvCxnSpPr>
                <a:cxnSpLocks/>
                <a:stCxn id="103" idx="6"/>
                <a:endCxn id="104" idx="2"/>
              </p:cNvCxnSpPr>
              <p:nvPr/>
            </p:nvCxnSpPr>
            <p:spPr>
              <a:xfrm>
                <a:off x="861172" y="1632912"/>
                <a:ext cx="2170337"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EF70CAA0-9D6F-5C31-2AA1-03D33B971FE8}"/>
                  </a:ext>
                </a:extLst>
              </p:cNvPr>
              <p:cNvSpPr txBox="1"/>
              <p:nvPr/>
            </p:nvSpPr>
            <p:spPr>
              <a:xfrm>
                <a:off x="1557353" y="1495000"/>
                <a:ext cx="770443" cy="169277"/>
              </a:xfrm>
              <a:prstGeom prst="rect">
                <a:avLst/>
              </a:prstGeom>
              <a:noFill/>
            </p:spPr>
            <p:txBody>
              <a:bodyPr wrap="square" lIns="0" tIns="0" rIns="0" bIns="0" rtlCol="0">
                <a:spAutoFit/>
              </a:bodyPr>
              <a:lstStyle/>
              <a:p>
                <a:pPr algn="ctr"/>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插入 </a:t>
                </a:r>
                <a:r>
                  <a:rPr lang="en-US" altLang="zh-CN" sz="1100" b="1" dirty="0">
                    <a:latin typeface="Microsoft YaHei" panose="020B0503020204020204" pitchFamily="34" charset="-122"/>
                    <a:ea typeface="Microsoft YaHei" panose="020B0503020204020204" pitchFamily="34" charset="-122"/>
                    <a:cs typeface="Huawei Sans" panose="020C0503030203020204" pitchFamily="34" charset="0"/>
                  </a:rPr>
                  <a:t>&amp; </a:t>
                </a:r>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快照</a:t>
                </a:r>
              </a:p>
            </p:txBody>
          </p:sp>
          <p:sp>
            <p:nvSpPr>
              <p:cNvPr id="103" name="椭圆 102">
                <a:extLst>
                  <a:ext uri="{FF2B5EF4-FFF2-40B4-BE49-F238E27FC236}">
                    <a16:creationId xmlns:a16="http://schemas.microsoft.com/office/drawing/2014/main" id="{42A306B7-7A78-9710-657F-B29C64BB5C78}"/>
                  </a:ext>
                </a:extLst>
              </p:cNvPr>
              <p:cNvSpPr/>
              <p:nvPr/>
            </p:nvSpPr>
            <p:spPr>
              <a:xfrm>
                <a:off x="768303"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sp>
            <p:nvSpPr>
              <p:cNvPr id="104" name="椭圆 103">
                <a:extLst>
                  <a:ext uri="{FF2B5EF4-FFF2-40B4-BE49-F238E27FC236}">
                    <a16:creationId xmlns:a16="http://schemas.microsoft.com/office/drawing/2014/main" id="{1A4D269A-D216-0334-0AB3-B412ABBB6C95}"/>
                  </a:ext>
                </a:extLst>
              </p:cNvPr>
              <p:cNvSpPr/>
              <p:nvPr/>
            </p:nvSpPr>
            <p:spPr>
              <a:xfrm>
                <a:off x="3031509"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grpSp>
        <p:sp>
          <p:nvSpPr>
            <p:cNvPr id="21" name="文本框 20">
              <a:extLst>
                <a:ext uri="{FF2B5EF4-FFF2-40B4-BE49-F238E27FC236}">
                  <a16:creationId xmlns:a16="http://schemas.microsoft.com/office/drawing/2014/main" id="{6C061960-7ED7-9A37-2970-18E9CBA458EC}"/>
                </a:ext>
              </a:extLst>
            </p:cNvPr>
            <p:cNvSpPr txBox="1"/>
            <p:nvPr/>
          </p:nvSpPr>
          <p:spPr>
            <a:xfrm>
              <a:off x="3844399" y="2190417"/>
              <a:ext cx="888597" cy="169277"/>
            </a:xfrm>
            <a:prstGeom prst="rect">
              <a:avLst/>
            </a:prstGeom>
            <a:noFill/>
          </p:spPr>
          <p:txBody>
            <a:bodyPr wrap="square" lIns="0" tIns="0" rIns="0" bIns="0" rtlCol="0">
              <a:spAutoFit/>
            </a:bodyPr>
            <a:lstStyle/>
            <a:p>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本地分配事务</a:t>
              </a:r>
              <a:r>
                <a:rPr lang="en-US" altLang="zh-CN" sz="1100" b="1" dirty="0">
                  <a:latin typeface="Microsoft YaHei" panose="020B0503020204020204" pitchFamily="34" charset="-122"/>
                  <a:ea typeface="Microsoft YaHei" panose="020B0503020204020204" pitchFamily="34" charset="-122"/>
                  <a:cs typeface="Huawei Sans" panose="020C0503030203020204" pitchFamily="34" charset="0"/>
                </a:rPr>
                <a:t>id</a:t>
              </a:r>
              <a:endPar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nvGrpSpPr>
            <p:cNvPr id="22" name="组合 21">
              <a:extLst>
                <a:ext uri="{FF2B5EF4-FFF2-40B4-BE49-F238E27FC236}">
                  <a16:creationId xmlns:a16="http://schemas.microsoft.com/office/drawing/2014/main" id="{EE3DACEA-4690-D53E-E095-0178898A50E2}"/>
                </a:ext>
              </a:extLst>
            </p:cNvPr>
            <p:cNvGrpSpPr/>
            <p:nvPr/>
          </p:nvGrpSpPr>
          <p:grpSpPr>
            <a:xfrm>
              <a:off x="1435215" y="2350651"/>
              <a:ext cx="4582711" cy="169277"/>
              <a:chOff x="1435215" y="2350651"/>
              <a:chExt cx="4582711" cy="169277"/>
            </a:xfrm>
          </p:grpSpPr>
          <p:grpSp>
            <p:nvGrpSpPr>
              <p:cNvPr id="96" name="组合 95">
                <a:extLst>
                  <a:ext uri="{FF2B5EF4-FFF2-40B4-BE49-F238E27FC236}">
                    <a16:creationId xmlns:a16="http://schemas.microsoft.com/office/drawing/2014/main" id="{ED54F385-D502-D37D-EB14-0549F4F2A666}"/>
                  </a:ext>
                </a:extLst>
              </p:cNvPr>
              <p:cNvGrpSpPr/>
              <p:nvPr/>
            </p:nvGrpSpPr>
            <p:grpSpPr>
              <a:xfrm>
                <a:off x="1435215" y="2358271"/>
                <a:ext cx="3733027" cy="92869"/>
                <a:chOff x="768303" y="1586477"/>
                <a:chExt cx="3733027" cy="92869"/>
              </a:xfrm>
            </p:grpSpPr>
            <p:cxnSp>
              <p:nvCxnSpPr>
                <p:cNvPr id="98" name="直接箭头连接符 473">
                  <a:extLst>
                    <a:ext uri="{FF2B5EF4-FFF2-40B4-BE49-F238E27FC236}">
                      <a16:creationId xmlns:a16="http://schemas.microsoft.com/office/drawing/2014/main" id="{A90CF081-3E4E-39D7-F41F-5BE189711316}"/>
                    </a:ext>
                  </a:extLst>
                </p:cNvPr>
                <p:cNvCxnSpPr>
                  <a:cxnSpLocks/>
                  <a:stCxn id="99" idx="6"/>
                  <a:endCxn id="100" idx="2"/>
                </p:cNvCxnSpPr>
                <p:nvPr/>
              </p:nvCxnSpPr>
              <p:spPr>
                <a:xfrm>
                  <a:off x="861172" y="1632912"/>
                  <a:ext cx="3547289"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椭圆 98">
                  <a:extLst>
                    <a:ext uri="{FF2B5EF4-FFF2-40B4-BE49-F238E27FC236}">
                      <a16:creationId xmlns:a16="http://schemas.microsoft.com/office/drawing/2014/main" id="{182D1499-AC81-7541-CEC4-8BFAE595D5C8}"/>
                    </a:ext>
                  </a:extLst>
                </p:cNvPr>
                <p:cNvSpPr/>
                <p:nvPr/>
              </p:nvSpPr>
              <p:spPr>
                <a:xfrm>
                  <a:off x="768303"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sp>
              <p:nvSpPr>
                <p:cNvPr id="100" name="椭圆 99">
                  <a:extLst>
                    <a:ext uri="{FF2B5EF4-FFF2-40B4-BE49-F238E27FC236}">
                      <a16:creationId xmlns:a16="http://schemas.microsoft.com/office/drawing/2014/main" id="{F4D1B029-8CB5-0A37-3392-A57E9136155D}"/>
                    </a:ext>
                  </a:extLst>
                </p:cNvPr>
                <p:cNvSpPr/>
                <p:nvPr/>
              </p:nvSpPr>
              <p:spPr>
                <a:xfrm>
                  <a:off x="4408461"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grpSp>
          <p:sp>
            <p:nvSpPr>
              <p:cNvPr id="97" name="文本框 96">
                <a:extLst>
                  <a:ext uri="{FF2B5EF4-FFF2-40B4-BE49-F238E27FC236}">
                    <a16:creationId xmlns:a16="http://schemas.microsoft.com/office/drawing/2014/main" id="{6281ADEC-DCDC-FFA8-B180-BBC4CD5692CF}"/>
                  </a:ext>
                </a:extLst>
              </p:cNvPr>
              <p:cNvSpPr txBox="1"/>
              <p:nvPr/>
            </p:nvSpPr>
            <p:spPr>
              <a:xfrm>
                <a:off x="5129329" y="2350651"/>
                <a:ext cx="888597" cy="169277"/>
              </a:xfrm>
              <a:prstGeom prst="rect">
                <a:avLst/>
              </a:prstGeom>
              <a:noFill/>
            </p:spPr>
            <p:txBody>
              <a:bodyPr wrap="square" lIns="0" tIns="0" rIns="0" bIns="0" rtlCol="0">
                <a:spAutoFit/>
              </a:bodyPr>
              <a:lstStyle/>
              <a:p>
                <a:pPr algn="ctr"/>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本地分配事务</a:t>
                </a:r>
                <a:r>
                  <a:rPr lang="en-US" altLang="zh-CN" sz="1100" b="1" dirty="0">
                    <a:latin typeface="Microsoft YaHei" panose="020B0503020204020204" pitchFamily="34" charset="-122"/>
                    <a:ea typeface="Microsoft YaHei" panose="020B0503020204020204" pitchFamily="34" charset="-122"/>
                    <a:cs typeface="Huawei Sans" panose="020C0503030203020204" pitchFamily="34" charset="0"/>
                  </a:rPr>
                  <a:t>id</a:t>
                </a:r>
                <a:endPar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grpSp>
          <p:nvGrpSpPr>
            <p:cNvPr id="23" name="组合 22">
              <a:extLst>
                <a:ext uri="{FF2B5EF4-FFF2-40B4-BE49-F238E27FC236}">
                  <a16:creationId xmlns:a16="http://schemas.microsoft.com/office/drawing/2014/main" id="{9338D3AC-9E6A-7C78-13CE-B51BA3C0B22B}"/>
                </a:ext>
              </a:extLst>
            </p:cNvPr>
            <p:cNvGrpSpPr/>
            <p:nvPr/>
          </p:nvGrpSpPr>
          <p:grpSpPr>
            <a:xfrm>
              <a:off x="1435215" y="2480642"/>
              <a:ext cx="3647955" cy="338554"/>
              <a:chOff x="768303" y="1542093"/>
              <a:chExt cx="3647955" cy="338554"/>
            </a:xfrm>
          </p:grpSpPr>
          <p:cxnSp>
            <p:nvCxnSpPr>
              <p:cNvPr id="92" name="直接箭头连接符 467">
                <a:extLst>
                  <a:ext uri="{FF2B5EF4-FFF2-40B4-BE49-F238E27FC236}">
                    <a16:creationId xmlns:a16="http://schemas.microsoft.com/office/drawing/2014/main" id="{E77EF683-7944-E90C-8531-67D822807AB0}"/>
                  </a:ext>
                </a:extLst>
              </p:cNvPr>
              <p:cNvCxnSpPr>
                <a:cxnSpLocks/>
              </p:cNvCxnSpPr>
              <p:nvPr/>
            </p:nvCxnSpPr>
            <p:spPr>
              <a:xfrm flipH="1">
                <a:off x="861172" y="1632912"/>
                <a:ext cx="2170337"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F9437262-5C41-2536-7D43-8369EF53B3AC}"/>
                  </a:ext>
                </a:extLst>
              </p:cNvPr>
              <p:cNvSpPr txBox="1"/>
              <p:nvPr/>
            </p:nvSpPr>
            <p:spPr>
              <a:xfrm>
                <a:off x="3192957" y="1542093"/>
                <a:ext cx="1223301" cy="338554"/>
              </a:xfrm>
              <a:prstGeom prst="rect">
                <a:avLst/>
              </a:prstGeom>
              <a:noFill/>
            </p:spPr>
            <p:txBody>
              <a:bodyPr wrap="square" lIns="0" tIns="0" rIns="0" bIns="0" rtlCol="0">
                <a:spAutoFit/>
              </a:bodyPr>
              <a:lstStyle/>
              <a:p>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写持久化日志，修改堆页面、索引页面</a:t>
                </a:r>
              </a:p>
            </p:txBody>
          </p:sp>
          <p:sp>
            <p:nvSpPr>
              <p:cNvPr id="94" name="椭圆 93">
                <a:extLst>
                  <a:ext uri="{FF2B5EF4-FFF2-40B4-BE49-F238E27FC236}">
                    <a16:creationId xmlns:a16="http://schemas.microsoft.com/office/drawing/2014/main" id="{76C82230-E39F-5770-1873-68842BB85158}"/>
                  </a:ext>
                </a:extLst>
              </p:cNvPr>
              <p:cNvSpPr/>
              <p:nvPr/>
            </p:nvSpPr>
            <p:spPr>
              <a:xfrm>
                <a:off x="768303"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sp>
            <p:nvSpPr>
              <p:cNvPr id="95" name="椭圆 94">
                <a:extLst>
                  <a:ext uri="{FF2B5EF4-FFF2-40B4-BE49-F238E27FC236}">
                    <a16:creationId xmlns:a16="http://schemas.microsoft.com/office/drawing/2014/main" id="{A2C4B1EE-C9A4-4CB8-3E20-78791BDF7196}"/>
                  </a:ext>
                </a:extLst>
              </p:cNvPr>
              <p:cNvSpPr/>
              <p:nvPr/>
            </p:nvSpPr>
            <p:spPr>
              <a:xfrm>
                <a:off x="3031509"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grpSp>
        <p:grpSp>
          <p:nvGrpSpPr>
            <p:cNvPr id="24" name="组合 23">
              <a:extLst>
                <a:ext uri="{FF2B5EF4-FFF2-40B4-BE49-F238E27FC236}">
                  <a16:creationId xmlns:a16="http://schemas.microsoft.com/office/drawing/2014/main" id="{CFECB3B7-6C5D-7DB6-FBC5-D21F68774CAF}"/>
                </a:ext>
              </a:extLst>
            </p:cNvPr>
            <p:cNvGrpSpPr/>
            <p:nvPr/>
          </p:nvGrpSpPr>
          <p:grpSpPr>
            <a:xfrm>
              <a:off x="1439585" y="2657442"/>
              <a:ext cx="5062350" cy="338554"/>
              <a:chOff x="-607530" y="1542093"/>
              <a:chExt cx="5062350" cy="338554"/>
            </a:xfrm>
          </p:grpSpPr>
          <p:cxnSp>
            <p:nvCxnSpPr>
              <p:cNvPr id="88" name="直接箭头连接符 463">
                <a:extLst>
                  <a:ext uri="{FF2B5EF4-FFF2-40B4-BE49-F238E27FC236}">
                    <a16:creationId xmlns:a16="http://schemas.microsoft.com/office/drawing/2014/main" id="{C9E6A9E5-D0A8-FD02-D60C-D29F51585C6A}"/>
                  </a:ext>
                </a:extLst>
              </p:cNvPr>
              <p:cNvCxnSpPr>
                <a:cxnSpLocks/>
                <a:endCxn id="90" idx="6"/>
              </p:cNvCxnSpPr>
              <p:nvPr/>
            </p:nvCxnSpPr>
            <p:spPr>
              <a:xfrm flipH="1">
                <a:off x="-514661" y="1632912"/>
                <a:ext cx="3546172"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A7761C53-4B9D-F006-3197-95C9E3BAA3A9}"/>
                  </a:ext>
                </a:extLst>
              </p:cNvPr>
              <p:cNvSpPr txBox="1"/>
              <p:nvPr/>
            </p:nvSpPr>
            <p:spPr>
              <a:xfrm>
                <a:off x="3185337" y="1542093"/>
                <a:ext cx="1269483" cy="338554"/>
              </a:xfrm>
              <a:prstGeom prst="rect">
                <a:avLst/>
              </a:prstGeom>
              <a:noFill/>
            </p:spPr>
            <p:txBody>
              <a:bodyPr wrap="square" lIns="0" tIns="0" rIns="0" bIns="0" rtlCol="0">
                <a:spAutoFit/>
              </a:bodyPr>
              <a:lstStyle/>
              <a:p>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写持久化日志，修改堆页面、索引页面</a:t>
                </a:r>
              </a:p>
            </p:txBody>
          </p:sp>
          <p:sp>
            <p:nvSpPr>
              <p:cNvPr id="90" name="椭圆 89">
                <a:extLst>
                  <a:ext uri="{FF2B5EF4-FFF2-40B4-BE49-F238E27FC236}">
                    <a16:creationId xmlns:a16="http://schemas.microsoft.com/office/drawing/2014/main" id="{76E51661-B835-68A7-133A-FFA3025EFAEB}"/>
                  </a:ext>
                </a:extLst>
              </p:cNvPr>
              <p:cNvSpPr/>
              <p:nvPr/>
            </p:nvSpPr>
            <p:spPr>
              <a:xfrm>
                <a:off x="-607530"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sp>
            <p:nvSpPr>
              <p:cNvPr id="91" name="椭圆 90">
                <a:extLst>
                  <a:ext uri="{FF2B5EF4-FFF2-40B4-BE49-F238E27FC236}">
                    <a16:creationId xmlns:a16="http://schemas.microsoft.com/office/drawing/2014/main" id="{CD83D595-FB56-4266-AE55-59F8396E7888}"/>
                  </a:ext>
                </a:extLst>
              </p:cNvPr>
              <p:cNvSpPr/>
              <p:nvPr/>
            </p:nvSpPr>
            <p:spPr>
              <a:xfrm>
                <a:off x="3031509"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grpSp>
        <p:sp>
          <p:nvSpPr>
            <p:cNvPr id="25" name="文本框 24">
              <a:extLst>
                <a:ext uri="{FF2B5EF4-FFF2-40B4-BE49-F238E27FC236}">
                  <a16:creationId xmlns:a16="http://schemas.microsoft.com/office/drawing/2014/main" id="{1DFFFBB0-FAB5-D370-329B-7B9143B2342A}"/>
                </a:ext>
              </a:extLst>
            </p:cNvPr>
            <p:cNvSpPr txBox="1"/>
            <p:nvPr/>
          </p:nvSpPr>
          <p:spPr>
            <a:xfrm>
              <a:off x="1703219" y="2614451"/>
              <a:ext cx="654368" cy="169277"/>
            </a:xfrm>
            <a:prstGeom prst="rect">
              <a:avLst/>
            </a:prstGeom>
            <a:noFill/>
          </p:spPr>
          <p:txBody>
            <a:bodyPr wrap="square" lIns="0" tIns="0" rIns="0" bIns="0" rtlCol="0">
              <a:spAutoFit/>
            </a:bodyPr>
            <a:lstStyle/>
            <a:p>
              <a:pPr algn="ctr"/>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就绪</a:t>
              </a:r>
            </a:p>
          </p:txBody>
        </p:sp>
        <p:grpSp>
          <p:nvGrpSpPr>
            <p:cNvPr id="26" name="组合 25">
              <a:extLst>
                <a:ext uri="{FF2B5EF4-FFF2-40B4-BE49-F238E27FC236}">
                  <a16:creationId xmlns:a16="http://schemas.microsoft.com/office/drawing/2014/main" id="{0A65CA63-5EC0-36F3-0E1C-ABC6A419785C}"/>
                </a:ext>
              </a:extLst>
            </p:cNvPr>
            <p:cNvGrpSpPr/>
            <p:nvPr/>
          </p:nvGrpSpPr>
          <p:grpSpPr>
            <a:xfrm>
              <a:off x="2861198" y="2794695"/>
              <a:ext cx="930092" cy="190082"/>
              <a:chOff x="2861198" y="2870895"/>
              <a:chExt cx="930092" cy="190082"/>
            </a:xfrm>
          </p:grpSpPr>
          <p:sp>
            <p:nvSpPr>
              <p:cNvPr id="87" name="椭圆 86">
                <a:extLst>
                  <a:ext uri="{FF2B5EF4-FFF2-40B4-BE49-F238E27FC236}">
                    <a16:creationId xmlns:a16="http://schemas.microsoft.com/office/drawing/2014/main" id="{F9FA9A27-F822-225F-E365-A56C5A7DDBBF}"/>
                  </a:ext>
                </a:extLst>
              </p:cNvPr>
              <p:cNvSpPr/>
              <p:nvPr/>
            </p:nvSpPr>
            <p:spPr>
              <a:xfrm>
                <a:off x="3698421" y="2968108"/>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sp>
            <p:nvSpPr>
              <p:cNvPr id="85" name="文本框 84">
                <a:extLst>
                  <a:ext uri="{FF2B5EF4-FFF2-40B4-BE49-F238E27FC236}">
                    <a16:creationId xmlns:a16="http://schemas.microsoft.com/office/drawing/2014/main" id="{5B71CD27-0163-C8A3-4802-6E5E913065C2}"/>
                  </a:ext>
                </a:extLst>
              </p:cNvPr>
              <p:cNvSpPr txBox="1"/>
              <p:nvPr/>
            </p:nvSpPr>
            <p:spPr>
              <a:xfrm>
                <a:off x="2861198" y="2870895"/>
                <a:ext cx="654368" cy="169277"/>
              </a:xfrm>
              <a:prstGeom prst="rect">
                <a:avLst/>
              </a:prstGeom>
              <a:noFill/>
            </p:spPr>
            <p:txBody>
              <a:bodyPr wrap="square" lIns="0" tIns="0" rIns="0" bIns="0" rtlCol="0">
                <a:spAutoFit/>
              </a:bodyPr>
              <a:lstStyle/>
              <a:p>
                <a:pPr algn="ctr"/>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准备事务</a:t>
                </a:r>
              </a:p>
            </p:txBody>
          </p:sp>
        </p:grpSp>
        <p:grpSp>
          <p:nvGrpSpPr>
            <p:cNvPr id="27" name="组合 26">
              <a:extLst>
                <a:ext uri="{FF2B5EF4-FFF2-40B4-BE49-F238E27FC236}">
                  <a16:creationId xmlns:a16="http://schemas.microsoft.com/office/drawing/2014/main" id="{0713D4FD-EBC8-0007-98E4-1A17A087E866}"/>
                </a:ext>
              </a:extLst>
            </p:cNvPr>
            <p:cNvGrpSpPr/>
            <p:nvPr/>
          </p:nvGrpSpPr>
          <p:grpSpPr>
            <a:xfrm>
              <a:off x="1435215" y="2975035"/>
              <a:ext cx="3733027" cy="184583"/>
              <a:chOff x="1435215" y="3058855"/>
              <a:chExt cx="3733027" cy="184583"/>
            </a:xfrm>
          </p:grpSpPr>
          <p:grpSp>
            <p:nvGrpSpPr>
              <p:cNvPr id="79" name="组合 78">
                <a:extLst>
                  <a:ext uri="{FF2B5EF4-FFF2-40B4-BE49-F238E27FC236}">
                    <a16:creationId xmlns:a16="http://schemas.microsoft.com/office/drawing/2014/main" id="{EFF25101-57AF-8CA9-0B1B-B626F1F9F0F7}"/>
                  </a:ext>
                </a:extLst>
              </p:cNvPr>
              <p:cNvGrpSpPr/>
              <p:nvPr/>
            </p:nvGrpSpPr>
            <p:grpSpPr>
              <a:xfrm>
                <a:off x="1435215" y="3150569"/>
                <a:ext cx="3733027" cy="92869"/>
                <a:chOff x="768303" y="1586477"/>
                <a:chExt cx="3733027" cy="92869"/>
              </a:xfrm>
            </p:grpSpPr>
            <p:cxnSp>
              <p:nvCxnSpPr>
                <p:cNvPr id="81" name="直接箭头连接符 455">
                  <a:extLst>
                    <a:ext uri="{FF2B5EF4-FFF2-40B4-BE49-F238E27FC236}">
                      <a16:creationId xmlns:a16="http://schemas.microsoft.com/office/drawing/2014/main" id="{A5D483E5-AD16-9833-97BA-2BA56655D060}"/>
                    </a:ext>
                  </a:extLst>
                </p:cNvPr>
                <p:cNvCxnSpPr>
                  <a:cxnSpLocks/>
                  <a:stCxn id="82" idx="6"/>
                  <a:endCxn id="83" idx="2"/>
                </p:cNvCxnSpPr>
                <p:nvPr/>
              </p:nvCxnSpPr>
              <p:spPr>
                <a:xfrm>
                  <a:off x="861172" y="1632912"/>
                  <a:ext cx="3547289"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椭圆 81">
                  <a:extLst>
                    <a:ext uri="{FF2B5EF4-FFF2-40B4-BE49-F238E27FC236}">
                      <a16:creationId xmlns:a16="http://schemas.microsoft.com/office/drawing/2014/main" id="{813B5799-CEF6-8527-CAF0-FB85166969F7}"/>
                    </a:ext>
                  </a:extLst>
                </p:cNvPr>
                <p:cNvSpPr/>
                <p:nvPr/>
              </p:nvSpPr>
              <p:spPr>
                <a:xfrm>
                  <a:off x="768303"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sp>
              <p:nvSpPr>
                <p:cNvPr id="83" name="椭圆 82">
                  <a:extLst>
                    <a:ext uri="{FF2B5EF4-FFF2-40B4-BE49-F238E27FC236}">
                      <a16:creationId xmlns:a16="http://schemas.microsoft.com/office/drawing/2014/main" id="{E62DD537-233D-2072-0EB7-0CE68446B0EA}"/>
                    </a:ext>
                  </a:extLst>
                </p:cNvPr>
                <p:cNvSpPr/>
                <p:nvPr/>
              </p:nvSpPr>
              <p:spPr>
                <a:xfrm>
                  <a:off x="4408461"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grpSp>
          <p:sp>
            <p:nvSpPr>
              <p:cNvPr id="80" name="文本框 79">
                <a:extLst>
                  <a:ext uri="{FF2B5EF4-FFF2-40B4-BE49-F238E27FC236}">
                    <a16:creationId xmlns:a16="http://schemas.microsoft.com/office/drawing/2014/main" id="{C69544CC-BC76-DFA6-7BB9-259466973E85}"/>
                  </a:ext>
                </a:extLst>
              </p:cNvPr>
              <p:cNvSpPr txBox="1"/>
              <p:nvPr/>
            </p:nvSpPr>
            <p:spPr>
              <a:xfrm>
                <a:off x="3748177" y="3058855"/>
                <a:ext cx="1384966" cy="169277"/>
              </a:xfrm>
              <a:prstGeom prst="rect">
                <a:avLst/>
              </a:prstGeom>
              <a:noFill/>
            </p:spPr>
            <p:txBody>
              <a:bodyPr wrap="square" lIns="0" tIns="0" rIns="0" bIns="0" rtlCol="0">
                <a:spAutoFit/>
              </a:bodyPr>
              <a:lstStyle/>
              <a:p>
                <a:pPr algn="ctr"/>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准备事务</a:t>
                </a:r>
              </a:p>
            </p:txBody>
          </p:sp>
        </p:grpSp>
        <p:grpSp>
          <p:nvGrpSpPr>
            <p:cNvPr id="28" name="组合 27">
              <a:extLst>
                <a:ext uri="{FF2B5EF4-FFF2-40B4-BE49-F238E27FC236}">
                  <a16:creationId xmlns:a16="http://schemas.microsoft.com/office/drawing/2014/main" id="{A9E6E892-BB9E-A6E2-F894-D32A687354C4}"/>
                </a:ext>
              </a:extLst>
            </p:cNvPr>
            <p:cNvGrpSpPr/>
            <p:nvPr/>
          </p:nvGrpSpPr>
          <p:grpSpPr>
            <a:xfrm>
              <a:off x="1435215" y="3179995"/>
              <a:ext cx="3733027" cy="184583"/>
              <a:chOff x="1435215" y="3058855"/>
              <a:chExt cx="3733027" cy="184583"/>
            </a:xfrm>
          </p:grpSpPr>
          <p:grpSp>
            <p:nvGrpSpPr>
              <p:cNvPr id="74" name="组合 73">
                <a:extLst>
                  <a:ext uri="{FF2B5EF4-FFF2-40B4-BE49-F238E27FC236}">
                    <a16:creationId xmlns:a16="http://schemas.microsoft.com/office/drawing/2014/main" id="{D8A0A061-5001-AE6D-88FA-8868477EAEAE}"/>
                  </a:ext>
                </a:extLst>
              </p:cNvPr>
              <p:cNvGrpSpPr/>
              <p:nvPr/>
            </p:nvGrpSpPr>
            <p:grpSpPr>
              <a:xfrm>
                <a:off x="1435215" y="3150569"/>
                <a:ext cx="3733027" cy="92869"/>
                <a:chOff x="768303" y="1586477"/>
                <a:chExt cx="3733027" cy="92869"/>
              </a:xfrm>
            </p:grpSpPr>
            <p:cxnSp>
              <p:nvCxnSpPr>
                <p:cNvPr id="76" name="直接箭头连接符 450">
                  <a:extLst>
                    <a:ext uri="{FF2B5EF4-FFF2-40B4-BE49-F238E27FC236}">
                      <a16:creationId xmlns:a16="http://schemas.microsoft.com/office/drawing/2014/main" id="{D8760865-C333-247A-5ED3-3252229503F8}"/>
                    </a:ext>
                  </a:extLst>
                </p:cNvPr>
                <p:cNvCxnSpPr>
                  <a:cxnSpLocks/>
                </p:cNvCxnSpPr>
                <p:nvPr/>
              </p:nvCxnSpPr>
              <p:spPr>
                <a:xfrm flipH="1">
                  <a:off x="861172" y="1632912"/>
                  <a:ext cx="3547289"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椭圆 76">
                  <a:extLst>
                    <a:ext uri="{FF2B5EF4-FFF2-40B4-BE49-F238E27FC236}">
                      <a16:creationId xmlns:a16="http://schemas.microsoft.com/office/drawing/2014/main" id="{34BA540D-D26F-5D52-9CF6-671D09910C5E}"/>
                    </a:ext>
                  </a:extLst>
                </p:cNvPr>
                <p:cNvSpPr/>
                <p:nvPr/>
              </p:nvSpPr>
              <p:spPr>
                <a:xfrm>
                  <a:off x="768303"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sp>
              <p:nvSpPr>
                <p:cNvPr id="78" name="椭圆 77">
                  <a:extLst>
                    <a:ext uri="{FF2B5EF4-FFF2-40B4-BE49-F238E27FC236}">
                      <a16:creationId xmlns:a16="http://schemas.microsoft.com/office/drawing/2014/main" id="{4FB6061A-C969-4AD2-30C4-0FDE648FA3F4}"/>
                    </a:ext>
                  </a:extLst>
                </p:cNvPr>
                <p:cNvSpPr/>
                <p:nvPr/>
              </p:nvSpPr>
              <p:spPr>
                <a:xfrm>
                  <a:off x="4408461"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grpSp>
          <p:sp>
            <p:nvSpPr>
              <p:cNvPr id="75" name="文本框 74">
                <a:extLst>
                  <a:ext uri="{FF2B5EF4-FFF2-40B4-BE49-F238E27FC236}">
                    <a16:creationId xmlns:a16="http://schemas.microsoft.com/office/drawing/2014/main" id="{0EBB4ACC-593A-923E-0EE8-4313BA4C2914}"/>
                  </a:ext>
                </a:extLst>
              </p:cNvPr>
              <p:cNvSpPr txBox="1"/>
              <p:nvPr/>
            </p:nvSpPr>
            <p:spPr>
              <a:xfrm>
                <a:off x="3748177" y="3058855"/>
                <a:ext cx="1384966" cy="169277"/>
              </a:xfrm>
              <a:prstGeom prst="rect">
                <a:avLst/>
              </a:prstGeom>
              <a:noFill/>
            </p:spPr>
            <p:txBody>
              <a:bodyPr wrap="square" lIns="0" tIns="0" rIns="0" bIns="0" rtlCol="0">
                <a:spAutoFit/>
              </a:bodyPr>
              <a:lstStyle/>
              <a:p>
                <a:pPr algn="ctr"/>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准备</a:t>
                </a:r>
                <a:r>
                  <a:rPr lang="en-US" altLang="zh-CN" sz="1100" b="1" dirty="0">
                    <a:latin typeface="Microsoft YaHei" panose="020B0503020204020204" pitchFamily="34" charset="-122"/>
                    <a:ea typeface="Microsoft YaHei" panose="020B0503020204020204" pitchFamily="34" charset="-122"/>
                    <a:cs typeface="Huawei Sans" panose="020C0503030203020204" pitchFamily="34" charset="0"/>
                  </a:rPr>
                  <a:t>OK</a:t>
                </a:r>
                <a:endPar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sp>
          <p:nvSpPr>
            <p:cNvPr id="29" name="文本框 28">
              <a:extLst>
                <a:ext uri="{FF2B5EF4-FFF2-40B4-BE49-F238E27FC236}">
                  <a16:creationId xmlns:a16="http://schemas.microsoft.com/office/drawing/2014/main" id="{4CDBF883-AC5D-EFD9-3285-009605564989}"/>
                </a:ext>
              </a:extLst>
            </p:cNvPr>
            <p:cNvSpPr txBox="1"/>
            <p:nvPr/>
          </p:nvSpPr>
          <p:spPr>
            <a:xfrm>
              <a:off x="5258989" y="3211625"/>
              <a:ext cx="1158993" cy="507831"/>
            </a:xfrm>
            <a:prstGeom prst="rect">
              <a:avLst/>
            </a:prstGeom>
            <a:noFill/>
          </p:spPr>
          <p:txBody>
            <a:bodyPr wrap="square" lIns="0" tIns="0" rIns="0" bIns="0" rtlCol="0">
              <a:spAutoFit/>
            </a:bodyPr>
            <a:lstStyle/>
            <a:p>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设置插入对应的事务状态为“正在提交”状态（仅内存中）</a:t>
              </a:r>
            </a:p>
          </p:txBody>
        </p:sp>
        <p:grpSp>
          <p:nvGrpSpPr>
            <p:cNvPr id="30" name="组合 29">
              <a:extLst>
                <a:ext uri="{FF2B5EF4-FFF2-40B4-BE49-F238E27FC236}">
                  <a16:creationId xmlns:a16="http://schemas.microsoft.com/office/drawing/2014/main" id="{E17615AD-4681-3281-9FD6-D073A1A0B21D}"/>
                </a:ext>
              </a:extLst>
            </p:cNvPr>
            <p:cNvGrpSpPr/>
            <p:nvPr/>
          </p:nvGrpSpPr>
          <p:grpSpPr>
            <a:xfrm>
              <a:off x="1435215" y="3379616"/>
              <a:ext cx="2356075" cy="190082"/>
              <a:chOff x="1435215" y="2870895"/>
              <a:chExt cx="2356075" cy="190082"/>
            </a:xfrm>
          </p:grpSpPr>
          <p:grpSp>
            <p:nvGrpSpPr>
              <p:cNvPr id="69" name="组合 68">
                <a:extLst>
                  <a:ext uri="{FF2B5EF4-FFF2-40B4-BE49-F238E27FC236}">
                    <a16:creationId xmlns:a16="http://schemas.microsoft.com/office/drawing/2014/main" id="{1C888E59-C017-1D70-9EE3-BE81A7465FB5}"/>
                  </a:ext>
                </a:extLst>
              </p:cNvPr>
              <p:cNvGrpSpPr/>
              <p:nvPr/>
            </p:nvGrpSpPr>
            <p:grpSpPr>
              <a:xfrm>
                <a:off x="1435215" y="2968108"/>
                <a:ext cx="2356075" cy="92869"/>
                <a:chOff x="768303" y="1586477"/>
                <a:chExt cx="2356075" cy="92869"/>
              </a:xfrm>
            </p:grpSpPr>
            <p:cxnSp>
              <p:nvCxnSpPr>
                <p:cNvPr id="71" name="直接箭头连接符 445">
                  <a:extLst>
                    <a:ext uri="{FF2B5EF4-FFF2-40B4-BE49-F238E27FC236}">
                      <a16:creationId xmlns:a16="http://schemas.microsoft.com/office/drawing/2014/main" id="{39C54CCA-2E26-6171-788C-75E3F0B38029}"/>
                    </a:ext>
                  </a:extLst>
                </p:cNvPr>
                <p:cNvCxnSpPr>
                  <a:cxnSpLocks/>
                </p:cNvCxnSpPr>
                <p:nvPr/>
              </p:nvCxnSpPr>
              <p:spPr>
                <a:xfrm flipH="1">
                  <a:off x="861172" y="1632912"/>
                  <a:ext cx="2170337" cy="0"/>
                </a:xfrm>
                <a:prstGeom prst="straightConnector1">
                  <a:avLst/>
                </a:prstGeom>
                <a:ln w="12700">
                  <a:solidFill>
                    <a:schemeClr val="tx1">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椭圆 71">
                  <a:extLst>
                    <a:ext uri="{FF2B5EF4-FFF2-40B4-BE49-F238E27FC236}">
                      <a16:creationId xmlns:a16="http://schemas.microsoft.com/office/drawing/2014/main" id="{BACC52B4-9012-DC27-BF98-108D2A70E0D5}"/>
                    </a:ext>
                  </a:extLst>
                </p:cNvPr>
                <p:cNvSpPr/>
                <p:nvPr/>
              </p:nvSpPr>
              <p:spPr>
                <a:xfrm>
                  <a:off x="768303"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sp>
              <p:nvSpPr>
                <p:cNvPr id="73" name="椭圆 72">
                  <a:extLst>
                    <a:ext uri="{FF2B5EF4-FFF2-40B4-BE49-F238E27FC236}">
                      <a16:creationId xmlns:a16="http://schemas.microsoft.com/office/drawing/2014/main" id="{963B11DD-9AB0-9243-93ED-BABF7C4F3894}"/>
                    </a:ext>
                  </a:extLst>
                </p:cNvPr>
                <p:cNvSpPr/>
                <p:nvPr/>
              </p:nvSpPr>
              <p:spPr>
                <a:xfrm>
                  <a:off x="3031509"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grpSp>
          <p:sp>
            <p:nvSpPr>
              <p:cNvPr id="70" name="文本框 69">
                <a:extLst>
                  <a:ext uri="{FF2B5EF4-FFF2-40B4-BE49-F238E27FC236}">
                    <a16:creationId xmlns:a16="http://schemas.microsoft.com/office/drawing/2014/main" id="{6B8890D1-AE96-F718-6484-6C495EE79297}"/>
                  </a:ext>
                </a:extLst>
              </p:cNvPr>
              <p:cNvSpPr txBox="1"/>
              <p:nvPr/>
            </p:nvSpPr>
            <p:spPr>
              <a:xfrm>
                <a:off x="2861198" y="2870895"/>
                <a:ext cx="654368" cy="169277"/>
              </a:xfrm>
              <a:prstGeom prst="rect">
                <a:avLst/>
              </a:prstGeom>
              <a:noFill/>
            </p:spPr>
            <p:txBody>
              <a:bodyPr wrap="square" lIns="0" tIns="0" rIns="0" bIns="0" rtlCol="0">
                <a:spAutoFit/>
              </a:bodyPr>
              <a:lstStyle/>
              <a:p>
                <a:pPr algn="ctr"/>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准备</a:t>
                </a:r>
                <a:r>
                  <a:rPr lang="en-US" altLang="zh-CN" sz="1100" b="1" dirty="0">
                    <a:latin typeface="Microsoft YaHei" panose="020B0503020204020204" pitchFamily="34" charset="-122"/>
                    <a:ea typeface="Microsoft YaHei" panose="020B0503020204020204" pitchFamily="34" charset="-122"/>
                    <a:cs typeface="Huawei Sans" panose="020C0503030203020204" pitchFamily="34" charset="0"/>
                  </a:rPr>
                  <a:t>OK</a:t>
                </a:r>
                <a:endPar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sp>
          <p:nvSpPr>
            <p:cNvPr id="31" name="文本框 30">
              <a:extLst>
                <a:ext uri="{FF2B5EF4-FFF2-40B4-BE49-F238E27FC236}">
                  <a16:creationId xmlns:a16="http://schemas.microsoft.com/office/drawing/2014/main" id="{247E301A-F5FE-47B9-7259-59E47F80F158}"/>
                </a:ext>
              </a:extLst>
            </p:cNvPr>
            <p:cNvSpPr txBox="1"/>
            <p:nvPr/>
          </p:nvSpPr>
          <p:spPr>
            <a:xfrm>
              <a:off x="3849117" y="3472946"/>
              <a:ext cx="1173095" cy="507831"/>
            </a:xfrm>
            <a:prstGeom prst="rect">
              <a:avLst/>
            </a:prstGeom>
            <a:noFill/>
          </p:spPr>
          <p:txBody>
            <a:bodyPr wrap="square" lIns="0" tIns="0" rIns="0" bIns="0" rtlCol="0">
              <a:spAutoFit/>
            </a:bodyPr>
            <a:lstStyle/>
            <a:p>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设置插入对应的事务状态为“正在提交”状态（仅内存中）</a:t>
              </a:r>
            </a:p>
          </p:txBody>
        </p:sp>
        <p:grpSp>
          <p:nvGrpSpPr>
            <p:cNvPr id="32" name="组合 31">
              <a:extLst>
                <a:ext uri="{FF2B5EF4-FFF2-40B4-BE49-F238E27FC236}">
                  <a16:creationId xmlns:a16="http://schemas.microsoft.com/office/drawing/2014/main" id="{FDBE5112-5EB2-5803-8767-CD3B4EE63889}"/>
                </a:ext>
              </a:extLst>
            </p:cNvPr>
            <p:cNvGrpSpPr/>
            <p:nvPr/>
          </p:nvGrpSpPr>
          <p:grpSpPr>
            <a:xfrm>
              <a:off x="1435215" y="3586256"/>
              <a:ext cx="1187036" cy="184346"/>
              <a:chOff x="768303" y="1495000"/>
              <a:chExt cx="1187036" cy="184346"/>
            </a:xfrm>
          </p:grpSpPr>
          <p:cxnSp>
            <p:nvCxnSpPr>
              <p:cNvPr id="65" name="直接箭头连接符 439">
                <a:extLst>
                  <a:ext uri="{FF2B5EF4-FFF2-40B4-BE49-F238E27FC236}">
                    <a16:creationId xmlns:a16="http://schemas.microsoft.com/office/drawing/2014/main" id="{3C8D6846-86A1-7233-79CF-38006EBD66C8}"/>
                  </a:ext>
                </a:extLst>
              </p:cNvPr>
              <p:cNvCxnSpPr>
                <a:cxnSpLocks/>
                <a:stCxn id="67" idx="6"/>
                <a:endCxn id="68" idx="2"/>
              </p:cNvCxnSpPr>
              <p:nvPr/>
            </p:nvCxnSpPr>
            <p:spPr>
              <a:xfrm>
                <a:off x="861172" y="1632912"/>
                <a:ext cx="1001298"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4522CA06-FE64-FC6E-B320-C684A362E199}"/>
                  </a:ext>
                </a:extLst>
              </p:cNvPr>
              <p:cNvSpPr txBox="1"/>
              <p:nvPr/>
            </p:nvSpPr>
            <p:spPr>
              <a:xfrm>
                <a:off x="821861" y="1495000"/>
                <a:ext cx="1080487" cy="169277"/>
              </a:xfrm>
              <a:prstGeom prst="rect">
                <a:avLst/>
              </a:prstGeom>
              <a:noFill/>
            </p:spPr>
            <p:txBody>
              <a:bodyPr wrap="square" lIns="0" tIns="0" rIns="0" bIns="0" rtlCol="0">
                <a:spAutoFit/>
              </a:bodyPr>
              <a:lstStyle/>
              <a:p>
                <a:pPr algn="ctr"/>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请求 </a:t>
                </a:r>
                <a:r>
                  <a:rPr lang="en-US" altLang="zh-CN" sz="1100" b="1" dirty="0">
                    <a:latin typeface="Microsoft YaHei" panose="020B0503020204020204" pitchFamily="34" charset="-122"/>
                    <a:ea typeface="Microsoft YaHei" panose="020B0503020204020204" pitchFamily="34" charset="-122"/>
                    <a:cs typeface="Huawei Sans" panose="020C0503030203020204" pitchFamily="34" charset="0"/>
                  </a:rPr>
                  <a:t>CSN</a:t>
                </a:r>
                <a:endPar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67" name="椭圆 66">
                <a:extLst>
                  <a:ext uri="{FF2B5EF4-FFF2-40B4-BE49-F238E27FC236}">
                    <a16:creationId xmlns:a16="http://schemas.microsoft.com/office/drawing/2014/main" id="{D4234326-A4FB-91EE-208C-0DBB69940AF2}"/>
                  </a:ext>
                </a:extLst>
              </p:cNvPr>
              <p:cNvSpPr/>
              <p:nvPr/>
            </p:nvSpPr>
            <p:spPr>
              <a:xfrm>
                <a:off x="768303"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sp>
            <p:nvSpPr>
              <p:cNvPr id="68" name="椭圆 67">
                <a:extLst>
                  <a:ext uri="{FF2B5EF4-FFF2-40B4-BE49-F238E27FC236}">
                    <a16:creationId xmlns:a16="http://schemas.microsoft.com/office/drawing/2014/main" id="{D9FC2363-846E-84D7-9DBF-8F22986D30FC}"/>
                  </a:ext>
                </a:extLst>
              </p:cNvPr>
              <p:cNvSpPr/>
              <p:nvPr/>
            </p:nvSpPr>
            <p:spPr>
              <a:xfrm>
                <a:off x="1862470"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grpSp>
        <p:grpSp>
          <p:nvGrpSpPr>
            <p:cNvPr id="33" name="组合 32">
              <a:extLst>
                <a:ext uri="{FF2B5EF4-FFF2-40B4-BE49-F238E27FC236}">
                  <a16:creationId xmlns:a16="http://schemas.microsoft.com/office/drawing/2014/main" id="{303E7D04-D443-FF68-6084-4F7580BA3E34}"/>
                </a:ext>
              </a:extLst>
            </p:cNvPr>
            <p:cNvGrpSpPr/>
            <p:nvPr/>
          </p:nvGrpSpPr>
          <p:grpSpPr>
            <a:xfrm flipH="1">
              <a:off x="823287" y="3806276"/>
              <a:ext cx="1798964" cy="230237"/>
              <a:chOff x="768303" y="1495000"/>
              <a:chExt cx="1798964" cy="230237"/>
            </a:xfrm>
          </p:grpSpPr>
          <p:cxnSp>
            <p:nvCxnSpPr>
              <p:cNvPr id="60" name="直接箭头连接符 434">
                <a:extLst>
                  <a:ext uri="{FF2B5EF4-FFF2-40B4-BE49-F238E27FC236}">
                    <a16:creationId xmlns:a16="http://schemas.microsoft.com/office/drawing/2014/main" id="{9D16DF8C-596B-52B4-CA44-359C2191B3D0}"/>
                  </a:ext>
                </a:extLst>
              </p:cNvPr>
              <p:cNvCxnSpPr>
                <a:cxnSpLocks/>
                <a:stCxn id="62" idx="6"/>
                <a:endCxn id="63" idx="2"/>
              </p:cNvCxnSpPr>
              <p:nvPr/>
            </p:nvCxnSpPr>
            <p:spPr>
              <a:xfrm>
                <a:off x="861172" y="1632912"/>
                <a:ext cx="1001298"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340653F7-75E6-60BC-8CA6-F5BD4EA373D2}"/>
                  </a:ext>
                </a:extLst>
              </p:cNvPr>
              <p:cNvSpPr txBox="1"/>
              <p:nvPr/>
            </p:nvSpPr>
            <p:spPr>
              <a:xfrm>
                <a:off x="821291" y="1495000"/>
                <a:ext cx="1080490" cy="169277"/>
              </a:xfrm>
              <a:prstGeom prst="rect">
                <a:avLst/>
              </a:prstGeom>
              <a:noFill/>
            </p:spPr>
            <p:txBody>
              <a:bodyPr wrap="square" lIns="0" tIns="0" rIns="0" bIns="0" rtlCol="0">
                <a:spAutoFit/>
              </a:bodyPr>
              <a:lstStyle/>
              <a:p>
                <a:pPr algn="ctr"/>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请求 </a:t>
                </a:r>
                <a:r>
                  <a:rPr lang="en-US" altLang="zh-CN" sz="1100" b="1" dirty="0">
                    <a:latin typeface="Microsoft YaHei" panose="020B0503020204020204" pitchFamily="34" charset="-122"/>
                    <a:ea typeface="Microsoft YaHei" panose="020B0503020204020204" pitchFamily="34" charset="-122"/>
                    <a:cs typeface="Huawei Sans" panose="020C0503030203020204" pitchFamily="34" charset="0"/>
                  </a:rPr>
                  <a:t>CSN</a:t>
                </a:r>
                <a:endPar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62" name="椭圆 61">
                <a:extLst>
                  <a:ext uri="{FF2B5EF4-FFF2-40B4-BE49-F238E27FC236}">
                    <a16:creationId xmlns:a16="http://schemas.microsoft.com/office/drawing/2014/main" id="{34F95079-1294-DE0D-DBE5-D619560D20E1}"/>
                  </a:ext>
                </a:extLst>
              </p:cNvPr>
              <p:cNvSpPr/>
              <p:nvPr/>
            </p:nvSpPr>
            <p:spPr>
              <a:xfrm>
                <a:off x="768303"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sp>
            <p:nvSpPr>
              <p:cNvPr id="63" name="椭圆 62">
                <a:extLst>
                  <a:ext uri="{FF2B5EF4-FFF2-40B4-BE49-F238E27FC236}">
                    <a16:creationId xmlns:a16="http://schemas.microsoft.com/office/drawing/2014/main" id="{1FF6448A-7579-31A3-DC30-66E63C633CF8}"/>
                  </a:ext>
                </a:extLst>
              </p:cNvPr>
              <p:cNvSpPr/>
              <p:nvPr/>
            </p:nvSpPr>
            <p:spPr>
              <a:xfrm>
                <a:off x="1862470"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sp>
            <p:nvSpPr>
              <p:cNvPr id="64" name="文本框 63">
                <a:extLst>
                  <a:ext uri="{FF2B5EF4-FFF2-40B4-BE49-F238E27FC236}">
                    <a16:creationId xmlns:a16="http://schemas.microsoft.com/office/drawing/2014/main" id="{73C7F3D5-0AB3-3A70-7C31-B7A9736F4736}"/>
                  </a:ext>
                </a:extLst>
              </p:cNvPr>
              <p:cNvSpPr txBox="1"/>
              <p:nvPr/>
            </p:nvSpPr>
            <p:spPr>
              <a:xfrm>
                <a:off x="1897918" y="1555960"/>
                <a:ext cx="669349" cy="169277"/>
              </a:xfrm>
              <a:prstGeom prst="rect">
                <a:avLst/>
              </a:prstGeom>
              <a:noFill/>
            </p:spPr>
            <p:txBody>
              <a:bodyPr wrap="square" lIns="0" tIns="0" rIns="0" bIns="0" rtlCol="0">
                <a:spAutoFit/>
              </a:bodyPr>
              <a:lstStyle/>
              <a:p>
                <a:pPr algn="ctr"/>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本地提交</a:t>
                </a:r>
              </a:p>
            </p:txBody>
          </p:sp>
        </p:grpSp>
        <p:grpSp>
          <p:nvGrpSpPr>
            <p:cNvPr id="34" name="组合 33">
              <a:extLst>
                <a:ext uri="{FF2B5EF4-FFF2-40B4-BE49-F238E27FC236}">
                  <a16:creationId xmlns:a16="http://schemas.microsoft.com/office/drawing/2014/main" id="{FB04C52C-507F-3FF3-4B56-D92411F902B1}"/>
                </a:ext>
              </a:extLst>
            </p:cNvPr>
            <p:cNvGrpSpPr/>
            <p:nvPr/>
          </p:nvGrpSpPr>
          <p:grpSpPr>
            <a:xfrm flipH="1">
              <a:off x="801184" y="4027632"/>
              <a:ext cx="726900" cy="184346"/>
              <a:chOff x="768303" y="1495000"/>
              <a:chExt cx="726900" cy="184346"/>
            </a:xfrm>
          </p:grpSpPr>
          <p:cxnSp>
            <p:nvCxnSpPr>
              <p:cNvPr id="57" name="直接箭头连接符 431">
                <a:extLst>
                  <a:ext uri="{FF2B5EF4-FFF2-40B4-BE49-F238E27FC236}">
                    <a16:creationId xmlns:a16="http://schemas.microsoft.com/office/drawing/2014/main" id="{1F771378-22DB-DE96-EEA9-B2D955D773FC}"/>
                  </a:ext>
                </a:extLst>
              </p:cNvPr>
              <p:cNvCxnSpPr>
                <a:cxnSpLocks/>
                <a:stCxn id="59" idx="6"/>
              </p:cNvCxnSpPr>
              <p:nvPr/>
            </p:nvCxnSpPr>
            <p:spPr>
              <a:xfrm>
                <a:off x="861172" y="1632912"/>
                <a:ext cx="634031"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E9FE56E0-B704-1862-85A0-1B9D944BD6A7}"/>
                  </a:ext>
                </a:extLst>
              </p:cNvPr>
              <p:cNvSpPr txBox="1"/>
              <p:nvPr/>
            </p:nvSpPr>
            <p:spPr>
              <a:xfrm>
                <a:off x="821291" y="1495000"/>
                <a:ext cx="651809" cy="169277"/>
              </a:xfrm>
              <a:prstGeom prst="rect">
                <a:avLst/>
              </a:prstGeom>
              <a:noFill/>
            </p:spPr>
            <p:txBody>
              <a:bodyPr wrap="square" lIns="0" tIns="0" rIns="0" bIns="0" rtlCol="0">
                <a:spAutoFit/>
              </a:bodyPr>
              <a:lstStyle/>
              <a:p>
                <a:pPr algn="ctr"/>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插入 </a:t>
                </a:r>
                <a:r>
                  <a:rPr lang="en-US" altLang="zh-CN" sz="1100" b="1" dirty="0">
                    <a:latin typeface="Microsoft YaHei" panose="020B0503020204020204" pitchFamily="34" charset="-122"/>
                    <a:ea typeface="Microsoft YaHei" panose="020B0503020204020204" pitchFamily="34" charset="-122"/>
                    <a:cs typeface="Huawei Sans" panose="020C0503030203020204" pitchFamily="34" charset="0"/>
                  </a:rPr>
                  <a:t>OK</a:t>
                </a:r>
                <a:endPar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59" name="椭圆 58">
                <a:extLst>
                  <a:ext uri="{FF2B5EF4-FFF2-40B4-BE49-F238E27FC236}">
                    <a16:creationId xmlns:a16="http://schemas.microsoft.com/office/drawing/2014/main" id="{1726F36F-0AD8-2C2D-F1AC-7A1BC537E8EF}"/>
                  </a:ext>
                </a:extLst>
              </p:cNvPr>
              <p:cNvSpPr/>
              <p:nvPr/>
            </p:nvSpPr>
            <p:spPr>
              <a:xfrm>
                <a:off x="768303" y="1586477"/>
                <a:ext cx="92869"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grpSp>
        <p:sp>
          <p:nvSpPr>
            <p:cNvPr id="35" name="矩形 34">
              <a:extLst>
                <a:ext uri="{FF2B5EF4-FFF2-40B4-BE49-F238E27FC236}">
                  <a16:creationId xmlns:a16="http://schemas.microsoft.com/office/drawing/2014/main" id="{BA7E131A-751B-73B9-EBC3-A28F11C562A8}"/>
                </a:ext>
              </a:extLst>
            </p:cNvPr>
            <p:cNvSpPr/>
            <p:nvPr/>
          </p:nvSpPr>
          <p:spPr>
            <a:xfrm>
              <a:off x="655320" y="4254920"/>
              <a:ext cx="5716032" cy="1186058"/>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Microsoft YaHei" panose="020B0503020204020204" pitchFamily="34" charset="-122"/>
                <a:ea typeface="Microsoft YaHei" panose="020B0503020204020204" pitchFamily="34" charset="-122"/>
              </a:endParaRPr>
            </a:p>
          </p:txBody>
        </p:sp>
        <p:sp>
          <p:nvSpPr>
            <p:cNvPr id="36" name="矩形 35">
              <a:extLst>
                <a:ext uri="{FF2B5EF4-FFF2-40B4-BE49-F238E27FC236}">
                  <a16:creationId xmlns:a16="http://schemas.microsoft.com/office/drawing/2014/main" id="{A1668425-4775-B91E-C3C7-BC81092EF8BC}"/>
                </a:ext>
              </a:extLst>
            </p:cNvPr>
            <p:cNvSpPr/>
            <p:nvPr/>
          </p:nvSpPr>
          <p:spPr>
            <a:xfrm>
              <a:off x="872096" y="4504613"/>
              <a:ext cx="527905" cy="28459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dirty="0">
                  <a:solidFill>
                    <a:schemeClr val="tx1"/>
                  </a:solidFill>
                  <a:latin typeface="Microsoft YaHei" panose="020B0503020204020204" pitchFamily="34" charset="-122"/>
                  <a:ea typeface="Microsoft YaHei" panose="020B0503020204020204" pitchFamily="34" charset="-122"/>
                </a:rPr>
                <a:t>异步</a:t>
              </a:r>
            </a:p>
          </p:txBody>
        </p:sp>
        <p:grpSp>
          <p:nvGrpSpPr>
            <p:cNvPr id="37" name="组合 36">
              <a:extLst>
                <a:ext uri="{FF2B5EF4-FFF2-40B4-BE49-F238E27FC236}">
                  <a16:creationId xmlns:a16="http://schemas.microsoft.com/office/drawing/2014/main" id="{8D764CBF-A25E-07BB-08DB-F20370E830E2}"/>
                </a:ext>
              </a:extLst>
            </p:cNvPr>
            <p:cNvGrpSpPr/>
            <p:nvPr/>
          </p:nvGrpSpPr>
          <p:grpSpPr>
            <a:xfrm>
              <a:off x="1435215" y="4331513"/>
              <a:ext cx="3733027" cy="696181"/>
              <a:chOff x="1435215" y="2244050"/>
              <a:chExt cx="3733027" cy="696181"/>
            </a:xfrm>
          </p:grpSpPr>
          <p:grpSp>
            <p:nvGrpSpPr>
              <p:cNvPr id="49" name="组合 48">
                <a:extLst>
                  <a:ext uri="{FF2B5EF4-FFF2-40B4-BE49-F238E27FC236}">
                    <a16:creationId xmlns:a16="http://schemas.microsoft.com/office/drawing/2014/main" id="{57F6B817-292E-9C1C-E7B4-164F837FB419}"/>
                  </a:ext>
                </a:extLst>
              </p:cNvPr>
              <p:cNvGrpSpPr/>
              <p:nvPr/>
            </p:nvGrpSpPr>
            <p:grpSpPr>
              <a:xfrm>
                <a:off x="1435215" y="2358271"/>
                <a:ext cx="3733027" cy="581960"/>
                <a:chOff x="768303" y="1586477"/>
                <a:chExt cx="3733027" cy="581960"/>
              </a:xfrm>
            </p:grpSpPr>
            <p:cxnSp>
              <p:nvCxnSpPr>
                <p:cNvPr id="52" name="直接箭头连接符 426">
                  <a:extLst>
                    <a:ext uri="{FF2B5EF4-FFF2-40B4-BE49-F238E27FC236}">
                      <a16:creationId xmlns:a16="http://schemas.microsoft.com/office/drawing/2014/main" id="{25DBA517-5266-B6BD-3915-F8A7C50F7660}"/>
                    </a:ext>
                  </a:extLst>
                </p:cNvPr>
                <p:cNvCxnSpPr>
                  <a:cxnSpLocks/>
                  <a:stCxn id="53" idx="6"/>
                </p:cNvCxnSpPr>
                <p:nvPr/>
              </p:nvCxnSpPr>
              <p:spPr>
                <a:xfrm>
                  <a:off x="861172" y="1632912"/>
                  <a:ext cx="2213105"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椭圆 52">
                  <a:extLst>
                    <a:ext uri="{FF2B5EF4-FFF2-40B4-BE49-F238E27FC236}">
                      <a16:creationId xmlns:a16="http://schemas.microsoft.com/office/drawing/2014/main" id="{3F8560CF-5D48-5EE1-7006-EF04299287DF}"/>
                    </a:ext>
                  </a:extLst>
                </p:cNvPr>
                <p:cNvSpPr/>
                <p:nvPr/>
              </p:nvSpPr>
              <p:spPr>
                <a:xfrm>
                  <a:off x="768303" y="1586477"/>
                  <a:ext cx="92869" cy="92869"/>
                </a:xfrm>
                <a:prstGeom prst="ellipse">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sp>
              <p:nvSpPr>
                <p:cNvPr id="54" name="椭圆 53">
                  <a:extLst>
                    <a:ext uri="{FF2B5EF4-FFF2-40B4-BE49-F238E27FC236}">
                      <a16:creationId xmlns:a16="http://schemas.microsoft.com/office/drawing/2014/main" id="{3ACFE45F-DEEE-9299-6856-B1648A98757B}"/>
                    </a:ext>
                  </a:extLst>
                </p:cNvPr>
                <p:cNvSpPr/>
                <p:nvPr/>
              </p:nvSpPr>
              <p:spPr>
                <a:xfrm>
                  <a:off x="3035671" y="1586477"/>
                  <a:ext cx="92869" cy="92869"/>
                </a:xfrm>
                <a:prstGeom prst="ellipse">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sp>
              <p:nvSpPr>
                <p:cNvPr id="55" name="椭圆 54">
                  <a:extLst>
                    <a:ext uri="{FF2B5EF4-FFF2-40B4-BE49-F238E27FC236}">
                      <a16:creationId xmlns:a16="http://schemas.microsoft.com/office/drawing/2014/main" id="{C891B13E-87B9-8634-D3FE-5A1C6C010AB0}"/>
                    </a:ext>
                  </a:extLst>
                </p:cNvPr>
                <p:cNvSpPr/>
                <p:nvPr/>
              </p:nvSpPr>
              <p:spPr>
                <a:xfrm>
                  <a:off x="3035671" y="2075568"/>
                  <a:ext cx="92869" cy="92869"/>
                </a:xfrm>
                <a:prstGeom prst="ellipse">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sp>
              <p:nvSpPr>
                <p:cNvPr id="56" name="椭圆 55">
                  <a:extLst>
                    <a:ext uri="{FF2B5EF4-FFF2-40B4-BE49-F238E27FC236}">
                      <a16:creationId xmlns:a16="http://schemas.microsoft.com/office/drawing/2014/main" id="{31ED12E3-5C4B-1186-3C57-D45A1BE84A9C}"/>
                    </a:ext>
                  </a:extLst>
                </p:cNvPr>
                <p:cNvSpPr/>
                <p:nvPr/>
              </p:nvSpPr>
              <p:spPr>
                <a:xfrm>
                  <a:off x="4408461" y="2075568"/>
                  <a:ext cx="92869" cy="92869"/>
                </a:xfrm>
                <a:prstGeom prst="ellipse">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grpSp>
          <p:sp>
            <p:nvSpPr>
              <p:cNvPr id="50" name="文本框 49">
                <a:extLst>
                  <a:ext uri="{FF2B5EF4-FFF2-40B4-BE49-F238E27FC236}">
                    <a16:creationId xmlns:a16="http://schemas.microsoft.com/office/drawing/2014/main" id="{43E15677-3093-585D-876D-93D93A3C3E72}"/>
                  </a:ext>
                </a:extLst>
              </p:cNvPr>
              <p:cNvSpPr txBox="1"/>
              <p:nvPr/>
            </p:nvSpPr>
            <p:spPr>
              <a:xfrm>
                <a:off x="3870517" y="2350651"/>
                <a:ext cx="888597" cy="169277"/>
              </a:xfrm>
              <a:prstGeom prst="rect">
                <a:avLst/>
              </a:prstGeom>
              <a:noFill/>
            </p:spPr>
            <p:txBody>
              <a:bodyPr wrap="square" lIns="0" tIns="0" rIns="0" bIns="0" rtlCol="0">
                <a:spAutoFit/>
              </a:bodyPr>
              <a:lstStyle/>
              <a:p>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收到</a:t>
                </a:r>
                <a:r>
                  <a:rPr lang="en-US" altLang="zh-CN" sz="1100" b="1" dirty="0">
                    <a:latin typeface="Microsoft YaHei" panose="020B0503020204020204" pitchFamily="34" charset="-122"/>
                    <a:ea typeface="Microsoft YaHei" panose="020B0503020204020204" pitchFamily="34" charset="-122"/>
                    <a:cs typeface="Huawei Sans" panose="020C0503030203020204" pitchFamily="34" charset="0"/>
                  </a:rPr>
                  <a:t>CSN</a:t>
                </a:r>
                <a:endPar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51" name="文本框 50">
                <a:extLst>
                  <a:ext uri="{FF2B5EF4-FFF2-40B4-BE49-F238E27FC236}">
                    <a16:creationId xmlns:a16="http://schemas.microsoft.com/office/drawing/2014/main" id="{3909EA71-9DE0-7185-3106-C7EFC90E3A62}"/>
                  </a:ext>
                </a:extLst>
              </p:cNvPr>
              <p:cNvSpPr txBox="1"/>
              <p:nvPr/>
            </p:nvSpPr>
            <p:spPr>
              <a:xfrm>
                <a:off x="2743274" y="2244050"/>
                <a:ext cx="888597" cy="169277"/>
              </a:xfrm>
              <a:prstGeom prst="rect">
                <a:avLst/>
              </a:prstGeom>
              <a:noFill/>
            </p:spPr>
            <p:txBody>
              <a:bodyPr wrap="square" lIns="0" tIns="0" rIns="0" bIns="0" rtlCol="0">
                <a:spAutoFit/>
              </a:bodyPr>
              <a:lstStyle/>
              <a:p>
                <a:pPr algn="ctr"/>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提交</a:t>
                </a:r>
                <a:r>
                  <a:rPr lang="en-US" altLang="zh-CN" sz="1100" b="1" dirty="0">
                    <a:latin typeface="Microsoft YaHei" panose="020B0503020204020204" pitchFamily="34" charset="-122"/>
                    <a:ea typeface="Microsoft YaHei" panose="020B0503020204020204" pitchFamily="34" charset="-122"/>
                    <a:cs typeface="Huawei Sans" panose="020C0503030203020204" pitchFamily="34" charset="0"/>
                  </a:rPr>
                  <a:t>&amp;&amp;CSN</a:t>
                </a:r>
                <a:endPar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grpSp>
          <p:nvGrpSpPr>
            <p:cNvPr id="38" name="组合 37">
              <a:extLst>
                <a:ext uri="{FF2B5EF4-FFF2-40B4-BE49-F238E27FC236}">
                  <a16:creationId xmlns:a16="http://schemas.microsoft.com/office/drawing/2014/main" id="{FCA6B0FD-340A-FEDE-F84A-8E46954DDABA}"/>
                </a:ext>
              </a:extLst>
            </p:cNvPr>
            <p:cNvGrpSpPr/>
            <p:nvPr/>
          </p:nvGrpSpPr>
          <p:grpSpPr>
            <a:xfrm>
              <a:off x="1435215" y="4659155"/>
              <a:ext cx="4636051" cy="231428"/>
              <a:chOff x="1435215" y="2282150"/>
              <a:chExt cx="4636051" cy="231428"/>
            </a:xfrm>
          </p:grpSpPr>
          <p:grpSp>
            <p:nvGrpSpPr>
              <p:cNvPr id="43" name="组合 42">
                <a:extLst>
                  <a:ext uri="{FF2B5EF4-FFF2-40B4-BE49-F238E27FC236}">
                    <a16:creationId xmlns:a16="http://schemas.microsoft.com/office/drawing/2014/main" id="{E07330BC-DD24-02B9-B430-A6E28D93460B}"/>
                  </a:ext>
                </a:extLst>
              </p:cNvPr>
              <p:cNvGrpSpPr/>
              <p:nvPr/>
            </p:nvGrpSpPr>
            <p:grpSpPr>
              <a:xfrm>
                <a:off x="1435215" y="2358271"/>
                <a:ext cx="3733027" cy="92869"/>
                <a:chOff x="768303" y="1586477"/>
                <a:chExt cx="3733027" cy="92869"/>
              </a:xfrm>
            </p:grpSpPr>
            <p:cxnSp>
              <p:nvCxnSpPr>
                <p:cNvPr id="46" name="直接箭头连接符 420">
                  <a:extLst>
                    <a:ext uri="{FF2B5EF4-FFF2-40B4-BE49-F238E27FC236}">
                      <a16:creationId xmlns:a16="http://schemas.microsoft.com/office/drawing/2014/main" id="{813F888D-071D-6EAE-C642-76CAA98DCB67}"/>
                    </a:ext>
                  </a:extLst>
                </p:cNvPr>
                <p:cNvCxnSpPr>
                  <a:cxnSpLocks/>
                  <a:stCxn id="47" idx="6"/>
                  <a:endCxn id="48" idx="2"/>
                </p:cNvCxnSpPr>
                <p:nvPr/>
              </p:nvCxnSpPr>
              <p:spPr>
                <a:xfrm>
                  <a:off x="861172" y="1632912"/>
                  <a:ext cx="3547289" cy="0"/>
                </a:xfrm>
                <a:prstGeom prst="straightConnector1">
                  <a:avLst/>
                </a:prstGeom>
                <a:ln w="127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椭圆 46">
                  <a:extLst>
                    <a:ext uri="{FF2B5EF4-FFF2-40B4-BE49-F238E27FC236}">
                      <a16:creationId xmlns:a16="http://schemas.microsoft.com/office/drawing/2014/main" id="{63405FE2-918F-1C5A-57FB-CD23569454C0}"/>
                    </a:ext>
                  </a:extLst>
                </p:cNvPr>
                <p:cNvSpPr/>
                <p:nvPr/>
              </p:nvSpPr>
              <p:spPr>
                <a:xfrm>
                  <a:off x="768303" y="1586477"/>
                  <a:ext cx="92869" cy="92869"/>
                </a:xfrm>
                <a:prstGeom prst="ellipse">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sp>
              <p:nvSpPr>
                <p:cNvPr id="48" name="椭圆 47">
                  <a:extLst>
                    <a:ext uri="{FF2B5EF4-FFF2-40B4-BE49-F238E27FC236}">
                      <a16:creationId xmlns:a16="http://schemas.microsoft.com/office/drawing/2014/main" id="{1001518B-9B7F-23AA-7699-664CA8ED2650}"/>
                    </a:ext>
                  </a:extLst>
                </p:cNvPr>
                <p:cNvSpPr/>
                <p:nvPr/>
              </p:nvSpPr>
              <p:spPr>
                <a:xfrm>
                  <a:off x="4408461" y="1586477"/>
                  <a:ext cx="92869" cy="92869"/>
                </a:xfrm>
                <a:prstGeom prst="ellipse">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dirty="0">
                    <a:latin typeface="Microsoft YaHei" panose="020B0503020204020204" pitchFamily="34" charset="-122"/>
                    <a:ea typeface="Microsoft YaHei" panose="020B0503020204020204" pitchFamily="34" charset="-122"/>
                  </a:endParaRPr>
                </a:p>
              </p:txBody>
            </p:sp>
          </p:grpSp>
          <p:sp>
            <p:nvSpPr>
              <p:cNvPr id="44" name="文本框 43">
                <a:extLst>
                  <a:ext uri="{FF2B5EF4-FFF2-40B4-BE49-F238E27FC236}">
                    <a16:creationId xmlns:a16="http://schemas.microsoft.com/office/drawing/2014/main" id="{2EEBF439-0BBA-A32D-8725-CC85C423712D}"/>
                  </a:ext>
                </a:extLst>
              </p:cNvPr>
              <p:cNvSpPr txBox="1"/>
              <p:nvPr/>
            </p:nvSpPr>
            <p:spPr>
              <a:xfrm>
                <a:off x="5182669" y="2344301"/>
                <a:ext cx="888597" cy="169277"/>
              </a:xfrm>
              <a:prstGeom prst="rect">
                <a:avLst/>
              </a:prstGeom>
              <a:noFill/>
            </p:spPr>
            <p:txBody>
              <a:bodyPr wrap="square" lIns="0" tIns="0" rIns="0" bIns="0" rtlCol="0">
                <a:spAutoFit/>
              </a:bodyPr>
              <a:lstStyle/>
              <a:p>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收到</a:t>
                </a:r>
                <a:r>
                  <a:rPr lang="en-US" altLang="zh-CN" sz="1100" b="1" dirty="0">
                    <a:latin typeface="Microsoft YaHei" panose="020B0503020204020204" pitchFamily="34" charset="-122"/>
                    <a:ea typeface="Microsoft YaHei" panose="020B0503020204020204" pitchFamily="34" charset="-122"/>
                    <a:cs typeface="Huawei Sans" panose="020C0503030203020204" pitchFamily="34" charset="0"/>
                  </a:rPr>
                  <a:t>CSN</a:t>
                </a:r>
                <a:endPar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45" name="文本框 44">
                <a:extLst>
                  <a:ext uri="{FF2B5EF4-FFF2-40B4-BE49-F238E27FC236}">
                    <a16:creationId xmlns:a16="http://schemas.microsoft.com/office/drawing/2014/main" id="{2B5CB7A5-9E64-705E-0742-F374A59AF4CF}"/>
                  </a:ext>
                </a:extLst>
              </p:cNvPr>
              <p:cNvSpPr txBox="1"/>
              <p:nvPr/>
            </p:nvSpPr>
            <p:spPr>
              <a:xfrm>
                <a:off x="4039784" y="2282150"/>
                <a:ext cx="888597" cy="169277"/>
              </a:xfrm>
              <a:prstGeom prst="rect">
                <a:avLst/>
              </a:prstGeom>
              <a:noFill/>
            </p:spPr>
            <p:txBody>
              <a:bodyPr wrap="square" lIns="0" tIns="0" rIns="0" bIns="0" rtlCol="0">
                <a:spAutoFit/>
              </a:bodyPr>
              <a:lstStyle/>
              <a:p>
                <a:pPr algn="ctr"/>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提交</a:t>
                </a:r>
                <a:r>
                  <a:rPr lang="en-US" altLang="zh-CN" sz="1100" b="1" dirty="0">
                    <a:latin typeface="Microsoft YaHei" panose="020B0503020204020204" pitchFamily="34" charset="-122"/>
                    <a:ea typeface="Microsoft YaHei" panose="020B0503020204020204" pitchFamily="34" charset="-122"/>
                    <a:cs typeface="Huawei Sans" panose="020C0503030203020204" pitchFamily="34" charset="0"/>
                  </a:rPr>
                  <a:t>&amp;&amp;CSN</a:t>
                </a:r>
                <a:endPar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endParaRPr>
              </a:p>
            </p:txBody>
          </p:sp>
        </p:grpSp>
        <p:sp>
          <p:nvSpPr>
            <p:cNvPr id="39" name="文本框 38">
              <a:extLst>
                <a:ext uri="{FF2B5EF4-FFF2-40B4-BE49-F238E27FC236}">
                  <a16:creationId xmlns:a16="http://schemas.microsoft.com/office/drawing/2014/main" id="{7B6C5E72-0AB4-57C0-37E5-7FDF0E93A30F}"/>
                </a:ext>
              </a:extLst>
            </p:cNvPr>
            <p:cNvSpPr txBox="1"/>
            <p:nvPr/>
          </p:nvSpPr>
          <p:spPr>
            <a:xfrm>
              <a:off x="3863267" y="4925520"/>
              <a:ext cx="1256444" cy="507831"/>
            </a:xfrm>
            <a:prstGeom prst="rect">
              <a:avLst/>
            </a:prstGeom>
            <a:noFill/>
          </p:spPr>
          <p:txBody>
            <a:bodyPr wrap="square" lIns="0" tIns="0" rIns="0" bIns="0" rtlCol="0">
              <a:spAutoFit/>
            </a:bodyPr>
            <a:lstStyle/>
            <a:p>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提交准备的事务</a:t>
              </a:r>
              <a:endParaRPr lang="en-US" altLang="zh-CN" sz="1100" b="1" dirty="0">
                <a:latin typeface="Microsoft YaHei" panose="020B0503020204020204" pitchFamily="34" charset="-122"/>
                <a:ea typeface="Microsoft YaHei" panose="020B0503020204020204" pitchFamily="34" charset="-122"/>
                <a:cs typeface="Huawei Sans" panose="020C0503030203020204" pitchFamily="34" charset="0"/>
              </a:endParaRPr>
            </a:p>
            <a:p>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设置事务</a:t>
              </a:r>
              <a:r>
                <a:rPr lang="en-US" altLang="zh-CN" sz="1100" b="1" dirty="0">
                  <a:latin typeface="Microsoft YaHei" panose="020B0503020204020204" pitchFamily="34" charset="-122"/>
                  <a:ea typeface="Microsoft YaHei" panose="020B0503020204020204" pitchFamily="34" charset="-122"/>
                  <a:cs typeface="Huawei Sans" panose="020C0503030203020204" pitchFamily="34" charset="0"/>
                </a:rPr>
                <a:t>id</a:t>
              </a:r>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对应的</a:t>
              </a:r>
              <a:r>
                <a:rPr lang="en-US" altLang="zh-CN" sz="1100" b="1" dirty="0">
                  <a:latin typeface="Microsoft YaHei" panose="020B0503020204020204" pitchFamily="34" charset="-122"/>
                  <a:ea typeface="Microsoft YaHei" panose="020B0503020204020204" pitchFamily="34" charset="-122"/>
                  <a:cs typeface="Huawei Sans" panose="020C0503030203020204" pitchFamily="34" charset="0"/>
                </a:rPr>
                <a:t>CSN</a:t>
              </a:r>
              <a:endPar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40" name="弧形 414">
              <a:extLst>
                <a:ext uri="{FF2B5EF4-FFF2-40B4-BE49-F238E27FC236}">
                  <a16:creationId xmlns:a16="http://schemas.microsoft.com/office/drawing/2014/main" id="{1FBF56FF-AC28-FD56-46CE-9C475983CCF5}"/>
                </a:ext>
              </a:extLst>
            </p:cNvPr>
            <p:cNvSpPr/>
            <p:nvPr/>
          </p:nvSpPr>
          <p:spPr>
            <a:xfrm flipH="1">
              <a:off x="3484226" y="4526745"/>
              <a:ext cx="465677" cy="473172"/>
            </a:xfrm>
            <a:prstGeom prst="arc">
              <a:avLst>
                <a:gd name="adj1" fmla="val 16944046"/>
                <a:gd name="adj2" fmla="val 5124671"/>
              </a:avLst>
            </a:prstGeom>
            <a:ln w="12700">
              <a:solidFill>
                <a:srgbClr val="353535"/>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dirty="0">
                <a:latin typeface="Microsoft YaHei" panose="020B0503020204020204" pitchFamily="34" charset="-122"/>
                <a:ea typeface="Microsoft YaHei" panose="020B0503020204020204" pitchFamily="34" charset="-122"/>
              </a:endParaRPr>
            </a:p>
          </p:txBody>
        </p:sp>
        <p:sp>
          <p:nvSpPr>
            <p:cNvPr id="41" name="文本框 40">
              <a:extLst>
                <a:ext uri="{FF2B5EF4-FFF2-40B4-BE49-F238E27FC236}">
                  <a16:creationId xmlns:a16="http://schemas.microsoft.com/office/drawing/2014/main" id="{6F171F0C-4FFE-3777-588E-FBE68897F0D9}"/>
                </a:ext>
              </a:extLst>
            </p:cNvPr>
            <p:cNvSpPr txBox="1"/>
            <p:nvPr/>
          </p:nvSpPr>
          <p:spPr>
            <a:xfrm>
              <a:off x="5182669" y="4925520"/>
              <a:ext cx="1256444" cy="507831"/>
            </a:xfrm>
            <a:prstGeom prst="rect">
              <a:avLst/>
            </a:prstGeom>
            <a:noFill/>
          </p:spPr>
          <p:txBody>
            <a:bodyPr wrap="square" lIns="0" tIns="0" rIns="0" bIns="0" rtlCol="0">
              <a:spAutoFit/>
            </a:bodyPr>
            <a:lstStyle/>
            <a:p>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提交准备的事务</a:t>
              </a:r>
              <a:endParaRPr lang="en-US" altLang="zh-CN" sz="1100" b="1" dirty="0">
                <a:latin typeface="Microsoft YaHei" panose="020B0503020204020204" pitchFamily="34" charset="-122"/>
                <a:ea typeface="Microsoft YaHei" panose="020B0503020204020204" pitchFamily="34" charset="-122"/>
                <a:cs typeface="Huawei Sans" panose="020C0503030203020204" pitchFamily="34" charset="0"/>
              </a:endParaRPr>
            </a:p>
            <a:p>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设置事务</a:t>
              </a:r>
              <a:r>
                <a:rPr lang="en-US" altLang="zh-CN" sz="1100" b="1" dirty="0">
                  <a:latin typeface="Microsoft YaHei" panose="020B0503020204020204" pitchFamily="34" charset="-122"/>
                  <a:ea typeface="Microsoft YaHei" panose="020B0503020204020204" pitchFamily="34" charset="-122"/>
                  <a:cs typeface="Huawei Sans" panose="020C0503030203020204" pitchFamily="34" charset="0"/>
                </a:rPr>
                <a:t>id</a:t>
              </a:r>
              <a:r>
                <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rPr>
                <a:t>对应的</a:t>
              </a:r>
              <a:r>
                <a:rPr lang="en-US" altLang="zh-CN" sz="1100" b="1" dirty="0">
                  <a:latin typeface="Microsoft YaHei" panose="020B0503020204020204" pitchFamily="34" charset="-122"/>
                  <a:ea typeface="Microsoft YaHei" panose="020B0503020204020204" pitchFamily="34" charset="-122"/>
                  <a:cs typeface="Huawei Sans" panose="020C0503030203020204" pitchFamily="34" charset="0"/>
                </a:rPr>
                <a:t>CSN</a:t>
              </a:r>
              <a:endParaRPr lang="zh-CN" altLang="en-US" sz="1100" b="1" dirty="0">
                <a:latin typeface="Microsoft YaHei" panose="020B0503020204020204" pitchFamily="34" charset="-122"/>
                <a:ea typeface="Microsoft YaHei" panose="020B0503020204020204" pitchFamily="34" charset="-122"/>
                <a:cs typeface="Huawei Sans" panose="020C0503030203020204" pitchFamily="34" charset="0"/>
              </a:endParaRPr>
            </a:p>
          </p:txBody>
        </p:sp>
        <p:sp>
          <p:nvSpPr>
            <p:cNvPr id="42" name="弧形 416">
              <a:extLst>
                <a:ext uri="{FF2B5EF4-FFF2-40B4-BE49-F238E27FC236}">
                  <a16:creationId xmlns:a16="http://schemas.microsoft.com/office/drawing/2014/main" id="{9D2FD936-7D26-7A4D-37D7-281BEB312B6E}"/>
                </a:ext>
              </a:extLst>
            </p:cNvPr>
            <p:cNvSpPr/>
            <p:nvPr/>
          </p:nvSpPr>
          <p:spPr>
            <a:xfrm flipH="1">
              <a:off x="4986499" y="4809132"/>
              <a:ext cx="196170" cy="190783"/>
            </a:xfrm>
            <a:prstGeom prst="arc">
              <a:avLst>
                <a:gd name="adj1" fmla="val 16944046"/>
                <a:gd name="adj2" fmla="val 5124671"/>
              </a:avLst>
            </a:prstGeom>
            <a:ln w="12700">
              <a:solidFill>
                <a:srgbClr val="353535"/>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3200" dirty="0">
                <a:latin typeface="Microsoft YaHei" panose="020B0503020204020204" pitchFamily="34" charset="-122"/>
                <a:ea typeface="Microsoft YaHei" panose="020B0503020204020204" pitchFamily="34" charset="-122"/>
              </a:endParaRPr>
            </a:p>
          </p:txBody>
        </p:sp>
      </p:grpSp>
      <p:sp>
        <p:nvSpPr>
          <p:cNvPr id="122" name="椭圆 121">
            <a:extLst>
              <a:ext uri="{FF2B5EF4-FFF2-40B4-BE49-F238E27FC236}">
                <a16:creationId xmlns:a16="http://schemas.microsoft.com/office/drawing/2014/main" id="{CEF3A4E7-6117-4998-1739-858C6EA128DE}"/>
              </a:ext>
            </a:extLst>
          </p:cNvPr>
          <p:cNvSpPr/>
          <p:nvPr/>
        </p:nvSpPr>
        <p:spPr>
          <a:xfrm>
            <a:off x="6159816" y="3247227"/>
            <a:ext cx="103508" cy="92869"/>
          </a:xfrm>
          <a:prstGeom prst="ellipse">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E5FE037-C443-C59B-8510-3BB5F80FA66F}"/>
              </a:ext>
            </a:extLst>
          </p:cNvPr>
          <p:cNvSpPr>
            <a:spLocks noGrp="1"/>
          </p:cNvSpPr>
          <p:nvPr>
            <p:ph type="sldNum" sz="quarter" idx="10"/>
          </p:nvPr>
        </p:nvSpPr>
        <p:spPr/>
        <p:txBody>
          <a:bodyPr/>
          <a:lstStyle/>
          <a:p>
            <a:fld id="{87BBDC00-B9E2-4EFD-9306-2934E87247C6}" type="slidenum">
              <a:rPr lang="zh-CN" altLang="en-US" smtClean="0"/>
              <a:t>65</a:t>
            </a:fld>
            <a:endParaRPr lang="zh-CN" altLang="en-US"/>
          </a:p>
        </p:txBody>
      </p:sp>
      <p:sp>
        <p:nvSpPr>
          <p:cNvPr id="3" name="标题 2">
            <a:extLst>
              <a:ext uri="{FF2B5EF4-FFF2-40B4-BE49-F238E27FC236}">
                <a16:creationId xmlns:a16="http://schemas.microsoft.com/office/drawing/2014/main" id="{0D4D067B-7258-AF50-1F9F-FD3CBC02CFE9}"/>
              </a:ext>
            </a:extLst>
          </p:cNvPr>
          <p:cNvSpPr>
            <a:spLocks noGrp="1"/>
          </p:cNvSpPr>
          <p:nvPr>
            <p:ph type="title"/>
          </p:nvPr>
        </p:nvSpPr>
        <p:spPr/>
        <p:txBody>
          <a:bodyPr/>
          <a:lstStyle/>
          <a:p>
            <a:r>
              <a:rPr kumimoji="1" lang="en-US" altLang="zh-CN" dirty="0" err="1">
                <a:latin typeface="Microsoft YaHei" panose="020B0503020204020204" pitchFamily="34" charset="-122"/>
                <a:ea typeface="Microsoft YaHei" panose="020B0503020204020204" pitchFamily="34" charset="-122"/>
              </a:rPr>
              <a:t>GaussDB</a:t>
            </a:r>
            <a:r>
              <a:rPr kumimoji="1" lang="zh-CN" altLang="en-US" dirty="0">
                <a:latin typeface="Microsoft YaHei" panose="020B0503020204020204" pitchFamily="34" charset="-122"/>
                <a:ea typeface="Microsoft YaHei" panose="020B0503020204020204" pitchFamily="34" charset="-122"/>
              </a:rPr>
              <a:t>分布式高精度时钟</a:t>
            </a:r>
          </a:p>
        </p:txBody>
      </p:sp>
      <p:sp>
        <p:nvSpPr>
          <p:cNvPr id="5" name="页脚占位符 4">
            <a:extLst>
              <a:ext uri="{FF2B5EF4-FFF2-40B4-BE49-F238E27FC236}">
                <a16:creationId xmlns:a16="http://schemas.microsoft.com/office/drawing/2014/main" id="{C039FBFD-2132-2D01-37B8-BEF6625AAC47}"/>
              </a:ext>
            </a:extLst>
          </p:cNvPr>
          <p:cNvSpPr>
            <a:spLocks noGrp="1"/>
          </p:cNvSpPr>
          <p:nvPr>
            <p:ph type="ftr" sz="quarter" idx="3"/>
          </p:nvPr>
        </p:nvSpPr>
        <p:spPr/>
        <p:txBody>
          <a:bodyPr/>
          <a:lstStyle/>
          <a:p>
            <a:pPr>
              <a:defRPr/>
            </a:pPr>
            <a:r>
              <a:rPr lang="zh-CN" altLang="en-US"/>
              <a:t>数据库系统—GaussDB</a:t>
            </a:r>
            <a:endParaRPr lang="en-US" altLang="zh-CN" sz="1200" dirty="0"/>
          </a:p>
        </p:txBody>
      </p:sp>
      <p:pic>
        <p:nvPicPr>
          <p:cNvPr id="7" name="Picture 2" descr="C:\Users\L00573904\AppData\Roaming\eSpace_Desktop\UserData\l00573904\imagefiles\8938CBC9-07CE-4D8A-A33E-5474F555DB39.png">
            <a:extLst>
              <a:ext uri="{FF2B5EF4-FFF2-40B4-BE49-F238E27FC236}">
                <a16:creationId xmlns:a16="http://schemas.microsoft.com/office/drawing/2014/main" id="{58CE15B9-A73E-3DC6-A033-4C492407A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591" y="2374234"/>
            <a:ext cx="8922813" cy="413303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616D773-E4FE-3809-BEF2-4646393B1E5E}"/>
              </a:ext>
            </a:extLst>
          </p:cNvPr>
          <p:cNvSpPr txBox="1"/>
          <p:nvPr/>
        </p:nvSpPr>
        <p:spPr>
          <a:xfrm>
            <a:off x="4067419" y="1012586"/>
            <a:ext cx="4801314" cy="461665"/>
          </a:xfrm>
          <a:prstGeom prst="rect">
            <a:avLst/>
          </a:prstGeom>
          <a:noFill/>
        </p:spPr>
        <p:txBody>
          <a:bodyPr wrap="none" rtlCol="0">
            <a:spAutoFit/>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a:t>
            </a:r>
            <a:r>
              <a:rPr lang="zh-CN" altLang="en-US" sz="2400" b="1" dirty="0">
                <a:solidFill>
                  <a:prstClr val="black"/>
                </a:solidFill>
                <a:latin typeface="微软雅黑" panose="020B0503020204020204" pitchFamily="34" charset="-122"/>
                <a:ea typeface="微软雅黑" panose="020B0503020204020204" pitchFamily="34" charset="-122"/>
              </a:rPr>
              <a:t>高精度</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时钟的全球数据库技术</a:t>
            </a:r>
          </a:p>
        </p:txBody>
      </p:sp>
      <p:sp>
        <p:nvSpPr>
          <p:cNvPr id="9" name="TextBox 3">
            <a:extLst>
              <a:ext uri="{FF2B5EF4-FFF2-40B4-BE49-F238E27FC236}">
                <a16:creationId xmlns:a16="http://schemas.microsoft.com/office/drawing/2014/main" id="{7942EB47-6A74-1CAA-71A0-DDA3F6EFA01C}"/>
              </a:ext>
            </a:extLst>
          </p:cNvPr>
          <p:cNvSpPr txBox="1"/>
          <p:nvPr/>
        </p:nvSpPr>
        <p:spPr>
          <a:xfrm>
            <a:off x="1906955" y="1474251"/>
            <a:ext cx="3498390" cy="941155"/>
          </a:xfrm>
          <a:prstGeom prst="rect">
            <a:avLst/>
          </a:prstGeom>
          <a:solidFill>
            <a:schemeClr val="bg1"/>
          </a:solidFill>
        </p:spPr>
        <p:txBody>
          <a:bodyPr wrap="square" rtlCol="0">
            <a:spAutoFit/>
          </a:bodyPr>
          <a:lstStyle/>
          <a:p>
            <a:pPr marL="182563" marR="0" lvl="0" indent="-182563" algn="l" defTabSz="1217927"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全球分布式事务模型</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82563" marR="0" lvl="0" indent="-182563" algn="l" defTabSz="1217927"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一致性就近备机查询</a:t>
            </a:r>
          </a:p>
        </p:txBody>
      </p:sp>
      <p:sp>
        <p:nvSpPr>
          <p:cNvPr id="10" name="Rectangle 4">
            <a:extLst>
              <a:ext uri="{FF2B5EF4-FFF2-40B4-BE49-F238E27FC236}">
                <a16:creationId xmlns:a16="http://schemas.microsoft.com/office/drawing/2014/main" id="{EBE49CF4-8AF2-89BC-21A8-6C63E3F7CECF}"/>
              </a:ext>
            </a:extLst>
          </p:cNvPr>
          <p:cNvSpPr/>
          <p:nvPr/>
        </p:nvSpPr>
        <p:spPr>
          <a:xfrm>
            <a:off x="6468076" y="1433079"/>
            <a:ext cx="4673372" cy="941155"/>
          </a:xfrm>
          <a:prstGeom prst="rect">
            <a:avLst/>
          </a:prstGeom>
        </p:spPr>
        <p:txBody>
          <a:bodyPr wrap="square">
            <a:spAutoFit/>
          </a:bodyPr>
          <a:lstStyle/>
          <a:p>
            <a:pPr marL="182563" marR="0" lvl="0" indent="-182563" algn="l" defTabSz="1217927"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跨地域高精度时钟同步技术</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82563" marR="0" lvl="0" indent="-182563" algn="l" defTabSz="1217927" rtl="0" eaLnBrk="1" fontAlgn="auto" latinLnBrk="0" hangingPunct="1">
              <a:lnSpc>
                <a:spcPct val="120000"/>
              </a:lnSpc>
              <a:spcBef>
                <a:spcPts val="0"/>
              </a:spcBef>
              <a:spcAft>
                <a:spcPts val="0"/>
              </a:spcAft>
              <a:buClrTx/>
              <a:buSzPct val="70000"/>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全球多活异地容灾管理</a:t>
            </a:r>
            <a:endPar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003825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E043344-A0E3-83E9-43E3-4BF95AF6B5FE}"/>
              </a:ext>
            </a:extLst>
          </p:cNvPr>
          <p:cNvSpPr>
            <a:spLocks noGrp="1"/>
          </p:cNvSpPr>
          <p:nvPr>
            <p:ph type="sldNum" sz="quarter" idx="10"/>
          </p:nvPr>
        </p:nvSpPr>
        <p:spPr/>
        <p:txBody>
          <a:bodyPr/>
          <a:lstStyle/>
          <a:p>
            <a:fld id="{87BBDC00-B9E2-4EFD-9306-2934E87247C6}" type="slidenum">
              <a:rPr lang="zh-CN" altLang="en-US" smtClean="0"/>
              <a:t>66</a:t>
            </a:fld>
            <a:endParaRPr lang="zh-CN" altLang="en-US"/>
          </a:p>
        </p:txBody>
      </p:sp>
      <p:sp>
        <p:nvSpPr>
          <p:cNvPr id="3" name="标题 2">
            <a:extLst>
              <a:ext uri="{FF2B5EF4-FFF2-40B4-BE49-F238E27FC236}">
                <a16:creationId xmlns:a16="http://schemas.microsoft.com/office/drawing/2014/main" id="{D1F7B751-CCAD-33C0-E5B4-0CA9C93D87B7}"/>
              </a:ext>
            </a:extLst>
          </p:cNvPr>
          <p:cNvSpPr>
            <a:spLocks noGrp="1"/>
          </p:cNvSpPr>
          <p:nvPr>
            <p:ph type="title"/>
          </p:nvPr>
        </p:nvSpPr>
        <p:spPr/>
        <p:txBody>
          <a:bodyPr/>
          <a:lstStyle/>
          <a:p>
            <a:r>
              <a:rPr kumimoji="1" lang="en-US" altLang="zh-CN" dirty="0" err="1">
                <a:latin typeface="Microsoft YaHei" panose="020B0503020204020204" pitchFamily="34" charset="-122"/>
                <a:ea typeface="Microsoft YaHei" panose="020B0503020204020204" pitchFamily="34" charset="-122"/>
              </a:rPr>
              <a:t>GaussDB</a:t>
            </a:r>
            <a:r>
              <a:rPr kumimoji="1" lang="zh-CN" altLang="en-US" dirty="0">
                <a:latin typeface="Microsoft YaHei" panose="020B0503020204020204" pitchFamily="34" charset="-122"/>
                <a:ea typeface="Microsoft YaHei" panose="020B0503020204020204" pitchFamily="34" charset="-122"/>
              </a:rPr>
              <a:t>分布式查询优化</a:t>
            </a:r>
          </a:p>
        </p:txBody>
      </p:sp>
      <p:sp>
        <p:nvSpPr>
          <p:cNvPr id="5" name="页脚占位符 4">
            <a:extLst>
              <a:ext uri="{FF2B5EF4-FFF2-40B4-BE49-F238E27FC236}">
                <a16:creationId xmlns:a16="http://schemas.microsoft.com/office/drawing/2014/main" id="{D4247376-7B96-0845-AFA2-1EAB072F53B7}"/>
              </a:ext>
            </a:extLst>
          </p:cNvPr>
          <p:cNvSpPr>
            <a:spLocks noGrp="1"/>
          </p:cNvSpPr>
          <p:nvPr>
            <p:ph type="ftr" sz="quarter" idx="3"/>
          </p:nvPr>
        </p:nvSpPr>
        <p:spPr/>
        <p:txBody>
          <a:bodyPr/>
          <a:lstStyle/>
          <a:p>
            <a:pPr>
              <a:defRPr/>
            </a:pPr>
            <a:r>
              <a:rPr lang="zh-CN" altLang="en-US"/>
              <a:t>数据库系统—GaussDB</a:t>
            </a:r>
            <a:endParaRPr lang="en-US" altLang="zh-CN" sz="1200" dirty="0"/>
          </a:p>
        </p:txBody>
      </p:sp>
      <p:grpSp>
        <p:nvGrpSpPr>
          <p:cNvPr id="6" name="组合 5">
            <a:extLst>
              <a:ext uri="{FF2B5EF4-FFF2-40B4-BE49-F238E27FC236}">
                <a16:creationId xmlns:a16="http://schemas.microsoft.com/office/drawing/2014/main" id="{4DF5FD75-420A-215C-9032-7442C340814F}"/>
              </a:ext>
            </a:extLst>
          </p:cNvPr>
          <p:cNvGrpSpPr/>
          <p:nvPr/>
        </p:nvGrpSpPr>
        <p:grpSpPr>
          <a:xfrm>
            <a:off x="10332775" y="3547636"/>
            <a:ext cx="1304516" cy="1221999"/>
            <a:chOff x="8023266" y="2788294"/>
            <a:chExt cx="1304516" cy="1221999"/>
          </a:xfrm>
        </p:grpSpPr>
        <p:sp>
          <p:nvSpPr>
            <p:cNvPr id="7" name="圆角矩形 6">
              <a:extLst>
                <a:ext uri="{FF2B5EF4-FFF2-40B4-BE49-F238E27FC236}">
                  <a16:creationId xmlns:a16="http://schemas.microsoft.com/office/drawing/2014/main" id="{D100F96C-2157-680D-6711-7AB24DD35440}"/>
                </a:ext>
              </a:extLst>
            </p:cNvPr>
            <p:cNvSpPr/>
            <p:nvPr/>
          </p:nvSpPr>
          <p:spPr>
            <a:xfrm>
              <a:off x="8023266" y="2788294"/>
              <a:ext cx="1282249" cy="1221999"/>
            </a:xfrm>
            <a:prstGeom prst="round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数据节点</a:t>
              </a: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8" name="Picture 2" descr="ERP Automation Benefits and Trends">
              <a:extLst>
                <a:ext uri="{FF2B5EF4-FFF2-40B4-BE49-F238E27FC236}">
                  <a16:creationId xmlns:a16="http://schemas.microsoft.com/office/drawing/2014/main" id="{105C5DFE-083D-186D-4BE4-5026274940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605" t="62658" r="6935" b="24711"/>
            <a:stretch/>
          </p:blipFill>
          <p:spPr bwMode="auto">
            <a:xfrm>
              <a:off x="8107221" y="3298409"/>
              <a:ext cx="323850" cy="34290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3A8794C6-1578-6828-B686-4AE6654CD8CF}"/>
                </a:ext>
              </a:extLst>
            </p:cNvPr>
            <p:cNvSpPr txBox="1"/>
            <p:nvPr/>
          </p:nvSpPr>
          <p:spPr>
            <a:xfrm>
              <a:off x="8443122" y="3345860"/>
              <a:ext cx="884660" cy="276999"/>
            </a:xfrm>
            <a:prstGeom prst="rect">
              <a:avLst/>
            </a:prstGeom>
            <a:noFill/>
          </p:spPr>
          <p:txBody>
            <a:bodyPr wrap="square" rtlCol="0">
              <a:spAutoFit/>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cs typeface="+mn-cs"/>
                </a:rPr>
                <a:t>大量计算</a:t>
              </a:r>
            </a:p>
          </p:txBody>
        </p:sp>
        <p:sp>
          <p:nvSpPr>
            <p:cNvPr id="10" name="圆柱形 57">
              <a:extLst>
                <a:ext uri="{FF2B5EF4-FFF2-40B4-BE49-F238E27FC236}">
                  <a16:creationId xmlns:a16="http://schemas.microsoft.com/office/drawing/2014/main" id="{E2A98300-C77F-4C6E-819C-4C409100B2AB}"/>
                </a:ext>
              </a:extLst>
            </p:cNvPr>
            <p:cNvSpPr/>
            <p:nvPr/>
          </p:nvSpPr>
          <p:spPr>
            <a:xfrm>
              <a:off x="8107221" y="3722261"/>
              <a:ext cx="323850" cy="2160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25B1C86C-F242-ADD0-94B5-FADFF4AEBF10}"/>
                </a:ext>
              </a:extLst>
            </p:cNvPr>
            <p:cNvSpPr txBox="1"/>
            <p:nvPr/>
          </p:nvSpPr>
          <p:spPr>
            <a:xfrm>
              <a:off x="8431071" y="3678076"/>
              <a:ext cx="884660" cy="276999"/>
            </a:xfrm>
            <a:prstGeom prst="rect">
              <a:avLst/>
            </a:prstGeom>
            <a:noFill/>
          </p:spPr>
          <p:txBody>
            <a:bodyPr wrap="square" rtlCol="0">
              <a:spAutoFit/>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cs typeface="+mn-cs"/>
                </a:rPr>
                <a:t>本地访存</a:t>
              </a:r>
            </a:p>
          </p:txBody>
        </p:sp>
      </p:grpSp>
      <p:sp>
        <p:nvSpPr>
          <p:cNvPr id="12" name="圆角矩形 11">
            <a:extLst>
              <a:ext uri="{FF2B5EF4-FFF2-40B4-BE49-F238E27FC236}">
                <a16:creationId xmlns:a16="http://schemas.microsoft.com/office/drawing/2014/main" id="{B4BE506D-BD46-C3CA-5D17-A1245D6B71D2}"/>
              </a:ext>
            </a:extLst>
          </p:cNvPr>
          <p:cNvSpPr/>
          <p:nvPr/>
        </p:nvSpPr>
        <p:spPr>
          <a:xfrm>
            <a:off x="5162821" y="2358869"/>
            <a:ext cx="2067122" cy="79577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协调节点</a:t>
            </a:r>
          </a:p>
        </p:txBody>
      </p:sp>
      <p:grpSp>
        <p:nvGrpSpPr>
          <p:cNvPr id="13" name="组合 12">
            <a:extLst>
              <a:ext uri="{FF2B5EF4-FFF2-40B4-BE49-F238E27FC236}">
                <a16:creationId xmlns:a16="http://schemas.microsoft.com/office/drawing/2014/main" id="{D0226BFB-0211-BD5E-789A-3B825C38F43D}"/>
              </a:ext>
            </a:extLst>
          </p:cNvPr>
          <p:cNvGrpSpPr/>
          <p:nvPr/>
        </p:nvGrpSpPr>
        <p:grpSpPr>
          <a:xfrm>
            <a:off x="4755016" y="3525524"/>
            <a:ext cx="2915640" cy="1232236"/>
            <a:chOff x="462361" y="2783859"/>
            <a:chExt cx="2915640" cy="1232236"/>
          </a:xfrm>
        </p:grpSpPr>
        <p:sp>
          <p:nvSpPr>
            <p:cNvPr id="14" name="圆角矩形 13">
              <a:extLst>
                <a:ext uri="{FF2B5EF4-FFF2-40B4-BE49-F238E27FC236}">
                  <a16:creationId xmlns:a16="http://schemas.microsoft.com/office/drawing/2014/main" id="{DE67EBAD-7AF6-8845-24E0-83B2CED94047}"/>
                </a:ext>
              </a:extLst>
            </p:cNvPr>
            <p:cNvSpPr/>
            <p:nvPr/>
          </p:nvSpPr>
          <p:spPr>
            <a:xfrm>
              <a:off x="462361" y="2783859"/>
              <a:ext cx="1282249" cy="1221999"/>
            </a:xfrm>
            <a:prstGeom prst="round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数据节点</a:t>
              </a: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5" name="Picture 2" descr="ERP Automation Benefits and Trends">
              <a:extLst>
                <a:ext uri="{FF2B5EF4-FFF2-40B4-BE49-F238E27FC236}">
                  <a16:creationId xmlns:a16="http://schemas.microsoft.com/office/drawing/2014/main" id="{644D8B39-202A-BC80-91EC-2CB1EAD6B3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605" t="62658" r="6935" b="24711"/>
            <a:stretch/>
          </p:blipFill>
          <p:spPr bwMode="auto">
            <a:xfrm>
              <a:off x="546316" y="3293974"/>
              <a:ext cx="323850" cy="342901"/>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828FB2E0-950A-D2DF-C47B-A49E10DB6840}"/>
                </a:ext>
              </a:extLst>
            </p:cNvPr>
            <p:cNvSpPr txBox="1"/>
            <p:nvPr/>
          </p:nvSpPr>
          <p:spPr>
            <a:xfrm>
              <a:off x="882217" y="3341425"/>
              <a:ext cx="884660" cy="276999"/>
            </a:xfrm>
            <a:prstGeom prst="rect">
              <a:avLst/>
            </a:prstGeom>
            <a:noFill/>
          </p:spPr>
          <p:txBody>
            <a:bodyPr wrap="square" rtlCol="0">
              <a:spAutoFit/>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cs typeface="+mn-cs"/>
                </a:rPr>
                <a:t>大量计算</a:t>
              </a:r>
            </a:p>
          </p:txBody>
        </p:sp>
        <p:sp>
          <p:nvSpPr>
            <p:cNvPr id="17" name="圆柱形 7">
              <a:extLst>
                <a:ext uri="{FF2B5EF4-FFF2-40B4-BE49-F238E27FC236}">
                  <a16:creationId xmlns:a16="http://schemas.microsoft.com/office/drawing/2014/main" id="{2321D318-FEE0-B2A8-C0D7-6BCFBD0861EA}"/>
                </a:ext>
              </a:extLst>
            </p:cNvPr>
            <p:cNvSpPr/>
            <p:nvPr/>
          </p:nvSpPr>
          <p:spPr>
            <a:xfrm>
              <a:off x="546316" y="3717826"/>
              <a:ext cx="323850" cy="2160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3803FA42-EC86-DB78-764C-715695C632D7}"/>
                </a:ext>
              </a:extLst>
            </p:cNvPr>
            <p:cNvSpPr txBox="1"/>
            <p:nvPr/>
          </p:nvSpPr>
          <p:spPr>
            <a:xfrm>
              <a:off x="870166" y="3673641"/>
              <a:ext cx="884660" cy="276999"/>
            </a:xfrm>
            <a:prstGeom prst="rect">
              <a:avLst/>
            </a:prstGeom>
            <a:noFill/>
          </p:spPr>
          <p:txBody>
            <a:bodyPr wrap="square" rtlCol="0">
              <a:spAutoFit/>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cs typeface="+mn-cs"/>
                </a:rPr>
                <a:t>本地访存</a:t>
              </a:r>
            </a:p>
          </p:txBody>
        </p:sp>
        <p:sp>
          <p:nvSpPr>
            <p:cNvPr id="19" name="圆角矩形 18">
              <a:extLst>
                <a:ext uri="{FF2B5EF4-FFF2-40B4-BE49-F238E27FC236}">
                  <a16:creationId xmlns:a16="http://schemas.microsoft.com/office/drawing/2014/main" id="{DDA7ECE9-B42B-2E02-4A1F-C9812D520F9E}"/>
                </a:ext>
              </a:extLst>
            </p:cNvPr>
            <p:cNvSpPr/>
            <p:nvPr/>
          </p:nvSpPr>
          <p:spPr>
            <a:xfrm>
              <a:off x="2095752" y="2794096"/>
              <a:ext cx="1282249" cy="1221999"/>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数据节点</a:t>
              </a: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20" name="文本框 19">
            <a:extLst>
              <a:ext uri="{FF2B5EF4-FFF2-40B4-BE49-F238E27FC236}">
                <a16:creationId xmlns:a16="http://schemas.microsoft.com/office/drawing/2014/main" id="{A7E75EBA-5BAE-BAF6-7E36-B744EAF52497}"/>
              </a:ext>
            </a:extLst>
          </p:cNvPr>
          <p:cNvSpPr txBox="1"/>
          <p:nvPr/>
        </p:nvSpPr>
        <p:spPr>
          <a:xfrm>
            <a:off x="5766775" y="2756756"/>
            <a:ext cx="884660" cy="261610"/>
          </a:xfrm>
          <a:prstGeom prst="rect">
            <a:avLst/>
          </a:prstGeom>
          <a:noFill/>
        </p:spPr>
        <p:txBody>
          <a:bodyPr wrap="square" rtlCol="0">
            <a:spAutoFit/>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cs typeface="+mn-cs"/>
              </a:rPr>
              <a:t>网络代理</a:t>
            </a:r>
          </a:p>
        </p:txBody>
      </p:sp>
      <p:cxnSp>
        <p:nvCxnSpPr>
          <p:cNvPr id="21" name="直接箭头连接符 12">
            <a:extLst>
              <a:ext uri="{FF2B5EF4-FFF2-40B4-BE49-F238E27FC236}">
                <a16:creationId xmlns:a16="http://schemas.microsoft.com/office/drawing/2014/main" id="{6EA6EF37-1C10-CA74-5502-46F8094D4692}"/>
              </a:ext>
            </a:extLst>
          </p:cNvPr>
          <p:cNvCxnSpPr/>
          <p:nvPr/>
        </p:nvCxnSpPr>
        <p:spPr>
          <a:xfrm flipV="1">
            <a:off x="5468312" y="3143996"/>
            <a:ext cx="740793" cy="381528"/>
          </a:xfrm>
          <a:prstGeom prst="straightConnector1">
            <a:avLst/>
          </a:prstGeom>
          <a:ln w="57150">
            <a:solidFill>
              <a:schemeClr val="accent2">
                <a:lumMod val="75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22" name="圆角矩形 21">
            <a:extLst>
              <a:ext uri="{FF2B5EF4-FFF2-40B4-BE49-F238E27FC236}">
                <a16:creationId xmlns:a16="http://schemas.microsoft.com/office/drawing/2014/main" id="{833DEA54-F0F2-1ED7-9E78-7C6C19A74622}"/>
              </a:ext>
            </a:extLst>
          </p:cNvPr>
          <p:cNvSpPr/>
          <p:nvPr/>
        </p:nvSpPr>
        <p:spPr>
          <a:xfrm>
            <a:off x="9040310" y="2353974"/>
            <a:ext cx="2067122" cy="795775"/>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协调节点</a:t>
            </a:r>
          </a:p>
        </p:txBody>
      </p:sp>
      <p:grpSp>
        <p:nvGrpSpPr>
          <p:cNvPr id="23" name="组合 22">
            <a:extLst>
              <a:ext uri="{FF2B5EF4-FFF2-40B4-BE49-F238E27FC236}">
                <a16:creationId xmlns:a16="http://schemas.microsoft.com/office/drawing/2014/main" id="{64F5573E-4B69-D0B6-1C56-428BC5AAE095}"/>
              </a:ext>
            </a:extLst>
          </p:cNvPr>
          <p:cNvGrpSpPr/>
          <p:nvPr/>
        </p:nvGrpSpPr>
        <p:grpSpPr>
          <a:xfrm>
            <a:off x="8632505" y="3520629"/>
            <a:ext cx="1304516" cy="1221999"/>
            <a:chOff x="8023266" y="2788294"/>
            <a:chExt cx="1304516" cy="1221999"/>
          </a:xfrm>
        </p:grpSpPr>
        <p:sp>
          <p:nvSpPr>
            <p:cNvPr id="24" name="圆角矩形 23">
              <a:extLst>
                <a:ext uri="{FF2B5EF4-FFF2-40B4-BE49-F238E27FC236}">
                  <a16:creationId xmlns:a16="http://schemas.microsoft.com/office/drawing/2014/main" id="{841A59DA-1BAE-0430-2630-3A6C9F90C311}"/>
                </a:ext>
              </a:extLst>
            </p:cNvPr>
            <p:cNvSpPr/>
            <p:nvPr/>
          </p:nvSpPr>
          <p:spPr>
            <a:xfrm>
              <a:off x="8023266" y="2788294"/>
              <a:ext cx="1282249" cy="1221999"/>
            </a:xfrm>
            <a:prstGeom prst="round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数据节点</a:t>
              </a: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5" name="Picture 2" descr="ERP Automation Benefits and Trends">
              <a:extLst>
                <a:ext uri="{FF2B5EF4-FFF2-40B4-BE49-F238E27FC236}">
                  <a16:creationId xmlns:a16="http://schemas.microsoft.com/office/drawing/2014/main" id="{FCCA20C3-5A3D-0FE6-09CE-31D2C23140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605" t="62658" r="6935" b="24711"/>
            <a:stretch/>
          </p:blipFill>
          <p:spPr bwMode="auto">
            <a:xfrm>
              <a:off x="8107221" y="3298409"/>
              <a:ext cx="323850" cy="342901"/>
            </a:xfrm>
            <a:prstGeom prst="rect">
              <a:avLst/>
            </a:prstGeom>
            <a:noFill/>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4BC3553D-004F-2F8D-593E-EDD40C70AE29}"/>
                </a:ext>
              </a:extLst>
            </p:cNvPr>
            <p:cNvSpPr txBox="1"/>
            <p:nvPr/>
          </p:nvSpPr>
          <p:spPr>
            <a:xfrm>
              <a:off x="8443122" y="3345860"/>
              <a:ext cx="884660" cy="276999"/>
            </a:xfrm>
            <a:prstGeom prst="rect">
              <a:avLst/>
            </a:prstGeom>
            <a:noFill/>
          </p:spPr>
          <p:txBody>
            <a:bodyPr wrap="square" rtlCol="0">
              <a:spAutoFit/>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cs typeface="+mn-cs"/>
                </a:rPr>
                <a:t>大量计算</a:t>
              </a:r>
            </a:p>
          </p:txBody>
        </p:sp>
        <p:sp>
          <p:nvSpPr>
            <p:cNvPr id="27" name="圆柱形 18">
              <a:extLst>
                <a:ext uri="{FF2B5EF4-FFF2-40B4-BE49-F238E27FC236}">
                  <a16:creationId xmlns:a16="http://schemas.microsoft.com/office/drawing/2014/main" id="{6FE0EE33-F55B-0504-BC25-0105397D4052}"/>
                </a:ext>
              </a:extLst>
            </p:cNvPr>
            <p:cNvSpPr/>
            <p:nvPr/>
          </p:nvSpPr>
          <p:spPr>
            <a:xfrm>
              <a:off x="8107221" y="3722261"/>
              <a:ext cx="323850" cy="2160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文本框 27">
              <a:extLst>
                <a:ext uri="{FF2B5EF4-FFF2-40B4-BE49-F238E27FC236}">
                  <a16:creationId xmlns:a16="http://schemas.microsoft.com/office/drawing/2014/main" id="{ACC31E7C-0C58-3E0B-81C4-63DC94CC744C}"/>
                </a:ext>
              </a:extLst>
            </p:cNvPr>
            <p:cNvSpPr txBox="1"/>
            <p:nvPr/>
          </p:nvSpPr>
          <p:spPr>
            <a:xfrm>
              <a:off x="8431071" y="3678076"/>
              <a:ext cx="884660" cy="276999"/>
            </a:xfrm>
            <a:prstGeom prst="rect">
              <a:avLst/>
            </a:prstGeom>
            <a:noFill/>
          </p:spPr>
          <p:txBody>
            <a:bodyPr wrap="square" rtlCol="0">
              <a:spAutoFit/>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cs typeface="+mn-cs"/>
                </a:rPr>
                <a:t>本地访存</a:t>
              </a:r>
            </a:p>
          </p:txBody>
        </p:sp>
      </p:grpSp>
      <p:sp>
        <p:nvSpPr>
          <p:cNvPr id="29" name="文本框 28">
            <a:extLst>
              <a:ext uri="{FF2B5EF4-FFF2-40B4-BE49-F238E27FC236}">
                <a16:creationId xmlns:a16="http://schemas.microsoft.com/office/drawing/2014/main" id="{EC447883-BC42-28B9-1C55-D376F1C98122}"/>
              </a:ext>
            </a:extLst>
          </p:cNvPr>
          <p:cNvSpPr txBox="1"/>
          <p:nvPr/>
        </p:nvSpPr>
        <p:spPr>
          <a:xfrm>
            <a:off x="9644264" y="2751861"/>
            <a:ext cx="884660" cy="261610"/>
          </a:xfrm>
          <a:prstGeom prst="rect">
            <a:avLst/>
          </a:prstGeom>
          <a:noFill/>
        </p:spPr>
        <p:txBody>
          <a:bodyPr wrap="square" rtlCol="0">
            <a:spAutoFit/>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cs typeface="+mn-cs"/>
              </a:rPr>
              <a:t>网络代理</a:t>
            </a:r>
          </a:p>
        </p:txBody>
      </p:sp>
      <p:cxnSp>
        <p:nvCxnSpPr>
          <p:cNvPr id="30" name="直接箭头连接符 22">
            <a:extLst>
              <a:ext uri="{FF2B5EF4-FFF2-40B4-BE49-F238E27FC236}">
                <a16:creationId xmlns:a16="http://schemas.microsoft.com/office/drawing/2014/main" id="{3070DA2F-DCAA-8AC2-8EC3-68D02DDCDAAC}"/>
              </a:ext>
            </a:extLst>
          </p:cNvPr>
          <p:cNvCxnSpPr/>
          <p:nvPr/>
        </p:nvCxnSpPr>
        <p:spPr>
          <a:xfrm flipV="1">
            <a:off x="9345801" y="3139101"/>
            <a:ext cx="740793" cy="381528"/>
          </a:xfrm>
          <a:prstGeom prst="straightConnector1">
            <a:avLst/>
          </a:prstGeom>
          <a:ln w="57150">
            <a:solidFill>
              <a:schemeClr val="accent2">
                <a:lumMod val="75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 name="直接箭头连接符 23">
            <a:extLst>
              <a:ext uri="{FF2B5EF4-FFF2-40B4-BE49-F238E27FC236}">
                <a16:creationId xmlns:a16="http://schemas.microsoft.com/office/drawing/2014/main" id="{3DBB8C9E-2921-54F5-ED5A-87310013EFC7}"/>
              </a:ext>
            </a:extLst>
          </p:cNvPr>
          <p:cNvCxnSpPr>
            <a:endCxn id="22" idx="2"/>
          </p:cNvCxnSpPr>
          <p:nvPr/>
        </p:nvCxnSpPr>
        <p:spPr>
          <a:xfrm flipH="1" flipV="1">
            <a:off x="10073871" y="3149749"/>
            <a:ext cx="900029" cy="397887"/>
          </a:xfrm>
          <a:prstGeom prst="straightConnector1">
            <a:avLst/>
          </a:prstGeom>
          <a:ln w="57150">
            <a:solidFill>
              <a:schemeClr val="accent2">
                <a:lumMod val="75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 name="直接箭头连接符 24">
            <a:extLst>
              <a:ext uri="{FF2B5EF4-FFF2-40B4-BE49-F238E27FC236}">
                <a16:creationId xmlns:a16="http://schemas.microsoft.com/office/drawing/2014/main" id="{B54D35C4-6574-B305-94E4-B7879370E7E5}"/>
              </a:ext>
            </a:extLst>
          </p:cNvPr>
          <p:cNvCxnSpPr/>
          <p:nvPr/>
        </p:nvCxnSpPr>
        <p:spPr>
          <a:xfrm flipH="1">
            <a:off x="9725029" y="3971154"/>
            <a:ext cx="798856" cy="14589"/>
          </a:xfrm>
          <a:prstGeom prst="straightConnector1">
            <a:avLst/>
          </a:prstGeom>
          <a:ln w="57150">
            <a:solidFill>
              <a:schemeClr val="accent2">
                <a:lumMod val="75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3" name="圆角矩形 32">
            <a:extLst>
              <a:ext uri="{FF2B5EF4-FFF2-40B4-BE49-F238E27FC236}">
                <a16:creationId xmlns:a16="http://schemas.microsoft.com/office/drawing/2014/main" id="{43A3A8C8-963E-9B28-C005-0AC51E43046E}"/>
              </a:ext>
            </a:extLst>
          </p:cNvPr>
          <p:cNvSpPr/>
          <p:nvPr/>
        </p:nvSpPr>
        <p:spPr>
          <a:xfrm>
            <a:off x="847330" y="2358869"/>
            <a:ext cx="2067122" cy="795775"/>
          </a:xfrm>
          <a:prstGeom prst="round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协调节点</a:t>
            </a:r>
          </a:p>
        </p:txBody>
      </p:sp>
      <p:grpSp>
        <p:nvGrpSpPr>
          <p:cNvPr id="34" name="组合 33">
            <a:extLst>
              <a:ext uri="{FF2B5EF4-FFF2-40B4-BE49-F238E27FC236}">
                <a16:creationId xmlns:a16="http://schemas.microsoft.com/office/drawing/2014/main" id="{3CDA632C-BA2F-DECA-5152-26C5E5B6FD63}"/>
              </a:ext>
            </a:extLst>
          </p:cNvPr>
          <p:cNvGrpSpPr/>
          <p:nvPr/>
        </p:nvGrpSpPr>
        <p:grpSpPr>
          <a:xfrm>
            <a:off x="439525" y="3525524"/>
            <a:ext cx="1304516" cy="1221999"/>
            <a:chOff x="462361" y="2783859"/>
            <a:chExt cx="1304516" cy="1221999"/>
          </a:xfrm>
        </p:grpSpPr>
        <p:sp>
          <p:nvSpPr>
            <p:cNvPr id="35" name="圆角矩形 34">
              <a:extLst>
                <a:ext uri="{FF2B5EF4-FFF2-40B4-BE49-F238E27FC236}">
                  <a16:creationId xmlns:a16="http://schemas.microsoft.com/office/drawing/2014/main" id="{28A33B49-BC6A-DE5B-EE06-69406F599E1A}"/>
                </a:ext>
              </a:extLst>
            </p:cNvPr>
            <p:cNvSpPr/>
            <p:nvPr/>
          </p:nvSpPr>
          <p:spPr>
            <a:xfrm>
              <a:off x="462361" y="2783859"/>
              <a:ext cx="1282249" cy="1221999"/>
            </a:xfrm>
            <a:prstGeom prst="round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数据节点</a:t>
              </a: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p>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6" name="Picture 2" descr="ERP Automation Benefits and Trends">
              <a:extLst>
                <a:ext uri="{FF2B5EF4-FFF2-40B4-BE49-F238E27FC236}">
                  <a16:creationId xmlns:a16="http://schemas.microsoft.com/office/drawing/2014/main" id="{6996F194-B732-BCCD-1205-6A927BA34A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605" t="62658" r="6935" b="24711"/>
            <a:stretch/>
          </p:blipFill>
          <p:spPr bwMode="auto">
            <a:xfrm>
              <a:off x="546316" y="3293974"/>
              <a:ext cx="323850" cy="342901"/>
            </a:xfrm>
            <a:prstGeom prst="rect">
              <a:avLst/>
            </a:prstGeom>
            <a:noFill/>
            <a:extLst>
              <a:ext uri="{909E8E84-426E-40DD-AFC4-6F175D3DCCD1}">
                <a14:hiddenFill xmlns:a14="http://schemas.microsoft.com/office/drawing/2010/main">
                  <a:solidFill>
                    <a:srgbClr val="FFFFFF"/>
                  </a:solidFill>
                </a14:hiddenFill>
              </a:ext>
            </a:extLst>
          </p:spPr>
        </p:pic>
        <p:sp>
          <p:nvSpPr>
            <p:cNvPr id="37" name="文本框 36">
              <a:extLst>
                <a:ext uri="{FF2B5EF4-FFF2-40B4-BE49-F238E27FC236}">
                  <a16:creationId xmlns:a16="http://schemas.microsoft.com/office/drawing/2014/main" id="{8C45F1F9-F2CF-E6D6-51B8-19EF3E02A21C}"/>
                </a:ext>
              </a:extLst>
            </p:cNvPr>
            <p:cNvSpPr txBox="1"/>
            <p:nvPr/>
          </p:nvSpPr>
          <p:spPr>
            <a:xfrm>
              <a:off x="882217" y="3341425"/>
              <a:ext cx="884660" cy="276999"/>
            </a:xfrm>
            <a:prstGeom prst="rect">
              <a:avLst/>
            </a:prstGeom>
            <a:noFill/>
          </p:spPr>
          <p:txBody>
            <a:bodyPr wrap="square" rtlCol="0">
              <a:spAutoFit/>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cs typeface="+mn-cs"/>
                </a:rPr>
                <a:t>少量计算</a:t>
              </a:r>
            </a:p>
          </p:txBody>
        </p:sp>
        <p:sp>
          <p:nvSpPr>
            <p:cNvPr id="38" name="圆柱形 30">
              <a:extLst>
                <a:ext uri="{FF2B5EF4-FFF2-40B4-BE49-F238E27FC236}">
                  <a16:creationId xmlns:a16="http://schemas.microsoft.com/office/drawing/2014/main" id="{3F30FFD0-0B15-2D62-9185-463B5CC16A63}"/>
                </a:ext>
              </a:extLst>
            </p:cNvPr>
            <p:cNvSpPr/>
            <p:nvPr/>
          </p:nvSpPr>
          <p:spPr>
            <a:xfrm>
              <a:off x="546316" y="3717826"/>
              <a:ext cx="323850" cy="2160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文本框 38">
              <a:extLst>
                <a:ext uri="{FF2B5EF4-FFF2-40B4-BE49-F238E27FC236}">
                  <a16:creationId xmlns:a16="http://schemas.microsoft.com/office/drawing/2014/main" id="{2C142347-C98C-A175-90E3-7A0E7654B89D}"/>
                </a:ext>
              </a:extLst>
            </p:cNvPr>
            <p:cNvSpPr txBox="1"/>
            <p:nvPr/>
          </p:nvSpPr>
          <p:spPr>
            <a:xfrm>
              <a:off x="870166" y="3673641"/>
              <a:ext cx="884660" cy="276999"/>
            </a:xfrm>
            <a:prstGeom prst="rect">
              <a:avLst/>
            </a:prstGeom>
            <a:noFill/>
          </p:spPr>
          <p:txBody>
            <a:bodyPr wrap="square" rtlCol="0">
              <a:spAutoFit/>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cs typeface="+mn-cs"/>
                </a:rPr>
                <a:t>本地访存</a:t>
              </a:r>
            </a:p>
          </p:txBody>
        </p:sp>
      </p:grpSp>
      <p:cxnSp>
        <p:nvCxnSpPr>
          <p:cNvPr id="40" name="直接箭头连接符 33">
            <a:extLst>
              <a:ext uri="{FF2B5EF4-FFF2-40B4-BE49-F238E27FC236}">
                <a16:creationId xmlns:a16="http://schemas.microsoft.com/office/drawing/2014/main" id="{4643D69B-239B-12FE-16EF-CA7196D6A939}"/>
              </a:ext>
            </a:extLst>
          </p:cNvPr>
          <p:cNvCxnSpPr/>
          <p:nvPr/>
        </p:nvCxnSpPr>
        <p:spPr>
          <a:xfrm flipV="1">
            <a:off x="1152821" y="3143996"/>
            <a:ext cx="740793" cy="381528"/>
          </a:xfrm>
          <a:prstGeom prst="straightConnector1">
            <a:avLst/>
          </a:prstGeom>
          <a:ln w="133350">
            <a:solidFill>
              <a:schemeClr val="accent2">
                <a:lumMod val="75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41" name="Picture 2" descr="ERP Automation Benefits and Trends">
            <a:extLst>
              <a:ext uri="{FF2B5EF4-FFF2-40B4-BE49-F238E27FC236}">
                <a16:creationId xmlns:a16="http://schemas.microsoft.com/office/drawing/2014/main" id="{AA2F7D35-A7E6-65A9-6626-8C7ADF6FF2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605" t="62658" r="6935" b="24711"/>
          <a:stretch/>
        </p:blipFill>
        <p:spPr bwMode="auto">
          <a:xfrm>
            <a:off x="1360115" y="2692946"/>
            <a:ext cx="323850" cy="342901"/>
          </a:xfrm>
          <a:prstGeom prst="rect">
            <a:avLst/>
          </a:prstGeom>
          <a:noFill/>
          <a:extLst>
            <a:ext uri="{909E8E84-426E-40DD-AFC4-6F175D3DCCD1}">
              <a14:hiddenFill xmlns:a14="http://schemas.microsoft.com/office/drawing/2010/main">
                <a:solidFill>
                  <a:srgbClr val="FFFFFF"/>
                </a:solidFill>
              </a14:hiddenFill>
            </a:ext>
          </a:extLst>
        </p:spPr>
      </p:pic>
      <p:sp>
        <p:nvSpPr>
          <p:cNvPr id="42" name="文本框 41">
            <a:extLst>
              <a:ext uri="{FF2B5EF4-FFF2-40B4-BE49-F238E27FC236}">
                <a16:creationId xmlns:a16="http://schemas.microsoft.com/office/drawing/2014/main" id="{6BFEF2CC-5189-41F2-A259-C3F06128FA4E}"/>
              </a:ext>
            </a:extLst>
          </p:cNvPr>
          <p:cNvSpPr txBox="1"/>
          <p:nvPr/>
        </p:nvSpPr>
        <p:spPr>
          <a:xfrm>
            <a:off x="1696016" y="2740397"/>
            <a:ext cx="884660" cy="261610"/>
          </a:xfrm>
          <a:prstGeom prst="rect">
            <a:avLst/>
          </a:prstGeom>
          <a:noFill/>
        </p:spPr>
        <p:txBody>
          <a:bodyPr wrap="square" rtlCol="0">
            <a:spAutoFit/>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cs typeface="+mn-cs"/>
              </a:rPr>
              <a:t>大量计算</a:t>
            </a:r>
          </a:p>
        </p:txBody>
      </p:sp>
      <p:cxnSp>
        <p:nvCxnSpPr>
          <p:cNvPr id="43" name="直接箭头连接符 36">
            <a:extLst>
              <a:ext uri="{FF2B5EF4-FFF2-40B4-BE49-F238E27FC236}">
                <a16:creationId xmlns:a16="http://schemas.microsoft.com/office/drawing/2014/main" id="{D06B912F-4762-7761-62D1-2F762498F66E}"/>
              </a:ext>
            </a:extLst>
          </p:cNvPr>
          <p:cNvCxnSpPr>
            <a:endCxn id="33" idx="2"/>
          </p:cNvCxnSpPr>
          <p:nvPr/>
        </p:nvCxnSpPr>
        <p:spPr>
          <a:xfrm flipH="1" flipV="1">
            <a:off x="1880891" y="3154644"/>
            <a:ext cx="709423" cy="375775"/>
          </a:xfrm>
          <a:prstGeom prst="straightConnector1">
            <a:avLst/>
          </a:prstGeom>
          <a:ln w="133350">
            <a:solidFill>
              <a:schemeClr val="accent2">
                <a:lumMod val="75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44" name="组合 43">
            <a:extLst>
              <a:ext uri="{FF2B5EF4-FFF2-40B4-BE49-F238E27FC236}">
                <a16:creationId xmlns:a16="http://schemas.microsoft.com/office/drawing/2014/main" id="{35EACE97-65BC-96BB-F355-B4A7EBB5DFA4}"/>
              </a:ext>
            </a:extLst>
          </p:cNvPr>
          <p:cNvGrpSpPr/>
          <p:nvPr/>
        </p:nvGrpSpPr>
        <p:grpSpPr>
          <a:xfrm>
            <a:off x="2056828" y="3525524"/>
            <a:ext cx="1304516" cy="1221999"/>
            <a:chOff x="8023266" y="2788294"/>
            <a:chExt cx="1304516" cy="1221999"/>
          </a:xfrm>
        </p:grpSpPr>
        <p:sp>
          <p:nvSpPr>
            <p:cNvPr id="45" name="圆角矩形 44">
              <a:extLst>
                <a:ext uri="{FF2B5EF4-FFF2-40B4-BE49-F238E27FC236}">
                  <a16:creationId xmlns:a16="http://schemas.microsoft.com/office/drawing/2014/main" id="{8E8023D3-19C4-3680-4C9C-6CBC5795CC81}"/>
                </a:ext>
              </a:extLst>
            </p:cNvPr>
            <p:cNvSpPr/>
            <p:nvPr/>
          </p:nvSpPr>
          <p:spPr>
            <a:xfrm>
              <a:off x="8023266" y="2788294"/>
              <a:ext cx="1282249" cy="1221999"/>
            </a:xfrm>
            <a:prstGeom prst="roundRect">
              <a:avLst/>
            </a:prstGeom>
            <a:solidFill>
              <a:srgbClr val="F2F2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数据节点</a:t>
              </a: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p>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46" name="Picture 2" descr="ERP Automation Benefits and Trends">
              <a:extLst>
                <a:ext uri="{FF2B5EF4-FFF2-40B4-BE49-F238E27FC236}">
                  <a16:creationId xmlns:a16="http://schemas.microsoft.com/office/drawing/2014/main" id="{AE8DDE36-5414-4EF0-9DA5-DE20A7BE8A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605" t="62658" r="6935" b="24711"/>
            <a:stretch/>
          </p:blipFill>
          <p:spPr bwMode="auto">
            <a:xfrm>
              <a:off x="8107221" y="3298409"/>
              <a:ext cx="323850" cy="342901"/>
            </a:xfrm>
            <a:prstGeom prst="rect">
              <a:avLst/>
            </a:prstGeom>
            <a:noFill/>
            <a:extLst>
              <a:ext uri="{909E8E84-426E-40DD-AFC4-6F175D3DCCD1}">
                <a14:hiddenFill xmlns:a14="http://schemas.microsoft.com/office/drawing/2010/main">
                  <a:solidFill>
                    <a:srgbClr val="FFFFFF"/>
                  </a:solidFill>
                </a14:hiddenFill>
              </a:ext>
            </a:extLst>
          </p:spPr>
        </p:pic>
        <p:sp>
          <p:nvSpPr>
            <p:cNvPr id="47" name="文本框 46">
              <a:extLst>
                <a:ext uri="{FF2B5EF4-FFF2-40B4-BE49-F238E27FC236}">
                  <a16:creationId xmlns:a16="http://schemas.microsoft.com/office/drawing/2014/main" id="{266E8993-D298-CE4B-BC7C-3174DDC01F78}"/>
                </a:ext>
              </a:extLst>
            </p:cNvPr>
            <p:cNvSpPr txBox="1"/>
            <p:nvPr/>
          </p:nvSpPr>
          <p:spPr>
            <a:xfrm>
              <a:off x="8443122" y="3345860"/>
              <a:ext cx="884660" cy="276999"/>
            </a:xfrm>
            <a:prstGeom prst="rect">
              <a:avLst/>
            </a:prstGeom>
            <a:noFill/>
          </p:spPr>
          <p:txBody>
            <a:bodyPr wrap="square" rtlCol="0">
              <a:spAutoFit/>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cs typeface="+mn-cs"/>
                </a:rPr>
                <a:t>少量计算</a:t>
              </a:r>
            </a:p>
          </p:txBody>
        </p:sp>
        <p:sp>
          <p:nvSpPr>
            <p:cNvPr id="48" name="圆柱形 41">
              <a:extLst>
                <a:ext uri="{FF2B5EF4-FFF2-40B4-BE49-F238E27FC236}">
                  <a16:creationId xmlns:a16="http://schemas.microsoft.com/office/drawing/2014/main" id="{2EC56921-1A99-FE30-8686-77872B67FBE5}"/>
                </a:ext>
              </a:extLst>
            </p:cNvPr>
            <p:cNvSpPr/>
            <p:nvPr/>
          </p:nvSpPr>
          <p:spPr>
            <a:xfrm>
              <a:off x="8107221" y="3722261"/>
              <a:ext cx="323850" cy="21602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9" name="文本框 48">
              <a:extLst>
                <a:ext uri="{FF2B5EF4-FFF2-40B4-BE49-F238E27FC236}">
                  <a16:creationId xmlns:a16="http://schemas.microsoft.com/office/drawing/2014/main" id="{FAF5FA24-763F-1A3B-B7FF-1FE19D8020EE}"/>
                </a:ext>
              </a:extLst>
            </p:cNvPr>
            <p:cNvSpPr txBox="1"/>
            <p:nvPr/>
          </p:nvSpPr>
          <p:spPr>
            <a:xfrm>
              <a:off x="8431071" y="3678076"/>
              <a:ext cx="884660" cy="276999"/>
            </a:xfrm>
            <a:prstGeom prst="rect">
              <a:avLst/>
            </a:prstGeom>
            <a:noFill/>
          </p:spPr>
          <p:txBody>
            <a:bodyPr wrap="square" rtlCol="0">
              <a:spAutoFit/>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cs typeface="+mn-cs"/>
                </a:rPr>
                <a:t>本地访存</a:t>
              </a:r>
            </a:p>
          </p:txBody>
        </p:sp>
      </p:grpSp>
      <p:sp>
        <p:nvSpPr>
          <p:cNvPr id="50" name="文本框 49">
            <a:extLst>
              <a:ext uri="{FF2B5EF4-FFF2-40B4-BE49-F238E27FC236}">
                <a16:creationId xmlns:a16="http://schemas.microsoft.com/office/drawing/2014/main" id="{AD113270-9803-77BB-C029-A9EA83C08C26}"/>
              </a:ext>
            </a:extLst>
          </p:cNvPr>
          <p:cNvSpPr txBox="1"/>
          <p:nvPr/>
        </p:nvSpPr>
        <p:spPr>
          <a:xfrm>
            <a:off x="1487307" y="3324094"/>
            <a:ext cx="764799" cy="430887"/>
          </a:xfrm>
          <a:prstGeom prst="rect">
            <a:avLst/>
          </a:prstGeom>
          <a:noFill/>
        </p:spPr>
        <p:txBody>
          <a:bodyPr wrap="square" rtlCol="0">
            <a:spAutoFit/>
          </a:bodyP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cs typeface="+mn-cs"/>
              </a:rPr>
              <a:t>大量数据传输</a:t>
            </a:r>
          </a:p>
        </p:txBody>
      </p:sp>
      <p:sp>
        <p:nvSpPr>
          <p:cNvPr id="51" name="文本框 50">
            <a:extLst>
              <a:ext uri="{FF2B5EF4-FFF2-40B4-BE49-F238E27FC236}">
                <a16:creationId xmlns:a16="http://schemas.microsoft.com/office/drawing/2014/main" id="{CA823DFD-BE73-E027-A691-232054DDEB9A}"/>
              </a:ext>
            </a:extLst>
          </p:cNvPr>
          <p:cNvSpPr txBox="1"/>
          <p:nvPr/>
        </p:nvSpPr>
        <p:spPr>
          <a:xfrm>
            <a:off x="5877380" y="3283539"/>
            <a:ext cx="1209466" cy="261610"/>
          </a:xfrm>
          <a:prstGeom prst="rect">
            <a:avLst/>
          </a:prstGeom>
          <a:noFill/>
        </p:spPr>
        <p:txBody>
          <a:bodyPr wrap="square" rtlCol="0">
            <a:spAutoFit/>
          </a:bodyP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cs typeface="+mn-cs"/>
              </a:rPr>
              <a:t>少量数据传输</a:t>
            </a:r>
          </a:p>
        </p:txBody>
      </p:sp>
      <p:sp>
        <p:nvSpPr>
          <p:cNvPr id="52" name="文本框 51">
            <a:extLst>
              <a:ext uri="{FF2B5EF4-FFF2-40B4-BE49-F238E27FC236}">
                <a16:creationId xmlns:a16="http://schemas.microsoft.com/office/drawing/2014/main" id="{02DB4B50-A672-51E2-59C0-F59F53D13848}"/>
              </a:ext>
            </a:extLst>
          </p:cNvPr>
          <p:cNvSpPr txBox="1"/>
          <p:nvPr/>
        </p:nvSpPr>
        <p:spPr>
          <a:xfrm>
            <a:off x="9671288" y="3280236"/>
            <a:ext cx="852597" cy="430887"/>
          </a:xfrm>
          <a:prstGeom prst="rect">
            <a:avLst/>
          </a:prstGeom>
          <a:noFill/>
        </p:spPr>
        <p:txBody>
          <a:bodyPr wrap="square" rtlCol="0">
            <a:spAutoFit/>
          </a:bodyP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1F497D">
                    <a:lumMod val="50000"/>
                  </a:srgbClr>
                </a:solidFill>
                <a:effectLst/>
                <a:uLnTx/>
                <a:uFillTx/>
                <a:latin typeface="微软雅黑" panose="020B0503020204020204" pitchFamily="34" charset="-122"/>
                <a:ea typeface="微软雅黑" panose="020B0503020204020204" pitchFamily="34" charset="-122"/>
                <a:cs typeface="+mn-cs"/>
              </a:rPr>
              <a:t>少量数据传输</a:t>
            </a:r>
          </a:p>
        </p:txBody>
      </p:sp>
      <p:sp>
        <p:nvSpPr>
          <p:cNvPr id="53" name="文本框 52">
            <a:extLst>
              <a:ext uri="{FF2B5EF4-FFF2-40B4-BE49-F238E27FC236}">
                <a16:creationId xmlns:a16="http://schemas.microsoft.com/office/drawing/2014/main" id="{4C0FB7E8-EA72-F865-9E9F-C05E7E85EB3F}"/>
              </a:ext>
            </a:extLst>
          </p:cNvPr>
          <p:cNvSpPr txBox="1"/>
          <p:nvPr/>
        </p:nvSpPr>
        <p:spPr>
          <a:xfrm>
            <a:off x="264939" y="1899375"/>
            <a:ext cx="3257350" cy="369332"/>
          </a:xfrm>
          <a:prstGeom prst="rect">
            <a:avLst/>
          </a:prstGeom>
          <a:noFill/>
        </p:spPr>
        <p:txBody>
          <a:bodyPr wrap="square" rtlCol="0">
            <a:spAutoFit/>
          </a:bodyP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传统分发</a:t>
            </a:r>
            <a:r>
              <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汇聚的分布式计划</a:t>
            </a:r>
          </a:p>
        </p:txBody>
      </p:sp>
      <p:sp>
        <p:nvSpPr>
          <p:cNvPr id="54" name="文本框 53">
            <a:extLst>
              <a:ext uri="{FF2B5EF4-FFF2-40B4-BE49-F238E27FC236}">
                <a16:creationId xmlns:a16="http://schemas.microsoft.com/office/drawing/2014/main" id="{FDBF1C92-FB56-8587-CDAD-A1D15CA91613}"/>
              </a:ext>
            </a:extLst>
          </p:cNvPr>
          <p:cNvSpPr txBox="1"/>
          <p:nvPr/>
        </p:nvSpPr>
        <p:spPr>
          <a:xfrm>
            <a:off x="4533527" y="1886466"/>
            <a:ext cx="3257350" cy="369332"/>
          </a:xfrm>
          <a:prstGeom prst="rect">
            <a:avLst/>
          </a:prstGeom>
          <a:noFill/>
        </p:spPr>
        <p:txBody>
          <a:bodyPr wrap="square" rtlCol="0">
            <a:spAutoFit/>
          </a:bodyP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协调节点旁路技术</a:t>
            </a:r>
          </a:p>
        </p:txBody>
      </p:sp>
      <p:sp>
        <p:nvSpPr>
          <p:cNvPr id="55" name="文本框 54">
            <a:extLst>
              <a:ext uri="{FF2B5EF4-FFF2-40B4-BE49-F238E27FC236}">
                <a16:creationId xmlns:a16="http://schemas.microsoft.com/office/drawing/2014/main" id="{AED67F47-51FD-5F1E-318D-8353EC911F32}"/>
              </a:ext>
            </a:extLst>
          </p:cNvPr>
          <p:cNvSpPr txBox="1"/>
          <p:nvPr/>
        </p:nvSpPr>
        <p:spPr>
          <a:xfrm>
            <a:off x="8438376" y="1896477"/>
            <a:ext cx="3257350" cy="369332"/>
          </a:xfrm>
          <a:prstGeom prst="rect">
            <a:avLst/>
          </a:prstGeom>
          <a:noFill/>
        </p:spPr>
        <p:txBody>
          <a:bodyPr wrap="square" rtlCol="0">
            <a:spAutoFit/>
          </a:bodyP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数据节点自协同的流式计划</a:t>
            </a:r>
          </a:p>
        </p:txBody>
      </p:sp>
      <p:sp>
        <p:nvSpPr>
          <p:cNvPr id="56" name="燕尾形 55">
            <a:extLst>
              <a:ext uri="{FF2B5EF4-FFF2-40B4-BE49-F238E27FC236}">
                <a16:creationId xmlns:a16="http://schemas.microsoft.com/office/drawing/2014/main" id="{3018A13E-4733-3A32-A61C-C02FDB05BD8F}"/>
              </a:ext>
            </a:extLst>
          </p:cNvPr>
          <p:cNvSpPr/>
          <p:nvPr/>
        </p:nvSpPr>
        <p:spPr>
          <a:xfrm>
            <a:off x="3854136" y="3263383"/>
            <a:ext cx="563103" cy="303299"/>
          </a:xfrm>
          <a:prstGeom prst="chevron">
            <a:avLst/>
          </a:prstGeom>
          <a:solidFill>
            <a:srgbClr val="C54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7510934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18">
            <a:extLst>
              <a:ext uri="{FF2B5EF4-FFF2-40B4-BE49-F238E27FC236}">
                <a16:creationId xmlns:a16="http://schemas.microsoft.com/office/drawing/2014/main" id="{1CE344F1-6511-44EC-8CBB-E185E5B39302}"/>
              </a:ext>
            </a:extLst>
          </p:cNvPr>
          <p:cNvSpPr/>
          <p:nvPr/>
        </p:nvSpPr>
        <p:spPr>
          <a:xfrm>
            <a:off x="299068" y="5264135"/>
            <a:ext cx="11473831" cy="960926"/>
          </a:xfrm>
          <a:prstGeom prst="roundRect">
            <a:avLst>
              <a:gd name="adj" fmla="val 1617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10" name="Shape18">
            <a:extLst>
              <a:ext uri="{FF2B5EF4-FFF2-40B4-BE49-F238E27FC236}">
                <a16:creationId xmlns:a16="http://schemas.microsoft.com/office/drawing/2014/main" id="{1CE344F1-6511-44EC-8CBB-E185E5B39302}"/>
              </a:ext>
            </a:extLst>
          </p:cNvPr>
          <p:cNvSpPr/>
          <p:nvPr/>
        </p:nvSpPr>
        <p:spPr>
          <a:xfrm>
            <a:off x="299068" y="982419"/>
            <a:ext cx="11473831" cy="960926"/>
          </a:xfrm>
          <a:prstGeom prst="roundRect">
            <a:avLst>
              <a:gd name="adj" fmla="val 1617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7" name="Shape6">
            <a:extLst>
              <a:ext uri="{FF2B5EF4-FFF2-40B4-BE49-F238E27FC236}">
                <a16:creationId xmlns:a16="http://schemas.microsoft.com/office/drawing/2014/main" id="{82D12675-44BA-4A12-95E2-53CE42E365F2}"/>
              </a:ext>
            </a:extLst>
          </p:cNvPr>
          <p:cNvSpPr/>
          <p:nvPr/>
        </p:nvSpPr>
        <p:spPr>
          <a:xfrm>
            <a:off x="299069" y="2039989"/>
            <a:ext cx="11473830" cy="2932061"/>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8" name="Shape6">
            <a:extLst>
              <a:ext uri="{FF2B5EF4-FFF2-40B4-BE49-F238E27FC236}">
                <a16:creationId xmlns:a16="http://schemas.microsoft.com/office/drawing/2014/main" id="{2BB58945-69A6-42E9-96FF-DC536AE97366}"/>
              </a:ext>
            </a:extLst>
          </p:cNvPr>
          <p:cNvSpPr/>
          <p:nvPr/>
        </p:nvSpPr>
        <p:spPr>
          <a:xfrm>
            <a:off x="411432" y="2127036"/>
            <a:ext cx="11233596" cy="2767419"/>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67</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en-US" altLang="zh-CN" dirty="0" err="1">
                <a:latin typeface="Microsoft YaHei" panose="020B0503020204020204" pitchFamily="34" charset="-122"/>
                <a:ea typeface="Microsoft YaHei" panose="020B0503020204020204" pitchFamily="34" charset="-122"/>
              </a:rPr>
              <a:t>GaussDB</a:t>
            </a:r>
            <a:r>
              <a:rPr lang="zh-CN" altLang="en-US" dirty="0">
                <a:latin typeface="Microsoft YaHei" panose="020B0503020204020204" pitchFamily="34" charset="-122"/>
                <a:ea typeface="Microsoft YaHei" panose="020B0503020204020204" pitchFamily="34" charset="-122"/>
              </a:rPr>
              <a:t>分布式查询优化</a:t>
            </a:r>
            <a:endParaRPr kumimoji="1" lang="zh-CN" altLang="en-US" dirty="0">
              <a:latin typeface="Microsoft YaHei" panose="020B0503020204020204" pitchFamily="34" charset="-122"/>
              <a:ea typeface="Microsoft YaHei" panose="020B0503020204020204" pitchFamily="34" charset="-122"/>
            </a:endParaRPr>
          </a:p>
        </p:txBody>
      </p:sp>
      <p:sp>
        <p:nvSpPr>
          <p:cNvPr id="5" name="内容占位符 4"/>
          <p:cNvSpPr>
            <a:spLocks noGrp="1"/>
          </p:cNvSpPr>
          <p:nvPr>
            <p:ph idx="1"/>
          </p:nvPr>
        </p:nvSpPr>
        <p:spPr>
          <a:xfrm>
            <a:off x="457200" y="1077913"/>
            <a:ext cx="10874188" cy="5005387"/>
          </a:xfrm>
        </p:spPr>
        <p:txBody>
          <a:bodyPr/>
          <a:lstStyle/>
          <a:p>
            <a:pPr>
              <a:buFont typeface="Wingdings" panose="05000000000000000000" pitchFamily="2" charset="2"/>
              <a:buChar char="Ø"/>
            </a:pPr>
            <a:r>
              <a:rPr kumimoji="1" lang="zh-CN" altLang="en-US" sz="2400" dirty="0">
                <a:latin typeface="微软雅黑" panose="020B0503020204020204" pitchFamily="34" charset="-122"/>
                <a:ea typeface="微软雅黑" panose="020B0503020204020204" pitchFamily="34" charset="-122"/>
              </a:rPr>
              <a:t>生成分布式物理计划时，会考虑数据是否处于同一个数据节点，如果不是，那么会添加相应的数据分发算子。例如：</a:t>
            </a:r>
            <a:endParaRPr kumimoji="1" lang="en-US" altLang="zh-CN" sz="24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endParaRPr kumimoji="1" lang="en-US" altLang="zh-CN" sz="24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endParaRPr kumimoji="1" lang="en-US" altLang="zh-CN" sz="24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endParaRPr kumimoji="1" lang="en-US" altLang="zh-CN" sz="24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0" indent="0">
              <a:buNone/>
            </a:pPr>
            <a:br>
              <a:rPr kumimoji="1" lang="en-US" altLang="zh-CN" sz="2400" dirty="0">
                <a:latin typeface="微软雅黑" panose="020B0503020204020204" pitchFamily="34" charset="-122"/>
                <a:ea typeface="微软雅黑" panose="020B0503020204020204" pitchFamily="34" charset="-122"/>
              </a:rPr>
            </a:br>
            <a:endParaRPr kumimoji="1" lang="en-US" altLang="zh-CN" sz="24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kumimoji="1" lang="zh-CN" altLang="en-US" sz="2400" dirty="0">
                <a:latin typeface="微软雅黑" panose="020B0503020204020204" pitchFamily="34" charset="-122"/>
                <a:ea typeface="微软雅黑" panose="020B0503020204020204" pitchFamily="34" charset="-122"/>
              </a:rPr>
              <a:t>根据分发算子的数据量以及网络通信开销，</a:t>
            </a:r>
            <a:r>
              <a:rPr kumimoji="1" lang="fr-FR" altLang="zh-CN" sz="2400" dirty="0">
                <a:latin typeface="微软雅黑" panose="020B0503020204020204" pitchFamily="34" charset="-122"/>
                <a:ea typeface="微软雅黑" panose="020B0503020204020204" pitchFamily="34" charset="-122"/>
              </a:rPr>
              <a:t> </a:t>
            </a:r>
            <a:r>
              <a:rPr kumimoji="1" lang="fr-FR" altLang="zh-CN" sz="2400" dirty="0" err="1">
                <a:latin typeface="微软雅黑" panose="020B0503020204020204" pitchFamily="34" charset="-122"/>
                <a:ea typeface="微软雅黑" panose="020B0503020204020204" pitchFamily="34" charset="-122"/>
              </a:rPr>
              <a:t>GaussDB</a:t>
            </a:r>
            <a:r>
              <a:rPr kumimoji="1" lang="zh-CN" altLang="en-US" sz="2400" dirty="0">
                <a:latin typeface="微软雅黑" panose="020B0503020204020204" pitchFamily="34" charset="-122"/>
                <a:ea typeface="微软雅黑" panose="020B0503020204020204" pitchFamily="34" charset="-122"/>
              </a:rPr>
              <a:t>优化器计算计划的代价，并根据代价从中选出最优的物理计划。</a:t>
            </a:r>
          </a:p>
        </p:txBody>
      </p:sp>
      <p:sp>
        <p:nvSpPr>
          <p:cNvPr id="6" name="页脚占位符 5"/>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681921" y="2097555"/>
            <a:ext cx="10949371" cy="27969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F53EDE6-607D-FC41-AB09-8E9E05B848F3}"/>
              </a:ext>
            </a:extLst>
          </p:cNvPr>
          <p:cNvSpPr>
            <a:spLocks noGrp="1"/>
          </p:cNvSpPr>
          <p:nvPr>
            <p:ph type="sldNum" sz="quarter" idx="10"/>
          </p:nvPr>
        </p:nvSpPr>
        <p:spPr/>
        <p:txBody>
          <a:bodyPr/>
          <a:lstStyle/>
          <a:p>
            <a:fld id="{87BBDC00-B9E2-4EFD-9306-2934E87247C6}" type="slidenum">
              <a:rPr lang="zh-CN" altLang="en-US" smtClean="0"/>
              <a:t>68</a:t>
            </a:fld>
            <a:endParaRPr lang="zh-CN" altLang="en-US"/>
          </a:p>
        </p:txBody>
      </p:sp>
      <p:sp>
        <p:nvSpPr>
          <p:cNvPr id="3" name="标题 2">
            <a:extLst>
              <a:ext uri="{FF2B5EF4-FFF2-40B4-BE49-F238E27FC236}">
                <a16:creationId xmlns:a16="http://schemas.microsoft.com/office/drawing/2014/main" id="{E48E3669-A152-44F2-0316-FAA1CAFD12B3}"/>
              </a:ext>
            </a:extLst>
          </p:cNvPr>
          <p:cNvSpPr>
            <a:spLocks noGrp="1"/>
          </p:cNvSpPr>
          <p:nvPr>
            <p:ph type="title"/>
          </p:nvPr>
        </p:nvSpPr>
        <p:spPr/>
        <p:txBody>
          <a:bodyPr/>
          <a:lstStyle/>
          <a:p>
            <a:r>
              <a:rPr kumimoji="1" lang="en-US" altLang="zh-CN" dirty="0" err="1">
                <a:latin typeface="Microsoft YaHei" panose="020B0503020204020204" pitchFamily="34" charset="-122"/>
                <a:ea typeface="Microsoft YaHei" panose="020B0503020204020204" pitchFamily="34" charset="-122"/>
              </a:rPr>
              <a:t>GaussDB</a:t>
            </a:r>
            <a:r>
              <a:rPr kumimoji="1" lang="zh-CN" altLang="en-US" dirty="0">
                <a:latin typeface="Microsoft YaHei" panose="020B0503020204020204" pitchFamily="34" charset="-122"/>
                <a:ea typeface="Microsoft YaHei" panose="020B0503020204020204" pitchFamily="34" charset="-122"/>
              </a:rPr>
              <a:t>分布式并行执行</a:t>
            </a:r>
          </a:p>
        </p:txBody>
      </p:sp>
      <p:sp>
        <p:nvSpPr>
          <p:cNvPr id="5" name="页脚占位符 4">
            <a:extLst>
              <a:ext uri="{FF2B5EF4-FFF2-40B4-BE49-F238E27FC236}">
                <a16:creationId xmlns:a16="http://schemas.microsoft.com/office/drawing/2014/main" id="{12EF8818-8C8A-F7F8-59FB-1067E04D5AB0}"/>
              </a:ext>
            </a:extLst>
          </p:cNvPr>
          <p:cNvSpPr>
            <a:spLocks noGrp="1"/>
          </p:cNvSpPr>
          <p:nvPr>
            <p:ph type="ftr" sz="quarter" idx="3"/>
          </p:nvPr>
        </p:nvSpPr>
        <p:spPr/>
        <p:txBody>
          <a:bodyPr/>
          <a:lstStyle/>
          <a:p>
            <a:pPr>
              <a:defRPr/>
            </a:pPr>
            <a:r>
              <a:rPr lang="zh-CN" altLang="en-US"/>
              <a:t>数据库系统—GaussDB</a:t>
            </a:r>
            <a:endParaRPr lang="en-US" altLang="zh-CN" sz="1200" dirty="0"/>
          </a:p>
        </p:txBody>
      </p:sp>
      <p:sp>
        <p:nvSpPr>
          <p:cNvPr id="42" name="矩形 41">
            <a:extLst>
              <a:ext uri="{FF2B5EF4-FFF2-40B4-BE49-F238E27FC236}">
                <a16:creationId xmlns:a16="http://schemas.microsoft.com/office/drawing/2014/main" id="{6E7C4BB7-F8FF-0F91-45C0-1C11A1ACB178}"/>
              </a:ext>
            </a:extLst>
          </p:cNvPr>
          <p:cNvSpPr/>
          <p:nvPr/>
        </p:nvSpPr>
        <p:spPr>
          <a:xfrm>
            <a:off x="1235081" y="1339360"/>
            <a:ext cx="2815344" cy="4483473"/>
          </a:xfrm>
          <a:prstGeom prst="rect">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91461" tIns="45731" rIns="91461" bIns="45731" numCol="1" spcCol="0" rtlCol="0" fromWordArt="0" anchor="ctr" anchorCtr="0" forceAA="0" compatLnSpc="1">
            <a:prstTxWarp prst="textNoShape">
              <a:avLst/>
            </a:prstTxWarp>
            <a:noAutofit/>
          </a:bodyPr>
          <a:lstStyle/>
          <a:p>
            <a:pPr algn="ctr" defTabSz="914661">
              <a:defRPr/>
            </a:pPr>
            <a:endParaRPr lang="zh-CN" altLang="en-US">
              <a:solidFill>
                <a:srgbClr val="666666"/>
              </a:solidFill>
              <a:latin typeface="Arial" panose="020B0604020202020204" pitchFamily="34" charset="0"/>
              <a:ea typeface="微软雅黑" panose="020B0503020204020204" pitchFamily="34" charset="-122"/>
              <a:cs typeface="Arial" panose="020B0604020202020204" pitchFamily="34" charset="0"/>
            </a:endParaRPr>
          </a:p>
        </p:txBody>
      </p:sp>
      <p:sp>
        <p:nvSpPr>
          <p:cNvPr id="43" name="矩形 42">
            <a:extLst>
              <a:ext uri="{FF2B5EF4-FFF2-40B4-BE49-F238E27FC236}">
                <a16:creationId xmlns:a16="http://schemas.microsoft.com/office/drawing/2014/main" id="{B63DA5A4-33A4-8F37-346B-5D8EC7A2709C}"/>
              </a:ext>
            </a:extLst>
          </p:cNvPr>
          <p:cNvSpPr/>
          <p:nvPr/>
        </p:nvSpPr>
        <p:spPr>
          <a:xfrm>
            <a:off x="7393346" y="1339360"/>
            <a:ext cx="2913894" cy="4483473"/>
          </a:xfrm>
          <a:prstGeom prst="rect">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91461" tIns="45731" rIns="91461" bIns="45731" numCol="1" spcCol="0" rtlCol="0" fromWordArt="0" anchor="ctr" anchorCtr="0" forceAA="0" compatLnSpc="1">
            <a:prstTxWarp prst="textNoShape">
              <a:avLst/>
            </a:prstTxWarp>
            <a:noAutofit/>
          </a:bodyPr>
          <a:lstStyle/>
          <a:p>
            <a:pPr algn="ctr" defTabSz="914661">
              <a:defRPr/>
            </a:pPr>
            <a:endParaRPr lang="zh-CN" altLang="en-US">
              <a:solidFill>
                <a:srgbClr val="666666"/>
              </a:solidFill>
              <a:latin typeface="Arial" panose="020B0604020202020204" pitchFamily="34" charset="0"/>
              <a:ea typeface="微软雅黑" panose="020B0503020204020204" pitchFamily="34" charset="-122"/>
              <a:cs typeface="Arial" panose="020B0604020202020204" pitchFamily="34" charset="0"/>
            </a:endParaRPr>
          </a:p>
        </p:txBody>
      </p:sp>
      <p:sp>
        <p:nvSpPr>
          <p:cNvPr id="44" name="五边形 43">
            <a:extLst>
              <a:ext uri="{FF2B5EF4-FFF2-40B4-BE49-F238E27FC236}">
                <a16:creationId xmlns:a16="http://schemas.microsoft.com/office/drawing/2014/main" id="{57AEA3FC-E50B-758A-1FBF-2423C594795D}"/>
              </a:ext>
            </a:extLst>
          </p:cNvPr>
          <p:cNvSpPr/>
          <p:nvPr/>
        </p:nvSpPr>
        <p:spPr>
          <a:xfrm rot="5400000">
            <a:off x="8626138" y="109597"/>
            <a:ext cx="448475" cy="2908006"/>
          </a:xfrm>
          <a:prstGeom prst="homePlate">
            <a:avLst>
              <a:gd name="adj" fmla="val 28260"/>
            </a:avLst>
          </a:prstGeom>
          <a:solidFill>
            <a:srgbClr val="B01C24"/>
          </a:solidFill>
          <a:ln w="12700" cap="flat" cmpd="sng" algn="ctr">
            <a:noFill/>
            <a:prstDash val="solid"/>
            <a:miter lim="800000"/>
          </a:ln>
          <a:effectLst/>
        </p:spPr>
        <p:txBody>
          <a:bodyPr rot="0" spcFirstLastPara="0" vertOverflow="overflow" horzOverflow="overflow" vert="horz" wrap="square" lIns="91461" tIns="45731" rIns="91461" bIns="45731" numCol="1" spcCol="0" rtlCol="0" fromWordArt="0" anchor="ctr" anchorCtr="0" forceAA="0" compatLnSpc="1">
            <a:prstTxWarp prst="textNoShape">
              <a:avLst/>
            </a:prstTxWarp>
            <a:noAutofit/>
          </a:bodyPr>
          <a:lstStyle/>
          <a:p>
            <a:pPr algn="ctr" defTabSz="914661">
              <a:defRPr/>
            </a:pPr>
            <a:endParaRPr lang="zh-CN" altLang="en-US">
              <a:solidFill>
                <a:srgbClr val="666666"/>
              </a:solidFill>
              <a:latin typeface="Arial" panose="020B0604020202020204" pitchFamily="34" charset="0"/>
              <a:ea typeface="微软雅黑" panose="020B0503020204020204" pitchFamily="34" charset="-122"/>
              <a:cs typeface="Arial" panose="020B0604020202020204" pitchFamily="34" charset="0"/>
            </a:endParaRPr>
          </a:p>
        </p:txBody>
      </p:sp>
      <p:sp>
        <p:nvSpPr>
          <p:cNvPr id="45" name="矩形 44">
            <a:extLst>
              <a:ext uri="{FF2B5EF4-FFF2-40B4-BE49-F238E27FC236}">
                <a16:creationId xmlns:a16="http://schemas.microsoft.com/office/drawing/2014/main" id="{7F1A6BB0-CB10-4B54-CB5B-1EA5609BFE2B}"/>
              </a:ext>
            </a:extLst>
          </p:cNvPr>
          <p:cNvSpPr/>
          <p:nvPr/>
        </p:nvSpPr>
        <p:spPr>
          <a:xfrm>
            <a:off x="4174314" y="1339360"/>
            <a:ext cx="2975295" cy="4483473"/>
          </a:xfrm>
          <a:prstGeom prst="rect">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91461" tIns="45731" rIns="91461" bIns="45731" numCol="1" spcCol="0" rtlCol="0" fromWordArt="0" anchor="ctr" anchorCtr="0" forceAA="0" compatLnSpc="1">
            <a:prstTxWarp prst="textNoShape">
              <a:avLst/>
            </a:prstTxWarp>
            <a:noAutofit/>
          </a:bodyPr>
          <a:lstStyle/>
          <a:p>
            <a:pPr algn="ctr" defTabSz="914661">
              <a:defRPr/>
            </a:pPr>
            <a:endParaRPr lang="zh-CN" altLang="en-US">
              <a:solidFill>
                <a:srgbClr val="666666"/>
              </a:solidFill>
              <a:latin typeface="Arial" panose="020B0604020202020204" pitchFamily="34" charset="0"/>
              <a:ea typeface="微软雅黑" panose="020B0503020204020204" pitchFamily="34" charset="-122"/>
              <a:cs typeface="Arial" panose="020B0604020202020204" pitchFamily="34" charset="0"/>
            </a:endParaRPr>
          </a:p>
        </p:txBody>
      </p:sp>
      <p:sp>
        <p:nvSpPr>
          <p:cNvPr id="46" name="五边形 45">
            <a:extLst>
              <a:ext uri="{FF2B5EF4-FFF2-40B4-BE49-F238E27FC236}">
                <a16:creationId xmlns:a16="http://schemas.microsoft.com/office/drawing/2014/main" id="{64016FBE-CDC5-5925-FE2A-9D8C10E66E64}"/>
              </a:ext>
            </a:extLst>
          </p:cNvPr>
          <p:cNvSpPr/>
          <p:nvPr/>
        </p:nvSpPr>
        <p:spPr>
          <a:xfrm rot="5400000">
            <a:off x="5444721" y="68953"/>
            <a:ext cx="448475" cy="2989292"/>
          </a:xfrm>
          <a:prstGeom prst="homePlate">
            <a:avLst>
              <a:gd name="adj" fmla="val 28260"/>
            </a:avLst>
          </a:prstGeom>
          <a:solidFill>
            <a:srgbClr val="B01C24"/>
          </a:solidFill>
          <a:ln w="12700" cap="flat" cmpd="sng" algn="ctr">
            <a:noFill/>
            <a:prstDash val="solid"/>
            <a:miter lim="800000"/>
          </a:ln>
          <a:effectLst/>
        </p:spPr>
        <p:txBody>
          <a:bodyPr rot="0" spcFirstLastPara="0" vertOverflow="overflow" horzOverflow="overflow" vert="horz" wrap="square" lIns="91461" tIns="45731" rIns="91461" bIns="45731" numCol="1" spcCol="0" rtlCol="0" fromWordArt="0" anchor="ctr" anchorCtr="0" forceAA="0" compatLnSpc="1">
            <a:prstTxWarp prst="textNoShape">
              <a:avLst/>
            </a:prstTxWarp>
            <a:noAutofit/>
          </a:bodyPr>
          <a:lstStyle/>
          <a:p>
            <a:pPr algn="ctr" defTabSz="914661">
              <a:defRPr/>
            </a:pPr>
            <a:endParaRPr lang="zh-CN" altLang="en-US">
              <a:solidFill>
                <a:srgbClr val="666666"/>
              </a:solidFill>
              <a:latin typeface="Arial" panose="020B0604020202020204" pitchFamily="34" charset="0"/>
              <a:ea typeface="微软雅黑" panose="020B0503020204020204" pitchFamily="34" charset="-122"/>
              <a:cs typeface="Arial" panose="020B0604020202020204" pitchFamily="34" charset="0"/>
            </a:endParaRPr>
          </a:p>
        </p:txBody>
      </p:sp>
      <p:sp>
        <p:nvSpPr>
          <p:cNvPr id="47" name="TextBox 2">
            <a:extLst>
              <a:ext uri="{FF2B5EF4-FFF2-40B4-BE49-F238E27FC236}">
                <a16:creationId xmlns:a16="http://schemas.microsoft.com/office/drawing/2014/main" id="{379B42ED-02A2-E79B-0FA5-268F1B4D4D14}"/>
              </a:ext>
            </a:extLst>
          </p:cNvPr>
          <p:cNvSpPr txBox="1"/>
          <p:nvPr/>
        </p:nvSpPr>
        <p:spPr>
          <a:xfrm>
            <a:off x="4685037" y="1339360"/>
            <a:ext cx="2262752" cy="307849"/>
          </a:xfrm>
          <a:prstGeom prst="rect">
            <a:avLst/>
          </a:prstGeom>
          <a:noFill/>
        </p:spPr>
        <p:txBody>
          <a:bodyPr wrap="square" rtlCol="0">
            <a:spAutoFit/>
          </a:bodyPr>
          <a:lstStyle/>
          <a:p>
            <a:pPr algn="ctr" defTabSz="914369" fontAlgn="base">
              <a:spcBef>
                <a:spcPct val="0"/>
              </a:spcBef>
              <a:spcAft>
                <a:spcPct val="0"/>
              </a:spcAft>
              <a:defRPr/>
            </a:pPr>
            <a:r>
              <a:rPr lang="zh-CN" altLang="en-US" sz="1400" b="1" dirty="0">
                <a:solidFill>
                  <a:prstClr val="white"/>
                </a:solidFill>
                <a:latin typeface="Arial" panose="020B0604020202020204" pitchFamily="34" charset="0"/>
                <a:ea typeface="微软雅黑" panose="020B0503020204020204" pitchFamily="34" charset="-122"/>
                <a:cs typeface="Arial" panose="020B0604020202020204" pitchFamily="34" charset="0"/>
              </a:rPr>
              <a:t>向量执行</a:t>
            </a:r>
            <a:r>
              <a:rPr lang="en-US" altLang="zh-CN" sz="1400" b="1" dirty="0">
                <a:solidFill>
                  <a:prstClr val="white"/>
                </a:solidFill>
                <a:latin typeface="Arial" panose="020B0604020202020204" pitchFamily="34" charset="0"/>
                <a:ea typeface="微软雅黑" panose="020B0503020204020204" pitchFamily="34" charset="-122"/>
                <a:cs typeface="Arial" panose="020B0604020202020204" pitchFamily="34" charset="0"/>
              </a:rPr>
              <a:t>(SIMD)</a:t>
            </a:r>
          </a:p>
        </p:txBody>
      </p:sp>
      <p:sp>
        <p:nvSpPr>
          <p:cNvPr id="48" name="五边形 47">
            <a:extLst>
              <a:ext uri="{FF2B5EF4-FFF2-40B4-BE49-F238E27FC236}">
                <a16:creationId xmlns:a16="http://schemas.microsoft.com/office/drawing/2014/main" id="{65B85CFD-548E-B291-738D-B3CC00D7663B}"/>
              </a:ext>
            </a:extLst>
          </p:cNvPr>
          <p:cNvSpPr/>
          <p:nvPr/>
        </p:nvSpPr>
        <p:spPr>
          <a:xfrm rot="5400000">
            <a:off x="2418513" y="155927"/>
            <a:ext cx="448475" cy="2815343"/>
          </a:xfrm>
          <a:prstGeom prst="homePlate">
            <a:avLst>
              <a:gd name="adj" fmla="val 28260"/>
            </a:avLst>
          </a:prstGeom>
          <a:solidFill>
            <a:srgbClr val="B01C24"/>
          </a:solidFill>
          <a:ln w="12700" cap="flat" cmpd="sng" algn="ctr">
            <a:noFill/>
            <a:prstDash val="solid"/>
            <a:miter lim="800000"/>
          </a:ln>
          <a:effectLst/>
        </p:spPr>
        <p:txBody>
          <a:bodyPr rot="0" spcFirstLastPara="0" vertOverflow="overflow" horzOverflow="overflow" vert="horz" wrap="square" lIns="91461" tIns="45731" rIns="91461" bIns="45731" numCol="1" spcCol="0" rtlCol="0" fromWordArt="0" anchor="ctr" anchorCtr="0" forceAA="0" compatLnSpc="1">
            <a:prstTxWarp prst="textNoShape">
              <a:avLst/>
            </a:prstTxWarp>
            <a:noAutofit/>
          </a:bodyPr>
          <a:lstStyle/>
          <a:p>
            <a:pPr algn="ctr" defTabSz="914661">
              <a:defRPr/>
            </a:pPr>
            <a:endParaRPr lang="zh-CN" altLang="en-US">
              <a:solidFill>
                <a:srgbClr val="666666"/>
              </a:solidFill>
              <a:latin typeface="Arial" panose="020B0604020202020204" pitchFamily="34" charset="0"/>
              <a:ea typeface="微软雅黑" panose="020B0503020204020204" pitchFamily="34" charset="-122"/>
              <a:cs typeface="Arial" panose="020B0604020202020204" pitchFamily="34" charset="0"/>
            </a:endParaRPr>
          </a:p>
        </p:txBody>
      </p:sp>
      <p:sp>
        <p:nvSpPr>
          <p:cNvPr id="49" name="TextBox 2">
            <a:extLst>
              <a:ext uri="{FF2B5EF4-FFF2-40B4-BE49-F238E27FC236}">
                <a16:creationId xmlns:a16="http://schemas.microsoft.com/office/drawing/2014/main" id="{C9F3FE28-B97E-7C80-8224-855E40CCB7B7}"/>
              </a:ext>
            </a:extLst>
          </p:cNvPr>
          <p:cNvSpPr txBox="1"/>
          <p:nvPr/>
        </p:nvSpPr>
        <p:spPr>
          <a:xfrm>
            <a:off x="1549858" y="1339360"/>
            <a:ext cx="2500567" cy="307849"/>
          </a:xfrm>
          <a:prstGeom prst="rect">
            <a:avLst/>
          </a:prstGeom>
          <a:noFill/>
        </p:spPr>
        <p:txBody>
          <a:bodyPr wrap="square" rtlCol="0">
            <a:spAutoFit/>
          </a:bodyPr>
          <a:lstStyle/>
          <a:p>
            <a:pPr algn="ctr" defTabSz="914369" fontAlgn="base">
              <a:spcBef>
                <a:spcPct val="0"/>
              </a:spcBef>
              <a:spcAft>
                <a:spcPct val="0"/>
              </a:spcAft>
              <a:defRPr/>
            </a:pPr>
            <a:r>
              <a:rPr lang="zh-CN" altLang="en-US" sz="1400" b="1" dirty="0">
                <a:solidFill>
                  <a:prstClr val="white"/>
                </a:solidFill>
                <a:latin typeface="Arial" panose="020B0604020202020204" pitchFamily="34" charset="0"/>
                <a:ea typeface="微软雅黑" panose="020B0503020204020204" pitchFamily="34" charset="-122"/>
                <a:cs typeface="Arial" panose="020B0604020202020204" pitchFamily="34" charset="0"/>
              </a:rPr>
              <a:t>并行执行</a:t>
            </a:r>
            <a:r>
              <a:rPr lang="en-US" altLang="zh-CN" sz="1400" b="1" dirty="0">
                <a:solidFill>
                  <a:prstClr val="white"/>
                </a:solidFill>
                <a:latin typeface="Arial" panose="020B0604020202020204" pitchFamily="34" charset="0"/>
                <a:ea typeface="微软雅黑" panose="020B0503020204020204" pitchFamily="34" charset="-122"/>
                <a:cs typeface="Arial" panose="020B0604020202020204" pitchFamily="34" charset="0"/>
              </a:rPr>
              <a:t>(Parallel)</a:t>
            </a:r>
            <a:endParaRPr lang="en-US" sz="1400" b="1" dirty="0">
              <a:solidFill>
                <a:prstClr val="white"/>
              </a:solidFill>
              <a:latin typeface="Arial" panose="020B0604020202020204" pitchFamily="34" charset="0"/>
              <a:ea typeface="微软雅黑" panose="020B0503020204020204" pitchFamily="34" charset="-122"/>
              <a:cs typeface="Arial" panose="020B0604020202020204" pitchFamily="34" charset="0"/>
            </a:endParaRPr>
          </a:p>
        </p:txBody>
      </p:sp>
      <p:graphicFrame>
        <p:nvGraphicFramePr>
          <p:cNvPr id="50" name="表格 49">
            <a:extLst>
              <a:ext uri="{FF2B5EF4-FFF2-40B4-BE49-F238E27FC236}">
                <a16:creationId xmlns:a16="http://schemas.microsoft.com/office/drawing/2014/main" id="{7A9F2291-CBFD-BE3C-723E-4ECC493EFF1B}"/>
              </a:ext>
            </a:extLst>
          </p:cNvPr>
          <p:cNvGraphicFramePr>
            <a:graphicFrameLocks noGrp="1"/>
          </p:cNvGraphicFramePr>
          <p:nvPr>
            <p:extLst>
              <p:ext uri="{D42A27DB-BD31-4B8C-83A1-F6EECF244321}">
                <p14:modId xmlns:p14="http://schemas.microsoft.com/office/powerpoint/2010/main" val="813012785"/>
              </p:ext>
            </p:extLst>
          </p:nvPr>
        </p:nvGraphicFramePr>
        <p:xfrm>
          <a:off x="5492623" y="1905770"/>
          <a:ext cx="426625" cy="1062277"/>
        </p:xfrm>
        <a:graphic>
          <a:graphicData uri="http://schemas.openxmlformats.org/drawingml/2006/table">
            <a:tbl>
              <a:tblPr bandRow="1"/>
              <a:tblGrid>
                <a:gridCol w="426625">
                  <a:extLst>
                    <a:ext uri="{9D8B030D-6E8A-4147-A177-3AD203B41FA5}">
                      <a16:colId xmlns:a16="http://schemas.microsoft.com/office/drawing/2014/main" val="20000"/>
                    </a:ext>
                  </a:extLst>
                </a:gridCol>
              </a:tblGrid>
              <a:tr h="286056">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C1</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76541" marR="76541" marT="38271" marB="38271"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extLst>
                  <a:ext uri="{0D108BD9-81ED-4DB2-BD59-A6C34878D82A}">
                    <a16:rowId xmlns:a16="http://schemas.microsoft.com/office/drawing/2014/main" val="10000"/>
                  </a:ext>
                </a:extLst>
              </a:tr>
              <a:tr h="286056">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C2</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76541" marR="76541" marT="38271" marB="38271"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20000"/>
                      </a:srgbClr>
                    </a:solidFill>
                  </a:tcPr>
                </a:tc>
                <a:extLst>
                  <a:ext uri="{0D108BD9-81ED-4DB2-BD59-A6C34878D82A}">
                    <a16:rowId xmlns:a16="http://schemas.microsoft.com/office/drawing/2014/main" val="10001"/>
                  </a:ext>
                </a:extLst>
              </a:tr>
              <a:tr h="286056">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C3</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76541" marR="76541" marT="38271" marB="38271"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extLst>
                  <a:ext uri="{0D108BD9-81ED-4DB2-BD59-A6C34878D82A}">
                    <a16:rowId xmlns:a16="http://schemas.microsoft.com/office/drawing/2014/main" val="10002"/>
                  </a:ext>
                </a:extLst>
              </a:tr>
              <a:tr h="204109">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800" b="0" dirty="0">
                          <a:solidFill>
                            <a:schemeClr val="tx1"/>
                          </a:solidFill>
                          <a:latin typeface="微软雅黑" panose="020B0503020204020204" pitchFamily="34" charset="-122"/>
                          <a:ea typeface="微软雅黑" panose="020B0503020204020204" pitchFamily="34" charset="-122"/>
                        </a:rPr>
                        <a:t>Row</a:t>
                      </a: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76541" marR="76541" marT="38271" marB="38271"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bl>
          </a:graphicData>
        </a:graphic>
      </p:graphicFrame>
      <p:graphicFrame>
        <p:nvGraphicFramePr>
          <p:cNvPr id="51" name="表格 50">
            <a:extLst>
              <a:ext uri="{FF2B5EF4-FFF2-40B4-BE49-F238E27FC236}">
                <a16:creationId xmlns:a16="http://schemas.microsoft.com/office/drawing/2014/main" id="{C378B9BA-78B6-C6C4-9260-C7E1140E87C6}"/>
              </a:ext>
            </a:extLst>
          </p:cNvPr>
          <p:cNvGraphicFramePr>
            <a:graphicFrameLocks noGrp="1"/>
          </p:cNvGraphicFramePr>
          <p:nvPr>
            <p:extLst>
              <p:ext uri="{D42A27DB-BD31-4B8C-83A1-F6EECF244321}">
                <p14:modId xmlns:p14="http://schemas.microsoft.com/office/powerpoint/2010/main" val="1923383061"/>
              </p:ext>
            </p:extLst>
          </p:nvPr>
        </p:nvGraphicFramePr>
        <p:xfrm>
          <a:off x="4680047" y="3435334"/>
          <a:ext cx="2014345" cy="1044794"/>
        </p:xfrm>
        <a:graphic>
          <a:graphicData uri="http://schemas.openxmlformats.org/drawingml/2006/table">
            <a:tbl>
              <a:tblPr bandRow="1"/>
              <a:tblGrid>
                <a:gridCol w="402869">
                  <a:extLst>
                    <a:ext uri="{9D8B030D-6E8A-4147-A177-3AD203B41FA5}">
                      <a16:colId xmlns:a16="http://schemas.microsoft.com/office/drawing/2014/main" val="20000"/>
                    </a:ext>
                  </a:extLst>
                </a:gridCol>
                <a:gridCol w="402869">
                  <a:extLst>
                    <a:ext uri="{9D8B030D-6E8A-4147-A177-3AD203B41FA5}">
                      <a16:colId xmlns:a16="http://schemas.microsoft.com/office/drawing/2014/main" val="20001"/>
                    </a:ext>
                  </a:extLst>
                </a:gridCol>
                <a:gridCol w="402869">
                  <a:extLst>
                    <a:ext uri="{9D8B030D-6E8A-4147-A177-3AD203B41FA5}">
                      <a16:colId xmlns:a16="http://schemas.microsoft.com/office/drawing/2014/main" val="20002"/>
                    </a:ext>
                  </a:extLst>
                </a:gridCol>
                <a:gridCol w="402869">
                  <a:extLst>
                    <a:ext uri="{9D8B030D-6E8A-4147-A177-3AD203B41FA5}">
                      <a16:colId xmlns:a16="http://schemas.microsoft.com/office/drawing/2014/main" val="20003"/>
                    </a:ext>
                  </a:extLst>
                </a:gridCol>
                <a:gridCol w="402869">
                  <a:extLst>
                    <a:ext uri="{9D8B030D-6E8A-4147-A177-3AD203B41FA5}">
                      <a16:colId xmlns:a16="http://schemas.microsoft.com/office/drawing/2014/main" val="20004"/>
                    </a:ext>
                  </a:extLst>
                </a:gridCol>
              </a:tblGrid>
              <a:tr h="277975">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C1</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13" marR="7367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C1</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13" marR="7367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C1</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13" marR="7367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C1</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13" marR="7367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C1</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13" marR="7367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extLst>
                  <a:ext uri="{0D108BD9-81ED-4DB2-BD59-A6C34878D82A}">
                    <a16:rowId xmlns:a16="http://schemas.microsoft.com/office/drawing/2014/main" val="10000"/>
                  </a:ext>
                </a:extLst>
              </a:tr>
              <a:tr h="277975">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C2</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13" marR="7367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2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C2</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13" marR="7367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2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C2</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13" marR="7367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2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C2</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13" marR="7367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2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C2</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13" marR="7367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20000"/>
                      </a:srgbClr>
                    </a:solidFill>
                  </a:tcPr>
                </a:tc>
                <a:extLst>
                  <a:ext uri="{0D108BD9-81ED-4DB2-BD59-A6C34878D82A}">
                    <a16:rowId xmlns:a16="http://schemas.microsoft.com/office/drawing/2014/main" val="10001"/>
                  </a:ext>
                </a:extLst>
              </a:tr>
              <a:tr h="277975">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C3</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13" marR="7367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C3</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13" marR="7367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C3</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13" marR="7367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C3</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13" marR="7367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C3</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13" marR="73677"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extLst>
                  <a:ext uri="{0D108BD9-81ED-4DB2-BD59-A6C34878D82A}">
                    <a16:rowId xmlns:a16="http://schemas.microsoft.com/office/drawing/2014/main" val="10002"/>
                  </a:ext>
                </a:extLst>
              </a:tr>
              <a:tr h="210869">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0" dirty="0">
                          <a:solidFill>
                            <a:schemeClr val="tx1"/>
                          </a:solidFill>
                          <a:latin typeface="微软雅黑" panose="020B0503020204020204" pitchFamily="34" charset="-122"/>
                          <a:ea typeface="微软雅黑" panose="020B0503020204020204" pitchFamily="34" charset="-122"/>
                        </a:rPr>
                        <a:t>Row</a:t>
                      </a:r>
                      <a:endParaRPr lang="zh-CN" altLang="en-US" sz="900" b="0" dirty="0">
                        <a:solidFill>
                          <a:schemeClr val="tx1"/>
                        </a:solidFill>
                        <a:latin typeface="微软雅黑" panose="020B0503020204020204" pitchFamily="34" charset="-122"/>
                        <a:ea typeface="微软雅黑" panose="020B0503020204020204" pitchFamily="34" charset="-122"/>
                      </a:endParaRPr>
                    </a:p>
                  </a:txBody>
                  <a:tcPr marL="73677" marR="73677" marT="36839" marB="368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0" dirty="0">
                          <a:solidFill>
                            <a:schemeClr val="tx1"/>
                          </a:solidFill>
                          <a:latin typeface="微软雅黑" panose="020B0503020204020204" pitchFamily="34" charset="-122"/>
                          <a:ea typeface="微软雅黑" panose="020B0503020204020204" pitchFamily="34" charset="-122"/>
                        </a:rPr>
                        <a:t>Row</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73677" marR="73677" marT="36839" marB="368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0" dirty="0">
                          <a:solidFill>
                            <a:schemeClr val="tx1"/>
                          </a:solidFill>
                          <a:latin typeface="微软雅黑" panose="020B0503020204020204" pitchFamily="34" charset="-122"/>
                          <a:ea typeface="微软雅黑" panose="020B0503020204020204" pitchFamily="34" charset="-122"/>
                        </a:rPr>
                        <a:t>Row</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73677" marR="73677" marT="36839" marB="368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0" dirty="0">
                          <a:solidFill>
                            <a:schemeClr val="tx1"/>
                          </a:solidFill>
                          <a:latin typeface="微软雅黑" panose="020B0503020204020204" pitchFamily="34" charset="-122"/>
                          <a:ea typeface="微软雅黑" panose="020B0503020204020204" pitchFamily="34" charset="-122"/>
                        </a:rPr>
                        <a:t>Row</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73677" marR="73677" marT="36839" marB="368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0" dirty="0">
                          <a:solidFill>
                            <a:schemeClr val="tx1"/>
                          </a:solidFill>
                          <a:latin typeface="微软雅黑" panose="020B0503020204020204" pitchFamily="34" charset="-122"/>
                          <a:ea typeface="微软雅黑" panose="020B0503020204020204" pitchFamily="34" charset="-122"/>
                        </a:rPr>
                        <a:t>Row</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73677" marR="73677" marT="36839" marB="36839"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bl>
          </a:graphicData>
        </a:graphic>
      </p:graphicFrame>
      <p:sp>
        <p:nvSpPr>
          <p:cNvPr id="52" name="右大括号 51">
            <a:extLst>
              <a:ext uri="{FF2B5EF4-FFF2-40B4-BE49-F238E27FC236}">
                <a16:creationId xmlns:a16="http://schemas.microsoft.com/office/drawing/2014/main" id="{EF780C67-2A09-2452-A6F3-7548CF7D09D5}"/>
              </a:ext>
            </a:extLst>
          </p:cNvPr>
          <p:cNvSpPr/>
          <p:nvPr/>
        </p:nvSpPr>
        <p:spPr>
          <a:xfrm rot="5400000">
            <a:off x="5648529" y="2819278"/>
            <a:ext cx="114810" cy="426626"/>
          </a:xfrm>
          <a:prstGeom prst="rightBrace">
            <a:avLst/>
          </a:prstGeom>
          <a:noFill/>
          <a:ln w="6350" cap="flat" cmpd="sng" algn="ctr">
            <a:solidFill>
              <a:srgbClr val="C9091E"/>
            </a:solidFill>
            <a:prstDash val="solid"/>
            <a:miter lim="800000"/>
          </a:ln>
          <a:effectLst/>
        </p:spPr>
        <p:txBody>
          <a:bodyPr rtlCol="0" anchor="ctr"/>
          <a:lstStyle/>
          <a:p>
            <a:pPr algn="ctr" defTabSz="914583" fontAlgn="base">
              <a:spcBef>
                <a:spcPct val="0"/>
              </a:spcBef>
              <a:spcAft>
                <a:spcPct val="0"/>
              </a:spcAft>
              <a:defRPr/>
            </a:pPr>
            <a:endParaRPr lang="zh-CN" altLang="en-US" sz="240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53" name="文本框 52">
            <a:extLst>
              <a:ext uri="{FF2B5EF4-FFF2-40B4-BE49-F238E27FC236}">
                <a16:creationId xmlns:a16="http://schemas.microsoft.com/office/drawing/2014/main" id="{8A76E78D-5208-17E2-1370-B04773C3A227}"/>
              </a:ext>
            </a:extLst>
          </p:cNvPr>
          <p:cNvSpPr txBox="1"/>
          <p:nvPr/>
        </p:nvSpPr>
        <p:spPr>
          <a:xfrm>
            <a:off x="5964430" y="1919738"/>
            <a:ext cx="903020" cy="307848"/>
          </a:xfrm>
          <a:prstGeom prst="rect">
            <a:avLst/>
          </a:prstGeom>
          <a:noFill/>
        </p:spPr>
        <p:txBody>
          <a:bodyPr wrap="square" rtlCol="0">
            <a:spAutoFit/>
          </a:bodyPr>
          <a:lstStyle/>
          <a:p>
            <a:pPr algn="ctr" defTabSz="914583" fontAlgn="base">
              <a:spcBef>
                <a:spcPct val="0"/>
              </a:spcBef>
              <a:spcAft>
                <a:spcPct val="0"/>
              </a:spcAft>
              <a:defRPr/>
            </a:pPr>
            <a:r>
              <a:rPr lang="zh-CN" altLang="en-US" sz="1400" b="1" dirty="0">
                <a:solidFill>
                  <a:srgbClr val="C00000"/>
                </a:solidFill>
                <a:latin typeface="Arial" panose="020B0604020202020204" pitchFamily="34" charset="0"/>
                <a:ea typeface="微软雅黑" panose="020B0503020204020204" pitchFamily="34" charset="-122"/>
                <a:cs typeface="Arial" panose="020B0604020202020204" pitchFamily="34" charset="0"/>
              </a:rPr>
              <a:t>行存引擎</a:t>
            </a:r>
          </a:p>
        </p:txBody>
      </p:sp>
      <p:sp>
        <p:nvSpPr>
          <p:cNvPr id="54" name="右大括号 53">
            <a:extLst>
              <a:ext uri="{FF2B5EF4-FFF2-40B4-BE49-F238E27FC236}">
                <a16:creationId xmlns:a16="http://schemas.microsoft.com/office/drawing/2014/main" id="{5FC9F19F-5A3D-1E07-F93B-C28E5273A416}"/>
              </a:ext>
            </a:extLst>
          </p:cNvPr>
          <p:cNvSpPr/>
          <p:nvPr/>
        </p:nvSpPr>
        <p:spPr>
          <a:xfrm rot="5400000">
            <a:off x="5617344" y="3700512"/>
            <a:ext cx="139752" cy="1825150"/>
          </a:xfrm>
          <a:prstGeom prst="rightBrace">
            <a:avLst/>
          </a:prstGeom>
          <a:noFill/>
          <a:ln w="6350" cap="flat" cmpd="sng" algn="ctr">
            <a:solidFill>
              <a:srgbClr val="C9091E"/>
            </a:solidFill>
            <a:prstDash val="solid"/>
            <a:miter lim="800000"/>
          </a:ln>
          <a:effectLst/>
        </p:spPr>
        <p:txBody>
          <a:bodyPr rtlCol="0" anchor="ctr"/>
          <a:lstStyle/>
          <a:p>
            <a:pPr algn="ctr" defTabSz="914583" fontAlgn="base">
              <a:spcBef>
                <a:spcPct val="0"/>
              </a:spcBef>
              <a:spcAft>
                <a:spcPct val="0"/>
              </a:spcAft>
              <a:defRPr/>
            </a:pPr>
            <a:endParaRPr lang="zh-CN" altLang="en-US" sz="240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55" name="文本框 54">
            <a:extLst>
              <a:ext uri="{FF2B5EF4-FFF2-40B4-BE49-F238E27FC236}">
                <a16:creationId xmlns:a16="http://schemas.microsoft.com/office/drawing/2014/main" id="{6A614A50-B9B7-9AE1-8F61-4E827DB89E3B}"/>
              </a:ext>
            </a:extLst>
          </p:cNvPr>
          <p:cNvSpPr txBox="1"/>
          <p:nvPr/>
        </p:nvSpPr>
        <p:spPr>
          <a:xfrm>
            <a:off x="4757616" y="4715240"/>
            <a:ext cx="1859208" cy="277063"/>
          </a:xfrm>
          <a:prstGeom prst="rect">
            <a:avLst/>
          </a:prstGeom>
          <a:noFill/>
        </p:spPr>
        <p:txBody>
          <a:bodyPr wrap="square" rtlCol="0">
            <a:spAutoFit/>
          </a:bodyPr>
          <a:lstStyle/>
          <a:p>
            <a:pPr algn="ctr" defTabSz="914583" fontAlgn="base">
              <a:spcBef>
                <a:spcPct val="0"/>
              </a:spcBef>
              <a:spcAft>
                <a:spcPct val="0"/>
              </a:spcAft>
              <a:defRPr/>
            </a:pPr>
            <a:r>
              <a:rPr lang="zh-CN" altLang="en-US" sz="1200" b="1" dirty="0">
                <a:solidFill>
                  <a:prstClr val="black"/>
                </a:solidFill>
                <a:latin typeface="Arial" panose="020B0604020202020204" pitchFamily="34" charset="0"/>
                <a:ea typeface="微软雅黑" panose="020B0503020204020204" pitchFamily="34" charset="-122"/>
                <a:cs typeface="Arial" panose="020B0604020202020204" pitchFamily="34" charset="0"/>
              </a:rPr>
              <a:t>向量引擎 *</a:t>
            </a:r>
            <a:r>
              <a:rPr lang="en-US" altLang="zh-CN" sz="1200" b="1" dirty="0">
                <a:solidFill>
                  <a:prstClr val="black"/>
                </a:solidFill>
                <a:latin typeface="Arial" panose="020B0604020202020204" pitchFamily="34" charset="0"/>
                <a:ea typeface="微软雅黑" panose="020B0503020204020204" pitchFamily="34" charset="-122"/>
                <a:cs typeface="Arial" panose="020B0604020202020204" pitchFamily="34" charset="0"/>
              </a:rPr>
              <a:t>VectorBatch</a:t>
            </a:r>
            <a:endParaRPr lang="zh-CN" altLang="en-US" sz="1200" b="1"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56" name="左大括号 55">
            <a:extLst>
              <a:ext uri="{FF2B5EF4-FFF2-40B4-BE49-F238E27FC236}">
                <a16:creationId xmlns:a16="http://schemas.microsoft.com/office/drawing/2014/main" id="{F942BC78-5C23-EBDA-DDC4-62220947401D}"/>
              </a:ext>
            </a:extLst>
          </p:cNvPr>
          <p:cNvSpPr/>
          <p:nvPr/>
        </p:nvSpPr>
        <p:spPr>
          <a:xfrm>
            <a:off x="5280493" y="1875496"/>
            <a:ext cx="137554" cy="818169"/>
          </a:xfrm>
          <a:prstGeom prst="leftBrace">
            <a:avLst/>
          </a:prstGeom>
          <a:noFill/>
          <a:ln w="6350" cap="flat" cmpd="sng" algn="ctr">
            <a:solidFill>
              <a:srgbClr val="C9091E"/>
            </a:solidFill>
            <a:prstDash val="solid"/>
            <a:miter lim="800000"/>
          </a:ln>
          <a:effectLst/>
        </p:spPr>
        <p:txBody>
          <a:bodyPr rtlCol="0" anchor="ctr"/>
          <a:lstStyle/>
          <a:p>
            <a:pPr algn="ctr" defTabSz="914583" fontAlgn="base">
              <a:spcBef>
                <a:spcPct val="0"/>
              </a:spcBef>
              <a:spcAft>
                <a:spcPct val="0"/>
              </a:spcAft>
              <a:defRPr/>
            </a:pPr>
            <a:endParaRPr lang="zh-CN" altLang="en-US" sz="240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57" name="文本框 56">
            <a:extLst>
              <a:ext uri="{FF2B5EF4-FFF2-40B4-BE49-F238E27FC236}">
                <a16:creationId xmlns:a16="http://schemas.microsoft.com/office/drawing/2014/main" id="{B026E017-23A2-86C0-08D2-8565F611BC4E}"/>
              </a:ext>
            </a:extLst>
          </p:cNvPr>
          <p:cNvSpPr txBox="1"/>
          <p:nvPr/>
        </p:nvSpPr>
        <p:spPr>
          <a:xfrm rot="16200000">
            <a:off x="4677996" y="2189884"/>
            <a:ext cx="889987" cy="261610"/>
          </a:xfrm>
          <a:prstGeom prst="rect">
            <a:avLst/>
          </a:prstGeom>
          <a:noFill/>
        </p:spPr>
        <p:txBody>
          <a:bodyPr wrap="square" rtlCol="0">
            <a:spAutoFit/>
          </a:bodyPr>
          <a:lstStyle/>
          <a:p>
            <a:pPr defTabSz="914583" fontAlgn="base">
              <a:spcBef>
                <a:spcPct val="0"/>
              </a:spcBef>
              <a:spcAft>
                <a:spcPct val="0"/>
              </a:spcAft>
              <a:defRPr/>
            </a:pPr>
            <a:r>
              <a:rPr lang="en-US" altLang="zh-CN" sz="1100" b="1" dirty="0">
                <a:solidFill>
                  <a:srgbClr val="000000"/>
                </a:solidFill>
                <a:latin typeface="Arial" panose="020B0604020202020204" pitchFamily="34" charset="0"/>
                <a:ea typeface="微软雅黑" panose="020B0503020204020204" pitchFamily="34" charset="-122"/>
                <a:cs typeface="Arial" panose="020B0604020202020204" pitchFamily="34" charset="0"/>
              </a:rPr>
              <a:t>Table Row</a:t>
            </a:r>
            <a:endParaRPr lang="zh-CN" altLang="en-US" sz="1100" b="1"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58" name="下箭头 57">
            <a:extLst>
              <a:ext uri="{FF2B5EF4-FFF2-40B4-BE49-F238E27FC236}">
                <a16:creationId xmlns:a16="http://schemas.microsoft.com/office/drawing/2014/main" id="{B96FED97-A548-9296-CA25-AA85A88C7A9C}"/>
              </a:ext>
            </a:extLst>
          </p:cNvPr>
          <p:cNvSpPr/>
          <p:nvPr/>
        </p:nvSpPr>
        <p:spPr>
          <a:xfrm>
            <a:off x="5588134" y="3135876"/>
            <a:ext cx="229140" cy="267916"/>
          </a:xfrm>
          <a:prstGeom prst="downArrow">
            <a:avLst>
              <a:gd name="adj1" fmla="val 38149"/>
              <a:gd name="adj2" fmla="val 56896"/>
            </a:avLst>
          </a:prstGeom>
          <a:solidFill>
            <a:srgbClr val="B01C24"/>
          </a:solidFill>
          <a:ln w="12700" cap="flat" cmpd="sng" algn="ctr">
            <a:solidFill>
              <a:srgbClr val="C9091E">
                <a:shade val="50000"/>
              </a:srgbClr>
            </a:solidFill>
            <a:prstDash val="solid"/>
            <a:miter lim="800000"/>
          </a:ln>
          <a:effectLst/>
        </p:spPr>
        <p:txBody>
          <a:bodyPr rtlCol="0" anchor="ctr"/>
          <a:lstStyle/>
          <a:p>
            <a:pPr algn="ctr" defTabSz="914583" fontAlgn="base">
              <a:spcBef>
                <a:spcPct val="0"/>
              </a:spcBef>
              <a:spcAft>
                <a:spcPct val="0"/>
              </a:spcAft>
              <a:defRPr/>
            </a:pPr>
            <a:endParaRPr lang="zh-CN" altLang="en-US" sz="240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pic>
        <p:nvPicPr>
          <p:cNvPr id="59" name="图片 58">
            <a:extLst>
              <a:ext uri="{FF2B5EF4-FFF2-40B4-BE49-F238E27FC236}">
                <a16:creationId xmlns:a16="http://schemas.microsoft.com/office/drawing/2014/main" id="{15883C42-0E36-18BD-6890-8A5ED43FC1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7262" y="3789242"/>
            <a:ext cx="1989181" cy="1246052"/>
          </a:xfrm>
          <a:prstGeom prst="rect">
            <a:avLst/>
          </a:prstGeom>
        </p:spPr>
      </p:pic>
      <p:pic>
        <p:nvPicPr>
          <p:cNvPr id="60" name="图片 59" descr="LLVM2.emf">
            <a:extLst>
              <a:ext uri="{FF2B5EF4-FFF2-40B4-BE49-F238E27FC236}">
                <a16:creationId xmlns:a16="http://schemas.microsoft.com/office/drawing/2014/main" id="{E26CB075-6D70-308A-3BE3-D3B96CE4867C}"/>
              </a:ext>
            </a:extLst>
          </p:cNvPr>
          <p:cNvPicPr>
            <a:picLocks noChangeAspect="1"/>
          </p:cNvPicPr>
          <p:nvPr/>
        </p:nvPicPr>
        <p:blipFill>
          <a:blip r:embed="rId3" cstate="print"/>
          <a:stretch>
            <a:fillRect/>
          </a:stretch>
        </p:blipFill>
        <p:spPr>
          <a:xfrm>
            <a:off x="7897262" y="1828301"/>
            <a:ext cx="1989181" cy="1910245"/>
          </a:xfrm>
          <a:prstGeom prst="rect">
            <a:avLst/>
          </a:prstGeom>
        </p:spPr>
      </p:pic>
      <p:sp>
        <p:nvSpPr>
          <p:cNvPr id="61" name="矩形 60">
            <a:extLst>
              <a:ext uri="{FF2B5EF4-FFF2-40B4-BE49-F238E27FC236}">
                <a16:creationId xmlns:a16="http://schemas.microsoft.com/office/drawing/2014/main" id="{2F1C3D99-487A-8CE0-8222-7228ADA79195}"/>
              </a:ext>
            </a:extLst>
          </p:cNvPr>
          <p:cNvSpPr/>
          <p:nvPr/>
        </p:nvSpPr>
        <p:spPr>
          <a:xfrm>
            <a:off x="1286036" y="5050716"/>
            <a:ext cx="1975433" cy="338632"/>
          </a:xfrm>
          <a:prstGeom prst="rect">
            <a:avLst/>
          </a:prstGeom>
        </p:spPr>
        <p:txBody>
          <a:bodyPr wrap="square">
            <a:spAutoFit/>
          </a:bodyPr>
          <a:lstStyle/>
          <a:p>
            <a:pPr marL="285807" indent="-285807" defTabSz="1219444">
              <a:buFont typeface="Wingdings" panose="05000000000000000000" pitchFamily="2" charset="2"/>
              <a:buChar char="p"/>
              <a:defRPr/>
            </a:pPr>
            <a:r>
              <a:rPr lang="zh-CN" altLang="en-US" sz="1600" b="1" dirty="0">
                <a:solidFill>
                  <a:srgbClr val="B01C24"/>
                </a:solidFill>
                <a:latin typeface="Arial" panose="020B0604020202020204" pitchFamily="34" charset="0"/>
                <a:ea typeface="微软雅黑" panose="020B0503020204020204" pitchFamily="34" charset="-122"/>
                <a:cs typeface="Arial" panose="020B0604020202020204" pitchFamily="34" charset="0"/>
              </a:rPr>
              <a:t>多线程并行执行</a:t>
            </a:r>
            <a:endParaRPr lang="en-US" altLang="zh-CN" sz="1600" b="1" dirty="0">
              <a:solidFill>
                <a:srgbClr val="B01C24"/>
              </a:solidFill>
              <a:latin typeface="Arial" panose="020B0604020202020204" pitchFamily="34" charset="0"/>
              <a:ea typeface="微软雅黑" panose="020B0503020204020204" pitchFamily="34" charset="-122"/>
              <a:cs typeface="Arial" panose="020B0604020202020204" pitchFamily="34" charset="0"/>
            </a:endParaRPr>
          </a:p>
        </p:txBody>
      </p:sp>
      <p:sp>
        <p:nvSpPr>
          <p:cNvPr id="62" name="矩形 61">
            <a:extLst>
              <a:ext uri="{FF2B5EF4-FFF2-40B4-BE49-F238E27FC236}">
                <a16:creationId xmlns:a16="http://schemas.microsoft.com/office/drawing/2014/main" id="{964AD71D-EF78-F512-63DA-F867072FF35D}"/>
              </a:ext>
            </a:extLst>
          </p:cNvPr>
          <p:cNvSpPr/>
          <p:nvPr/>
        </p:nvSpPr>
        <p:spPr>
          <a:xfrm>
            <a:off x="1286036" y="5361061"/>
            <a:ext cx="2672252" cy="461772"/>
          </a:xfrm>
          <a:prstGeom prst="rect">
            <a:avLst/>
          </a:prstGeom>
        </p:spPr>
        <p:txBody>
          <a:bodyPr wrap="square">
            <a:spAutoFit/>
          </a:bodyPr>
          <a:lstStyle/>
          <a:p>
            <a:pPr marL="285807" indent="-285807" defTabSz="1219444">
              <a:buFont typeface="Arial" panose="020B0604020202020204" pitchFamily="34" charset="0"/>
              <a:buChar char="•"/>
              <a:defRPr/>
            </a:pPr>
            <a:r>
              <a:rPr lang="zh-CN" altLang="en-US" sz="1200" dirty="0">
                <a:solidFill>
                  <a:srgbClr val="000000"/>
                </a:solidFill>
                <a:latin typeface="Arial" panose="020B0604020202020204" pitchFamily="34" charset="0"/>
                <a:ea typeface="微软雅黑" panose="020B0503020204020204" pitchFamily="34" charset="-122"/>
                <a:cs typeface="Arial" panose="020B0604020202020204" pitchFamily="34" charset="0"/>
              </a:rPr>
              <a:t>充分利用多核特点，通过多线程并发执行，提高系统吞吐量</a:t>
            </a:r>
            <a:endParaRPr lang="zh-CN" altLang="en-US" sz="1200" dirty="0">
              <a:solidFill>
                <a:prstClr val="black"/>
              </a:solidFill>
              <a:latin typeface="Arial" panose="020B0604020202020204" pitchFamily="34" charset="0"/>
              <a:ea typeface="微软雅黑" panose="020B0503020204020204" pitchFamily="34" charset="-122"/>
              <a:cs typeface="Arial" panose="020B0604020202020204" pitchFamily="34" charset="0"/>
            </a:endParaRPr>
          </a:p>
        </p:txBody>
      </p:sp>
      <p:sp>
        <p:nvSpPr>
          <p:cNvPr id="64" name="矩形 63">
            <a:extLst>
              <a:ext uri="{FF2B5EF4-FFF2-40B4-BE49-F238E27FC236}">
                <a16:creationId xmlns:a16="http://schemas.microsoft.com/office/drawing/2014/main" id="{8A61E29F-B8BB-B610-FD92-01B4216F2CAA}"/>
              </a:ext>
            </a:extLst>
          </p:cNvPr>
          <p:cNvSpPr/>
          <p:nvPr/>
        </p:nvSpPr>
        <p:spPr>
          <a:xfrm>
            <a:off x="1419936" y="1813416"/>
            <a:ext cx="2488282" cy="1662374"/>
          </a:xfrm>
          <a:prstGeom prst="rect">
            <a:avLst/>
          </a:prstGeom>
          <a:solidFill>
            <a:sysClr val="window" lastClr="FFFFFF"/>
          </a:solidFill>
          <a:ln w="25400" cap="flat">
            <a:noFill/>
            <a:prstDash val="solid"/>
            <a:round/>
          </a:ln>
          <a:effectLst/>
          <a:sp3d/>
        </p:spPr>
        <p:txBody>
          <a:bodyPr rot="0" spcFirstLastPara="1" vertOverflow="overflow" horzOverflow="overflow" vert="horz" wrap="square" lIns="45729" tIns="45729" rIns="45729" bIns="45729" numCol="1" spcCol="38100" rtlCol="0" anchor="ctr">
            <a:spAutoFit/>
          </a:bodyPr>
          <a:lstStyle/>
          <a:p>
            <a:pPr marL="0" marR="0" lvl="0" indent="0" defTabSz="914660" eaLnBrk="1" fontAlgn="auto" latinLnBrk="0" hangingPunct="0">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sym typeface="Helvetica"/>
              </a:rPr>
              <a:t>   </a:t>
            </a:r>
          </a:p>
          <a:p>
            <a:pPr marL="0" marR="0" lvl="0" indent="0" defTabSz="914660" eaLnBrk="1" fontAlgn="auto" latinLnBrk="0" hangingPunct="0">
              <a:lnSpc>
                <a:spcPct val="100000"/>
              </a:lnSpc>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914660" eaLnBrk="1" fontAlgn="auto" latinLnBrk="0" hangingPunct="0">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sym typeface="Helvetica"/>
            </a:endParaRPr>
          </a:p>
          <a:p>
            <a:pPr marL="0" marR="0" lvl="0" indent="0" defTabSz="914660" eaLnBrk="1" fontAlgn="auto" latinLnBrk="0" hangingPunct="0">
              <a:lnSpc>
                <a:spcPct val="100000"/>
              </a:lnSpc>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914660" eaLnBrk="1"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sym typeface="Helvetica"/>
            </a:endParaRPr>
          </a:p>
        </p:txBody>
      </p:sp>
      <p:pic>
        <p:nvPicPr>
          <p:cNvPr id="65" name="图片 64">
            <a:extLst>
              <a:ext uri="{FF2B5EF4-FFF2-40B4-BE49-F238E27FC236}">
                <a16:creationId xmlns:a16="http://schemas.microsoft.com/office/drawing/2014/main" id="{411CB06B-A492-3583-F61D-F7DBE21E5D6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462" b="62174"/>
          <a:stretch/>
        </p:blipFill>
        <p:spPr>
          <a:xfrm>
            <a:off x="2275608" y="1998393"/>
            <a:ext cx="1278820" cy="1070597"/>
          </a:xfrm>
          <a:prstGeom prst="rect">
            <a:avLst/>
          </a:prstGeom>
        </p:spPr>
      </p:pic>
      <p:sp>
        <p:nvSpPr>
          <p:cNvPr id="66" name="文本框 65">
            <a:extLst>
              <a:ext uri="{FF2B5EF4-FFF2-40B4-BE49-F238E27FC236}">
                <a16:creationId xmlns:a16="http://schemas.microsoft.com/office/drawing/2014/main" id="{A22C6B2D-3621-3AC8-198A-D3639D36FC0A}"/>
              </a:ext>
            </a:extLst>
          </p:cNvPr>
          <p:cNvSpPr txBox="1"/>
          <p:nvPr/>
        </p:nvSpPr>
        <p:spPr>
          <a:xfrm>
            <a:off x="1649670" y="2102804"/>
            <a:ext cx="369332" cy="861774"/>
          </a:xfrm>
          <a:prstGeom prst="rect">
            <a:avLst/>
          </a:prstGeom>
          <a:solidFill>
            <a:srgbClr val="FFFFFF"/>
          </a:solidFill>
        </p:spPr>
        <p:txBody>
          <a:bodyPr vert="eaVert" wrap="square" rtlCol="0">
            <a:spAutoFit/>
          </a:bodyPr>
          <a:lstStyle/>
          <a:p>
            <a:pPr marL="0" marR="0" lvl="0" indent="0" algn="ctr" defTabSz="914583"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rPr>
              <a:t>节点间并行</a:t>
            </a:r>
          </a:p>
        </p:txBody>
      </p:sp>
      <p:sp>
        <p:nvSpPr>
          <p:cNvPr id="68" name="矩形 67">
            <a:extLst>
              <a:ext uri="{FF2B5EF4-FFF2-40B4-BE49-F238E27FC236}">
                <a16:creationId xmlns:a16="http://schemas.microsoft.com/office/drawing/2014/main" id="{A8965C60-BC10-65E5-67B5-8CD15A998CA3}"/>
              </a:ext>
            </a:extLst>
          </p:cNvPr>
          <p:cNvSpPr/>
          <p:nvPr/>
        </p:nvSpPr>
        <p:spPr>
          <a:xfrm>
            <a:off x="1419936" y="3440934"/>
            <a:ext cx="2488282" cy="1662374"/>
          </a:xfrm>
          <a:prstGeom prst="rect">
            <a:avLst/>
          </a:prstGeom>
          <a:solidFill>
            <a:sysClr val="window" lastClr="FFFFFF"/>
          </a:solidFill>
          <a:ln w="25400" cap="flat">
            <a:noFill/>
            <a:prstDash val="solid"/>
            <a:round/>
          </a:ln>
          <a:effectLst/>
          <a:sp3d/>
        </p:spPr>
        <p:txBody>
          <a:bodyPr rot="0" spcFirstLastPara="1" vertOverflow="overflow" horzOverflow="overflow" vert="horz" wrap="square" lIns="45729" tIns="45729" rIns="45729" bIns="45729" numCol="1" spcCol="38100" rtlCol="0" anchor="ctr">
            <a:spAutoFit/>
          </a:bodyPr>
          <a:lstStyle/>
          <a:p>
            <a:pPr marL="0" marR="0" lvl="0" indent="0" defTabSz="914660" eaLnBrk="1" fontAlgn="auto" latinLnBrk="0" hangingPunct="0">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sym typeface="Helvetica"/>
            </a:endParaRPr>
          </a:p>
          <a:p>
            <a:pPr marL="0" marR="0" lvl="0" indent="0" defTabSz="914660" eaLnBrk="1" fontAlgn="auto" latinLnBrk="0" hangingPunct="0">
              <a:lnSpc>
                <a:spcPct val="100000"/>
              </a:lnSpc>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914660" eaLnBrk="1" fontAlgn="auto" latinLnBrk="0" hangingPunct="0">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sym typeface="Helvetica"/>
            </a:endParaRPr>
          </a:p>
          <a:p>
            <a:pPr marL="0" marR="0" lvl="0" indent="0" defTabSz="914660" eaLnBrk="1" fontAlgn="auto" latinLnBrk="0" hangingPunct="0">
              <a:lnSpc>
                <a:spcPct val="100000"/>
              </a:lnSpc>
              <a:spcBef>
                <a:spcPts val="0"/>
              </a:spcBef>
              <a:spcAft>
                <a:spcPts val="0"/>
              </a:spcAft>
              <a:buClrTx/>
              <a:buSzTx/>
              <a:buFontTx/>
              <a:buNone/>
              <a:tabLst/>
              <a:defRPr/>
            </a:pPr>
            <a:endParaRPr kumimoji="0" lang="en-US" altLang="zh-CN" sz="2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914660" eaLnBrk="1"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sym typeface="Helvetica"/>
            </a:endParaRPr>
          </a:p>
        </p:txBody>
      </p:sp>
      <p:pic>
        <p:nvPicPr>
          <p:cNvPr id="69" name="图片 68">
            <a:extLst>
              <a:ext uri="{FF2B5EF4-FFF2-40B4-BE49-F238E27FC236}">
                <a16:creationId xmlns:a16="http://schemas.microsoft.com/office/drawing/2014/main" id="{FB20EEA4-339C-C6EB-5999-6957A838016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296" t="52151" b="6060"/>
          <a:stretch/>
        </p:blipFill>
        <p:spPr>
          <a:xfrm>
            <a:off x="2259963" y="3524336"/>
            <a:ext cx="1310109" cy="1182787"/>
          </a:xfrm>
          <a:prstGeom prst="rect">
            <a:avLst/>
          </a:prstGeom>
        </p:spPr>
      </p:pic>
      <p:sp>
        <p:nvSpPr>
          <p:cNvPr id="70" name="文本框 69">
            <a:extLst>
              <a:ext uri="{FF2B5EF4-FFF2-40B4-BE49-F238E27FC236}">
                <a16:creationId xmlns:a16="http://schemas.microsoft.com/office/drawing/2014/main" id="{A1CA95B8-4BD0-35F2-6931-AD4979ED08B0}"/>
              </a:ext>
            </a:extLst>
          </p:cNvPr>
          <p:cNvSpPr txBox="1"/>
          <p:nvPr/>
        </p:nvSpPr>
        <p:spPr>
          <a:xfrm>
            <a:off x="1649670" y="3704074"/>
            <a:ext cx="369332" cy="861774"/>
          </a:xfrm>
          <a:prstGeom prst="rect">
            <a:avLst/>
          </a:prstGeom>
          <a:solidFill>
            <a:srgbClr val="FFFFFF"/>
          </a:solidFill>
        </p:spPr>
        <p:txBody>
          <a:bodyPr vert="eaVert" wrap="square" rtlCol="0">
            <a:spAutoFit/>
          </a:bodyPr>
          <a:lstStyle/>
          <a:p>
            <a:pPr marL="0" marR="0" lvl="0" indent="0" algn="ctr" defTabSz="914583"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rPr>
              <a:t>节点内并行</a:t>
            </a:r>
          </a:p>
        </p:txBody>
      </p:sp>
      <p:sp>
        <p:nvSpPr>
          <p:cNvPr id="71" name="文本框 70">
            <a:extLst>
              <a:ext uri="{FF2B5EF4-FFF2-40B4-BE49-F238E27FC236}">
                <a16:creationId xmlns:a16="http://schemas.microsoft.com/office/drawing/2014/main" id="{7D9C8AB1-2413-C00A-8F33-99E5632BC533}"/>
              </a:ext>
            </a:extLst>
          </p:cNvPr>
          <p:cNvSpPr txBox="1"/>
          <p:nvPr/>
        </p:nvSpPr>
        <p:spPr>
          <a:xfrm>
            <a:off x="2019002" y="4722515"/>
            <a:ext cx="1841288" cy="215494"/>
          </a:xfrm>
          <a:prstGeom prst="rect">
            <a:avLst/>
          </a:prstGeom>
          <a:solidFill>
            <a:srgbClr val="FFFFFF"/>
          </a:solidFill>
        </p:spPr>
        <p:txBody>
          <a:bodyPr vert="horz" wrap="square" rtlCol="0">
            <a:spAutoFit/>
          </a:bodyPr>
          <a:lstStyle/>
          <a:p>
            <a:pPr marL="0" marR="0" lvl="0" indent="0" algn="ctr" defTabSz="914583" eaLnBrk="1" fontAlgn="base" latinLnBrk="0" hangingPunct="1">
              <a:lnSpc>
                <a:spcPct val="100000"/>
              </a:lnSpc>
              <a:spcBef>
                <a:spcPct val="0"/>
              </a:spcBef>
              <a:spcAft>
                <a:spcPct val="0"/>
              </a:spcAft>
              <a:buClrTx/>
              <a:buSzTx/>
              <a:buFontTx/>
              <a:buNone/>
              <a:tabLst/>
              <a:defRPr/>
            </a:pPr>
            <a:r>
              <a:rPr kumimoji="0" lang="zh-CN" altLang="en-US" sz="800" b="1"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Arial" panose="020B0604020202020204" pitchFamily="34" charset="0"/>
              </a:rPr>
              <a:t>线程   线程  线程   线程  线程</a:t>
            </a:r>
          </a:p>
        </p:txBody>
      </p:sp>
      <p:sp>
        <p:nvSpPr>
          <p:cNvPr id="72" name="下箭头 71">
            <a:extLst>
              <a:ext uri="{FF2B5EF4-FFF2-40B4-BE49-F238E27FC236}">
                <a16:creationId xmlns:a16="http://schemas.microsoft.com/office/drawing/2014/main" id="{CE655C1B-C009-9898-F982-7D71F96EEFAC}"/>
              </a:ext>
            </a:extLst>
          </p:cNvPr>
          <p:cNvSpPr/>
          <p:nvPr/>
        </p:nvSpPr>
        <p:spPr>
          <a:xfrm>
            <a:off x="2710381" y="3135876"/>
            <a:ext cx="229140" cy="267916"/>
          </a:xfrm>
          <a:prstGeom prst="downArrow">
            <a:avLst>
              <a:gd name="adj1" fmla="val 38149"/>
              <a:gd name="adj2" fmla="val 56896"/>
            </a:avLst>
          </a:prstGeom>
          <a:solidFill>
            <a:srgbClr val="B01C24"/>
          </a:solidFill>
          <a:ln w="12700" cap="flat" cmpd="sng" algn="ctr">
            <a:solidFill>
              <a:srgbClr val="C9091E">
                <a:shade val="50000"/>
              </a:srgbClr>
            </a:solidFill>
            <a:prstDash val="solid"/>
            <a:miter lim="800000"/>
          </a:ln>
          <a:effectLst/>
        </p:spPr>
        <p:txBody>
          <a:bodyPr rtlCol="0" anchor="ctr"/>
          <a:lstStyle/>
          <a:p>
            <a:pPr algn="ctr" defTabSz="914583" fontAlgn="base">
              <a:spcBef>
                <a:spcPct val="0"/>
              </a:spcBef>
              <a:spcAft>
                <a:spcPct val="0"/>
              </a:spcAft>
              <a:defRPr/>
            </a:pPr>
            <a:endParaRPr lang="zh-CN" altLang="en-US" sz="240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73" name="矩形 72">
            <a:extLst>
              <a:ext uri="{FF2B5EF4-FFF2-40B4-BE49-F238E27FC236}">
                <a16:creationId xmlns:a16="http://schemas.microsoft.com/office/drawing/2014/main" id="{990CF4EB-C121-9771-5B84-90ECFD84EE6D}"/>
              </a:ext>
            </a:extLst>
          </p:cNvPr>
          <p:cNvSpPr/>
          <p:nvPr/>
        </p:nvSpPr>
        <p:spPr>
          <a:xfrm>
            <a:off x="4249711" y="5050716"/>
            <a:ext cx="2913894" cy="338632"/>
          </a:xfrm>
          <a:prstGeom prst="rect">
            <a:avLst/>
          </a:prstGeom>
        </p:spPr>
        <p:txBody>
          <a:bodyPr wrap="square">
            <a:spAutoFit/>
          </a:bodyPr>
          <a:lstStyle/>
          <a:p>
            <a:pPr marL="285807" indent="-285807" defTabSz="914492">
              <a:buFont typeface="Wingdings" panose="05000000000000000000" pitchFamily="2" charset="2"/>
              <a:buChar char="p"/>
              <a:defRPr/>
            </a:pPr>
            <a:r>
              <a:rPr lang="zh-CN" altLang="en-US" sz="1600" b="1" dirty="0">
                <a:solidFill>
                  <a:srgbClr val="B01C24"/>
                </a:solidFill>
                <a:latin typeface="Arial" panose="020B0604020202020204" pitchFamily="34" charset="0"/>
                <a:ea typeface="微软雅黑" panose="020B0503020204020204" pitchFamily="34" charset="-122"/>
                <a:cs typeface="Arial" panose="020B0604020202020204" pitchFamily="34" charset="0"/>
              </a:rPr>
              <a:t>利用</a:t>
            </a:r>
            <a:r>
              <a:rPr lang="en-US" altLang="zh-CN" sz="1600" b="1" dirty="0">
                <a:solidFill>
                  <a:srgbClr val="B01C24"/>
                </a:solidFill>
                <a:latin typeface="Arial" panose="020B0604020202020204" pitchFamily="34" charset="0"/>
                <a:ea typeface="微软雅黑" panose="020B0503020204020204" pitchFamily="34" charset="-122"/>
                <a:cs typeface="Arial" panose="020B0604020202020204" pitchFamily="34" charset="0"/>
              </a:rPr>
              <a:t>CPU</a:t>
            </a:r>
            <a:r>
              <a:rPr lang="zh-CN" altLang="en-US" sz="1600" b="1" dirty="0">
                <a:solidFill>
                  <a:srgbClr val="B01C24"/>
                </a:solidFill>
                <a:latin typeface="Arial" panose="020B0604020202020204" pitchFamily="34" charset="0"/>
                <a:ea typeface="微软雅黑" panose="020B0503020204020204" pitchFamily="34" charset="-122"/>
                <a:cs typeface="Arial" panose="020B0604020202020204" pitchFamily="34" charset="0"/>
              </a:rPr>
              <a:t>的局部性及算力</a:t>
            </a:r>
          </a:p>
        </p:txBody>
      </p:sp>
      <p:sp>
        <p:nvSpPr>
          <p:cNvPr id="74" name="矩形 73">
            <a:extLst>
              <a:ext uri="{FF2B5EF4-FFF2-40B4-BE49-F238E27FC236}">
                <a16:creationId xmlns:a16="http://schemas.microsoft.com/office/drawing/2014/main" id="{AC5429B9-1B90-D277-E4D6-9E74BA2C8016}"/>
              </a:ext>
            </a:extLst>
          </p:cNvPr>
          <p:cNvSpPr/>
          <p:nvPr/>
        </p:nvSpPr>
        <p:spPr>
          <a:xfrm>
            <a:off x="4249711" y="5361061"/>
            <a:ext cx="2913894" cy="461772"/>
          </a:xfrm>
          <a:prstGeom prst="rect">
            <a:avLst/>
          </a:prstGeom>
        </p:spPr>
        <p:txBody>
          <a:bodyPr wrap="square">
            <a:spAutoFit/>
          </a:bodyPr>
          <a:lstStyle/>
          <a:p>
            <a:pPr marL="171530" indent="-171484" defTabSz="1219444">
              <a:buFont typeface="Arial" panose="020B0604020202020204" pitchFamily="34" charset="0"/>
              <a:buChar char="•"/>
              <a:defRPr/>
            </a:pPr>
            <a:r>
              <a:rPr lang="zh-CN" altLang="en-US" sz="1200" dirty="0">
                <a:solidFill>
                  <a:srgbClr val="000000"/>
                </a:solidFill>
                <a:latin typeface="Arial" panose="020B0604020202020204" pitchFamily="34" charset="0"/>
                <a:ea typeface="微软雅黑" panose="020B0503020204020204" pitchFamily="34" charset="-122"/>
                <a:cs typeface="Arial" panose="020B0604020202020204" pitchFamily="34" charset="0"/>
              </a:rPr>
              <a:t>利用</a:t>
            </a:r>
            <a:r>
              <a:rPr lang="en-US" altLang="zh-CN" sz="1200" dirty="0">
                <a:solidFill>
                  <a:srgbClr val="000000"/>
                </a:solidFill>
                <a:latin typeface="Arial" panose="020B0604020202020204" pitchFamily="34" charset="0"/>
                <a:ea typeface="微软雅黑" panose="020B0503020204020204" pitchFamily="34" charset="-122"/>
                <a:cs typeface="Arial" panose="020B0604020202020204" pitchFamily="34" charset="0"/>
              </a:rPr>
              <a:t>CPU</a:t>
            </a:r>
            <a:r>
              <a:rPr lang="zh-CN" altLang="en-US" sz="1200" dirty="0">
                <a:solidFill>
                  <a:srgbClr val="000000"/>
                </a:solidFill>
                <a:latin typeface="Arial" panose="020B0604020202020204" pitchFamily="34" charset="0"/>
                <a:ea typeface="微软雅黑" panose="020B0503020204020204" pitchFamily="34" charset="-122"/>
                <a:cs typeface="Arial" panose="020B0604020202020204" pitchFamily="34" charset="0"/>
              </a:rPr>
              <a:t>的局部性，通过向量执行提高执行效率</a:t>
            </a:r>
            <a:endParaRPr lang="en-US" altLang="zh-CN" sz="12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
        <p:nvSpPr>
          <p:cNvPr id="75" name="TextBox 2">
            <a:extLst>
              <a:ext uri="{FF2B5EF4-FFF2-40B4-BE49-F238E27FC236}">
                <a16:creationId xmlns:a16="http://schemas.microsoft.com/office/drawing/2014/main" id="{536430E6-CAB5-7D75-6D57-AB3AAD28E2B4}"/>
              </a:ext>
            </a:extLst>
          </p:cNvPr>
          <p:cNvSpPr txBox="1"/>
          <p:nvPr/>
        </p:nvSpPr>
        <p:spPr>
          <a:xfrm>
            <a:off x="7552373" y="1339360"/>
            <a:ext cx="2500567" cy="307849"/>
          </a:xfrm>
          <a:prstGeom prst="rect">
            <a:avLst/>
          </a:prstGeom>
          <a:noFill/>
        </p:spPr>
        <p:txBody>
          <a:bodyPr wrap="square" rtlCol="0">
            <a:spAutoFit/>
          </a:bodyPr>
          <a:lstStyle/>
          <a:p>
            <a:pPr algn="ctr" defTabSz="914369" fontAlgn="base">
              <a:spcBef>
                <a:spcPct val="0"/>
              </a:spcBef>
              <a:spcAft>
                <a:spcPct val="0"/>
              </a:spcAft>
              <a:defRPr/>
            </a:pPr>
            <a:r>
              <a:rPr lang="zh-CN" altLang="en-US" sz="1400" b="1" dirty="0">
                <a:solidFill>
                  <a:prstClr val="white"/>
                </a:solidFill>
                <a:latin typeface="Arial" panose="020B0604020202020204" pitchFamily="34" charset="0"/>
                <a:ea typeface="微软雅黑" panose="020B0503020204020204" pitchFamily="34" charset="-122"/>
                <a:cs typeface="Arial" panose="020B0604020202020204" pitchFamily="34" charset="0"/>
              </a:rPr>
              <a:t>编译执行</a:t>
            </a:r>
            <a:r>
              <a:rPr lang="en-US" altLang="zh-CN" sz="1400" b="1" dirty="0">
                <a:solidFill>
                  <a:prstClr val="white"/>
                </a:solidFill>
                <a:latin typeface="Arial" panose="020B0604020202020204" pitchFamily="34" charset="0"/>
                <a:ea typeface="微软雅黑" panose="020B0503020204020204" pitchFamily="34" charset="-122"/>
                <a:cs typeface="Arial" panose="020B0604020202020204" pitchFamily="34" charset="0"/>
              </a:rPr>
              <a:t>(LLVM)</a:t>
            </a:r>
          </a:p>
        </p:txBody>
      </p:sp>
      <p:sp>
        <p:nvSpPr>
          <p:cNvPr id="76" name="矩形 75">
            <a:extLst>
              <a:ext uri="{FF2B5EF4-FFF2-40B4-BE49-F238E27FC236}">
                <a16:creationId xmlns:a16="http://schemas.microsoft.com/office/drawing/2014/main" id="{843DF00B-A197-5095-9188-C7BC8A92F93C}"/>
              </a:ext>
            </a:extLst>
          </p:cNvPr>
          <p:cNvSpPr/>
          <p:nvPr/>
        </p:nvSpPr>
        <p:spPr>
          <a:xfrm>
            <a:off x="7342664" y="5050716"/>
            <a:ext cx="2913894" cy="338632"/>
          </a:xfrm>
          <a:prstGeom prst="rect">
            <a:avLst/>
          </a:prstGeom>
        </p:spPr>
        <p:txBody>
          <a:bodyPr wrap="square">
            <a:spAutoFit/>
          </a:bodyPr>
          <a:lstStyle/>
          <a:p>
            <a:pPr marL="285807" indent="-285807" defTabSz="914492">
              <a:buFont typeface="Wingdings" panose="05000000000000000000" pitchFamily="2" charset="2"/>
              <a:buChar char="p"/>
              <a:defRPr/>
            </a:pPr>
            <a:r>
              <a:rPr lang="zh-CN" altLang="en-US" sz="1600" b="1" dirty="0">
                <a:solidFill>
                  <a:srgbClr val="B01C24"/>
                </a:solidFill>
                <a:latin typeface="Arial" panose="020B0604020202020204" pitchFamily="34" charset="0"/>
                <a:ea typeface="微软雅黑" panose="020B0503020204020204" pitchFamily="34" charset="-122"/>
                <a:cs typeface="Arial" panose="020B0604020202020204" pitchFamily="34" charset="0"/>
              </a:rPr>
              <a:t>提高</a:t>
            </a:r>
            <a:r>
              <a:rPr lang="en-US" altLang="zh-CN" sz="1600" b="1" dirty="0">
                <a:solidFill>
                  <a:srgbClr val="B01C24"/>
                </a:solidFill>
                <a:latin typeface="Arial" panose="020B0604020202020204" pitchFamily="34" charset="0"/>
                <a:ea typeface="微软雅黑" panose="020B0503020204020204" pitchFamily="34" charset="-122"/>
                <a:cs typeface="Arial" panose="020B0604020202020204" pitchFamily="34" charset="0"/>
              </a:rPr>
              <a:t>CPU</a:t>
            </a:r>
            <a:r>
              <a:rPr lang="zh-CN" altLang="en-US" sz="1600" b="1" dirty="0">
                <a:solidFill>
                  <a:srgbClr val="B01C24"/>
                </a:solidFill>
                <a:latin typeface="Arial" panose="020B0604020202020204" pitchFamily="34" charset="0"/>
                <a:ea typeface="微软雅黑" panose="020B0503020204020204" pitchFamily="34" charset="-122"/>
                <a:cs typeface="Arial" panose="020B0604020202020204" pitchFamily="34" charset="0"/>
              </a:rPr>
              <a:t>指令的利用率</a:t>
            </a:r>
          </a:p>
        </p:txBody>
      </p:sp>
      <p:sp>
        <p:nvSpPr>
          <p:cNvPr id="77" name="矩形 76">
            <a:extLst>
              <a:ext uri="{FF2B5EF4-FFF2-40B4-BE49-F238E27FC236}">
                <a16:creationId xmlns:a16="http://schemas.microsoft.com/office/drawing/2014/main" id="{F7D561CA-D137-1147-D68E-DA077AF16D72}"/>
              </a:ext>
            </a:extLst>
          </p:cNvPr>
          <p:cNvSpPr/>
          <p:nvPr/>
        </p:nvSpPr>
        <p:spPr>
          <a:xfrm>
            <a:off x="7342664" y="5361061"/>
            <a:ext cx="2995179" cy="461772"/>
          </a:xfrm>
          <a:prstGeom prst="rect">
            <a:avLst/>
          </a:prstGeom>
        </p:spPr>
        <p:txBody>
          <a:bodyPr wrap="square">
            <a:spAutoFit/>
          </a:bodyPr>
          <a:lstStyle/>
          <a:p>
            <a:pPr marL="171530" indent="-171484" defTabSz="1219444">
              <a:buFont typeface="Arial" panose="020B0604020202020204" pitchFamily="34" charset="0"/>
              <a:buChar char="•"/>
              <a:defRPr/>
            </a:pPr>
            <a:r>
              <a:rPr lang="zh-CN" altLang="en-US" sz="1200" dirty="0">
                <a:solidFill>
                  <a:srgbClr val="000000"/>
                </a:solidFill>
                <a:latin typeface="Arial" panose="020B0604020202020204" pitchFamily="34" charset="0"/>
                <a:ea typeface="微软雅黑" panose="020B0503020204020204" pitchFamily="34" charset="-122"/>
                <a:cs typeface="Arial" panose="020B0604020202020204" pitchFamily="34" charset="0"/>
              </a:rPr>
              <a:t>从解释执行向编译执行转变，大幅降低执行算子的指令数量，提高运算效率</a:t>
            </a:r>
            <a:endParaRPr lang="en-US" altLang="zh-CN" sz="1200" dirty="0">
              <a:solidFill>
                <a:srgbClr val="000000"/>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821201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目录</a:t>
            </a:r>
          </a:p>
        </p:txBody>
      </p:sp>
      <p:sp>
        <p:nvSpPr>
          <p:cNvPr id="2" name="页脚占位符 1"/>
          <p:cNvSpPr>
            <a:spLocks noGrp="1"/>
          </p:cNvSpPr>
          <p:nvPr>
            <p:ph type="ftr" sz="quarter" idx="11"/>
          </p:nvPr>
        </p:nvSpPr>
        <p:spPr/>
        <p:txBody>
          <a:bodyPr/>
          <a:lstStyle/>
          <a:p>
            <a:r>
              <a:rPr kumimoji="1" lang="zh-CN" altLang="en-US">
                <a:latin typeface="微软雅黑" panose="020B0503020204020204" pitchFamily="34" charset="-122"/>
                <a:ea typeface="微软雅黑" panose="020B0503020204020204" pitchFamily="34" charset="-122"/>
              </a:rPr>
              <a:t>数据库系统—GaussDB</a:t>
            </a:r>
            <a:endParaRPr kumimoji="1"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4B0D34C0-35A8-654C-9FBA-7B4E017BD630}" type="slidenum">
              <a:rPr lang="en-US" altLang="zh-CN" smtClean="0">
                <a:latin typeface="微软雅黑" panose="020B0503020204020204" pitchFamily="34" charset="-122"/>
                <a:ea typeface="微软雅黑" panose="020B0503020204020204" pitchFamily="34" charset="-122"/>
              </a:rPr>
              <a:t>69</a:t>
            </a:fld>
            <a:endParaRPr kumimoji="1" lang="zh-CN" altLang="en-US">
              <a:latin typeface="微软雅黑" panose="020B0503020204020204" pitchFamily="34" charset="-122"/>
              <a:ea typeface="微软雅黑" panose="020B0503020204020204" pitchFamily="34" charset="-122"/>
            </a:endParaRPr>
          </a:p>
        </p:txBody>
      </p:sp>
      <p:sp>
        <p:nvSpPr>
          <p:cNvPr id="7" name="Shape18">
            <a:extLst>
              <a:ext uri="{FF2B5EF4-FFF2-40B4-BE49-F238E27FC236}">
                <a16:creationId xmlns:a16="http://schemas.microsoft.com/office/drawing/2014/main" id="{22EF1A10-BE96-D9ED-9B2C-A7221DED6567}"/>
              </a:ext>
            </a:extLst>
          </p:cNvPr>
          <p:cNvSpPr/>
          <p:nvPr/>
        </p:nvSpPr>
        <p:spPr>
          <a:xfrm>
            <a:off x="2786128" y="1114026"/>
            <a:ext cx="6203493" cy="5061143"/>
          </a:xfrm>
          <a:prstGeom prst="roundRect">
            <a:avLst>
              <a:gd name="adj" fmla="val 1139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8" name="内容占位符 2">
            <a:extLst>
              <a:ext uri="{FF2B5EF4-FFF2-40B4-BE49-F238E27FC236}">
                <a16:creationId xmlns:a16="http://schemas.microsoft.com/office/drawing/2014/main" id="{6BA32BA0-2825-9765-76E3-0722864CBF83}"/>
              </a:ext>
            </a:extLst>
          </p:cNvPr>
          <p:cNvSpPr txBox="1">
            <a:spLocks/>
          </p:cNvSpPr>
          <p:nvPr/>
        </p:nvSpPr>
        <p:spPr bwMode="auto">
          <a:xfrm>
            <a:off x="3526439" y="1008099"/>
            <a:ext cx="4981117" cy="2808926"/>
          </a:xfrm>
          <a:prstGeom prst="rect">
            <a:avLst/>
          </a:prstGeom>
          <a:noFill/>
          <a:ln>
            <a:noFill/>
          </a:ln>
          <a:effectLst/>
        </p:spPr>
        <p:txBody>
          <a:bodyPr vert="horz" wrap="square" lIns="91440" tIns="45720" rIns="91440" bIns="45720" numCol="1" anchor="t" anchorCtr="0" compatLnSpc="1"/>
          <a:lstStyle>
            <a:lvl1pPr marL="316230" indent="-316230" algn="l" rtl="0" eaLnBrk="1" fontAlgn="base" hangingPunct="1">
              <a:spcBef>
                <a:spcPct val="20000"/>
              </a:spcBef>
              <a:spcAft>
                <a:spcPct val="0"/>
              </a:spcAft>
              <a:buFont typeface="Wingdings" panose="05000000000000000000" pitchFamily="2" charset="2"/>
              <a:buChar char="p"/>
              <a:defRPr kumimoji="1" sz="3200" b="0">
                <a:solidFill>
                  <a:schemeClr val="tx1"/>
                </a:solidFill>
                <a:effectLst/>
                <a:latin typeface="SimHei" panose="02010609060101010101" pitchFamily="49" charset="-122"/>
                <a:ea typeface="SimHei" panose="02010609060101010101" pitchFamily="49" charset="-122"/>
                <a:cs typeface="Arial" panose="020B0604020202020204"/>
              </a:defRPr>
            </a:lvl1pPr>
            <a:lvl2pPr marL="685800" indent="-263525"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panose="020B0604020202020204"/>
              </a:defRPr>
            </a:lvl2pPr>
            <a:lvl3pPr marL="1055370" indent="-210820"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panose="020B0604020202020204"/>
              </a:defRPr>
            </a:lvl3pPr>
            <a:lvl4pPr marL="147701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28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092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6pPr>
            <a:lvl7pPr marL="274320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7pPr>
            <a:lvl8pPr marL="316547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8pPr>
            <a:lvl9pPr marL="358711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9pPr>
          </a:lstStyle>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总体架构</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查询处理</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存储</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分布式</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solidFill>
                  <a:srgbClr val="7030A0"/>
                </a:solidFill>
                <a:latin typeface="微软雅黑" panose="020B0503020204020204" pitchFamily="34" charset="-122"/>
                <a:ea typeface="微软雅黑" panose="020B0503020204020204" pitchFamily="34" charset="-122"/>
              </a:rPr>
              <a:t>GaussDB</a:t>
            </a:r>
            <a:r>
              <a:rPr lang="zh-CN" altLang="en-US" sz="2400" b="1" kern="0" dirty="0">
                <a:solidFill>
                  <a:srgbClr val="7030A0"/>
                </a:solidFill>
                <a:latin typeface="微软雅黑" panose="020B0503020204020204" pitchFamily="34" charset="-122"/>
                <a:ea typeface="微软雅黑" panose="020B0503020204020204" pitchFamily="34" charset="-122"/>
              </a:rPr>
              <a:t>云原生</a:t>
            </a:r>
            <a:endParaRPr lang="en-US" altLang="zh-CN" sz="2400" b="1" kern="0" dirty="0">
              <a:solidFill>
                <a:srgbClr val="7030A0"/>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高可用</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安全</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智能</a:t>
            </a:r>
            <a:endParaRPr lang="en-US" altLang="zh-CN" sz="2400" b="1" kern="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9">
            <a:extLst>
              <a:ext uri="{FF2B5EF4-FFF2-40B4-BE49-F238E27FC236}">
                <a16:creationId xmlns:a16="http://schemas.microsoft.com/office/drawing/2014/main" id="{003226AC-6541-4649-B6AC-1E73BD4D9C4F}"/>
              </a:ext>
            </a:extLst>
          </p:cNvPr>
          <p:cNvSpPr/>
          <p:nvPr/>
        </p:nvSpPr>
        <p:spPr>
          <a:xfrm>
            <a:off x="709058" y="1026178"/>
            <a:ext cx="11394041" cy="522222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28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7</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分布式架构</a:t>
            </a:r>
            <a:endParaRPr kumimoji="1" lang="zh-CN" altLang="en-US" dirty="0">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822836" y="1026178"/>
            <a:ext cx="11014668" cy="4302125"/>
          </a:xfrm>
        </p:spPr>
        <p:txBody>
          <a:bodyPr/>
          <a:lstStyle/>
          <a:p>
            <a:pPr>
              <a:lnSpc>
                <a:spcPct val="12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rPr>
              <a:t>分布式执行框架</a:t>
            </a:r>
            <a:endParaRPr lang="en-US" altLang="zh-CN" sz="2400" dirty="0">
              <a:latin typeface="微软雅黑" panose="020B0503020204020204" pitchFamily="34" charset="-122"/>
              <a:ea typeface="微软雅黑" panose="020B0503020204020204" pitchFamily="34" charset="-122"/>
            </a:endParaRPr>
          </a:p>
          <a:p>
            <a:pPr lvl="1">
              <a:lnSpc>
                <a:spcPct val="120000"/>
              </a:lnSpc>
              <a:buFont typeface="Wingdings" pitchFamily="2" charset="2"/>
              <a:buChar char="l"/>
            </a:pPr>
            <a:r>
              <a:rPr lang="en-US" altLang="zh-CN" sz="2000" dirty="0">
                <a:latin typeface="微软雅黑" panose="020B0503020204020204" pitchFamily="34" charset="-122"/>
                <a:ea typeface="微软雅黑" panose="020B0503020204020204" pitchFamily="34" charset="-122"/>
              </a:rPr>
              <a:t>CN</a:t>
            </a:r>
            <a:r>
              <a:rPr lang="zh-CN" altLang="en-US" sz="2000" dirty="0">
                <a:latin typeface="微软雅黑" panose="020B0503020204020204" pitchFamily="34" charset="-122"/>
                <a:ea typeface="微软雅黑" panose="020B0503020204020204" pitchFamily="34" charset="-122"/>
              </a:rPr>
              <a:t>（协调节点）与</a:t>
            </a:r>
            <a:r>
              <a:rPr lang="en-US" altLang="zh-CN" sz="2000" dirty="0">
                <a:latin typeface="微软雅黑" panose="020B0503020204020204" pitchFamily="34" charset="-122"/>
                <a:ea typeface="微软雅黑" panose="020B0503020204020204" pitchFamily="34" charset="-122"/>
              </a:rPr>
              <a:t>DN</a:t>
            </a:r>
            <a:r>
              <a:rPr lang="zh-CN" altLang="en-US" sz="2000" dirty="0">
                <a:latin typeface="微软雅黑" panose="020B0503020204020204" pitchFamily="34" charset="-122"/>
                <a:ea typeface="微软雅黑" panose="020B0503020204020204" pitchFamily="34" charset="-122"/>
              </a:rPr>
              <a:t>（数据节点）相互配合</a:t>
            </a:r>
            <a:endParaRPr lang="en-US" altLang="zh-CN" sz="2000" dirty="0">
              <a:latin typeface="微软雅黑" panose="020B0503020204020204" pitchFamily="34" charset="-122"/>
              <a:ea typeface="微软雅黑" panose="020B0503020204020204" pitchFamily="34" charset="-122"/>
            </a:endParaRPr>
          </a:p>
          <a:p>
            <a:pPr>
              <a:lnSpc>
                <a:spcPct val="12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rPr>
              <a:t>分布式事务处理</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20000"/>
              </a:lnSpc>
              <a:buFont typeface="Wingdings"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保证事务全局强一致性，提供高性能事务处理能力</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分布式查询</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20000"/>
              </a:lnSpc>
              <a:buFont typeface="Wingdings" pitchFamily="2" charset="2"/>
              <a:buChar char="l"/>
            </a:pPr>
            <a:r>
              <a:rPr lang="en-US" altLang="zh-CN" sz="2000" dirty="0">
                <a:latin typeface="微软雅黑" panose="020B0503020204020204" pitchFamily="34" charset="-122"/>
                <a:ea typeface="微软雅黑" panose="020B0503020204020204" pitchFamily="34" charset="-122"/>
                <a:cs typeface="Arial" panose="020B0604020202020204" pitchFamily="34" charset="0"/>
              </a:rPr>
              <a:t>RBO</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CBO</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ABO</a:t>
            </a:r>
          </a:p>
          <a:p>
            <a:pPr>
              <a:lnSpc>
                <a:spcPct val="12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分布式并行执行</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20000"/>
              </a:lnSpc>
              <a:buFont typeface="Wingdings"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支持节点间并行、线程间并行和单指令多数据并行，提高复杂查询的性能</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buFont typeface="Wingdings"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分布式高可用</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20000"/>
              </a:lnSpc>
              <a:buFont typeface="Wingdings"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支持节点级、可用区级、城市级等多层级故障恢复</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F52AA77-249C-7E0B-11CC-DBC4C56E271D}"/>
              </a:ext>
            </a:extLst>
          </p:cNvPr>
          <p:cNvSpPr>
            <a:spLocks noGrp="1"/>
          </p:cNvSpPr>
          <p:nvPr>
            <p:ph type="sldNum" sz="quarter" idx="10"/>
          </p:nvPr>
        </p:nvSpPr>
        <p:spPr/>
        <p:txBody>
          <a:bodyPr/>
          <a:lstStyle/>
          <a:p>
            <a:fld id="{87BBDC00-B9E2-4EFD-9306-2934E87247C6}" type="slidenum">
              <a:rPr lang="zh-CN" altLang="en-US" smtClean="0"/>
              <a:t>70</a:t>
            </a:fld>
            <a:endParaRPr lang="zh-CN" altLang="en-US"/>
          </a:p>
        </p:txBody>
      </p:sp>
      <p:sp>
        <p:nvSpPr>
          <p:cNvPr id="3" name="标题 2">
            <a:extLst>
              <a:ext uri="{FF2B5EF4-FFF2-40B4-BE49-F238E27FC236}">
                <a16:creationId xmlns:a16="http://schemas.microsoft.com/office/drawing/2014/main" id="{B20341C2-3F5A-6E33-DDF4-4600F6ED1327}"/>
              </a:ext>
            </a:extLst>
          </p:cNvPr>
          <p:cNvSpPr>
            <a:spLocks noGrp="1"/>
          </p:cNvSpPr>
          <p:nvPr>
            <p:ph type="title"/>
          </p:nvPr>
        </p:nvSpPr>
        <p:spPr/>
        <p:txBody>
          <a:bodyPr/>
          <a:lstStyle/>
          <a:p>
            <a:r>
              <a:rPr kumimoji="1" lang="en-US" altLang="zh-CN" dirty="0" err="1">
                <a:latin typeface="Microsoft YaHei" panose="020B0503020204020204" pitchFamily="34" charset="-122"/>
                <a:ea typeface="Microsoft YaHei" panose="020B0503020204020204" pitchFamily="34" charset="-122"/>
              </a:rPr>
              <a:t>GaussDB</a:t>
            </a:r>
            <a:r>
              <a:rPr kumimoji="1" lang="zh-CN" altLang="en-US" dirty="0">
                <a:latin typeface="Microsoft YaHei" panose="020B0503020204020204" pitchFamily="34" charset="-122"/>
                <a:ea typeface="Microsoft YaHei" panose="020B0503020204020204" pitchFamily="34" charset="-122"/>
              </a:rPr>
              <a:t>云原生</a:t>
            </a:r>
          </a:p>
        </p:txBody>
      </p:sp>
      <p:sp>
        <p:nvSpPr>
          <p:cNvPr id="5" name="页脚占位符 4">
            <a:extLst>
              <a:ext uri="{FF2B5EF4-FFF2-40B4-BE49-F238E27FC236}">
                <a16:creationId xmlns:a16="http://schemas.microsoft.com/office/drawing/2014/main" id="{2D44AC54-9550-4EB3-600F-A865BED91EEC}"/>
              </a:ext>
            </a:extLst>
          </p:cNvPr>
          <p:cNvSpPr>
            <a:spLocks noGrp="1"/>
          </p:cNvSpPr>
          <p:nvPr>
            <p:ph type="ftr" sz="quarter" idx="3"/>
          </p:nvPr>
        </p:nvSpPr>
        <p:spPr/>
        <p:txBody>
          <a:bodyPr/>
          <a:lstStyle/>
          <a:p>
            <a:pPr>
              <a:defRPr/>
            </a:pPr>
            <a:r>
              <a:rPr lang="zh-CN" altLang="en-US"/>
              <a:t>数据库系统—GaussDB</a:t>
            </a:r>
            <a:endParaRPr lang="en-US" altLang="zh-CN" sz="1200" dirty="0"/>
          </a:p>
        </p:txBody>
      </p:sp>
      <p:grpSp>
        <p:nvGrpSpPr>
          <p:cNvPr id="6" name="组合 5">
            <a:extLst>
              <a:ext uri="{FF2B5EF4-FFF2-40B4-BE49-F238E27FC236}">
                <a16:creationId xmlns:a16="http://schemas.microsoft.com/office/drawing/2014/main" id="{6D82F0F2-BFA7-D40B-ACEE-DCE113EF6840}"/>
              </a:ext>
            </a:extLst>
          </p:cNvPr>
          <p:cNvGrpSpPr/>
          <p:nvPr/>
        </p:nvGrpSpPr>
        <p:grpSpPr>
          <a:xfrm>
            <a:off x="4090567" y="1126899"/>
            <a:ext cx="8413878" cy="4828423"/>
            <a:chOff x="2229240" y="1259477"/>
            <a:chExt cx="9182809" cy="5047368"/>
          </a:xfrm>
        </p:grpSpPr>
        <p:sp>
          <p:nvSpPr>
            <p:cNvPr id="7" name="圆角矩形 6">
              <a:extLst>
                <a:ext uri="{FF2B5EF4-FFF2-40B4-BE49-F238E27FC236}">
                  <a16:creationId xmlns:a16="http://schemas.microsoft.com/office/drawing/2014/main" id="{E4EC5ED1-F82D-8DB2-8D19-A492120A5B72}"/>
                </a:ext>
              </a:extLst>
            </p:cNvPr>
            <p:cNvSpPr/>
            <p:nvPr/>
          </p:nvSpPr>
          <p:spPr>
            <a:xfrm>
              <a:off x="2504648" y="2878269"/>
              <a:ext cx="1850019" cy="792087"/>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black"/>
                  </a:solidFill>
                  <a:latin typeface="微软雅黑" panose="020B0503020204020204" pitchFamily="34" charset="-122"/>
                  <a:ea typeface="微软雅黑" panose="020B0503020204020204" pitchFamily="34" charset="-122"/>
                </a:rPr>
                <a:t>数据节点</a:t>
              </a:r>
            </a:p>
          </p:txBody>
        </p:sp>
        <p:sp>
          <p:nvSpPr>
            <p:cNvPr id="8" name="圆角矩形 7">
              <a:extLst>
                <a:ext uri="{FF2B5EF4-FFF2-40B4-BE49-F238E27FC236}">
                  <a16:creationId xmlns:a16="http://schemas.microsoft.com/office/drawing/2014/main" id="{31D4F2DD-436E-81D7-41A8-608B798912C8}"/>
                </a:ext>
              </a:extLst>
            </p:cNvPr>
            <p:cNvSpPr/>
            <p:nvPr/>
          </p:nvSpPr>
          <p:spPr>
            <a:xfrm>
              <a:off x="2369673" y="2989423"/>
              <a:ext cx="1850019" cy="792087"/>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black"/>
                  </a:solidFill>
                  <a:latin typeface="微软雅黑" panose="020B0503020204020204" pitchFamily="34" charset="-122"/>
                  <a:ea typeface="微软雅黑" panose="020B0503020204020204" pitchFamily="34" charset="-122"/>
                </a:rPr>
                <a:t>数据节点</a:t>
              </a:r>
            </a:p>
          </p:txBody>
        </p:sp>
        <p:sp>
          <p:nvSpPr>
            <p:cNvPr id="9" name="圆角矩形 8">
              <a:extLst>
                <a:ext uri="{FF2B5EF4-FFF2-40B4-BE49-F238E27FC236}">
                  <a16:creationId xmlns:a16="http://schemas.microsoft.com/office/drawing/2014/main" id="{82A36B3C-026A-40C4-6824-25EBF1734DAF}"/>
                </a:ext>
              </a:extLst>
            </p:cNvPr>
            <p:cNvSpPr/>
            <p:nvPr/>
          </p:nvSpPr>
          <p:spPr>
            <a:xfrm>
              <a:off x="5265799" y="2862707"/>
              <a:ext cx="1850019" cy="792087"/>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black"/>
                  </a:solidFill>
                  <a:latin typeface="微软雅黑" panose="020B0503020204020204" pitchFamily="34" charset="-122"/>
                  <a:ea typeface="微软雅黑" panose="020B0503020204020204" pitchFamily="34" charset="-122"/>
                </a:rPr>
                <a:t>数据节点</a:t>
              </a:r>
            </a:p>
          </p:txBody>
        </p:sp>
        <p:sp>
          <p:nvSpPr>
            <p:cNvPr id="10" name="圆角矩形 9">
              <a:extLst>
                <a:ext uri="{FF2B5EF4-FFF2-40B4-BE49-F238E27FC236}">
                  <a16:creationId xmlns:a16="http://schemas.microsoft.com/office/drawing/2014/main" id="{5893B3C2-FD17-CCED-D594-89860072ED29}"/>
                </a:ext>
              </a:extLst>
            </p:cNvPr>
            <p:cNvSpPr/>
            <p:nvPr/>
          </p:nvSpPr>
          <p:spPr>
            <a:xfrm>
              <a:off x="5141492" y="2969661"/>
              <a:ext cx="1850019" cy="792087"/>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black"/>
                  </a:solidFill>
                  <a:latin typeface="微软雅黑" panose="020B0503020204020204" pitchFamily="34" charset="-122"/>
                  <a:ea typeface="微软雅黑" panose="020B0503020204020204" pitchFamily="34" charset="-122"/>
                </a:rPr>
                <a:t>数据节点</a:t>
              </a:r>
            </a:p>
          </p:txBody>
        </p:sp>
        <p:sp>
          <p:nvSpPr>
            <p:cNvPr id="11" name="圆角矩形 10">
              <a:extLst>
                <a:ext uri="{FF2B5EF4-FFF2-40B4-BE49-F238E27FC236}">
                  <a16:creationId xmlns:a16="http://schemas.microsoft.com/office/drawing/2014/main" id="{28F1B108-14BB-252C-AA08-8170EF0BBEF9}"/>
                </a:ext>
              </a:extLst>
            </p:cNvPr>
            <p:cNvSpPr/>
            <p:nvPr/>
          </p:nvSpPr>
          <p:spPr>
            <a:xfrm>
              <a:off x="8100296" y="2788735"/>
              <a:ext cx="1850019" cy="792087"/>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black"/>
                  </a:solidFill>
                  <a:latin typeface="微软雅黑" panose="020B0503020204020204" pitchFamily="34" charset="-122"/>
                  <a:ea typeface="微软雅黑" panose="020B0503020204020204" pitchFamily="34" charset="-122"/>
                </a:rPr>
                <a:t>数据节点</a:t>
              </a:r>
            </a:p>
          </p:txBody>
        </p:sp>
        <p:sp>
          <p:nvSpPr>
            <p:cNvPr id="12" name="圆角矩形 11">
              <a:extLst>
                <a:ext uri="{FF2B5EF4-FFF2-40B4-BE49-F238E27FC236}">
                  <a16:creationId xmlns:a16="http://schemas.microsoft.com/office/drawing/2014/main" id="{918C682B-F8D1-5B34-2D5A-8E17E76C37DB}"/>
                </a:ext>
              </a:extLst>
            </p:cNvPr>
            <p:cNvSpPr/>
            <p:nvPr/>
          </p:nvSpPr>
          <p:spPr>
            <a:xfrm>
              <a:off x="6735761" y="1259477"/>
              <a:ext cx="1850019" cy="792087"/>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3" name="圆角矩形 12">
              <a:extLst>
                <a:ext uri="{FF2B5EF4-FFF2-40B4-BE49-F238E27FC236}">
                  <a16:creationId xmlns:a16="http://schemas.microsoft.com/office/drawing/2014/main" id="{4E56C92C-B079-2E00-82AA-1E3017839978}"/>
                </a:ext>
              </a:extLst>
            </p:cNvPr>
            <p:cNvSpPr/>
            <p:nvPr/>
          </p:nvSpPr>
          <p:spPr>
            <a:xfrm>
              <a:off x="2229240" y="3077885"/>
              <a:ext cx="1850019" cy="792087"/>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black"/>
                  </a:solidFill>
                  <a:latin typeface="微软雅黑" panose="020B0503020204020204" pitchFamily="34" charset="-122"/>
                  <a:ea typeface="微软雅黑" panose="020B0503020204020204" pitchFamily="34" charset="-122"/>
                </a:rPr>
                <a:t>数据节点</a:t>
              </a:r>
              <a:r>
                <a:rPr lang="en-US" altLang="zh-CN" sz="1400" b="1" dirty="0">
                  <a:solidFill>
                    <a:prstClr val="black"/>
                  </a:solidFill>
                  <a:latin typeface="微软雅黑" panose="020B0503020204020204" pitchFamily="34" charset="-122"/>
                  <a:ea typeface="微软雅黑" panose="020B0503020204020204" pitchFamily="34" charset="-122"/>
                </a:rPr>
                <a:t>3</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14" name="圆角矩形 13">
              <a:extLst>
                <a:ext uri="{FF2B5EF4-FFF2-40B4-BE49-F238E27FC236}">
                  <a16:creationId xmlns:a16="http://schemas.microsoft.com/office/drawing/2014/main" id="{1C1157AA-9512-6BC0-0E92-E30E33975F29}"/>
                </a:ext>
              </a:extLst>
            </p:cNvPr>
            <p:cNvSpPr/>
            <p:nvPr/>
          </p:nvSpPr>
          <p:spPr>
            <a:xfrm>
              <a:off x="4991205" y="3077884"/>
              <a:ext cx="1850019" cy="792087"/>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black"/>
                  </a:solidFill>
                  <a:latin typeface="微软雅黑" panose="020B0503020204020204" pitchFamily="34" charset="-122"/>
                  <a:ea typeface="微软雅黑" panose="020B0503020204020204" pitchFamily="34" charset="-122"/>
                </a:rPr>
                <a:t>数据节点</a:t>
              </a:r>
              <a:r>
                <a:rPr lang="en-US" altLang="zh-CN" sz="1400" b="1" dirty="0">
                  <a:solidFill>
                    <a:prstClr val="black"/>
                  </a:solidFill>
                  <a:latin typeface="微软雅黑" panose="020B0503020204020204" pitchFamily="34" charset="-122"/>
                  <a:ea typeface="微软雅黑" panose="020B0503020204020204" pitchFamily="34" charset="-122"/>
                </a:rPr>
                <a:t>2</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15" name="圆角矩形 14">
              <a:extLst>
                <a:ext uri="{FF2B5EF4-FFF2-40B4-BE49-F238E27FC236}">
                  <a16:creationId xmlns:a16="http://schemas.microsoft.com/office/drawing/2014/main" id="{D7779893-6F82-3BCA-A947-E1429C7B817E}"/>
                </a:ext>
              </a:extLst>
            </p:cNvPr>
            <p:cNvSpPr/>
            <p:nvPr/>
          </p:nvSpPr>
          <p:spPr>
            <a:xfrm>
              <a:off x="3537612" y="1594913"/>
              <a:ext cx="1850019" cy="792087"/>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black"/>
                  </a:solidFill>
                  <a:latin typeface="微软雅黑" panose="020B0503020204020204" pitchFamily="34" charset="-122"/>
                  <a:ea typeface="微软雅黑" panose="020B0503020204020204" pitchFamily="34" charset="-122"/>
                </a:rPr>
                <a:t>事务管理节点</a:t>
              </a:r>
            </a:p>
          </p:txBody>
        </p:sp>
        <p:sp>
          <p:nvSpPr>
            <p:cNvPr id="16" name="圆角矩形 15">
              <a:extLst>
                <a:ext uri="{FF2B5EF4-FFF2-40B4-BE49-F238E27FC236}">
                  <a16:creationId xmlns:a16="http://schemas.microsoft.com/office/drawing/2014/main" id="{AA3A7553-D9E6-CD74-DCB7-DB88AD0E900A}"/>
                </a:ext>
              </a:extLst>
            </p:cNvPr>
            <p:cNvSpPr/>
            <p:nvPr/>
          </p:nvSpPr>
          <p:spPr>
            <a:xfrm>
              <a:off x="6416740" y="1427195"/>
              <a:ext cx="1850019" cy="792087"/>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7" name="圆角矩形 16">
              <a:extLst>
                <a:ext uri="{FF2B5EF4-FFF2-40B4-BE49-F238E27FC236}">
                  <a16:creationId xmlns:a16="http://schemas.microsoft.com/office/drawing/2014/main" id="{8C886121-FB50-6514-5BC9-FEEF570B7FC0}"/>
                </a:ext>
              </a:extLst>
            </p:cNvPr>
            <p:cNvSpPr/>
            <p:nvPr/>
          </p:nvSpPr>
          <p:spPr>
            <a:xfrm>
              <a:off x="6127639" y="1594913"/>
              <a:ext cx="1850019" cy="792087"/>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black"/>
                  </a:solidFill>
                  <a:latin typeface="微软雅黑" panose="020B0503020204020204" pitchFamily="34" charset="-122"/>
                  <a:ea typeface="微软雅黑" panose="020B0503020204020204" pitchFamily="34" charset="-122"/>
                </a:rPr>
                <a:t>协调节点</a:t>
              </a:r>
            </a:p>
          </p:txBody>
        </p:sp>
        <p:cxnSp>
          <p:nvCxnSpPr>
            <p:cNvPr id="18" name="直接连接符 13">
              <a:extLst>
                <a:ext uri="{FF2B5EF4-FFF2-40B4-BE49-F238E27FC236}">
                  <a16:creationId xmlns:a16="http://schemas.microsoft.com/office/drawing/2014/main" id="{CF7CCDAE-FB20-AD43-A2CA-3A0BB45FEFB1}"/>
                </a:ext>
              </a:extLst>
            </p:cNvPr>
            <p:cNvCxnSpPr/>
            <p:nvPr/>
          </p:nvCxnSpPr>
          <p:spPr>
            <a:xfrm>
              <a:off x="3154250" y="2698736"/>
              <a:ext cx="56425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4">
              <a:extLst>
                <a:ext uri="{FF2B5EF4-FFF2-40B4-BE49-F238E27FC236}">
                  <a16:creationId xmlns:a16="http://schemas.microsoft.com/office/drawing/2014/main" id="{022A20FE-0139-63F7-4207-E5B5F642918E}"/>
                </a:ext>
              </a:extLst>
            </p:cNvPr>
            <p:cNvCxnSpPr>
              <a:stCxn id="17" idx="2"/>
            </p:cNvCxnSpPr>
            <p:nvPr/>
          </p:nvCxnSpPr>
          <p:spPr>
            <a:xfrm>
              <a:off x="7052649" y="2387000"/>
              <a:ext cx="0" cy="3117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6">
              <a:extLst>
                <a:ext uri="{FF2B5EF4-FFF2-40B4-BE49-F238E27FC236}">
                  <a16:creationId xmlns:a16="http://schemas.microsoft.com/office/drawing/2014/main" id="{416E1DDA-A734-4E12-280E-E95941D1A002}"/>
                </a:ext>
              </a:extLst>
            </p:cNvPr>
            <p:cNvCxnSpPr/>
            <p:nvPr/>
          </p:nvCxnSpPr>
          <p:spPr>
            <a:xfrm>
              <a:off x="5916214" y="2703703"/>
              <a:ext cx="0" cy="3791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17">
              <a:extLst>
                <a:ext uri="{FF2B5EF4-FFF2-40B4-BE49-F238E27FC236}">
                  <a16:creationId xmlns:a16="http://schemas.microsoft.com/office/drawing/2014/main" id="{9143E5D7-686F-F77D-232F-20294CA8469D}"/>
                </a:ext>
              </a:extLst>
            </p:cNvPr>
            <p:cNvCxnSpPr/>
            <p:nvPr/>
          </p:nvCxnSpPr>
          <p:spPr>
            <a:xfrm>
              <a:off x="8796808" y="2698736"/>
              <a:ext cx="0" cy="3376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18">
              <a:extLst>
                <a:ext uri="{FF2B5EF4-FFF2-40B4-BE49-F238E27FC236}">
                  <a16:creationId xmlns:a16="http://schemas.microsoft.com/office/drawing/2014/main" id="{FE91120A-1707-F747-B982-7538033C6A8F}"/>
                </a:ext>
              </a:extLst>
            </p:cNvPr>
            <p:cNvCxnSpPr/>
            <p:nvPr/>
          </p:nvCxnSpPr>
          <p:spPr>
            <a:xfrm>
              <a:off x="4455037" y="2402139"/>
              <a:ext cx="7584" cy="2965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圆角矩形 22">
              <a:extLst>
                <a:ext uri="{FF2B5EF4-FFF2-40B4-BE49-F238E27FC236}">
                  <a16:creationId xmlns:a16="http://schemas.microsoft.com/office/drawing/2014/main" id="{0BF58F53-2996-54E9-8FAF-4A44DFF7014D}"/>
                </a:ext>
              </a:extLst>
            </p:cNvPr>
            <p:cNvSpPr/>
            <p:nvPr/>
          </p:nvSpPr>
          <p:spPr>
            <a:xfrm>
              <a:off x="2322927" y="5447711"/>
              <a:ext cx="7373948" cy="8591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4" name="圆角矩形 23">
              <a:extLst>
                <a:ext uri="{FF2B5EF4-FFF2-40B4-BE49-F238E27FC236}">
                  <a16:creationId xmlns:a16="http://schemas.microsoft.com/office/drawing/2014/main" id="{38414197-AC00-BFEB-00E3-65367F2C296D}"/>
                </a:ext>
              </a:extLst>
            </p:cNvPr>
            <p:cNvSpPr/>
            <p:nvPr/>
          </p:nvSpPr>
          <p:spPr>
            <a:xfrm>
              <a:off x="2920712" y="5771682"/>
              <a:ext cx="1007460" cy="45209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PLOG</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5" name="圆角矩形 24">
              <a:extLst>
                <a:ext uri="{FF2B5EF4-FFF2-40B4-BE49-F238E27FC236}">
                  <a16:creationId xmlns:a16="http://schemas.microsoft.com/office/drawing/2014/main" id="{3602264D-71B7-4B25-158B-217208893A73}"/>
                </a:ext>
              </a:extLst>
            </p:cNvPr>
            <p:cNvSpPr/>
            <p:nvPr/>
          </p:nvSpPr>
          <p:spPr>
            <a:xfrm>
              <a:off x="4307178" y="5788181"/>
              <a:ext cx="1007460" cy="45209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PLOG</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6" name="圆角矩形 25">
              <a:extLst>
                <a:ext uri="{FF2B5EF4-FFF2-40B4-BE49-F238E27FC236}">
                  <a16:creationId xmlns:a16="http://schemas.microsoft.com/office/drawing/2014/main" id="{5A03F4EF-938A-EA95-2B90-9474B027A0C7}"/>
                </a:ext>
              </a:extLst>
            </p:cNvPr>
            <p:cNvSpPr/>
            <p:nvPr/>
          </p:nvSpPr>
          <p:spPr>
            <a:xfrm>
              <a:off x="6589659" y="5773560"/>
              <a:ext cx="1007460" cy="45209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Page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7" name="圆角矩形 26">
              <a:extLst>
                <a:ext uri="{FF2B5EF4-FFF2-40B4-BE49-F238E27FC236}">
                  <a16:creationId xmlns:a16="http://schemas.microsoft.com/office/drawing/2014/main" id="{67921229-D4DE-6DCE-767E-9F5566ADC482}"/>
                </a:ext>
              </a:extLst>
            </p:cNvPr>
            <p:cNvSpPr/>
            <p:nvPr/>
          </p:nvSpPr>
          <p:spPr>
            <a:xfrm>
              <a:off x="7947132" y="5768278"/>
              <a:ext cx="1007460" cy="45209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Page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3EA19B25-CFE1-BAC9-D103-DA25E5D3EB78}"/>
                </a:ext>
              </a:extLst>
            </p:cNvPr>
            <p:cNvSpPr txBox="1"/>
            <p:nvPr/>
          </p:nvSpPr>
          <p:spPr>
            <a:xfrm>
              <a:off x="3310718" y="5452718"/>
              <a:ext cx="2023327" cy="395683"/>
            </a:xfrm>
            <a:prstGeom prst="rect">
              <a:avLst/>
            </a:prstGeom>
            <a:noFill/>
          </p:spPr>
          <p:txBody>
            <a:bodyPr wrap="square" rtlCol="0">
              <a:spAutoFit/>
            </a:bodyPr>
            <a:lstStyle/>
            <a:p>
              <a:r>
                <a:rPr lang="zh-CN" altLang="en-US" sz="1600" dirty="0">
                  <a:solidFill>
                    <a:prstClr val="black"/>
                  </a:solidFill>
                  <a:latin typeface="微软雅黑" panose="020B0503020204020204" pitchFamily="34" charset="-122"/>
                  <a:ea typeface="微软雅黑" panose="020B0503020204020204" pitchFamily="34" charset="-122"/>
                </a:rPr>
                <a:t>日志存储池</a:t>
              </a:r>
            </a:p>
          </p:txBody>
        </p:sp>
        <p:sp>
          <p:nvSpPr>
            <p:cNvPr id="29" name="文本框 28">
              <a:extLst>
                <a:ext uri="{FF2B5EF4-FFF2-40B4-BE49-F238E27FC236}">
                  <a16:creationId xmlns:a16="http://schemas.microsoft.com/office/drawing/2014/main" id="{5071F48A-9F7B-2A1C-7179-2DCA318EE107}"/>
                </a:ext>
              </a:extLst>
            </p:cNvPr>
            <p:cNvSpPr txBox="1"/>
            <p:nvPr/>
          </p:nvSpPr>
          <p:spPr>
            <a:xfrm>
              <a:off x="6873025" y="5452718"/>
              <a:ext cx="2023327" cy="395683"/>
            </a:xfrm>
            <a:prstGeom prst="rect">
              <a:avLst/>
            </a:prstGeom>
            <a:noFill/>
          </p:spPr>
          <p:txBody>
            <a:bodyPr wrap="square" rtlCol="0">
              <a:spAutoFit/>
            </a:bodyPr>
            <a:lstStyle/>
            <a:p>
              <a:pPr algn="ctr"/>
              <a:r>
                <a:rPr lang="zh-CN" altLang="en-US" sz="1600" dirty="0">
                  <a:solidFill>
                    <a:prstClr val="black"/>
                  </a:solidFill>
                  <a:latin typeface="微软雅黑" panose="020B0503020204020204" pitchFamily="34" charset="-122"/>
                  <a:ea typeface="微软雅黑" panose="020B0503020204020204" pitchFamily="34" charset="-122"/>
                </a:rPr>
                <a:t>页面存储池</a:t>
              </a:r>
            </a:p>
          </p:txBody>
        </p:sp>
        <p:cxnSp>
          <p:nvCxnSpPr>
            <p:cNvPr id="30" name="直接箭头连接符 30">
              <a:extLst>
                <a:ext uri="{FF2B5EF4-FFF2-40B4-BE49-F238E27FC236}">
                  <a16:creationId xmlns:a16="http://schemas.microsoft.com/office/drawing/2014/main" id="{22E34083-9CBA-0BA6-81B8-B0FF8A17B947}"/>
                </a:ext>
              </a:extLst>
            </p:cNvPr>
            <p:cNvCxnSpPr/>
            <p:nvPr/>
          </p:nvCxnSpPr>
          <p:spPr>
            <a:xfrm>
              <a:off x="3545196" y="4833812"/>
              <a:ext cx="0" cy="660469"/>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3">
              <a:extLst>
                <a:ext uri="{FF2B5EF4-FFF2-40B4-BE49-F238E27FC236}">
                  <a16:creationId xmlns:a16="http://schemas.microsoft.com/office/drawing/2014/main" id="{E97C58E5-C883-A939-260F-804CAAFC9901}"/>
                </a:ext>
              </a:extLst>
            </p:cNvPr>
            <p:cNvCxnSpPr>
              <a:cxnSpLocks/>
            </p:cNvCxnSpPr>
            <p:nvPr/>
          </p:nvCxnSpPr>
          <p:spPr>
            <a:xfrm>
              <a:off x="8100296" y="4824211"/>
              <a:ext cx="0" cy="644509"/>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00B8F7E2-0A6A-857B-F06C-3F6BD553A628}"/>
                </a:ext>
              </a:extLst>
            </p:cNvPr>
            <p:cNvSpPr txBox="1"/>
            <p:nvPr/>
          </p:nvSpPr>
          <p:spPr>
            <a:xfrm>
              <a:off x="4991205" y="5083133"/>
              <a:ext cx="2605495" cy="431654"/>
            </a:xfrm>
            <a:prstGeom prst="rect">
              <a:avLst/>
            </a:prstGeom>
            <a:noFill/>
          </p:spPr>
          <p:txBody>
            <a:bodyPr wrap="square" rtlCol="0">
              <a:spAutoFit/>
            </a:bodyPr>
            <a:lstStyle/>
            <a:p>
              <a:r>
                <a:rPr lang="zh-CN" altLang="en-US" dirty="0">
                  <a:solidFill>
                    <a:prstClr val="black"/>
                  </a:solidFill>
                  <a:latin typeface="微软雅黑" panose="020B0503020204020204" pitchFamily="34" charset="-122"/>
                  <a:ea typeface="微软雅黑" panose="020B0503020204020204" pitchFamily="34" charset="-122"/>
                </a:rPr>
                <a:t>高速网络</a:t>
              </a:r>
            </a:p>
          </p:txBody>
        </p:sp>
        <p:sp>
          <p:nvSpPr>
            <p:cNvPr id="33" name="圆角矩形 32">
              <a:extLst>
                <a:ext uri="{FF2B5EF4-FFF2-40B4-BE49-F238E27FC236}">
                  <a16:creationId xmlns:a16="http://schemas.microsoft.com/office/drawing/2014/main" id="{71F2D27A-BCB9-6BCD-55C9-AE647686EE0D}"/>
                </a:ext>
              </a:extLst>
            </p:cNvPr>
            <p:cNvSpPr/>
            <p:nvPr/>
          </p:nvSpPr>
          <p:spPr>
            <a:xfrm>
              <a:off x="7966395" y="2893277"/>
              <a:ext cx="1850019" cy="792087"/>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prstClr val="black"/>
                  </a:solidFill>
                  <a:latin typeface="微软雅黑" panose="020B0503020204020204" pitchFamily="34" charset="-122"/>
                  <a:ea typeface="微软雅黑" panose="020B0503020204020204" pitchFamily="34" charset="-122"/>
                </a:rPr>
                <a:t>数据节点</a:t>
              </a:r>
            </a:p>
          </p:txBody>
        </p:sp>
        <p:sp>
          <p:nvSpPr>
            <p:cNvPr id="34" name="圆角矩形 33">
              <a:extLst>
                <a:ext uri="{FF2B5EF4-FFF2-40B4-BE49-F238E27FC236}">
                  <a16:creationId xmlns:a16="http://schemas.microsoft.com/office/drawing/2014/main" id="{42EF4514-A68D-2F04-0CE8-AAD2AE24F35C}"/>
                </a:ext>
              </a:extLst>
            </p:cNvPr>
            <p:cNvSpPr/>
            <p:nvPr/>
          </p:nvSpPr>
          <p:spPr>
            <a:xfrm>
              <a:off x="7753169" y="3036387"/>
              <a:ext cx="1850019" cy="792087"/>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black"/>
                  </a:solidFill>
                  <a:latin typeface="微软雅黑" panose="020B0503020204020204" pitchFamily="34" charset="-122"/>
                  <a:ea typeface="微软雅黑" panose="020B0503020204020204" pitchFamily="34" charset="-122"/>
                </a:rPr>
                <a:t>数据节点</a:t>
              </a:r>
              <a:r>
                <a:rPr lang="en-US" altLang="zh-CN" sz="1400" b="1" dirty="0">
                  <a:solidFill>
                    <a:prstClr val="black"/>
                  </a:solidFill>
                  <a:latin typeface="微软雅黑" panose="020B0503020204020204" pitchFamily="34" charset="-122"/>
                  <a:ea typeface="微软雅黑" panose="020B0503020204020204" pitchFamily="34" charset="-122"/>
                </a:rPr>
                <a:t>1</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cxnSp>
          <p:nvCxnSpPr>
            <p:cNvPr id="35" name="直接连接符 80">
              <a:extLst>
                <a:ext uri="{FF2B5EF4-FFF2-40B4-BE49-F238E27FC236}">
                  <a16:creationId xmlns:a16="http://schemas.microsoft.com/office/drawing/2014/main" id="{4A90BB2C-6AB8-9B29-0B9C-D434606DC258}"/>
                </a:ext>
              </a:extLst>
            </p:cNvPr>
            <p:cNvCxnSpPr>
              <a:cxnSpLocks/>
            </p:cNvCxnSpPr>
            <p:nvPr/>
          </p:nvCxnSpPr>
          <p:spPr>
            <a:xfrm>
              <a:off x="3163374" y="2698736"/>
              <a:ext cx="0" cy="370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15">
              <a:extLst>
                <a:ext uri="{FF2B5EF4-FFF2-40B4-BE49-F238E27FC236}">
                  <a16:creationId xmlns:a16="http://schemas.microsoft.com/office/drawing/2014/main" id="{89F5C320-D12C-F302-FA65-016E26CA4430}"/>
                </a:ext>
              </a:extLst>
            </p:cNvPr>
            <p:cNvCxnSpPr/>
            <p:nvPr/>
          </p:nvCxnSpPr>
          <p:spPr>
            <a:xfrm flipV="1">
              <a:off x="2433501" y="5087635"/>
              <a:ext cx="7169688" cy="13253"/>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73CE86A2-B69C-ADE2-B3CB-959EBEF88AC1}"/>
                </a:ext>
              </a:extLst>
            </p:cNvPr>
            <p:cNvSpPr txBox="1"/>
            <p:nvPr/>
          </p:nvSpPr>
          <p:spPr>
            <a:xfrm>
              <a:off x="10004434" y="4356582"/>
              <a:ext cx="1407615" cy="43165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缓存层</a:t>
              </a:r>
            </a:p>
          </p:txBody>
        </p:sp>
        <p:sp>
          <p:nvSpPr>
            <p:cNvPr id="38" name="文本框 37">
              <a:extLst>
                <a:ext uri="{FF2B5EF4-FFF2-40B4-BE49-F238E27FC236}">
                  <a16:creationId xmlns:a16="http://schemas.microsoft.com/office/drawing/2014/main" id="{B7A24214-D368-5E32-E12E-639077C3BB05}"/>
                </a:ext>
              </a:extLst>
            </p:cNvPr>
            <p:cNvSpPr txBox="1"/>
            <p:nvPr/>
          </p:nvSpPr>
          <p:spPr>
            <a:xfrm>
              <a:off x="10004434" y="5664784"/>
              <a:ext cx="1407615" cy="43165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存储层</a:t>
              </a:r>
            </a:p>
          </p:txBody>
        </p:sp>
        <p:sp>
          <p:nvSpPr>
            <p:cNvPr id="39" name="圆角矩形 38">
              <a:extLst>
                <a:ext uri="{FF2B5EF4-FFF2-40B4-BE49-F238E27FC236}">
                  <a16:creationId xmlns:a16="http://schemas.microsoft.com/office/drawing/2014/main" id="{72639D67-8F08-7B46-4AFE-18F39CB4FE76}"/>
                </a:ext>
              </a:extLst>
            </p:cNvPr>
            <p:cNvSpPr/>
            <p:nvPr/>
          </p:nvSpPr>
          <p:spPr>
            <a:xfrm>
              <a:off x="2322927" y="4036016"/>
              <a:ext cx="7373948" cy="8591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40" name="圆角矩形 39">
              <a:extLst>
                <a:ext uri="{FF2B5EF4-FFF2-40B4-BE49-F238E27FC236}">
                  <a16:creationId xmlns:a16="http://schemas.microsoft.com/office/drawing/2014/main" id="{6BD727A2-E689-B4FA-58ED-2CA706C83D7C}"/>
                </a:ext>
              </a:extLst>
            </p:cNvPr>
            <p:cNvSpPr/>
            <p:nvPr/>
          </p:nvSpPr>
          <p:spPr>
            <a:xfrm>
              <a:off x="6311866" y="4361865"/>
              <a:ext cx="1007460" cy="45209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Page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1" name="圆角矩形 40">
              <a:extLst>
                <a:ext uri="{FF2B5EF4-FFF2-40B4-BE49-F238E27FC236}">
                  <a16:creationId xmlns:a16="http://schemas.microsoft.com/office/drawing/2014/main" id="{367BEC44-1993-E68B-94F4-DF20FD93A4C4}"/>
                </a:ext>
              </a:extLst>
            </p:cNvPr>
            <p:cNvSpPr/>
            <p:nvPr/>
          </p:nvSpPr>
          <p:spPr>
            <a:xfrm>
              <a:off x="7947132" y="4356582"/>
              <a:ext cx="1007460" cy="45209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Page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D0F9F19A-2B26-7FC5-1523-FD98CD11CB43}"/>
                </a:ext>
              </a:extLst>
            </p:cNvPr>
            <p:cNvSpPr txBox="1"/>
            <p:nvPr/>
          </p:nvSpPr>
          <p:spPr>
            <a:xfrm>
              <a:off x="5357862" y="3995805"/>
              <a:ext cx="3038155" cy="395683"/>
            </a:xfrm>
            <a:prstGeom prst="rect">
              <a:avLst/>
            </a:prstGeom>
            <a:noFill/>
          </p:spPr>
          <p:txBody>
            <a:bodyPr wrap="square" rtlCol="0">
              <a:spAutoFit/>
            </a:bodyPr>
            <a:lstStyle/>
            <a:p>
              <a:pPr algn="ctr"/>
              <a:r>
                <a:rPr lang="zh-CN" altLang="en-US" sz="1600" dirty="0">
                  <a:solidFill>
                    <a:prstClr val="black"/>
                  </a:solidFill>
                  <a:latin typeface="微软雅黑" panose="020B0503020204020204" pitchFamily="34" charset="-122"/>
                  <a:ea typeface="微软雅黑" panose="020B0503020204020204" pitchFamily="34" charset="-122"/>
                </a:rPr>
                <a:t>分布式共享缓冲区</a:t>
              </a:r>
            </a:p>
          </p:txBody>
        </p:sp>
        <p:sp>
          <p:nvSpPr>
            <p:cNvPr id="43" name="文本框 42">
              <a:extLst>
                <a:ext uri="{FF2B5EF4-FFF2-40B4-BE49-F238E27FC236}">
                  <a16:creationId xmlns:a16="http://schemas.microsoft.com/office/drawing/2014/main" id="{113085B5-3329-9520-48FB-92EC5EAD1D5D}"/>
                </a:ext>
              </a:extLst>
            </p:cNvPr>
            <p:cNvSpPr txBox="1"/>
            <p:nvPr/>
          </p:nvSpPr>
          <p:spPr>
            <a:xfrm>
              <a:off x="10004434" y="3089266"/>
              <a:ext cx="1407615" cy="431654"/>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计算层</a:t>
              </a:r>
            </a:p>
          </p:txBody>
        </p:sp>
        <p:sp>
          <p:nvSpPr>
            <p:cNvPr id="44" name="圆角矩形 43">
              <a:extLst>
                <a:ext uri="{FF2B5EF4-FFF2-40B4-BE49-F238E27FC236}">
                  <a16:creationId xmlns:a16="http://schemas.microsoft.com/office/drawing/2014/main" id="{ADB8DA7D-A807-4180-1290-4229240F2F42}"/>
                </a:ext>
              </a:extLst>
            </p:cNvPr>
            <p:cNvSpPr/>
            <p:nvPr/>
          </p:nvSpPr>
          <p:spPr>
            <a:xfrm>
              <a:off x="3041335" y="4372113"/>
              <a:ext cx="1007460" cy="45209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Page</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5" name="圆角矩形 44">
              <a:extLst>
                <a:ext uri="{FF2B5EF4-FFF2-40B4-BE49-F238E27FC236}">
                  <a16:creationId xmlns:a16="http://schemas.microsoft.com/office/drawing/2014/main" id="{6984A870-C9D6-D7D6-79AB-04AD68FDD149}"/>
                </a:ext>
              </a:extLst>
            </p:cNvPr>
            <p:cNvSpPr/>
            <p:nvPr/>
          </p:nvSpPr>
          <p:spPr>
            <a:xfrm>
              <a:off x="4676601" y="4366831"/>
              <a:ext cx="1007460" cy="452098"/>
            </a:xfrm>
            <a:prstGeom prst="round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Page</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46" name="直接箭头连接符 30">
              <a:extLst>
                <a:ext uri="{FF2B5EF4-FFF2-40B4-BE49-F238E27FC236}">
                  <a16:creationId xmlns:a16="http://schemas.microsoft.com/office/drawing/2014/main" id="{7FE1391E-FD83-D717-3165-A14809BC2FB1}"/>
                </a:ext>
              </a:extLst>
            </p:cNvPr>
            <p:cNvCxnSpPr/>
            <p:nvPr/>
          </p:nvCxnSpPr>
          <p:spPr>
            <a:xfrm>
              <a:off x="3551703" y="3667172"/>
              <a:ext cx="0" cy="660469"/>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33">
              <a:extLst>
                <a:ext uri="{FF2B5EF4-FFF2-40B4-BE49-F238E27FC236}">
                  <a16:creationId xmlns:a16="http://schemas.microsoft.com/office/drawing/2014/main" id="{F7288482-51B4-5FE1-B098-35336DFAE1C8}"/>
                </a:ext>
              </a:extLst>
            </p:cNvPr>
            <p:cNvCxnSpPr/>
            <p:nvPr/>
          </p:nvCxnSpPr>
          <p:spPr>
            <a:xfrm flipH="1">
              <a:off x="8278741" y="3658920"/>
              <a:ext cx="7584" cy="643160"/>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接连接符 15">
              <a:extLst>
                <a:ext uri="{FF2B5EF4-FFF2-40B4-BE49-F238E27FC236}">
                  <a16:creationId xmlns:a16="http://schemas.microsoft.com/office/drawing/2014/main" id="{FE38E4E7-F32A-9F5B-9884-4186C5FD9FE4}"/>
                </a:ext>
              </a:extLst>
            </p:cNvPr>
            <p:cNvCxnSpPr/>
            <p:nvPr/>
          </p:nvCxnSpPr>
          <p:spPr>
            <a:xfrm flipV="1">
              <a:off x="2400933" y="3920995"/>
              <a:ext cx="7169688" cy="13253"/>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18957123-4727-EE2B-724F-012061158C70}"/>
              </a:ext>
            </a:extLst>
          </p:cNvPr>
          <p:cNvSpPr txBox="1"/>
          <p:nvPr/>
        </p:nvSpPr>
        <p:spPr>
          <a:xfrm>
            <a:off x="128111" y="1372486"/>
            <a:ext cx="3934399" cy="5013039"/>
          </a:xfrm>
          <a:prstGeom prst="rect">
            <a:avLst/>
          </a:prstGeom>
          <a:noFill/>
        </p:spPr>
        <p:txBody>
          <a:bodyPr wrap="square">
            <a:spAutoFit/>
          </a:bodyPr>
          <a:lstStyle/>
          <a:p>
            <a:pPr marL="285750" indent="-285750" defTabSz="914387">
              <a:lnSpc>
                <a:spcPct val="150000"/>
              </a:lnSpc>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分布式计算存储分离架构</a:t>
            </a:r>
            <a:endParaRPr kumimoji="1" lang="en-US" altLang="zh-CN" sz="2400" dirty="0">
              <a:latin typeface="微软雅黑" panose="020B0503020204020204" pitchFamily="34" charset="-122"/>
              <a:ea typeface="微软雅黑" panose="020B0503020204020204" pitchFamily="34" charset="-122"/>
            </a:endParaRPr>
          </a:p>
          <a:p>
            <a:pPr marL="285750" indent="-285750" defTabSz="914387">
              <a:lnSpc>
                <a:spcPct val="150000"/>
              </a:lnSpc>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存储节点日志按需回放</a:t>
            </a:r>
            <a:endParaRPr kumimoji="1" lang="en-US" altLang="zh-CN" sz="2400" dirty="0">
              <a:latin typeface="微软雅黑" panose="020B0503020204020204" pitchFamily="34" charset="-122"/>
              <a:ea typeface="微软雅黑" panose="020B0503020204020204" pitchFamily="34" charset="-122"/>
            </a:endParaRPr>
          </a:p>
          <a:p>
            <a:pPr marL="285750" indent="-285750" defTabSz="914387">
              <a:lnSpc>
                <a:spcPct val="150000"/>
              </a:lnSpc>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数据预分片</a:t>
            </a:r>
            <a:endParaRPr kumimoji="1" lang="en-US" altLang="zh-CN" sz="2400" dirty="0">
              <a:latin typeface="微软雅黑" panose="020B0503020204020204" pitchFamily="34" charset="-122"/>
              <a:ea typeface="微软雅黑" panose="020B0503020204020204" pitchFamily="34" charset="-122"/>
            </a:endParaRPr>
          </a:p>
          <a:p>
            <a:pPr marL="285750" indent="-285750" defTabSz="914387">
              <a:lnSpc>
                <a:spcPct val="150000"/>
              </a:lnSpc>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哈希桶聚簇存储</a:t>
            </a:r>
            <a:endParaRPr kumimoji="1" lang="en-US" altLang="zh-CN" sz="2400" dirty="0">
              <a:latin typeface="微软雅黑" panose="020B0503020204020204" pitchFamily="34" charset="-122"/>
              <a:ea typeface="微软雅黑" panose="020B0503020204020204" pitchFamily="34" charset="-122"/>
            </a:endParaRPr>
          </a:p>
          <a:p>
            <a:pPr marL="285750" indent="-285750" defTabSz="914387">
              <a:lnSpc>
                <a:spcPct val="150000"/>
              </a:lnSpc>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映射表并行迁移</a:t>
            </a:r>
            <a:endParaRPr kumimoji="1" lang="en-US" altLang="zh-CN" sz="2400" dirty="0">
              <a:latin typeface="微软雅黑" panose="020B0503020204020204" pitchFamily="34" charset="-122"/>
              <a:ea typeface="微软雅黑" panose="020B0503020204020204" pitchFamily="34" charset="-122"/>
            </a:endParaRPr>
          </a:p>
          <a:p>
            <a:pPr marL="285750" indent="-285750" defTabSz="914387">
              <a:lnSpc>
                <a:spcPct val="150000"/>
              </a:lnSpc>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哈希桶聚簇存储</a:t>
            </a:r>
            <a:endParaRPr kumimoji="1" lang="en-US" altLang="zh-CN" sz="2400" dirty="0">
              <a:latin typeface="微软雅黑" panose="020B0503020204020204" pitchFamily="34" charset="-122"/>
              <a:ea typeface="微软雅黑" panose="020B0503020204020204" pitchFamily="34" charset="-122"/>
            </a:endParaRPr>
          </a:p>
          <a:p>
            <a:pPr marL="285750" indent="-285750" defTabSz="914387">
              <a:lnSpc>
                <a:spcPct val="150000"/>
              </a:lnSpc>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自调节查询下发</a:t>
            </a:r>
            <a:endParaRPr kumimoji="1" lang="en-US" altLang="zh-CN" sz="2400" dirty="0">
              <a:latin typeface="微软雅黑" panose="020B0503020204020204" pitchFamily="34" charset="-122"/>
              <a:ea typeface="微软雅黑" panose="020B0503020204020204" pitchFamily="34" charset="-122"/>
            </a:endParaRPr>
          </a:p>
          <a:p>
            <a:pPr marL="285750" indent="-285750" defTabSz="914387">
              <a:lnSpc>
                <a:spcPct val="150000"/>
              </a:lnSpc>
              <a:buFont typeface="Arial" panose="020B0604020202020204" pitchFamily="34" charset="0"/>
              <a:buChar char="•"/>
            </a:pPr>
            <a:r>
              <a:rPr kumimoji="1" lang="zh-CN" altLang="en-US" sz="2400" dirty="0">
                <a:latin typeface="微软雅黑" panose="020B0503020204020204" pitchFamily="34" charset="-122"/>
                <a:ea typeface="微软雅黑" panose="020B0503020204020204" pitchFamily="34" charset="-122"/>
              </a:rPr>
              <a:t>读写负载均衡</a:t>
            </a:r>
            <a:endParaRPr kumimoji="1" lang="en-US" altLang="zh-CN" sz="2400" dirty="0">
              <a:latin typeface="微软雅黑" panose="020B0503020204020204" pitchFamily="34" charset="-122"/>
              <a:ea typeface="微软雅黑" panose="020B0503020204020204" pitchFamily="34" charset="-122"/>
            </a:endParaRPr>
          </a:p>
          <a:p>
            <a:pPr marL="285750" indent="-285750" defTabSz="914387">
              <a:lnSpc>
                <a:spcPct val="150000"/>
              </a:lnSpc>
              <a:buFont typeface="Arial" panose="020B0604020202020204" pitchFamily="34" charset="0"/>
              <a:buChar char="•"/>
            </a:pPr>
            <a:endParaRPr kumimoji="1"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6906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7591024-EA0B-52C4-195F-6D0620B40782}"/>
              </a:ext>
            </a:extLst>
          </p:cNvPr>
          <p:cNvSpPr>
            <a:spLocks noGrp="1"/>
          </p:cNvSpPr>
          <p:nvPr>
            <p:ph type="sldNum" sz="quarter" idx="10"/>
          </p:nvPr>
        </p:nvSpPr>
        <p:spPr/>
        <p:txBody>
          <a:bodyPr/>
          <a:lstStyle/>
          <a:p>
            <a:fld id="{87BBDC00-B9E2-4EFD-9306-2934E87247C6}" type="slidenum">
              <a:rPr lang="zh-CN" altLang="en-US" smtClean="0"/>
              <a:t>71</a:t>
            </a:fld>
            <a:endParaRPr lang="zh-CN" altLang="en-US"/>
          </a:p>
        </p:txBody>
      </p:sp>
      <p:sp>
        <p:nvSpPr>
          <p:cNvPr id="3" name="标题 2">
            <a:extLst>
              <a:ext uri="{FF2B5EF4-FFF2-40B4-BE49-F238E27FC236}">
                <a16:creationId xmlns:a16="http://schemas.microsoft.com/office/drawing/2014/main" id="{0281F211-5F1B-859F-A7D5-3910C15A1916}"/>
              </a:ext>
            </a:extLst>
          </p:cNvPr>
          <p:cNvSpPr>
            <a:spLocks noGrp="1"/>
          </p:cNvSpPr>
          <p:nvPr>
            <p:ph type="title"/>
          </p:nvPr>
        </p:nvSpPr>
        <p:spPr/>
        <p:txBody>
          <a:bodyPr/>
          <a:lstStyle/>
          <a:p>
            <a:r>
              <a:rPr kumimoji="1" lang="en-US" altLang="zh-CN" dirty="0" err="1">
                <a:latin typeface="Microsoft YaHei" panose="020B0503020204020204" pitchFamily="34" charset="-122"/>
                <a:ea typeface="Microsoft YaHei" panose="020B0503020204020204" pitchFamily="34" charset="-122"/>
              </a:rPr>
              <a:t>GaussDB</a:t>
            </a:r>
            <a:r>
              <a:rPr kumimoji="1" lang="zh-CN" altLang="en-US" dirty="0">
                <a:latin typeface="Microsoft YaHei" panose="020B0503020204020204" pitchFamily="34" charset="-122"/>
                <a:ea typeface="Microsoft YaHei" panose="020B0503020204020204" pitchFamily="34" charset="-122"/>
              </a:rPr>
              <a:t>云原生</a:t>
            </a:r>
          </a:p>
        </p:txBody>
      </p:sp>
      <p:sp>
        <p:nvSpPr>
          <p:cNvPr id="4" name="内容占位符 3">
            <a:extLst>
              <a:ext uri="{FF2B5EF4-FFF2-40B4-BE49-F238E27FC236}">
                <a16:creationId xmlns:a16="http://schemas.microsoft.com/office/drawing/2014/main" id="{286FCBCE-0434-C288-D801-656429DE9385}"/>
              </a:ext>
            </a:extLst>
          </p:cNvPr>
          <p:cNvSpPr>
            <a:spLocks noGrp="1"/>
          </p:cNvSpPr>
          <p:nvPr>
            <p:ph idx="1"/>
          </p:nvPr>
        </p:nvSpPr>
        <p:spPr>
          <a:xfrm>
            <a:off x="96543" y="926306"/>
            <a:ext cx="11789478" cy="5005387"/>
          </a:xfrm>
        </p:spPr>
        <p:txBody>
          <a:bodyPr/>
          <a:lstStyle/>
          <a:p>
            <a:pPr marL="444500" indent="-174625">
              <a:lnSpc>
                <a:spcPct val="150000"/>
              </a:lnSpc>
              <a:buFont typeface="Arial" panose="020B0604020202020204" pitchFamily="34" charset="0"/>
              <a:buChar char="•"/>
              <a:tabLst>
                <a:tab pos="444500" algn="l"/>
              </a:tabLst>
            </a:pPr>
            <a:r>
              <a:rPr lang="zh-CN" altLang="en-US" sz="2000" dirty="0">
                <a:solidFill>
                  <a:prstClr val="black"/>
                </a:solidFill>
                <a:latin typeface="微软雅黑" panose="020B0503020204020204" pitchFamily="34" charset="-122"/>
                <a:ea typeface="微软雅黑" panose="020B0503020204020204" pitchFamily="34" charset="-122"/>
              </a:rPr>
              <a:t>分布式计算存储分离：计算与存储解耦，实现计算资源池和存储资源池</a:t>
            </a:r>
            <a:r>
              <a:rPr lang="zh-CN" altLang="en-US" sz="2000" dirty="0">
                <a:solidFill>
                  <a:srgbClr val="0000FF"/>
                </a:solidFill>
                <a:latin typeface="微软雅黑" panose="020B0503020204020204" pitchFamily="34" charset="-122"/>
                <a:ea typeface="微软雅黑" panose="020B0503020204020204" pitchFamily="34" charset="-122"/>
              </a:rPr>
              <a:t>独立扩缩容，分层弹性</a:t>
            </a:r>
          </a:p>
          <a:p>
            <a:pPr marL="444500" indent="-174625">
              <a:lnSpc>
                <a:spcPct val="150000"/>
              </a:lnSpc>
              <a:buFont typeface="Arial" panose="020B0604020202020204" pitchFamily="34" charset="0"/>
              <a:buChar char="•"/>
              <a:tabLst>
                <a:tab pos="444500" algn="l"/>
              </a:tabLst>
            </a:pPr>
            <a:r>
              <a:rPr lang="zh-CN" altLang="en-US" sz="2000" dirty="0">
                <a:solidFill>
                  <a:prstClr val="black"/>
                </a:solidFill>
                <a:latin typeface="微软雅黑" panose="020B0503020204020204" pitchFamily="34" charset="-122"/>
                <a:ea typeface="微软雅黑" panose="020B0503020204020204" pitchFamily="34" charset="-122"/>
              </a:rPr>
              <a:t>存储节点按需回放</a:t>
            </a:r>
            <a:r>
              <a:rPr lang="en-US" altLang="zh-CN" sz="2000" dirty="0">
                <a:solidFill>
                  <a:prstClr val="black"/>
                </a:solidFill>
                <a:latin typeface="微软雅黑" panose="020B0503020204020204" pitchFamily="34" charset="-122"/>
                <a:ea typeface="微软雅黑" panose="020B0503020204020204" pitchFamily="34" charset="-122"/>
              </a:rPr>
              <a:t>: </a:t>
            </a:r>
            <a:r>
              <a:rPr lang="zh-CN" altLang="en-US" sz="2000" dirty="0">
                <a:solidFill>
                  <a:prstClr val="black"/>
                </a:solidFill>
                <a:latin typeface="微软雅黑" panose="020B0503020204020204" pitchFamily="34" charset="-122"/>
                <a:ea typeface="微软雅黑" panose="020B0503020204020204" pitchFamily="34" charset="-122"/>
              </a:rPr>
              <a:t>存储节点实现日志回放，</a:t>
            </a:r>
            <a:r>
              <a:rPr lang="zh-CN" altLang="en-US" sz="2000" dirty="0">
                <a:solidFill>
                  <a:srgbClr val="0000FF"/>
                </a:solidFill>
                <a:latin typeface="微软雅黑" panose="020B0503020204020204" pitchFamily="34" charset="-122"/>
                <a:ea typeface="微软雅黑" panose="020B0503020204020204" pitchFamily="34" charset="-122"/>
              </a:rPr>
              <a:t>大幅减少</a:t>
            </a:r>
            <a:r>
              <a:rPr lang="zh-CN" altLang="en-US" sz="2000" dirty="0">
                <a:solidFill>
                  <a:prstClr val="black"/>
                </a:solidFill>
                <a:latin typeface="微软雅黑" panose="020B0503020204020204" pitchFamily="34" charset="-122"/>
                <a:ea typeface="微软雅黑" panose="020B0503020204020204" pitchFamily="34" charset="-122"/>
              </a:rPr>
              <a:t>计算节点和存储节点带宽压力。</a:t>
            </a:r>
            <a:endParaRPr lang="en-US" altLang="zh-CN" sz="2000" dirty="0">
              <a:solidFill>
                <a:prstClr val="black"/>
              </a:solidFill>
              <a:latin typeface="微软雅黑" panose="020B0503020204020204" pitchFamily="34" charset="-122"/>
              <a:ea typeface="微软雅黑" panose="020B0503020204020204" pitchFamily="34" charset="-122"/>
            </a:endParaRPr>
          </a:p>
          <a:p>
            <a:pPr marL="444500" indent="-174625">
              <a:lnSpc>
                <a:spcPct val="150000"/>
              </a:lnSpc>
              <a:buFont typeface="Arial" panose="020B0604020202020204" pitchFamily="34" charset="0"/>
              <a:buChar char="•"/>
              <a:tabLst>
                <a:tab pos="444500" algn="l"/>
              </a:tabLst>
            </a:pPr>
            <a:r>
              <a:rPr lang="zh-CN" altLang="en-US" sz="2000" dirty="0">
                <a:solidFill>
                  <a:srgbClr val="00001E"/>
                </a:solidFill>
                <a:latin typeface="微软雅黑" panose="020B0503020204020204" pitchFamily="34" charset="-122"/>
                <a:ea typeface="微软雅黑" panose="020B0503020204020204" pitchFamily="34" charset="-122"/>
              </a:rPr>
              <a:t>数据预分片</a:t>
            </a:r>
            <a:r>
              <a:rPr lang="en-US" altLang="zh-CN" sz="2000" dirty="0">
                <a:solidFill>
                  <a:prstClr val="black"/>
                </a:solidFill>
                <a:latin typeface="微软雅黑" panose="020B0503020204020204" pitchFamily="34" charset="-122"/>
                <a:ea typeface="微软雅黑" panose="020B0503020204020204" pitchFamily="34" charset="-122"/>
              </a:rPr>
              <a:t>: </a:t>
            </a:r>
            <a:r>
              <a:rPr lang="zh-CN" altLang="en-US" sz="2000" dirty="0">
                <a:solidFill>
                  <a:prstClr val="black"/>
                </a:solidFill>
                <a:latin typeface="微软雅黑" panose="020B0503020204020204" pitchFamily="34" charset="-122"/>
                <a:ea typeface="微软雅黑" panose="020B0503020204020204" pitchFamily="34" charset="-122"/>
              </a:rPr>
              <a:t>结合底层分布式存储，</a:t>
            </a:r>
            <a:br>
              <a:rPr lang="en-US" altLang="zh-CN" sz="2000" dirty="0">
                <a:solidFill>
                  <a:prstClr val="black"/>
                </a:solidFill>
                <a:latin typeface="微软雅黑" panose="020B0503020204020204" pitchFamily="34" charset="-122"/>
                <a:ea typeface="微软雅黑" panose="020B0503020204020204" pitchFamily="34" charset="-122"/>
              </a:rPr>
            </a:br>
            <a:r>
              <a:rPr lang="zh-CN" altLang="en-US" sz="2000" dirty="0">
                <a:solidFill>
                  <a:prstClr val="black"/>
                </a:solidFill>
                <a:latin typeface="微软雅黑" panose="020B0503020204020204" pitchFamily="34" charset="-122"/>
                <a:ea typeface="微软雅黑" panose="020B0503020204020204" pitchFamily="34" charset="-122"/>
              </a:rPr>
              <a:t>实现数据预分片能力，缩短扩容时间，</a:t>
            </a:r>
            <a:br>
              <a:rPr lang="en-US" altLang="zh-CN" sz="2000" dirty="0">
                <a:solidFill>
                  <a:prstClr val="black"/>
                </a:solidFill>
                <a:latin typeface="微软雅黑" panose="020B0503020204020204" pitchFamily="34" charset="-122"/>
                <a:ea typeface="微软雅黑" panose="020B0503020204020204" pitchFamily="34" charset="-122"/>
              </a:rPr>
            </a:br>
            <a:r>
              <a:rPr lang="zh-CN" altLang="en-US" sz="2000" dirty="0">
                <a:solidFill>
                  <a:prstClr val="black"/>
                </a:solidFill>
                <a:latin typeface="微软雅黑" panose="020B0503020204020204" pitchFamily="34" charset="-122"/>
                <a:ea typeface="微软雅黑" panose="020B0503020204020204" pitchFamily="34" charset="-122"/>
              </a:rPr>
              <a:t>实现</a:t>
            </a:r>
            <a:r>
              <a:rPr lang="zh-CN" altLang="en-US" sz="2000" dirty="0">
                <a:solidFill>
                  <a:srgbClr val="0000FF"/>
                </a:solidFill>
                <a:latin typeface="微软雅黑" panose="020B0503020204020204" pitchFamily="34" charset="-122"/>
                <a:ea typeface="微软雅黑" panose="020B0503020204020204" pitchFamily="34" charset="-122"/>
              </a:rPr>
              <a:t>业务平滑扩容</a:t>
            </a:r>
            <a:endParaRPr lang="en-US" altLang="zh-CN" sz="2000" dirty="0">
              <a:solidFill>
                <a:srgbClr val="0000FF"/>
              </a:solidFill>
              <a:latin typeface="微软雅黑" panose="020B0503020204020204" pitchFamily="34" charset="-122"/>
              <a:ea typeface="微软雅黑" panose="020B0503020204020204" pitchFamily="34" charset="-122"/>
            </a:endParaRPr>
          </a:p>
          <a:p>
            <a:pPr marL="444500" indent="-174625">
              <a:lnSpc>
                <a:spcPct val="150000"/>
              </a:lnSpc>
              <a:buFont typeface="Arial" panose="020B0604020202020204" pitchFamily="34" charset="0"/>
              <a:buChar char="•"/>
              <a:tabLst>
                <a:tab pos="444500" algn="l"/>
              </a:tabLst>
            </a:pPr>
            <a:r>
              <a:rPr lang="zh-CN" altLang="en-US" sz="2000" dirty="0">
                <a:solidFill>
                  <a:prstClr val="black"/>
                </a:solidFill>
                <a:latin typeface="微软雅黑" panose="020B0503020204020204" pitchFamily="34" charset="-122"/>
                <a:ea typeface="微软雅黑" panose="020B0503020204020204" pitchFamily="34" charset="-122"/>
              </a:rPr>
              <a:t>哈希桶聚簇存储：把表文件拆分为多个</a:t>
            </a:r>
            <a:br>
              <a:rPr lang="en-US" altLang="zh-CN" sz="2000" dirty="0">
                <a:solidFill>
                  <a:prstClr val="black"/>
                </a:solidFill>
                <a:latin typeface="微软雅黑" panose="020B0503020204020204" pitchFamily="34" charset="-122"/>
                <a:ea typeface="微软雅黑" panose="020B0503020204020204" pitchFamily="34" charset="-122"/>
              </a:rPr>
            </a:br>
            <a:r>
              <a:rPr lang="zh-CN" altLang="en-US" sz="2000" dirty="0">
                <a:solidFill>
                  <a:prstClr val="black"/>
                </a:solidFill>
                <a:latin typeface="微软雅黑" panose="020B0503020204020204" pitchFamily="34" charset="-122"/>
                <a:ea typeface="微软雅黑" panose="020B0503020204020204" pitchFamily="34" charset="-122"/>
              </a:rPr>
              <a:t>分片，采用一致性哈希算法，扩容时，</a:t>
            </a:r>
            <a:br>
              <a:rPr lang="en-US" altLang="zh-CN" sz="2000" dirty="0">
                <a:solidFill>
                  <a:prstClr val="black"/>
                </a:solidFill>
                <a:latin typeface="微软雅黑" panose="020B0503020204020204" pitchFamily="34" charset="-122"/>
                <a:ea typeface="微软雅黑" panose="020B0503020204020204" pitchFamily="34" charset="-122"/>
              </a:rPr>
            </a:br>
            <a:r>
              <a:rPr lang="zh-CN" altLang="en-US" sz="2000" dirty="0">
                <a:solidFill>
                  <a:prstClr val="black"/>
                </a:solidFill>
                <a:latin typeface="微软雅黑" panose="020B0503020204020204" pitchFamily="34" charset="-122"/>
                <a:ea typeface="微软雅黑" panose="020B0503020204020204" pitchFamily="34" charset="-122"/>
              </a:rPr>
              <a:t>只需</a:t>
            </a:r>
            <a:r>
              <a:rPr lang="zh-CN" altLang="en-US" sz="2000" b="1" dirty="0">
                <a:solidFill>
                  <a:srgbClr val="0000FF"/>
                </a:solidFill>
                <a:latin typeface="微软雅黑" panose="020B0503020204020204" pitchFamily="34" charset="-122"/>
                <a:ea typeface="微软雅黑" panose="020B0503020204020204" pitchFamily="34" charset="-122"/>
              </a:rPr>
              <a:t>重分布少量数据</a:t>
            </a:r>
            <a:r>
              <a:rPr lang="zh-CN" altLang="en-US" sz="2000" dirty="0">
                <a:solidFill>
                  <a:prstClr val="black"/>
                </a:solidFill>
                <a:latin typeface="微软雅黑" panose="020B0503020204020204" pitchFamily="34" charset="-122"/>
                <a:ea typeface="微软雅黑" panose="020B0503020204020204" pitchFamily="34" charset="-122"/>
              </a:rPr>
              <a:t>可实现扩容</a:t>
            </a:r>
            <a:endParaRPr lang="en-US" altLang="zh-CN" sz="2000" dirty="0">
              <a:solidFill>
                <a:srgbClr val="0000FF"/>
              </a:solidFill>
              <a:latin typeface="微软雅黑" panose="020B0503020204020204" pitchFamily="34" charset="-122"/>
              <a:ea typeface="微软雅黑" panose="020B0503020204020204" pitchFamily="34" charset="-122"/>
            </a:endParaRPr>
          </a:p>
          <a:p>
            <a:pPr marL="444500" indent="-174625">
              <a:lnSpc>
                <a:spcPct val="150000"/>
              </a:lnSpc>
              <a:buFont typeface="Arial" panose="020B0604020202020204" pitchFamily="34" charset="0"/>
              <a:buChar char="•"/>
              <a:tabLst>
                <a:tab pos="444500" algn="l"/>
              </a:tabLst>
            </a:pPr>
            <a:r>
              <a:rPr lang="zh-CN" altLang="en-US" sz="2000" dirty="0">
                <a:solidFill>
                  <a:prstClr val="black"/>
                </a:solidFill>
                <a:latin typeface="微软雅黑" panose="020B0503020204020204" pitchFamily="34" charset="-122"/>
                <a:ea typeface="微软雅黑" panose="020B0503020204020204" pitchFamily="34" charset="-122"/>
              </a:rPr>
              <a:t>映射表并行迁移</a:t>
            </a:r>
            <a:r>
              <a:rPr lang="en-US" altLang="zh-CN" sz="2000" dirty="0">
                <a:solidFill>
                  <a:prstClr val="black"/>
                </a:solidFill>
                <a:latin typeface="微软雅黑" panose="020B0503020204020204" pitchFamily="34" charset="-122"/>
                <a:ea typeface="微软雅黑" panose="020B0503020204020204" pitchFamily="34" charset="-122"/>
              </a:rPr>
              <a:t>:</a:t>
            </a:r>
            <a:r>
              <a:rPr lang="zh-CN" altLang="en-US" sz="2000" dirty="0">
                <a:solidFill>
                  <a:prstClr val="black"/>
                </a:solidFill>
                <a:latin typeface="微软雅黑" panose="020B0503020204020204" pitchFamily="34" charset="-122"/>
                <a:ea typeface="微软雅黑" panose="020B0503020204020204" pitchFamily="34" charset="-122"/>
              </a:rPr>
              <a:t>  用户数据不迁移，</a:t>
            </a:r>
            <a:br>
              <a:rPr lang="en-US" altLang="zh-CN" sz="2000" dirty="0">
                <a:solidFill>
                  <a:prstClr val="black"/>
                </a:solidFill>
                <a:latin typeface="微软雅黑" panose="020B0503020204020204" pitchFamily="34" charset="-122"/>
                <a:ea typeface="微软雅黑" panose="020B0503020204020204" pitchFamily="34" charset="-122"/>
              </a:rPr>
            </a:br>
            <a:r>
              <a:rPr lang="zh-CN" altLang="en-US" sz="2000" dirty="0">
                <a:solidFill>
                  <a:srgbClr val="0000FF"/>
                </a:solidFill>
                <a:latin typeface="微软雅黑" panose="020B0503020204020204" pitchFamily="34" charset="-122"/>
                <a:ea typeface="微软雅黑" panose="020B0503020204020204" pitchFamily="34" charset="-122"/>
              </a:rPr>
              <a:t>仅迁移少量元数据映射表</a:t>
            </a:r>
            <a:r>
              <a:rPr lang="zh-CN" altLang="en-US" sz="2000" dirty="0">
                <a:solidFill>
                  <a:prstClr val="black"/>
                </a:solidFill>
                <a:latin typeface="微软雅黑" panose="020B0503020204020204" pitchFamily="34" charset="-122"/>
                <a:ea typeface="微软雅黑" panose="020B0503020204020204" pitchFamily="34" charset="-122"/>
              </a:rPr>
              <a:t>，</a:t>
            </a:r>
            <a:br>
              <a:rPr lang="en-US" altLang="zh-CN" sz="2000" dirty="0">
                <a:solidFill>
                  <a:prstClr val="black"/>
                </a:solidFill>
                <a:latin typeface="微软雅黑" panose="020B0503020204020204" pitchFamily="34" charset="-122"/>
                <a:ea typeface="微软雅黑" panose="020B0503020204020204" pitchFamily="34" charset="-122"/>
              </a:rPr>
            </a:br>
            <a:r>
              <a:rPr lang="zh-CN" altLang="en-US" sz="2000" dirty="0">
                <a:solidFill>
                  <a:prstClr val="black"/>
                </a:solidFill>
                <a:latin typeface="微软雅黑" panose="020B0503020204020204" pitchFamily="34" charset="-122"/>
                <a:ea typeface="微软雅黑" panose="020B0503020204020204" pitchFamily="34" charset="-122"/>
              </a:rPr>
              <a:t>实现数据在数据节点的重分布，达成扩容目标</a:t>
            </a:r>
            <a:endParaRPr lang="en-US" altLang="zh-CN" sz="2000" dirty="0">
              <a:solidFill>
                <a:prstClr val="black"/>
              </a:solidFill>
              <a:latin typeface="微软雅黑" panose="020B0503020204020204" pitchFamily="34" charset="-122"/>
              <a:ea typeface="微软雅黑" panose="020B0503020204020204" pitchFamily="34" charset="-122"/>
            </a:endParaRPr>
          </a:p>
          <a:p>
            <a:pPr marL="444500" indent="-174625">
              <a:lnSpc>
                <a:spcPct val="150000"/>
              </a:lnSpc>
              <a:buFont typeface="Arial" panose="020B0604020202020204" pitchFamily="34" charset="0"/>
              <a:buChar char="•"/>
              <a:tabLst>
                <a:tab pos="444500" algn="l"/>
              </a:tabLst>
            </a:pPr>
            <a:endParaRPr lang="zh-CN" altLang="en-US" sz="2000" dirty="0">
              <a:solidFill>
                <a:srgbClr val="0000FF"/>
              </a:solidFill>
              <a:latin typeface="微软雅黑" panose="020B0503020204020204" pitchFamily="34" charset="-122"/>
              <a:ea typeface="微软雅黑" panose="020B0503020204020204" pitchFamily="34" charset="-122"/>
            </a:endParaRPr>
          </a:p>
          <a:p>
            <a:endParaRPr kumimoji="1" lang="zh-CN" altLang="en-US" sz="2000" dirty="0"/>
          </a:p>
        </p:txBody>
      </p:sp>
      <p:sp>
        <p:nvSpPr>
          <p:cNvPr id="5" name="页脚占位符 4">
            <a:extLst>
              <a:ext uri="{FF2B5EF4-FFF2-40B4-BE49-F238E27FC236}">
                <a16:creationId xmlns:a16="http://schemas.microsoft.com/office/drawing/2014/main" id="{BA751C65-05A2-FD25-172E-4F405C2B1FB5}"/>
              </a:ext>
            </a:extLst>
          </p:cNvPr>
          <p:cNvSpPr>
            <a:spLocks noGrp="1"/>
          </p:cNvSpPr>
          <p:nvPr>
            <p:ph type="ftr" sz="quarter" idx="3"/>
          </p:nvPr>
        </p:nvSpPr>
        <p:spPr/>
        <p:txBody>
          <a:bodyPr/>
          <a:lstStyle/>
          <a:p>
            <a:pPr>
              <a:defRPr/>
            </a:pPr>
            <a:r>
              <a:rPr lang="zh-CN" altLang="en-US"/>
              <a:t>数据库系统—GaussDB</a:t>
            </a:r>
            <a:endParaRPr lang="en-US" altLang="zh-CN" sz="1200" dirty="0"/>
          </a:p>
        </p:txBody>
      </p:sp>
      <p:grpSp>
        <p:nvGrpSpPr>
          <p:cNvPr id="41" name="组合 40">
            <a:extLst>
              <a:ext uri="{FF2B5EF4-FFF2-40B4-BE49-F238E27FC236}">
                <a16:creationId xmlns:a16="http://schemas.microsoft.com/office/drawing/2014/main" id="{05AF3DEC-0E45-631B-8259-EF8374EB6C91}"/>
              </a:ext>
            </a:extLst>
          </p:cNvPr>
          <p:cNvGrpSpPr/>
          <p:nvPr/>
        </p:nvGrpSpPr>
        <p:grpSpPr>
          <a:xfrm>
            <a:off x="5113130" y="1971251"/>
            <a:ext cx="6840760" cy="3960442"/>
            <a:chOff x="913011" y="1341561"/>
            <a:chExt cx="6840760" cy="3960442"/>
          </a:xfrm>
        </p:grpSpPr>
        <p:sp>
          <p:nvSpPr>
            <p:cNvPr id="7" name="矩形 6">
              <a:extLst>
                <a:ext uri="{FF2B5EF4-FFF2-40B4-BE49-F238E27FC236}">
                  <a16:creationId xmlns:a16="http://schemas.microsoft.com/office/drawing/2014/main" id="{FE85DD4F-2D26-98FD-5D20-AE2E268BCB30}"/>
                </a:ext>
              </a:extLst>
            </p:cNvPr>
            <p:cNvSpPr/>
            <p:nvPr/>
          </p:nvSpPr>
          <p:spPr>
            <a:xfrm>
              <a:off x="913011" y="1341561"/>
              <a:ext cx="3041600" cy="3960442"/>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8" name="右箭头 7">
              <a:extLst>
                <a:ext uri="{FF2B5EF4-FFF2-40B4-BE49-F238E27FC236}">
                  <a16:creationId xmlns:a16="http://schemas.microsoft.com/office/drawing/2014/main" id="{9CA14067-9C5C-F985-EB9C-970CBA240F98}"/>
                </a:ext>
              </a:extLst>
            </p:cNvPr>
            <p:cNvSpPr/>
            <p:nvPr/>
          </p:nvSpPr>
          <p:spPr>
            <a:xfrm>
              <a:off x="4098627" y="3173564"/>
              <a:ext cx="432048" cy="2562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矩形 8">
              <a:extLst>
                <a:ext uri="{FF2B5EF4-FFF2-40B4-BE49-F238E27FC236}">
                  <a16:creationId xmlns:a16="http://schemas.microsoft.com/office/drawing/2014/main" id="{E96C484E-B722-BEB2-5ABA-0FF7296C563C}"/>
                </a:ext>
              </a:extLst>
            </p:cNvPr>
            <p:cNvSpPr/>
            <p:nvPr/>
          </p:nvSpPr>
          <p:spPr>
            <a:xfrm>
              <a:off x="1057027" y="3262267"/>
              <a:ext cx="2664296" cy="347547"/>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网络</a:t>
              </a:r>
            </a:p>
          </p:txBody>
        </p:sp>
        <p:sp>
          <p:nvSpPr>
            <p:cNvPr id="10" name="矩形 9">
              <a:extLst>
                <a:ext uri="{FF2B5EF4-FFF2-40B4-BE49-F238E27FC236}">
                  <a16:creationId xmlns:a16="http://schemas.microsoft.com/office/drawing/2014/main" id="{356429FC-95D5-D6D6-4B2F-86CDC03342B3}"/>
                </a:ext>
              </a:extLst>
            </p:cNvPr>
            <p:cNvSpPr/>
            <p:nvPr/>
          </p:nvSpPr>
          <p:spPr>
            <a:xfrm>
              <a:off x="1057027" y="3802327"/>
              <a:ext cx="2664296" cy="1283651"/>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矩形 10">
              <a:extLst>
                <a:ext uri="{FF2B5EF4-FFF2-40B4-BE49-F238E27FC236}">
                  <a16:creationId xmlns:a16="http://schemas.microsoft.com/office/drawing/2014/main" id="{2C3EBD24-5306-AEE5-C389-512A6A989C19}"/>
                </a:ext>
              </a:extLst>
            </p:cNvPr>
            <p:cNvSpPr/>
            <p:nvPr/>
          </p:nvSpPr>
          <p:spPr>
            <a:xfrm>
              <a:off x="1057027" y="1485578"/>
              <a:ext cx="2664296" cy="1584176"/>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文本框 11">
              <a:extLst>
                <a:ext uri="{FF2B5EF4-FFF2-40B4-BE49-F238E27FC236}">
                  <a16:creationId xmlns:a16="http://schemas.microsoft.com/office/drawing/2014/main" id="{7857398D-6BDA-BF89-8673-4D5DBC3C9F5C}"/>
                </a:ext>
              </a:extLst>
            </p:cNvPr>
            <p:cNvSpPr txBox="1"/>
            <p:nvPr/>
          </p:nvSpPr>
          <p:spPr>
            <a:xfrm>
              <a:off x="1885119" y="1485578"/>
              <a:ext cx="1152128" cy="338554"/>
            </a:xfrm>
            <a:prstGeom prst="rect">
              <a:avLst/>
            </a:prstGeom>
            <a:noFill/>
          </p:spPr>
          <p:txBody>
            <a:bodyPr wrap="square" rtlCol="0">
              <a:spAutoFit/>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数据节点</a:t>
              </a:r>
              <a:r>
                <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a:t>
              </a:r>
              <a:endPar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3" name="文本框 12">
              <a:extLst>
                <a:ext uri="{FF2B5EF4-FFF2-40B4-BE49-F238E27FC236}">
                  <a16:creationId xmlns:a16="http://schemas.microsoft.com/office/drawing/2014/main" id="{6990733A-01F8-A337-31EC-E5C14B35717D}"/>
                </a:ext>
              </a:extLst>
            </p:cNvPr>
            <p:cNvSpPr txBox="1"/>
            <p:nvPr/>
          </p:nvSpPr>
          <p:spPr>
            <a:xfrm>
              <a:off x="1993131" y="3823790"/>
              <a:ext cx="1152128" cy="338554"/>
            </a:xfrm>
            <a:prstGeom prst="rect">
              <a:avLst/>
            </a:prstGeom>
            <a:noFill/>
          </p:spPr>
          <p:txBody>
            <a:bodyPr wrap="square" rtlCol="0">
              <a:spAutoFit/>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存储池</a:t>
              </a:r>
            </a:p>
          </p:txBody>
        </p:sp>
        <p:sp>
          <p:nvSpPr>
            <p:cNvPr id="14" name="圆角矩形 13">
              <a:extLst>
                <a:ext uri="{FF2B5EF4-FFF2-40B4-BE49-F238E27FC236}">
                  <a16:creationId xmlns:a16="http://schemas.microsoft.com/office/drawing/2014/main" id="{9E1F52BC-A8DF-A2BB-42AC-E89A07661B1E}"/>
                </a:ext>
              </a:extLst>
            </p:cNvPr>
            <p:cNvSpPr/>
            <p:nvPr/>
          </p:nvSpPr>
          <p:spPr>
            <a:xfrm>
              <a:off x="1201043" y="1824132"/>
              <a:ext cx="2376264" cy="400790"/>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映射表</a:t>
              </a:r>
            </a:p>
          </p:txBody>
        </p:sp>
        <p:sp>
          <p:nvSpPr>
            <p:cNvPr id="15" name="圆角矩形 14">
              <a:extLst>
                <a:ext uri="{FF2B5EF4-FFF2-40B4-BE49-F238E27FC236}">
                  <a16:creationId xmlns:a16="http://schemas.microsoft.com/office/drawing/2014/main" id="{54B98511-9A48-08EE-1117-A191F93D8790}"/>
                </a:ext>
              </a:extLst>
            </p:cNvPr>
            <p:cNvSpPr/>
            <p:nvPr/>
          </p:nvSpPr>
          <p:spPr>
            <a:xfrm>
              <a:off x="1201043" y="2323301"/>
              <a:ext cx="1152128" cy="252679"/>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分片</a:t>
              </a:r>
              <a:r>
                <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a:t>
              </a:r>
              <a:endPar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6" name="圆角矩形 15">
              <a:extLst>
                <a:ext uri="{FF2B5EF4-FFF2-40B4-BE49-F238E27FC236}">
                  <a16:creationId xmlns:a16="http://schemas.microsoft.com/office/drawing/2014/main" id="{5A6089D5-7F76-D617-422F-38FC2B2F72C0}"/>
                </a:ext>
              </a:extLst>
            </p:cNvPr>
            <p:cNvSpPr/>
            <p:nvPr/>
          </p:nvSpPr>
          <p:spPr>
            <a:xfrm>
              <a:off x="2425179" y="2323300"/>
              <a:ext cx="1152128" cy="250535"/>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分片</a:t>
              </a:r>
              <a:r>
                <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a:t>
              </a:r>
              <a:endPar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7" name="圆角矩形 16">
              <a:extLst>
                <a:ext uri="{FF2B5EF4-FFF2-40B4-BE49-F238E27FC236}">
                  <a16:creationId xmlns:a16="http://schemas.microsoft.com/office/drawing/2014/main" id="{4DC6E3FE-7C88-A9D9-8BFE-9E76B3F69C47}"/>
                </a:ext>
              </a:extLst>
            </p:cNvPr>
            <p:cNvSpPr/>
            <p:nvPr/>
          </p:nvSpPr>
          <p:spPr>
            <a:xfrm>
              <a:off x="1201043" y="2726236"/>
              <a:ext cx="1152128" cy="245138"/>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分片</a:t>
              </a:r>
              <a:r>
                <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3</a:t>
              </a:r>
              <a:endPar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8" name="圆角矩形 17">
              <a:extLst>
                <a:ext uri="{FF2B5EF4-FFF2-40B4-BE49-F238E27FC236}">
                  <a16:creationId xmlns:a16="http://schemas.microsoft.com/office/drawing/2014/main" id="{A097C038-69E7-AB88-3383-BF6D5706C7A4}"/>
                </a:ext>
              </a:extLst>
            </p:cNvPr>
            <p:cNvSpPr/>
            <p:nvPr/>
          </p:nvSpPr>
          <p:spPr>
            <a:xfrm>
              <a:off x="2425179" y="2724091"/>
              <a:ext cx="1152128" cy="247283"/>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分片</a:t>
              </a:r>
              <a:r>
                <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4</a:t>
              </a:r>
              <a:endPar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19" name="圆角矩形 18">
              <a:extLst>
                <a:ext uri="{FF2B5EF4-FFF2-40B4-BE49-F238E27FC236}">
                  <a16:creationId xmlns:a16="http://schemas.microsoft.com/office/drawing/2014/main" id="{EE70B5C3-862C-216A-F03B-934E507B177B}"/>
                </a:ext>
              </a:extLst>
            </p:cNvPr>
            <p:cNvSpPr/>
            <p:nvPr/>
          </p:nvSpPr>
          <p:spPr>
            <a:xfrm>
              <a:off x="1165039" y="4153399"/>
              <a:ext cx="1152128" cy="326757"/>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DN1 - </a:t>
              </a: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分片</a:t>
              </a:r>
              <a:r>
                <a:rPr kumimoji="0" lang="en-US" altLang="zh-CN"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a:t>
              </a:r>
              <a:endPar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0" name="圆角矩形 19">
              <a:extLst>
                <a:ext uri="{FF2B5EF4-FFF2-40B4-BE49-F238E27FC236}">
                  <a16:creationId xmlns:a16="http://schemas.microsoft.com/office/drawing/2014/main" id="{8EF77E9A-BD58-33EE-D15B-E8525E4F3255}"/>
                </a:ext>
              </a:extLst>
            </p:cNvPr>
            <p:cNvSpPr/>
            <p:nvPr/>
          </p:nvSpPr>
          <p:spPr>
            <a:xfrm>
              <a:off x="2425179" y="4159548"/>
              <a:ext cx="1152128" cy="326757"/>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DN1 - </a:t>
              </a: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分片</a:t>
              </a:r>
              <a:r>
                <a:rPr kumimoji="0" lang="en-US" altLang="zh-CN"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a:t>
              </a:r>
              <a:endPar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1" name="圆角矩形 20">
              <a:extLst>
                <a:ext uri="{FF2B5EF4-FFF2-40B4-BE49-F238E27FC236}">
                  <a16:creationId xmlns:a16="http://schemas.microsoft.com/office/drawing/2014/main" id="{A7236B65-277F-0450-292B-8309E0E1DE95}"/>
                </a:ext>
              </a:extLst>
            </p:cNvPr>
            <p:cNvSpPr/>
            <p:nvPr/>
          </p:nvSpPr>
          <p:spPr>
            <a:xfrm>
              <a:off x="1165039" y="4621577"/>
              <a:ext cx="1152128" cy="326757"/>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DN1 - </a:t>
              </a: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分片</a:t>
              </a:r>
              <a:r>
                <a:rPr kumimoji="0" lang="en-US" altLang="zh-CN"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3</a:t>
              </a:r>
              <a:endPar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2" name="圆角矩形 21">
              <a:extLst>
                <a:ext uri="{FF2B5EF4-FFF2-40B4-BE49-F238E27FC236}">
                  <a16:creationId xmlns:a16="http://schemas.microsoft.com/office/drawing/2014/main" id="{C4CA97B3-BC95-1597-F615-991E0FEC80A7}"/>
                </a:ext>
              </a:extLst>
            </p:cNvPr>
            <p:cNvSpPr/>
            <p:nvPr/>
          </p:nvSpPr>
          <p:spPr>
            <a:xfrm>
              <a:off x="2425179" y="4610599"/>
              <a:ext cx="1152128" cy="326757"/>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DN1 - </a:t>
              </a: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分片</a:t>
              </a:r>
              <a:r>
                <a:rPr kumimoji="0" lang="en-US" altLang="zh-CN"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4</a:t>
              </a:r>
              <a:endPar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3" name="矩形 22">
              <a:extLst>
                <a:ext uri="{FF2B5EF4-FFF2-40B4-BE49-F238E27FC236}">
                  <a16:creationId xmlns:a16="http://schemas.microsoft.com/office/drawing/2014/main" id="{E439AC7F-1C10-4659-8F81-DAF90B76A3F9}"/>
                </a:ext>
              </a:extLst>
            </p:cNvPr>
            <p:cNvSpPr/>
            <p:nvPr/>
          </p:nvSpPr>
          <p:spPr>
            <a:xfrm>
              <a:off x="4657427" y="1341561"/>
              <a:ext cx="3096344" cy="3960441"/>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4" name="矩形 23">
              <a:extLst>
                <a:ext uri="{FF2B5EF4-FFF2-40B4-BE49-F238E27FC236}">
                  <a16:creationId xmlns:a16="http://schemas.microsoft.com/office/drawing/2014/main" id="{31F536E1-A05C-03CF-88FB-47A85E733EAE}"/>
                </a:ext>
              </a:extLst>
            </p:cNvPr>
            <p:cNvSpPr/>
            <p:nvPr/>
          </p:nvSpPr>
          <p:spPr>
            <a:xfrm>
              <a:off x="4801443" y="3262267"/>
              <a:ext cx="2772309" cy="347547"/>
            </a:xfrm>
            <a:prstGeom prst="rect">
              <a:avLst/>
            </a:prstGeom>
            <a:solidFill>
              <a:schemeClr val="bg1">
                <a:lumMod val="8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网络</a:t>
              </a:r>
            </a:p>
          </p:txBody>
        </p:sp>
        <p:sp>
          <p:nvSpPr>
            <p:cNvPr id="25" name="矩形 24">
              <a:extLst>
                <a:ext uri="{FF2B5EF4-FFF2-40B4-BE49-F238E27FC236}">
                  <a16:creationId xmlns:a16="http://schemas.microsoft.com/office/drawing/2014/main" id="{E02FDDB5-3A08-3FC1-E693-87E048691B54}"/>
                </a:ext>
              </a:extLst>
            </p:cNvPr>
            <p:cNvSpPr/>
            <p:nvPr/>
          </p:nvSpPr>
          <p:spPr>
            <a:xfrm>
              <a:off x="4801443" y="3802327"/>
              <a:ext cx="2772309" cy="1355659"/>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矩形 25">
              <a:extLst>
                <a:ext uri="{FF2B5EF4-FFF2-40B4-BE49-F238E27FC236}">
                  <a16:creationId xmlns:a16="http://schemas.microsoft.com/office/drawing/2014/main" id="{2BFCCF31-20ED-A3AE-D7BA-52F02803C260}"/>
                </a:ext>
              </a:extLst>
            </p:cNvPr>
            <p:cNvSpPr/>
            <p:nvPr/>
          </p:nvSpPr>
          <p:spPr>
            <a:xfrm>
              <a:off x="4814781" y="1485578"/>
              <a:ext cx="1325479" cy="1584176"/>
            </a:xfrm>
            <a:prstGeom prst="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 name="文本框 26">
              <a:extLst>
                <a:ext uri="{FF2B5EF4-FFF2-40B4-BE49-F238E27FC236}">
                  <a16:creationId xmlns:a16="http://schemas.microsoft.com/office/drawing/2014/main" id="{8B3D4059-99BF-B034-B0F7-C7DAD1E21999}"/>
                </a:ext>
              </a:extLst>
            </p:cNvPr>
            <p:cNvSpPr txBox="1"/>
            <p:nvPr/>
          </p:nvSpPr>
          <p:spPr>
            <a:xfrm>
              <a:off x="4880121" y="1472982"/>
              <a:ext cx="1152128" cy="338554"/>
            </a:xfrm>
            <a:prstGeom prst="rect">
              <a:avLst/>
            </a:prstGeom>
            <a:noFill/>
          </p:spPr>
          <p:txBody>
            <a:bodyPr wrap="square" rtlCol="0">
              <a:spAutoFit/>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数据节点</a:t>
              </a:r>
              <a:r>
                <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a:t>
              </a:r>
              <a:endPar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28" name="文本框 27">
              <a:extLst>
                <a:ext uri="{FF2B5EF4-FFF2-40B4-BE49-F238E27FC236}">
                  <a16:creationId xmlns:a16="http://schemas.microsoft.com/office/drawing/2014/main" id="{0F187141-A7D3-AE7A-C2A1-85569A2C537F}"/>
                </a:ext>
              </a:extLst>
            </p:cNvPr>
            <p:cNvSpPr txBox="1"/>
            <p:nvPr/>
          </p:nvSpPr>
          <p:spPr>
            <a:xfrm>
              <a:off x="5809555" y="3823790"/>
              <a:ext cx="1152128" cy="338554"/>
            </a:xfrm>
            <a:prstGeom prst="rect">
              <a:avLst/>
            </a:prstGeom>
            <a:noFill/>
          </p:spPr>
          <p:txBody>
            <a:bodyPr wrap="square" rtlCol="0">
              <a:spAutoFit/>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存储池</a:t>
              </a:r>
            </a:p>
          </p:txBody>
        </p:sp>
        <p:sp>
          <p:nvSpPr>
            <p:cNvPr id="29" name="圆角矩形 28">
              <a:extLst>
                <a:ext uri="{FF2B5EF4-FFF2-40B4-BE49-F238E27FC236}">
                  <a16:creationId xmlns:a16="http://schemas.microsoft.com/office/drawing/2014/main" id="{9C0A86B3-C61E-B5A1-EE51-D3C3E3E4CCC2}"/>
                </a:ext>
              </a:extLst>
            </p:cNvPr>
            <p:cNvSpPr/>
            <p:nvPr/>
          </p:nvSpPr>
          <p:spPr>
            <a:xfrm>
              <a:off x="4916125" y="1824132"/>
              <a:ext cx="1116124" cy="400790"/>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映射表</a:t>
              </a:r>
            </a:p>
          </p:txBody>
        </p:sp>
        <p:sp>
          <p:nvSpPr>
            <p:cNvPr id="30" name="圆角矩形 29">
              <a:extLst>
                <a:ext uri="{FF2B5EF4-FFF2-40B4-BE49-F238E27FC236}">
                  <a16:creationId xmlns:a16="http://schemas.microsoft.com/office/drawing/2014/main" id="{F506D1D0-9293-BD40-DF67-4392AD44A813}"/>
                </a:ext>
              </a:extLst>
            </p:cNvPr>
            <p:cNvSpPr/>
            <p:nvPr/>
          </p:nvSpPr>
          <p:spPr>
            <a:xfrm>
              <a:off x="4916125" y="2323301"/>
              <a:ext cx="1116124" cy="252679"/>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分片</a:t>
              </a:r>
              <a:r>
                <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a:t>
              </a:r>
              <a:endPar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1" name="圆角矩形 30">
              <a:extLst>
                <a:ext uri="{FF2B5EF4-FFF2-40B4-BE49-F238E27FC236}">
                  <a16:creationId xmlns:a16="http://schemas.microsoft.com/office/drawing/2014/main" id="{1D27291E-BCBB-09C2-F3DB-2FB2EE324B0E}"/>
                </a:ext>
              </a:extLst>
            </p:cNvPr>
            <p:cNvSpPr/>
            <p:nvPr/>
          </p:nvSpPr>
          <p:spPr>
            <a:xfrm>
              <a:off x="4916125" y="2726236"/>
              <a:ext cx="1116124" cy="245138"/>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分片</a:t>
              </a:r>
              <a:r>
                <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3</a:t>
              </a:r>
              <a:endPar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2" name="圆角矩形 31">
              <a:extLst>
                <a:ext uri="{FF2B5EF4-FFF2-40B4-BE49-F238E27FC236}">
                  <a16:creationId xmlns:a16="http://schemas.microsoft.com/office/drawing/2014/main" id="{0E582F7A-6EB2-8BF1-1C44-6D78F8A02747}"/>
                </a:ext>
              </a:extLst>
            </p:cNvPr>
            <p:cNvSpPr/>
            <p:nvPr/>
          </p:nvSpPr>
          <p:spPr>
            <a:xfrm>
              <a:off x="4981463" y="4153399"/>
              <a:ext cx="1152128" cy="326757"/>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DN1 - </a:t>
              </a: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分片</a:t>
              </a:r>
              <a:r>
                <a:rPr kumimoji="0" lang="en-US" altLang="zh-CN"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1</a:t>
              </a:r>
              <a:endPar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3" name="圆角矩形 32">
              <a:extLst>
                <a:ext uri="{FF2B5EF4-FFF2-40B4-BE49-F238E27FC236}">
                  <a16:creationId xmlns:a16="http://schemas.microsoft.com/office/drawing/2014/main" id="{D82FC887-D997-6770-B49D-F004DAE93951}"/>
                </a:ext>
              </a:extLst>
            </p:cNvPr>
            <p:cNvSpPr/>
            <p:nvPr/>
          </p:nvSpPr>
          <p:spPr>
            <a:xfrm>
              <a:off x="6241603" y="4159548"/>
              <a:ext cx="1152128" cy="326757"/>
            </a:xfrm>
            <a:prstGeom prst="roundRect">
              <a:avLst/>
            </a:prstGeom>
            <a:solidFill>
              <a:schemeClr val="accent3">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DN2- </a:t>
              </a: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分片</a:t>
              </a:r>
              <a:r>
                <a:rPr kumimoji="0" lang="en-US" altLang="zh-CN"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a:t>
              </a:r>
              <a:endPar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4" name="圆角矩形 33">
              <a:extLst>
                <a:ext uri="{FF2B5EF4-FFF2-40B4-BE49-F238E27FC236}">
                  <a16:creationId xmlns:a16="http://schemas.microsoft.com/office/drawing/2014/main" id="{FE39882D-D8F1-E50D-B5F3-85ECE067602E}"/>
                </a:ext>
              </a:extLst>
            </p:cNvPr>
            <p:cNvSpPr/>
            <p:nvPr/>
          </p:nvSpPr>
          <p:spPr>
            <a:xfrm>
              <a:off x="4981463" y="4621577"/>
              <a:ext cx="1152128" cy="326757"/>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DN1 - </a:t>
              </a: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分片</a:t>
              </a:r>
              <a:r>
                <a:rPr kumimoji="0" lang="en-US" altLang="zh-CN"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3</a:t>
              </a:r>
              <a:endPar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5" name="圆角矩形 34">
              <a:extLst>
                <a:ext uri="{FF2B5EF4-FFF2-40B4-BE49-F238E27FC236}">
                  <a16:creationId xmlns:a16="http://schemas.microsoft.com/office/drawing/2014/main" id="{DC3B3671-D109-BC6B-1288-41AD26014F15}"/>
                </a:ext>
              </a:extLst>
            </p:cNvPr>
            <p:cNvSpPr/>
            <p:nvPr/>
          </p:nvSpPr>
          <p:spPr>
            <a:xfrm>
              <a:off x="6241603" y="4610599"/>
              <a:ext cx="1152128" cy="326757"/>
            </a:xfrm>
            <a:prstGeom prst="roundRect">
              <a:avLst/>
            </a:prstGeom>
            <a:solidFill>
              <a:schemeClr val="accent3">
                <a:lumMod val="40000"/>
                <a:lumOff val="6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DN2 - </a:t>
              </a:r>
              <a:r>
                <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分片</a:t>
              </a:r>
              <a:r>
                <a:rPr kumimoji="0" lang="en-US" altLang="zh-CN"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4</a:t>
              </a:r>
              <a:endParaRPr kumimoji="0" lang="zh-CN" altLang="en-US" sz="14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6" name="矩形 35">
              <a:extLst>
                <a:ext uri="{FF2B5EF4-FFF2-40B4-BE49-F238E27FC236}">
                  <a16:creationId xmlns:a16="http://schemas.microsoft.com/office/drawing/2014/main" id="{5DE718B4-5D71-6B7F-107B-1E5447B83E2B}"/>
                </a:ext>
              </a:extLst>
            </p:cNvPr>
            <p:cNvSpPr/>
            <p:nvPr/>
          </p:nvSpPr>
          <p:spPr>
            <a:xfrm>
              <a:off x="6241603" y="1493183"/>
              <a:ext cx="1325479" cy="1584176"/>
            </a:xfrm>
            <a:prstGeom prst="rect">
              <a:avLst/>
            </a:prstGeom>
            <a:solidFill>
              <a:schemeClr val="accent3">
                <a:lumMod val="40000"/>
                <a:lumOff val="60000"/>
              </a:schemeClr>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7" name="文本框 36">
              <a:extLst>
                <a:ext uri="{FF2B5EF4-FFF2-40B4-BE49-F238E27FC236}">
                  <a16:creationId xmlns:a16="http://schemas.microsoft.com/office/drawing/2014/main" id="{54814EAE-DCFD-1D94-E0E8-7AC48435D7BC}"/>
                </a:ext>
              </a:extLst>
            </p:cNvPr>
            <p:cNvSpPr txBox="1"/>
            <p:nvPr/>
          </p:nvSpPr>
          <p:spPr>
            <a:xfrm>
              <a:off x="6306943" y="1480587"/>
              <a:ext cx="1152128" cy="338554"/>
            </a:xfrm>
            <a:prstGeom prst="rect">
              <a:avLst/>
            </a:prstGeom>
            <a:noFill/>
          </p:spPr>
          <p:txBody>
            <a:bodyPr wrap="square" rtlCol="0">
              <a:spAutoFit/>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数据节点</a:t>
              </a:r>
              <a:r>
                <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a:t>
              </a:r>
              <a:endPar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38" name="圆角矩形 37">
              <a:extLst>
                <a:ext uri="{FF2B5EF4-FFF2-40B4-BE49-F238E27FC236}">
                  <a16:creationId xmlns:a16="http://schemas.microsoft.com/office/drawing/2014/main" id="{0B6B7DCA-592D-32AC-7EF8-74C3A4A77AC7}"/>
                </a:ext>
              </a:extLst>
            </p:cNvPr>
            <p:cNvSpPr/>
            <p:nvPr/>
          </p:nvSpPr>
          <p:spPr>
            <a:xfrm>
              <a:off x="6342947" y="1831737"/>
              <a:ext cx="1116124" cy="400790"/>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映射表</a:t>
              </a:r>
            </a:p>
          </p:txBody>
        </p:sp>
        <p:sp>
          <p:nvSpPr>
            <p:cNvPr id="39" name="圆角矩形 38">
              <a:extLst>
                <a:ext uri="{FF2B5EF4-FFF2-40B4-BE49-F238E27FC236}">
                  <a16:creationId xmlns:a16="http://schemas.microsoft.com/office/drawing/2014/main" id="{14C19ECF-8ABB-B83C-8877-79F777F90B94}"/>
                </a:ext>
              </a:extLst>
            </p:cNvPr>
            <p:cNvSpPr/>
            <p:nvPr/>
          </p:nvSpPr>
          <p:spPr>
            <a:xfrm>
              <a:off x="6342947" y="2330906"/>
              <a:ext cx="1116124" cy="252679"/>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分片</a:t>
              </a:r>
              <a:r>
                <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2</a:t>
              </a:r>
              <a:endPar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0" name="圆角矩形 39">
              <a:extLst>
                <a:ext uri="{FF2B5EF4-FFF2-40B4-BE49-F238E27FC236}">
                  <a16:creationId xmlns:a16="http://schemas.microsoft.com/office/drawing/2014/main" id="{8E32934C-F5BA-0127-A803-F79FD5DA08DE}"/>
                </a:ext>
              </a:extLst>
            </p:cNvPr>
            <p:cNvSpPr/>
            <p:nvPr/>
          </p:nvSpPr>
          <p:spPr>
            <a:xfrm>
              <a:off x="6342947" y="2733841"/>
              <a:ext cx="1116124" cy="245138"/>
            </a:xfrm>
            <a:prstGeom prst="round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分片</a:t>
              </a:r>
              <a:r>
                <a:rPr kumimoji="0" lang="en-US" altLang="zh-CN"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4</a:t>
              </a:r>
              <a:endParaRPr kumimoji="0" lang="zh-CN" altLang="en-US" sz="16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grpSp>
    </p:spTree>
    <p:extLst>
      <p:ext uri="{BB962C8B-B14F-4D97-AF65-F5344CB8AC3E}">
        <p14:creationId xmlns:p14="http://schemas.microsoft.com/office/powerpoint/2010/main" val="178368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76CE9F4-1798-D743-25AA-D51ECCE71D48}"/>
              </a:ext>
            </a:extLst>
          </p:cNvPr>
          <p:cNvSpPr>
            <a:spLocks noGrp="1"/>
          </p:cNvSpPr>
          <p:nvPr>
            <p:ph type="sldNum" sz="quarter" idx="10"/>
          </p:nvPr>
        </p:nvSpPr>
        <p:spPr/>
        <p:txBody>
          <a:bodyPr/>
          <a:lstStyle/>
          <a:p>
            <a:fld id="{87BBDC00-B9E2-4EFD-9306-2934E87247C6}" type="slidenum">
              <a:rPr lang="zh-CN" altLang="en-US" smtClean="0"/>
              <a:t>72</a:t>
            </a:fld>
            <a:endParaRPr lang="zh-CN" altLang="en-US"/>
          </a:p>
        </p:txBody>
      </p:sp>
      <p:sp>
        <p:nvSpPr>
          <p:cNvPr id="3" name="标题 2">
            <a:extLst>
              <a:ext uri="{FF2B5EF4-FFF2-40B4-BE49-F238E27FC236}">
                <a16:creationId xmlns:a16="http://schemas.microsoft.com/office/drawing/2014/main" id="{C9C1C2FE-C0DD-81DE-072B-A89F86035FB4}"/>
              </a:ext>
            </a:extLst>
          </p:cNvPr>
          <p:cNvSpPr>
            <a:spLocks noGrp="1"/>
          </p:cNvSpPr>
          <p:nvPr>
            <p:ph type="title"/>
          </p:nvPr>
        </p:nvSpPr>
        <p:spPr/>
        <p:txBody>
          <a:bodyPr/>
          <a:lstStyle/>
          <a:p>
            <a:r>
              <a:rPr kumimoji="1" lang="en-US" altLang="zh-CN" dirty="0" err="1">
                <a:latin typeface="Microsoft YaHei" panose="020B0503020204020204" pitchFamily="34" charset="-122"/>
                <a:ea typeface="Microsoft YaHei" panose="020B0503020204020204" pitchFamily="34" charset="-122"/>
              </a:rPr>
              <a:t>GaussDB</a:t>
            </a:r>
            <a:r>
              <a:rPr kumimoji="1" lang="zh-CN" altLang="en-US" dirty="0">
                <a:latin typeface="Microsoft YaHei" panose="020B0503020204020204" pitchFamily="34" charset="-122"/>
                <a:ea typeface="Microsoft YaHei" panose="020B0503020204020204" pitchFamily="34" charset="-122"/>
              </a:rPr>
              <a:t>云原生</a:t>
            </a:r>
          </a:p>
        </p:txBody>
      </p:sp>
      <p:sp>
        <p:nvSpPr>
          <p:cNvPr id="4" name="内容占位符 3">
            <a:extLst>
              <a:ext uri="{FF2B5EF4-FFF2-40B4-BE49-F238E27FC236}">
                <a16:creationId xmlns:a16="http://schemas.microsoft.com/office/drawing/2014/main" id="{6B54959D-7817-013F-33F6-EBB4F3C0A063}"/>
              </a:ext>
            </a:extLst>
          </p:cNvPr>
          <p:cNvSpPr>
            <a:spLocks noGrp="1"/>
          </p:cNvSpPr>
          <p:nvPr>
            <p:ph idx="1"/>
          </p:nvPr>
        </p:nvSpPr>
        <p:spPr>
          <a:xfrm>
            <a:off x="457199" y="1125538"/>
            <a:ext cx="5502959" cy="5005387"/>
          </a:xfrm>
        </p:spPr>
        <p:txBody>
          <a:bodyPr/>
          <a:lstStyle/>
          <a:p>
            <a:pPr marL="444500" indent="-174625">
              <a:lnSpc>
                <a:spcPct val="150000"/>
              </a:lnSpc>
              <a:spcAft>
                <a:spcPts val="600"/>
              </a:spcAft>
              <a:buFont typeface="Arial" panose="020B0604020202020204" pitchFamily="34" charset="0"/>
              <a:buChar char="•"/>
            </a:pPr>
            <a:r>
              <a:rPr lang="zh-CN" altLang="en-US" sz="2400" dirty="0">
                <a:solidFill>
                  <a:prstClr val="black"/>
                </a:solidFill>
                <a:latin typeface="微软雅黑" panose="020B0503020204020204" pitchFamily="34" charset="-122"/>
                <a:ea typeface="微软雅黑" panose="020B0503020204020204" pitchFamily="34" charset="-122"/>
              </a:rPr>
              <a:t>全局回放点计算：收集所有备机回放进度，计算</a:t>
            </a:r>
            <a:r>
              <a:rPr lang="zh-CN" altLang="en-US" sz="2400" dirty="0">
                <a:solidFill>
                  <a:srgbClr val="0000FF"/>
                </a:solidFill>
                <a:latin typeface="微软雅黑" panose="020B0503020204020204" pitchFamily="34" charset="-122"/>
                <a:ea typeface="微软雅黑" panose="020B0503020204020204" pitchFamily="34" charset="-122"/>
              </a:rPr>
              <a:t>全局一致性点</a:t>
            </a:r>
          </a:p>
          <a:p>
            <a:pPr marL="444500" indent="-174625">
              <a:lnSpc>
                <a:spcPct val="150000"/>
              </a:lnSpc>
              <a:spcAft>
                <a:spcPts val="600"/>
              </a:spcAft>
              <a:buFont typeface="Arial" panose="020B0604020202020204" pitchFamily="34" charset="0"/>
              <a:buChar char="•"/>
            </a:pPr>
            <a:r>
              <a:rPr lang="zh-CN" altLang="en-US" sz="2400" dirty="0">
                <a:solidFill>
                  <a:prstClr val="black"/>
                </a:solidFill>
                <a:latin typeface="微软雅黑" panose="020B0503020204020204" pitchFamily="34" charset="-122"/>
                <a:ea typeface="微软雅黑" panose="020B0503020204020204" pitchFamily="34" charset="-122"/>
              </a:rPr>
              <a:t>自调节查询下发</a:t>
            </a:r>
            <a:r>
              <a:rPr lang="en-US" altLang="zh-CN" sz="2400" dirty="0">
                <a:solidFill>
                  <a:prstClr val="black"/>
                </a:solidFill>
                <a:latin typeface="微软雅黑" panose="020B0503020204020204" pitchFamily="34" charset="-122"/>
                <a:ea typeface="微软雅黑" panose="020B0503020204020204" pitchFamily="34" charset="-122"/>
              </a:rPr>
              <a:t>:  </a:t>
            </a:r>
            <a:r>
              <a:rPr lang="zh-CN" altLang="en-US" sz="2400" dirty="0">
                <a:solidFill>
                  <a:prstClr val="black"/>
                </a:solidFill>
                <a:latin typeface="微软雅黑" panose="020B0503020204020204" pitchFamily="34" charset="-122"/>
                <a:ea typeface="微软雅黑" panose="020B0503020204020204" pitchFamily="34" charset="-122"/>
              </a:rPr>
              <a:t>通过全局一致点信息，选择满足要求的节点下发查询，保证</a:t>
            </a:r>
            <a:r>
              <a:rPr lang="zh-CN" altLang="en-US" sz="2400" dirty="0">
                <a:solidFill>
                  <a:srgbClr val="0000FF"/>
                </a:solidFill>
                <a:latin typeface="微软雅黑" panose="020B0503020204020204" pitchFamily="34" charset="-122"/>
                <a:ea typeface="微软雅黑" panose="020B0503020204020204" pitchFamily="34" charset="-122"/>
              </a:rPr>
              <a:t>分布式强一致读取</a:t>
            </a:r>
            <a:endParaRPr lang="en-US" altLang="zh-CN" sz="2400" dirty="0">
              <a:solidFill>
                <a:srgbClr val="0000FF"/>
              </a:solidFill>
              <a:latin typeface="微软雅黑" panose="020B0503020204020204" pitchFamily="34" charset="-122"/>
              <a:ea typeface="微软雅黑" panose="020B0503020204020204" pitchFamily="34" charset="-122"/>
            </a:endParaRPr>
          </a:p>
          <a:p>
            <a:pPr marL="444500" indent="-174625">
              <a:lnSpc>
                <a:spcPct val="150000"/>
              </a:lnSpc>
              <a:spcAft>
                <a:spcPts val="600"/>
              </a:spcAft>
              <a:buFont typeface="Arial" panose="020B0604020202020204" pitchFamily="34" charset="0"/>
              <a:buChar char="•"/>
            </a:pPr>
            <a:r>
              <a:rPr lang="zh-CN" altLang="en-US" sz="2400" dirty="0">
                <a:solidFill>
                  <a:srgbClr val="00001E"/>
                </a:solidFill>
                <a:latin typeface="微软雅黑" panose="020B0503020204020204" pitchFamily="34" charset="-122"/>
                <a:ea typeface="微软雅黑" panose="020B0503020204020204" pitchFamily="34" charset="-122"/>
              </a:rPr>
              <a:t>读写负载均衡</a:t>
            </a:r>
            <a:r>
              <a:rPr lang="zh-CN" altLang="en-US" sz="2400" dirty="0">
                <a:solidFill>
                  <a:prstClr val="black"/>
                </a:solidFill>
                <a:latin typeface="微软雅黑" panose="020B0503020204020204" pitchFamily="34" charset="-122"/>
                <a:ea typeface="微软雅黑" panose="020B0503020204020204" pitchFamily="34" charset="-122"/>
              </a:rPr>
              <a:t>：将读请求下发给同一分片，不同的副本节点，实现读请求的</a:t>
            </a:r>
            <a:r>
              <a:rPr lang="zh-CN" altLang="en-US" sz="2400" dirty="0">
                <a:solidFill>
                  <a:srgbClr val="0000FF"/>
                </a:solidFill>
                <a:latin typeface="微软雅黑" panose="020B0503020204020204" pitchFamily="34" charset="-122"/>
                <a:ea typeface="微软雅黑" panose="020B0503020204020204" pitchFamily="34" charset="-122"/>
              </a:rPr>
              <a:t>负载均衡</a:t>
            </a:r>
            <a:endParaRPr lang="en-US" altLang="zh-CN" sz="2400" dirty="0">
              <a:solidFill>
                <a:srgbClr val="0000FF"/>
              </a:solidFill>
              <a:latin typeface="微软雅黑" panose="020B0503020204020204" pitchFamily="34" charset="-122"/>
              <a:ea typeface="微软雅黑" panose="020B0503020204020204" pitchFamily="34" charset="-122"/>
            </a:endParaRPr>
          </a:p>
          <a:p>
            <a:endParaRPr kumimoji="1" lang="zh-CN" altLang="en-US" sz="2400" dirty="0"/>
          </a:p>
        </p:txBody>
      </p:sp>
      <p:sp>
        <p:nvSpPr>
          <p:cNvPr id="5" name="页脚占位符 4">
            <a:extLst>
              <a:ext uri="{FF2B5EF4-FFF2-40B4-BE49-F238E27FC236}">
                <a16:creationId xmlns:a16="http://schemas.microsoft.com/office/drawing/2014/main" id="{FCEF5637-75E7-5F57-A866-CB9132183117}"/>
              </a:ext>
            </a:extLst>
          </p:cNvPr>
          <p:cNvSpPr>
            <a:spLocks noGrp="1"/>
          </p:cNvSpPr>
          <p:nvPr>
            <p:ph type="ftr" sz="quarter" idx="3"/>
          </p:nvPr>
        </p:nvSpPr>
        <p:spPr/>
        <p:txBody>
          <a:bodyPr/>
          <a:lstStyle/>
          <a:p>
            <a:pPr>
              <a:defRPr/>
            </a:pPr>
            <a:r>
              <a:rPr lang="zh-CN" altLang="en-US"/>
              <a:t>数据库系统—GaussDB</a:t>
            </a:r>
            <a:endParaRPr lang="en-US" altLang="zh-CN" sz="1200" dirty="0"/>
          </a:p>
        </p:txBody>
      </p:sp>
      <p:grpSp>
        <p:nvGrpSpPr>
          <p:cNvPr id="52" name="组合 51">
            <a:extLst>
              <a:ext uri="{FF2B5EF4-FFF2-40B4-BE49-F238E27FC236}">
                <a16:creationId xmlns:a16="http://schemas.microsoft.com/office/drawing/2014/main" id="{EA4DEAAC-D9F0-2FEE-4D4E-8388935B95B6}"/>
              </a:ext>
            </a:extLst>
          </p:cNvPr>
          <p:cNvGrpSpPr/>
          <p:nvPr/>
        </p:nvGrpSpPr>
        <p:grpSpPr>
          <a:xfrm>
            <a:off x="6543527" y="1205566"/>
            <a:ext cx="5648472" cy="4267278"/>
            <a:chOff x="256409" y="1435485"/>
            <a:chExt cx="5648472" cy="4267278"/>
          </a:xfrm>
        </p:grpSpPr>
        <p:sp>
          <p:nvSpPr>
            <p:cNvPr id="29" name="椭圆 28">
              <a:extLst>
                <a:ext uri="{FF2B5EF4-FFF2-40B4-BE49-F238E27FC236}">
                  <a16:creationId xmlns:a16="http://schemas.microsoft.com/office/drawing/2014/main" id="{34D31C04-85D2-10A4-8B01-5CEA75392F68}"/>
                </a:ext>
              </a:extLst>
            </p:cNvPr>
            <p:cNvSpPr/>
            <p:nvPr/>
          </p:nvSpPr>
          <p:spPr>
            <a:xfrm>
              <a:off x="1368408" y="1435485"/>
              <a:ext cx="1152128" cy="779570"/>
            </a:xfrm>
            <a:prstGeom prst="ellipse">
              <a:avLst/>
            </a:prstGeom>
            <a:noFill/>
            <a:ln w="25400" cap="flat" cmpd="sng" algn="ctr">
              <a:solidFill>
                <a:sysClr val="windowText" lastClr="00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APP</a:t>
              </a:r>
              <a:endParaRPr kumimoji="0" lang="zh-CN" altLang="en-US" sz="2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30" name="圆角矩形 29">
              <a:extLst>
                <a:ext uri="{FF2B5EF4-FFF2-40B4-BE49-F238E27FC236}">
                  <a16:creationId xmlns:a16="http://schemas.microsoft.com/office/drawing/2014/main" id="{08B40886-F637-EC0B-BF13-7BC50CEBFED3}"/>
                </a:ext>
              </a:extLst>
            </p:cNvPr>
            <p:cNvSpPr/>
            <p:nvPr/>
          </p:nvSpPr>
          <p:spPr>
            <a:xfrm>
              <a:off x="366373" y="2579046"/>
              <a:ext cx="3327408" cy="1224136"/>
            </a:xfrm>
            <a:prstGeom prst="roundRect">
              <a:avLst/>
            </a:prstGeom>
            <a:noFill/>
            <a:ln w="25400" cap="flat" cmpd="sng" algn="ctr">
              <a:solidFill>
                <a:sysClr val="windowText" lastClr="00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31" name="椭圆 30">
              <a:extLst>
                <a:ext uri="{FF2B5EF4-FFF2-40B4-BE49-F238E27FC236}">
                  <a16:creationId xmlns:a16="http://schemas.microsoft.com/office/drawing/2014/main" id="{3E49C225-36CA-04B0-95B9-D216773266F4}"/>
                </a:ext>
              </a:extLst>
            </p:cNvPr>
            <p:cNvSpPr/>
            <p:nvPr/>
          </p:nvSpPr>
          <p:spPr>
            <a:xfrm>
              <a:off x="730862" y="2877981"/>
              <a:ext cx="1262520" cy="810005"/>
            </a:xfrm>
            <a:prstGeom prst="ellipse">
              <a:avLst/>
            </a:prstGeom>
            <a:solidFill>
              <a:srgbClr val="2EDECD"/>
            </a:solidFill>
            <a:ln w="25400" cap="flat" cmpd="sng" algn="ctr">
              <a:solidFill>
                <a:sysClr val="windowText" lastClr="00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rPr>
                <a:t>自调节</a:t>
              </a:r>
              <a:endParaRPr kumimoji="0" lang="en-US" altLang="zh-CN" sz="1400" b="1"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endParaRPr>
            </a:p>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effectLst/>
                  <a:uLnTx/>
                  <a:uFillTx/>
                  <a:latin typeface="Microsoft YaHei" panose="020B0503020204020204" pitchFamily="34" charset="-122"/>
                  <a:ea typeface="Microsoft YaHei" panose="020B0503020204020204" pitchFamily="34" charset="-122"/>
                </a:rPr>
                <a:t>查询</a:t>
              </a:r>
            </a:p>
          </p:txBody>
        </p:sp>
        <p:sp>
          <p:nvSpPr>
            <p:cNvPr id="32" name="椭圆 31">
              <a:extLst>
                <a:ext uri="{FF2B5EF4-FFF2-40B4-BE49-F238E27FC236}">
                  <a16:creationId xmlns:a16="http://schemas.microsoft.com/office/drawing/2014/main" id="{5FF1B5F9-F513-7661-C7F8-62F7C435D61C}"/>
                </a:ext>
              </a:extLst>
            </p:cNvPr>
            <p:cNvSpPr/>
            <p:nvPr/>
          </p:nvSpPr>
          <p:spPr>
            <a:xfrm>
              <a:off x="2062335" y="2877980"/>
              <a:ext cx="1497128" cy="810005"/>
            </a:xfrm>
            <a:prstGeom prst="ellipse">
              <a:avLst/>
            </a:prstGeom>
            <a:solidFill>
              <a:srgbClr val="C00000"/>
            </a:solidFill>
            <a:ln w="25400" cap="flat" cmpd="sng" algn="ctr">
              <a:solidFill>
                <a:sysClr val="windowText" lastClr="00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全局回放点计算</a:t>
              </a:r>
            </a:p>
          </p:txBody>
        </p:sp>
        <p:sp>
          <p:nvSpPr>
            <p:cNvPr id="33" name="圆角矩形 32">
              <a:extLst>
                <a:ext uri="{FF2B5EF4-FFF2-40B4-BE49-F238E27FC236}">
                  <a16:creationId xmlns:a16="http://schemas.microsoft.com/office/drawing/2014/main" id="{7E53C36C-2488-683E-B6CF-2A8048C26D59}"/>
                </a:ext>
              </a:extLst>
            </p:cNvPr>
            <p:cNvSpPr/>
            <p:nvPr/>
          </p:nvSpPr>
          <p:spPr>
            <a:xfrm>
              <a:off x="407837" y="4631088"/>
              <a:ext cx="2470741" cy="1008112"/>
            </a:xfrm>
            <a:prstGeom prst="roundRect">
              <a:avLst/>
            </a:prstGeom>
            <a:noFill/>
            <a:ln w="25400" cap="flat" cmpd="sng" algn="ctr">
              <a:solidFill>
                <a:sysClr val="windowText" lastClr="00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34" name="圆角矩形 33">
              <a:extLst>
                <a:ext uri="{FF2B5EF4-FFF2-40B4-BE49-F238E27FC236}">
                  <a16:creationId xmlns:a16="http://schemas.microsoft.com/office/drawing/2014/main" id="{BCFDCBE7-FF9E-2136-B9C8-27363DCB7360}"/>
                </a:ext>
              </a:extLst>
            </p:cNvPr>
            <p:cNvSpPr/>
            <p:nvPr/>
          </p:nvSpPr>
          <p:spPr>
            <a:xfrm>
              <a:off x="3197678" y="4631088"/>
              <a:ext cx="2470741" cy="1008112"/>
            </a:xfrm>
            <a:prstGeom prst="roundRect">
              <a:avLst/>
            </a:prstGeom>
            <a:noFill/>
            <a:ln w="25400" cap="flat" cmpd="sng" algn="ctr">
              <a:solidFill>
                <a:sysClr val="windowText" lastClr="00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35" name="圆角矩形 34">
              <a:extLst>
                <a:ext uri="{FF2B5EF4-FFF2-40B4-BE49-F238E27FC236}">
                  <a16:creationId xmlns:a16="http://schemas.microsoft.com/office/drawing/2014/main" id="{B7AE0FDE-0691-B886-1119-CEED35F71EDA}"/>
                </a:ext>
              </a:extLst>
            </p:cNvPr>
            <p:cNvSpPr/>
            <p:nvPr/>
          </p:nvSpPr>
          <p:spPr>
            <a:xfrm>
              <a:off x="916255" y="4825506"/>
              <a:ext cx="891733" cy="396465"/>
            </a:xfrm>
            <a:prstGeom prst="roundRect">
              <a:avLst/>
            </a:prstGeom>
            <a:noFill/>
            <a:ln w="25400" cap="flat" cmpd="sng" algn="ctr">
              <a:solidFill>
                <a:sysClr val="windowText" lastClr="00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主节点</a:t>
              </a:r>
              <a:endParaRPr kumimoji="0" lang="zh-CN" altLang="en-US" sz="2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36" name="圆角矩形 35">
              <a:extLst>
                <a:ext uri="{FF2B5EF4-FFF2-40B4-BE49-F238E27FC236}">
                  <a16:creationId xmlns:a16="http://schemas.microsoft.com/office/drawing/2014/main" id="{D7F4128A-2A8A-45E3-DD25-3E3E10971C9D}"/>
                </a:ext>
              </a:extLst>
            </p:cNvPr>
            <p:cNvSpPr/>
            <p:nvPr/>
          </p:nvSpPr>
          <p:spPr>
            <a:xfrm>
              <a:off x="1902411" y="4830293"/>
              <a:ext cx="891733" cy="396465"/>
            </a:xfrm>
            <a:prstGeom prst="roundRect">
              <a:avLst/>
            </a:prstGeom>
            <a:noFill/>
            <a:ln w="25400" cap="flat" cmpd="sng" algn="ctr">
              <a:solidFill>
                <a:sysClr val="windowText" lastClr="00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副本</a:t>
              </a:r>
              <a:endParaRPr kumimoji="0" lang="zh-CN" altLang="en-US" sz="28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37" name="圆角矩形 36">
              <a:extLst>
                <a:ext uri="{FF2B5EF4-FFF2-40B4-BE49-F238E27FC236}">
                  <a16:creationId xmlns:a16="http://schemas.microsoft.com/office/drawing/2014/main" id="{0A1CF9BF-0C22-EA1B-EEC2-9EBA4B3E2385}"/>
                </a:ext>
              </a:extLst>
            </p:cNvPr>
            <p:cNvSpPr/>
            <p:nvPr/>
          </p:nvSpPr>
          <p:spPr>
            <a:xfrm>
              <a:off x="3629959" y="4834005"/>
              <a:ext cx="891733" cy="396465"/>
            </a:xfrm>
            <a:prstGeom prst="roundRect">
              <a:avLst/>
            </a:prstGeom>
            <a:noFill/>
            <a:ln w="25400" cap="flat" cmpd="sng" algn="ctr">
              <a:solidFill>
                <a:sysClr val="windowText" lastClr="00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主节点</a:t>
              </a:r>
              <a:endParaRPr kumimoji="0" lang="zh-CN" altLang="en-US" sz="2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38" name="圆角矩形 37">
              <a:extLst>
                <a:ext uri="{FF2B5EF4-FFF2-40B4-BE49-F238E27FC236}">
                  <a16:creationId xmlns:a16="http://schemas.microsoft.com/office/drawing/2014/main" id="{41DD5DBC-2A60-BACB-D9E8-6A65486DD098}"/>
                </a:ext>
              </a:extLst>
            </p:cNvPr>
            <p:cNvSpPr/>
            <p:nvPr/>
          </p:nvSpPr>
          <p:spPr>
            <a:xfrm>
              <a:off x="4648585" y="4832425"/>
              <a:ext cx="891733" cy="396465"/>
            </a:xfrm>
            <a:prstGeom prst="roundRect">
              <a:avLst/>
            </a:prstGeom>
            <a:noFill/>
            <a:ln w="25400" cap="flat" cmpd="sng" algn="ctr">
              <a:solidFill>
                <a:sysClr val="windowText" lastClr="00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副本</a:t>
              </a:r>
              <a:endParaRPr kumimoji="0" lang="zh-CN" altLang="en-US" sz="28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cxnSp>
          <p:nvCxnSpPr>
            <p:cNvPr id="39" name="直接箭头连接符 18">
              <a:extLst>
                <a:ext uri="{FF2B5EF4-FFF2-40B4-BE49-F238E27FC236}">
                  <a16:creationId xmlns:a16="http://schemas.microsoft.com/office/drawing/2014/main" id="{86B8268F-4594-7AE5-53F0-7F8AEDE880C1}"/>
                </a:ext>
              </a:extLst>
            </p:cNvPr>
            <p:cNvCxnSpPr/>
            <p:nvPr/>
          </p:nvCxnSpPr>
          <p:spPr>
            <a:xfrm>
              <a:off x="1944472" y="2245098"/>
              <a:ext cx="0" cy="576064"/>
            </a:xfrm>
            <a:prstGeom prst="straightConnector1">
              <a:avLst/>
            </a:prstGeom>
            <a:noFill/>
            <a:ln w="28575" cap="flat" cmpd="sng" algn="ctr">
              <a:solidFill>
                <a:sysClr val="windowText" lastClr="000000"/>
              </a:solidFill>
              <a:prstDash val="solid"/>
              <a:headEnd type="none" w="med" len="med"/>
              <a:tailEnd type="arrow" w="med" len="med"/>
            </a:ln>
            <a:effectLst/>
          </p:spPr>
        </p:cxnSp>
        <p:sp>
          <p:nvSpPr>
            <p:cNvPr id="40" name="文本框 39">
              <a:extLst>
                <a:ext uri="{FF2B5EF4-FFF2-40B4-BE49-F238E27FC236}">
                  <a16:creationId xmlns:a16="http://schemas.microsoft.com/office/drawing/2014/main" id="{E2221CF4-E4FB-5E3B-1E8D-2AE5A24B4E45}"/>
                </a:ext>
              </a:extLst>
            </p:cNvPr>
            <p:cNvSpPr txBox="1"/>
            <p:nvPr/>
          </p:nvSpPr>
          <p:spPr>
            <a:xfrm>
              <a:off x="444782" y="2627963"/>
              <a:ext cx="489369" cy="954107"/>
            </a:xfrm>
            <a:prstGeom prst="rect">
              <a:avLst/>
            </a:prstGeom>
            <a:noFill/>
          </p:spPr>
          <p:txBody>
            <a:bodyPr wrap="square" rtlCol="0">
              <a:spAutoFit/>
            </a:bodyPr>
            <a:lstStyle/>
            <a:p>
              <a:pPr defTabSz="1219444"/>
              <a:r>
                <a:rPr lang="zh-CN" altLang="en-US" sz="1400" b="1" dirty="0">
                  <a:solidFill>
                    <a:prstClr val="black"/>
                  </a:solidFill>
                  <a:latin typeface="Microsoft YaHei" panose="020B0503020204020204" pitchFamily="34" charset="-122"/>
                  <a:ea typeface="Microsoft YaHei" panose="020B0503020204020204" pitchFamily="34" charset="-122"/>
                </a:rPr>
                <a:t>协调节点</a:t>
              </a:r>
            </a:p>
          </p:txBody>
        </p:sp>
        <p:sp>
          <p:nvSpPr>
            <p:cNvPr id="41" name="文本框 40">
              <a:extLst>
                <a:ext uri="{FF2B5EF4-FFF2-40B4-BE49-F238E27FC236}">
                  <a16:creationId xmlns:a16="http://schemas.microsoft.com/office/drawing/2014/main" id="{0ABBD51D-0EB1-5602-448B-506678A7B1E8}"/>
                </a:ext>
              </a:extLst>
            </p:cNvPr>
            <p:cNvSpPr txBox="1"/>
            <p:nvPr/>
          </p:nvSpPr>
          <p:spPr>
            <a:xfrm>
              <a:off x="256409" y="5148785"/>
              <a:ext cx="891733" cy="523220"/>
            </a:xfrm>
            <a:prstGeom prst="rect">
              <a:avLst/>
            </a:prstGeom>
            <a:noFill/>
          </p:spPr>
          <p:txBody>
            <a:bodyPr wrap="square" rtlCol="0">
              <a:spAutoFit/>
            </a:bodyPr>
            <a:lstStyle/>
            <a:p>
              <a:pPr algn="ctr" defTabSz="1219444"/>
              <a:r>
                <a:rPr lang="zh-CN" altLang="en-US" sz="1400" b="1" dirty="0">
                  <a:solidFill>
                    <a:prstClr val="black"/>
                  </a:solidFill>
                  <a:latin typeface="Microsoft YaHei" panose="020B0503020204020204" pitchFamily="34" charset="-122"/>
                  <a:ea typeface="Microsoft YaHei" panose="020B0503020204020204" pitchFamily="34" charset="-122"/>
                </a:rPr>
                <a:t>数据</a:t>
              </a:r>
              <a:endParaRPr lang="en-US" altLang="zh-CN" sz="1400" b="1" dirty="0">
                <a:solidFill>
                  <a:prstClr val="black"/>
                </a:solidFill>
                <a:latin typeface="Microsoft YaHei" panose="020B0503020204020204" pitchFamily="34" charset="-122"/>
                <a:ea typeface="Microsoft YaHei" panose="020B0503020204020204" pitchFamily="34" charset="-122"/>
              </a:endParaRPr>
            </a:p>
            <a:p>
              <a:pPr algn="ctr" defTabSz="1219444"/>
              <a:r>
                <a:rPr lang="zh-CN" altLang="en-US" sz="1400" b="1" dirty="0">
                  <a:solidFill>
                    <a:prstClr val="black"/>
                  </a:solidFill>
                  <a:latin typeface="Microsoft YaHei" panose="020B0503020204020204" pitchFamily="34" charset="-122"/>
                  <a:ea typeface="Microsoft YaHei" panose="020B0503020204020204" pitchFamily="34" charset="-122"/>
                </a:rPr>
                <a:t>节点</a:t>
              </a:r>
              <a:r>
                <a:rPr lang="en-US" altLang="zh-CN" sz="1400" b="1" dirty="0">
                  <a:solidFill>
                    <a:prstClr val="black"/>
                  </a:solidFill>
                  <a:latin typeface="Microsoft YaHei" panose="020B0503020204020204" pitchFamily="34" charset="-122"/>
                  <a:ea typeface="Microsoft YaHei" panose="020B0503020204020204" pitchFamily="34" charset="-122"/>
                </a:rPr>
                <a:t>1</a:t>
              </a:r>
              <a:endParaRPr lang="zh-CN" altLang="en-US" sz="1400" b="1" dirty="0">
                <a:solidFill>
                  <a:prstClr val="black"/>
                </a:solidFill>
                <a:latin typeface="Microsoft YaHei" panose="020B0503020204020204" pitchFamily="34" charset="-122"/>
                <a:ea typeface="Microsoft YaHei" panose="020B0503020204020204" pitchFamily="34" charset="-122"/>
              </a:endParaRPr>
            </a:p>
          </p:txBody>
        </p:sp>
        <p:sp>
          <p:nvSpPr>
            <p:cNvPr id="42" name="文本框 41">
              <a:extLst>
                <a:ext uri="{FF2B5EF4-FFF2-40B4-BE49-F238E27FC236}">
                  <a16:creationId xmlns:a16="http://schemas.microsoft.com/office/drawing/2014/main" id="{33F1D6DF-36A4-1D56-39F7-1194089579DF}"/>
                </a:ext>
              </a:extLst>
            </p:cNvPr>
            <p:cNvSpPr txBox="1"/>
            <p:nvPr/>
          </p:nvSpPr>
          <p:spPr>
            <a:xfrm>
              <a:off x="3113596" y="5179543"/>
              <a:ext cx="891733" cy="523220"/>
            </a:xfrm>
            <a:prstGeom prst="rect">
              <a:avLst/>
            </a:prstGeom>
            <a:noFill/>
          </p:spPr>
          <p:txBody>
            <a:bodyPr wrap="square" rtlCol="0">
              <a:spAutoFit/>
            </a:bodyPr>
            <a:lstStyle/>
            <a:p>
              <a:pPr algn="ctr" defTabSz="1219444"/>
              <a:r>
                <a:rPr lang="zh-CN" altLang="en-US" sz="1400" b="1" dirty="0">
                  <a:solidFill>
                    <a:prstClr val="black"/>
                  </a:solidFill>
                  <a:latin typeface="Microsoft YaHei" panose="020B0503020204020204" pitchFamily="34" charset="-122"/>
                  <a:ea typeface="Microsoft YaHei" panose="020B0503020204020204" pitchFamily="34" charset="-122"/>
                </a:rPr>
                <a:t>数据</a:t>
              </a:r>
              <a:endParaRPr lang="en-US" altLang="zh-CN" sz="1400" b="1" dirty="0">
                <a:solidFill>
                  <a:prstClr val="black"/>
                </a:solidFill>
                <a:latin typeface="Microsoft YaHei" panose="020B0503020204020204" pitchFamily="34" charset="-122"/>
                <a:ea typeface="Microsoft YaHei" panose="020B0503020204020204" pitchFamily="34" charset="-122"/>
              </a:endParaRPr>
            </a:p>
            <a:p>
              <a:pPr algn="ctr" defTabSz="1219444"/>
              <a:r>
                <a:rPr lang="zh-CN" altLang="en-US" sz="1400" b="1" dirty="0">
                  <a:solidFill>
                    <a:prstClr val="black"/>
                  </a:solidFill>
                  <a:latin typeface="Microsoft YaHei" panose="020B0503020204020204" pitchFamily="34" charset="-122"/>
                  <a:ea typeface="Microsoft YaHei" panose="020B0503020204020204" pitchFamily="34" charset="-122"/>
                </a:rPr>
                <a:t>节点</a:t>
              </a:r>
              <a:r>
                <a:rPr lang="en-US" altLang="zh-CN" sz="1400" b="1" dirty="0">
                  <a:solidFill>
                    <a:prstClr val="black"/>
                  </a:solidFill>
                  <a:latin typeface="Microsoft YaHei" panose="020B0503020204020204" pitchFamily="34" charset="-122"/>
                  <a:ea typeface="Microsoft YaHei" panose="020B0503020204020204" pitchFamily="34" charset="-122"/>
                </a:rPr>
                <a:t>2</a:t>
              </a:r>
              <a:endParaRPr lang="zh-CN" altLang="en-US" sz="1400" b="1" dirty="0">
                <a:solidFill>
                  <a:prstClr val="black"/>
                </a:solidFill>
                <a:latin typeface="Microsoft YaHei" panose="020B0503020204020204" pitchFamily="34" charset="-122"/>
                <a:ea typeface="Microsoft YaHei" panose="020B0503020204020204" pitchFamily="34" charset="-122"/>
              </a:endParaRPr>
            </a:p>
          </p:txBody>
        </p:sp>
        <p:sp>
          <p:nvSpPr>
            <p:cNvPr id="43" name="圆角矩形 42">
              <a:extLst>
                <a:ext uri="{FF2B5EF4-FFF2-40B4-BE49-F238E27FC236}">
                  <a16:creationId xmlns:a16="http://schemas.microsoft.com/office/drawing/2014/main" id="{34DE7837-05A4-D4BB-CA83-22ACC330C62A}"/>
                </a:ext>
              </a:extLst>
            </p:cNvPr>
            <p:cNvSpPr/>
            <p:nvPr/>
          </p:nvSpPr>
          <p:spPr>
            <a:xfrm>
              <a:off x="4164228" y="2582386"/>
              <a:ext cx="1677145" cy="1224136"/>
            </a:xfrm>
            <a:prstGeom prst="roundRect">
              <a:avLst/>
            </a:prstGeom>
            <a:noFill/>
            <a:ln w="25400" cap="flat" cmpd="sng" algn="ctr">
              <a:solidFill>
                <a:sysClr val="windowText" lastClr="00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44" name="椭圆 43">
              <a:extLst>
                <a:ext uri="{FF2B5EF4-FFF2-40B4-BE49-F238E27FC236}">
                  <a16:creationId xmlns:a16="http://schemas.microsoft.com/office/drawing/2014/main" id="{91D46564-D738-54E9-2E78-352FA5866340}"/>
                </a:ext>
              </a:extLst>
            </p:cNvPr>
            <p:cNvSpPr/>
            <p:nvPr/>
          </p:nvSpPr>
          <p:spPr>
            <a:xfrm>
              <a:off x="4444259" y="2896575"/>
              <a:ext cx="1044928" cy="810005"/>
            </a:xfrm>
            <a:prstGeom prst="ellipse">
              <a:avLst/>
            </a:prstGeom>
            <a:solidFill>
              <a:srgbClr val="C00000"/>
            </a:solidFill>
            <a:ln w="25400" cap="flat" cmpd="sng" algn="ctr">
              <a:solidFill>
                <a:sysClr val="windowText" lastClr="00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rPr>
                <a:t>全局回放点</a:t>
              </a:r>
            </a:p>
          </p:txBody>
        </p:sp>
        <p:sp>
          <p:nvSpPr>
            <p:cNvPr id="45" name="文本框 44">
              <a:extLst>
                <a:ext uri="{FF2B5EF4-FFF2-40B4-BE49-F238E27FC236}">
                  <a16:creationId xmlns:a16="http://schemas.microsoft.com/office/drawing/2014/main" id="{D5D2D87F-818E-7DB4-D279-16EA2C0C2198}"/>
                </a:ext>
              </a:extLst>
            </p:cNvPr>
            <p:cNvSpPr txBox="1"/>
            <p:nvPr/>
          </p:nvSpPr>
          <p:spPr>
            <a:xfrm>
              <a:off x="4227736" y="2600981"/>
              <a:ext cx="1677145" cy="307777"/>
            </a:xfrm>
            <a:prstGeom prst="rect">
              <a:avLst/>
            </a:prstGeom>
            <a:noFill/>
          </p:spPr>
          <p:txBody>
            <a:bodyPr wrap="square" rtlCol="0">
              <a:spAutoFit/>
            </a:bodyPr>
            <a:lstStyle/>
            <a:p>
              <a:pPr defTabSz="1219444"/>
              <a:r>
                <a:rPr lang="zh-CN" altLang="en-US" sz="1400" b="1" dirty="0">
                  <a:solidFill>
                    <a:prstClr val="black"/>
                  </a:solidFill>
                  <a:latin typeface="Microsoft YaHei" panose="020B0503020204020204" pitchFamily="34" charset="-122"/>
                  <a:ea typeface="Microsoft YaHei" panose="020B0503020204020204" pitchFamily="34" charset="-122"/>
                </a:rPr>
                <a:t>事务管理器</a:t>
              </a:r>
              <a:r>
                <a:rPr lang="en-US" altLang="zh-CN" sz="1400" b="1" dirty="0">
                  <a:solidFill>
                    <a:prstClr val="black"/>
                  </a:solidFill>
                  <a:latin typeface="Microsoft YaHei" panose="020B0503020204020204" pitchFamily="34" charset="-122"/>
                  <a:ea typeface="Microsoft YaHei" panose="020B0503020204020204" pitchFamily="34" charset="-122"/>
                </a:rPr>
                <a:t>(GTM)</a:t>
              </a:r>
              <a:endParaRPr lang="zh-CN" altLang="en-US" sz="1400" b="1" dirty="0">
                <a:solidFill>
                  <a:prstClr val="black"/>
                </a:solidFill>
                <a:latin typeface="Microsoft YaHei" panose="020B0503020204020204" pitchFamily="34" charset="-122"/>
                <a:ea typeface="Microsoft YaHei" panose="020B0503020204020204" pitchFamily="34" charset="-122"/>
              </a:endParaRPr>
            </a:p>
          </p:txBody>
        </p:sp>
        <p:cxnSp>
          <p:nvCxnSpPr>
            <p:cNvPr id="46" name="直接箭头连接符 21">
              <a:extLst>
                <a:ext uri="{FF2B5EF4-FFF2-40B4-BE49-F238E27FC236}">
                  <a16:creationId xmlns:a16="http://schemas.microsoft.com/office/drawing/2014/main" id="{53339C79-5A82-1F82-2BFE-7E312C9BE57A}"/>
                </a:ext>
              </a:extLst>
            </p:cNvPr>
            <p:cNvCxnSpPr>
              <a:cxnSpLocks/>
              <a:stCxn id="30" idx="3"/>
              <a:endCxn id="43" idx="1"/>
            </p:cNvCxnSpPr>
            <p:nvPr/>
          </p:nvCxnSpPr>
          <p:spPr>
            <a:xfrm>
              <a:off x="3693781" y="3191114"/>
              <a:ext cx="470447" cy="3340"/>
            </a:xfrm>
            <a:prstGeom prst="straightConnector1">
              <a:avLst/>
            </a:prstGeom>
            <a:noFill/>
            <a:ln w="38100" cap="flat" cmpd="sng" algn="ctr">
              <a:solidFill>
                <a:sysClr val="windowText" lastClr="000000"/>
              </a:solidFill>
              <a:prstDash val="solid"/>
              <a:tailEnd type="triangle"/>
            </a:ln>
            <a:effectLst/>
          </p:spPr>
        </p:cxnSp>
        <p:cxnSp>
          <p:nvCxnSpPr>
            <p:cNvPr id="47" name="直接箭头连接符 30">
              <a:extLst>
                <a:ext uri="{FF2B5EF4-FFF2-40B4-BE49-F238E27FC236}">
                  <a16:creationId xmlns:a16="http://schemas.microsoft.com/office/drawing/2014/main" id="{86C44CB7-C124-9378-B709-8569BB8CDA87}"/>
                </a:ext>
              </a:extLst>
            </p:cNvPr>
            <p:cNvCxnSpPr/>
            <p:nvPr/>
          </p:nvCxnSpPr>
          <p:spPr>
            <a:xfrm flipH="1" flipV="1">
              <a:off x="3709205" y="3343514"/>
              <a:ext cx="451680" cy="1"/>
            </a:xfrm>
            <a:prstGeom prst="straightConnector1">
              <a:avLst/>
            </a:prstGeom>
            <a:noFill/>
            <a:ln w="38100" cap="flat" cmpd="sng" algn="ctr">
              <a:solidFill>
                <a:sysClr val="windowText" lastClr="000000"/>
              </a:solidFill>
              <a:prstDash val="solid"/>
              <a:tailEnd type="triangle"/>
            </a:ln>
            <a:effectLst/>
          </p:spPr>
        </p:cxnSp>
        <p:cxnSp>
          <p:nvCxnSpPr>
            <p:cNvPr id="48" name="直接箭头连接符 34">
              <a:extLst>
                <a:ext uri="{FF2B5EF4-FFF2-40B4-BE49-F238E27FC236}">
                  <a16:creationId xmlns:a16="http://schemas.microsoft.com/office/drawing/2014/main" id="{BDD6332E-37D4-961F-B342-57AD984D686F}"/>
                </a:ext>
              </a:extLst>
            </p:cNvPr>
            <p:cNvCxnSpPr>
              <a:stCxn id="30" idx="2"/>
            </p:cNvCxnSpPr>
            <p:nvPr/>
          </p:nvCxnSpPr>
          <p:spPr>
            <a:xfrm flipH="1">
              <a:off x="1551759" y="3803182"/>
              <a:ext cx="478318" cy="1007387"/>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49" name="直接箭头连接符 37">
              <a:extLst>
                <a:ext uri="{FF2B5EF4-FFF2-40B4-BE49-F238E27FC236}">
                  <a16:creationId xmlns:a16="http://schemas.microsoft.com/office/drawing/2014/main" id="{66CA4067-3C22-49FC-6982-5E7D16E59787}"/>
                </a:ext>
              </a:extLst>
            </p:cNvPr>
            <p:cNvCxnSpPr>
              <a:stCxn id="30" idx="2"/>
            </p:cNvCxnSpPr>
            <p:nvPr/>
          </p:nvCxnSpPr>
          <p:spPr>
            <a:xfrm>
              <a:off x="2030077" y="3803182"/>
              <a:ext cx="265138" cy="1029243"/>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50" name="直接箭头连接符 40">
              <a:extLst>
                <a:ext uri="{FF2B5EF4-FFF2-40B4-BE49-F238E27FC236}">
                  <a16:creationId xmlns:a16="http://schemas.microsoft.com/office/drawing/2014/main" id="{68A6E815-0623-F00E-48D1-D4C111506F55}"/>
                </a:ext>
              </a:extLst>
            </p:cNvPr>
            <p:cNvCxnSpPr>
              <a:stCxn id="30" idx="2"/>
            </p:cNvCxnSpPr>
            <p:nvPr/>
          </p:nvCxnSpPr>
          <p:spPr>
            <a:xfrm>
              <a:off x="2030077" y="3803182"/>
              <a:ext cx="2110367" cy="1007387"/>
            </a:xfrm>
            <a:prstGeom prst="straightConnector1">
              <a:avLst/>
            </a:prstGeom>
            <a:noFill/>
            <a:ln w="28575" cap="flat" cmpd="sng" algn="ctr">
              <a:solidFill>
                <a:sysClr val="windowText" lastClr="000000"/>
              </a:solidFill>
              <a:prstDash val="solid"/>
              <a:headEnd type="none" w="med" len="med"/>
              <a:tailEnd type="arrow" w="med" len="med"/>
            </a:ln>
            <a:effectLst/>
          </p:spPr>
        </p:cxnSp>
        <p:cxnSp>
          <p:nvCxnSpPr>
            <p:cNvPr id="51" name="直接箭头连接符 43">
              <a:extLst>
                <a:ext uri="{FF2B5EF4-FFF2-40B4-BE49-F238E27FC236}">
                  <a16:creationId xmlns:a16="http://schemas.microsoft.com/office/drawing/2014/main" id="{76838589-1C88-9335-727F-4A13D119CF05}"/>
                </a:ext>
              </a:extLst>
            </p:cNvPr>
            <p:cNvCxnSpPr>
              <a:stCxn id="30" idx="2"/>
            </p:cNvCxnSpPr>
            <p:nvPr/>
          </p:nvCxnSpPr>
          <p:spPr>
            <a:xfrm>
              <a:off x="2030077" y="3803182"/>
              <a:ext cx="3062165" cy="960765"/>
            </a:xfrm>
            <a:prstGeom prst="straightConnector1">
              <a:avLst/>
            </a:prstGeom>
            <a:noFill/>
            <a:ln w="28575" cap="flat" cmpd="sng" algn="ctr">
              <a:solidFill>
                <a:sysClr val="windowText" lastClr="000000"/>
              </a:solidFill>
              <a:prstDash val="solid"/>
              <a:headEnd type="none" w="med" len="med"/>
              <a:tailEnd type="arrow" w="med" len="med"/>
            </a:ln>
            <a:effectLst/>
          </p:spPr>
        </p:cxnSp>
      </p:grpSp>
    </p:spTree>
    <p:extLst>
      <p:ext uri="{BB962C8B-B14F-4D97-AF65-F5344CB8AC3E}">
        <p14:creationId xmlns:p14="http://schemas.microsoft.com/office/powerpoint/2010/main" val="42506391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目录</a:t>
            </a:r>
          </a:p>
        </p:txBody>
      </p:sp>
      <p:sp>
        <p:nvSpPr>
          <p:cNvPr id="2" name="页脚占位符 1"/>
          <p:cNvSpPr>
            <a:spLocks noGrp="1"/>
          </p:cNvSpPr>
          <p:nvPr>
            <p:ph type="ftr" sz="quarter" idx="11"/>
          </p:nvPr>
        </p:nvSpPr>
        <p:spPr/>
        <p:txBody>
          <a:bodyPr/>
          <a:lstStyle/>
          <a:p>
            <a:r>
              <a:rPr kumimoji="1" lang="zh-CN" altLang="en-US">
                <a:latin typeface="微软雅黑" panose="020B0503020204020204" pitchFamily="34" charset="-122"/>
                <a:ea typeface="微软雅黑" panose="020B0503020204020204" pitchFamily="34" charset="-122"/>
              </a:rPr>
              <a:t>数据库系统—GaussDB</a:t>
            </a:r>
            <a:endParaRPr kumimoji="1"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4B0D34C0-35A8-654C-9FBA-7B4E017BD630}" type="slidenum">
              <a:rPr lang="en-US" altLang="zh-CN" smtClean="0">
                <a:latin typeface="微软雅黑" panose="020B0503020204020204" pitchFamily="34" charset="-122"/>
                <a:ea typeface="微软雅黑" panose="020B0503020204020204" pitchFamily="34" charset="-122"/>
              </a:rPr>
              <a:t>73</a:t>
            </a:fld>
            <a:endParaRPr kumimoji="1" lang="zh-CN" altLang="en-US">
              <a:latin typeface="微软雅黑" panose="020B0503020204020204" pitchFamily="34" charset="-122"/>
              <a:ea typeface="微软雅黑" panose="020B0503020204020204" pitchFamily="34" charset="-122"/>
            </a:endParaRPr>
          </a:p>
        </p:txBody>
      </p:sp>
      <p:sp>
        <p:nvSpPr>
          <p:cNvPr id="7" name="Shape18">
            <a:extLst>
              <a:ext uri="{FF2B5EF4-FFF2-40B4-BE49-F238E27FC236}">
                <a16:creationId xmlns:a16="http://schemas.microsoft.com/office/drawing/2014/main" id="{22EF1A10-BE96-D9ED-9B2C-A7221DED6567}"/>
              </a:ext>
            </a:extLst>
          </p:cNvPr>
          <p:cNvSpPr/>
          <p:nvPr/>
        </p:nvSpPr>
        <p:spPr>
          <a:xfrm>
            <a:off x="2786128" y="1114026"/>
            <a:ext cx="6203493" cy="5061143"/>
          </a:xfrm>
          <a:prstGeom prst="roundRect">
            <a:avLst>
              <a:gd name="adj" fmla="val 1139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8" name="内容占位符 2">
            <a:extLst>
              <a:ext uri="{FF2B5EF4-FFF2-40B4-BE49-F238E27FC236}">
                <a16:creationId xmlns:a16="http://schemas.microsoft.com/office/drawing/2014/main" id="{6BA32BA0-2825-9765-76E3-0722864CBF83}"/>
              </a:ext>
            </a:extLst>
          </p:cNvPr>
          <p:cNvSpPr txBox="1">
            <a:spLocks/>
          </p:cNvSpPr>
          <p:nvPr/>
        </p:nvSpPr>
        <p:spPr bwMode="auto">
          <a:xfrm>
            <a:off x="3526439" y="1008099"/>
            <a:ext cx="4981117" cy="2808926"/>
          </a:xfrm>
          <a:prstGeom prst="rect">
            <a:avLst/>
          </a:prstGeom>
          <a:noFill/>
          <a:ln>
            <a:noFill/>
          </a:ln>
          <a:effectLst/>
        </p:spPr>
        <p:txBody>
          <a:bodyPr vert="horz" wrap="square" lIns="91440" tIns="45720" rIns="91440" bIns="45720" numCol="1" anchor="t" anchorCtr="0" compatLnSpc="1"/>
          <a:lstStyle>
            <a:lvl1pPr marL="316230" indent="-316230" algn="l" rtl="0" eaLnBrk="1" fontAlgn="base" hangingPunct="1">
              <a:spcBef>
                <a:spcPct val="20000"/>
              </a:spcBef>
              <a:spcAft>
                <a:spcPct val="0"/>
              </a:spcAft>
              <a:buFont typeface="Wingdings" panose="05000000000000000000" pitchFamily="2" charset="2"/>
              <a:buChar char="p"/>
              <a:defRPr kumimoji="1" sz="3200" b="0">
                <a:solidFill>
                  <a:schemeClr val="tx1"/>
                </a:solidFill>
                <a:effectLst/>
                <a:latin typeface="SimHei" panose="02010609060101010101" pitchFamily="49" charset="-122"/>
                <a:ea typeface="SimHei" panose="02010609060101010101" pitchFamily="49" charset="-122"/>
                <a:cs typeface="Arial" panose="020B0604020202020204"/>
              </a:defRPr>
            </a:lvl1pPr>
            <a:lvl2pPr marL="685800" indent="-263525"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panose="020B0604020202020204"/>
              </a:defRPr>
            </a:lvl2pPr>
            <a:lvl3pPr marL="1055370" indent="-210820"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panose="020B0604020202020204"/>
              </a:defRPr>
            </a:lvl3pPr>
            <a:lvl4pPr marL="147701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28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092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6pPr>
            <a:lvl7pPr marL="274320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7pPr>
            <a:lvl8pPr marL="316547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8pPr>
            <a:lvl9pPr marL="358711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9pPr>
          </a:lstStyle>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总体架构</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查询处理</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存储</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分布式</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云原生</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solidFill>
                  <a:srgbClr val="7030A0"/>
                </a:solidFill>
                <a:latin typeface="微软雅黑" panose="020B0503020204020204" pitchFamily="34" charset="-122"/>
                <a:ea typeface="微软雅黑" panose="020B0503020204020204" pitchFamily="34" charset="-122"/>
              </a:rPr>
              <a:t>GaussDB</a:t>
            </a:r>
            <a:r>
              <a:rPr lang="zh-CN" altLang="en-US" sz="2400" b="1" kern="0" dirty="0">
                <a:solidFill>
                  <a:srgbClr val="7030A0"/>
                </a:solidFill>
                <a:latin typeface="微软雅黑" panose="020B0503020204020204" pitchFamily="34" charset="-122"/>
                <a:ea typeface="微软雅黑" panose="020B0503020204020204" pitchFamily="34" charset="-122"/>
              </a:rPr>
              <a:t>高可用</a:t>
            </a:r>
            <a:endParaRPr lang="en-US" altLang="zh-CN" sz="2400" b="1" kern="0" dirty="0">
              <a:solidFill>
                <a:srgbClr val="7030A0"/>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安全</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智能</a:t>
            </a:r>
            <a:endParaRPr lang="en-US" altLang="zh-CN" sz="2400" b="1"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29186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1CE344F1-6511-44EC-8CBB-E185E5B39302}"/>
              </a:ext>
            </a:extLst>
          </p:cNvPr>
          <p:cNvSpPr/>
          <p:nvPr/>
        </p:nvSpPr>
        <p:spPr>
          <a:xfrm>
            <a:off x="620912" y="1066800"/>
            <a:ext cx="10912183" cy="1228725"/>
          </a:xfrm>
          <a:prstGeom prst="roundRect">
            <a:avLst>
              <a:gd name="adj" fmla="val 16171"/>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74</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高可用容灾关键技术</a:t>
            </a:r>
          </a:p>
        </p:txBody>
      </p:sp>
      <p:sp>
        <p:nvSpPr>
          <p:cNvPr id="9" name="内容占位符 2"/>
          <p:cNvSpPr>
            <a:spLocks noGrp="1"/>
          </p:cNvSpPr>
          <p:nvPr>
            <p:ph idx="1"/>
          </p:nvPr>
        </p:nvSpPr>
        <p:spPr>
          <a:xfrm>
            <a:off x="658905" y="1219845"/>
            <a:ext cx="10912183" cy="970905"/>
          </a:xfrm>
        </p:spPr>
        <p:txBody>
          <a:bodyPr/>
          <a:lstStyle/>
          <a:p>
            <a:pPr>
              <a:buFont typeface="Wingdings" panose="05000000000000000000" pitchFamily="2" charset="2"/>
              <a:buChar char="Ø"/>
            </a:pPr>
            <a:r>
              <a:rPr lang="en-US" altLang="zh-CN" sz="2400" dirty="0" err="1">
                <a:latin typeface="微软雅黑" panose="020B0503020204020204" pitchFamily="34" charset="-122"/>
                <a:ea typeface="微软雅黑" panose="020B0503020204020204" pitchFamily="34" charset="-122"/>
                <a:cs typeface="Arial" panose="020B0604020202020204" pitchFamily="34" charset="0"/>
              </a:rPr>
              <a:t>GaussDB</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设计了多副本高可用、两地三中心、双集群高可用、跨地域多活等技术，全面提升分布式数据库的高可用能力</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aphicFrame>
        <p:nvGraphicFramePr>
          <p:cNvPr id="6" name="表格 5"/>
          <p:cNvGraphicFramePr/>
          <p:nvPr>
            <p:custDataLst>
              <p:tags r:id="rId1"/>
            </p:custDataLst>
            <p:extLst>
              <p:ext uri="{D42A27DB-BD31-4B8C-83A1-F6EECF244321}">
                <p14:modId xmlns:p14="http://schemas.microsoft.com/office/powerpoint/2010/main" val="3083494569"/>
              </p:ext>
            </p:extLst>
          </p:nvPr>
        </p:nvGraphicFramePr>
        <p:xfrm>
          <a:off x="1050551" y="2717165"/>
          <a:ext cx="10214348" cy="2781935"/>
        </p:xfrm>
        <a:graphic>
          <a:graphicData uri="http://schemas.openxmlformats.org/drawingml/2006/table">
            <a:tbl>
              <a:tblPr firstRow="1" bandRow="1">
                <a:tableStyleId>{5940675A-B579-460E-94D1-54222C63F5DA}</a:tableStyleId>
              </a:tblPr>
              <a:tblGrid>
                <a:gridCol w="1392134">
                  <a:extLst>
                    <a:ext uri="{9D8B030D-6E8A-4147-A177-3AD203B41FA5}">
                      <a16:colId xmlns:a16="http://schemas.microsoft.com/office/drawing/2014/main" val="20000"/>
                    </a:ext>
                  </a:extLst>
                </a:gridCol>
                <a:gridCol w="1747403">
                  <a:extLst>
                    <a:ext uri="{9D8B030D-6E8A-4147-A177-3AD203B41FA5}">
                      <a16:colId xmlns:a16="http://schemas.microsoft.com/office/drawing/2014/main" val="20001"/>
                    </a:ext>
                  </a:extLst>
                </a:gridCol>
                <a:gridCol w="3667617">
                  <a:extLst>
                    <a:ext uri="{9D8B030D-6E8A-4147-A177-3AD203B41FA5}">
                      <a16:colId xmlns:a16="http://schemas.microsoft.com/office/drawing/2014/main" val="20002"/>
                    </a:ext>
                  </a:extLst>
                </a:gridCol>
                <a:gridCol w="3407194">
                  <a:extLst>
                    <a:ext uri="{9D8B030D-6E8A-4147-A177-3AD203B41FA5}">
                      <a16:colId xmlns:a16="http://schemas.microsoft.com/office/drawing/2014/main" val="20003"/>
                    </a:ext>
                  </a:extLst>
                </a:gridCol>
              </a:tblGrid>
              <a:tr h="556387">
                <a:tc>
                  <a:txBody>
                    <a:bodyPr/>
                    <a:lstStyle/>
                    <a:p>
                      <a:pPr indent="0">
                        <a:buNone/>
                      </a:pPr>
                      <a:r>
                        <a:rPr lang="en-US" sz="2000" b="1" dirty="0" err="1">
                          <a:solidFill>
                            <a:schemeClr val="bg1"/>
                          </a:solidFill>
                          <a:latin typeface="微软雅黑" panose="020B0503020204020204" pitchFamily="34" charset="-122"/>
                          <a:ea typeface="微软雅黑" panose="020B0503020204020204" pitchFamily="34" charset="-122"/>
                          <a:cs typeface="宋体" panose="02010600030101010101" pitchFamily="2" charset="-122"/>
                        </a:rPr>
                        <a:t>容灾级别</a:t>
                      </a:r>
                      <a:endParaRPr lang="en-US" altLang="en-US" sz="20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lnTlToBr>
                      <a:noFill/>
                    </a:lnTlToBr>
                    <a:lnBlToTr>
                      <a:noFill/>
                    </a:lnBlToTr>
                    <a:solidFill>
                      <a:srgbClr val="7030A0"/>
                    </a:solidFill>
                  </a:tcPr>
                </a:tc>
                <a:tc>
                  <a:txBody>
                    <a:bodyPr/>
                    <a:lstStyle/>
                    <a:p>
                      <a:pPr indent="0">
                        <a:buNone/>
                      </a:pPr>
                      <a:r>
                        <a:rPr lang="en-US" sz="2000" b="1" dirty="0" err="1">
                          <a:solidFill>
                            <a:schemeClr val="bg1"/>
                          </a:solidFill>
                          <a:latin typeface="微软雅黑" panose="020B0503020204020204" pitchFamily="34" charset="-122"/>
                          <a:ea typeface="微软雅黑" panose="020B0503020204020204" pitchFamily="34" charset="-122"/>
                          <a:cs typeface="宋体" panose="02010600030101010101" pitchFamily="2" charset="-122"/>
                        </a:rPr>
                        <a:t>容灾方案</a:t>
                      </a:r>
                      <a:endParaRPr lang="en-US" altLang="en-US" sz="20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lnTlToBr>
                      <a:noFill/>
                    </a:lnTlToBr>
                    <a:lnBlToTr>
                      <a:noFill/>
                    </a:lnBlToTr>
                    <a:solidFill>
                      <a:srgbClr val="7030A0"/>
                    </a:solidFill>
                  </a:tcPr>
                </a:tc>
                <a:tc>
                  <a:txBody>
                    <a:bodyPr/>
                    <a:lstStyle/>
                    <a:p>
                      <a:pPr indent="0">
                        <a:buNone/>
                      </a:pPr>
                      <a:r>
                        <a:rPr lang="en-US" sz="2000" b="1" dirty="0" err="1">
                          <a:solidFill>
                            <a:schemeClr val="bg1"/>
                          </a:solidFill>
                          <a:latin typeface="微软雅黑" panose="020B0503020204020204" pitchFamily="34" charset="-122"/>
                          <a:ea typeface="微软雅黑" panose="020B0503020204020204" pitchFamily="34" charset="-122"/>
                          <a:cs typeface="宋体" panose="02010600030101010101" pitchFamily="2" charset="-122"/>
                        </a:rPr>
                        <a:t>故障场景</a:t>
                      </a:r>
                      <a:endParaRPr lang="en-US" altLang="en-US" sz="20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lnTlToBr>
                      <a:noFill/>
                    </a:lnTlToBr>
                    <a:lnBlToTr>
                      <a:noFill/>
                    </a:lnBlToTr>
                    <a:solidFill>
                      <a:srgbClr val="7030A0"/>
                    </a:solidFill>
                  </a:tcPr>
                </a:tc>
                <a:tc>
                  <a:txBody>
                    <a:bodyPr/>
                    <a:lstStyle/>
                    <a:p>
                      <a:pPr indent="0">
                        <a:buNone/>
                      </a:pPr>
                      <a:r>
                        <a:rPr lang="en-US" sz="2000" b="1" dirty="0" err="1">
                          <a:solidFill>
                            <a:schemeClr val="bg1"/>
                          </a:solidFill>
                          <a:latin typeface="微软雅黑" panose="020B0503020204020204" pitchFamily="34" charset="-122"/>
                          <a:ea typeface="微软雅黑" panose="020B0503020204020204" pitchFamily="34" charset="-122"/>
                          <a:cs typeface="宋体" panose="02010600030101010101" pitchFamily="2" charset="-122"/>
                        </a:rPr>
                        <a:t>关键技术</a:t>
                      </a:r>
                      <a:endParaRPr lang="en-US" altLang="en-US" sz="20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lnTlToBr>
                      <a:noFill/>
                    </a:lnTlToBr>
                    <a:lnBlToTr>
                      <a:noFill/>
                    </a:lnBlToTr>
                    <a:solidFill>
                      <a:srgbClr val="7030A0"/>
                    </a:solidFill>
                  </a:tcPr>
                </a:tc>
                <a:extLst>
                  <a:ext uri="{0D108BD9-81ED-4DB2-BD59-A6C34878D82A}">
                    <a16:rowId xmlns:a16="http://schemas.microsoft.com/office/drawing/2014/main" val="10000"/>
                  </a:ext>
                </a:extLst>
              </a:tr>
              <a:tr h="556387">
                <a:tc rowSpan="2">
                  <a:txBody>
                    <a:bodyPr/>
                    <a:lstStyle/>
                    <a:p>
                      <a:pPr indent="0">
                        <a:buNone/>
                      </a:pPr>
                      <a:r>
                        <a:rPr lang="en-US" sz="2000" b="0">
                          <a:latin typeface="微软雅黑" panose="020B0503020204020204" pitchFamily="34" charset="-122"/>
                          <a:ea typeface="微软雅黑" panose="020B0503020204020204" pitchFamily="34" charset="-122"/>
                          <a:cs typeface="宋体" panose="02010600030101010101" pitchFamily="2" charset="-122"/>
                        </a:rPr>
                        <a:t>同城</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lnTlToBr>
                      <a:noFill/>
                    </a:lnTlToBr>
                    <a:lnBlToTr>
                      <a:noFill/>
                    </a:lnBlToTr>
                    <a:noFill/>
                  </a:tcPr>
                </a:tc>
                <a:tc>
                  <a:txBody>
                    <a:bodyPr/>
                    <a:lstStyle/>
                    <a:p>
                      <a:pPr indent="0">
                        <a:buNone/>
                      </a:pPr>
                      <a:r>
                        <a:rPr lang="en-US" sz="2000" b="0" dirty="0" err="1">
                          <a:latin typeface="微软雅黑" panose="020B0503020204020204" pitchFamily="34" charset="-122"/>
                          <a:ea typeface="微软雅黑" panose="020B0503020204020204" pitchFamily="34" charset="-122"/>
                          <a:cs typeface="宋体" panose="02010600030101010101" pitchFamily="2" charset="-122"/>
                        </a:rPr>
                        <a:t>三可用区</a:t>
                      </a:r>
                      <a:endParaRPr lang="en-US" altLang="en-US" sz="20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lnTlToBr>
                      <a:noFill/>
                    </a:lnTlToBr>
                    <a:lnBlToTr>
                      <a:noFill/>
                    </a:lnBlToTr>
                    <a:noFill/>
                  </a:tcPr>
                </a:tc>
                <a:tc>
                  <a:txBody>
                    <a:bodyPr/>
                    <a:lstStyle/>
                    <a:p>
                      <a:pPr indent="0">
                        <a:buNone/>
                      </a:pPr>
                      <a:r>
                        <a:rPr lang="en-US" sz="2000" b="0" dirty="0" err="1">
                          <a:latin typeface="微软雅黑" panose="020B0503020204020204" pitchFamily="34" charset="-122"/>
                          <a:ea typeface="微软雅黑" panose="020B0503020204020204" pitchFamily="34" charset="-122"/>
                          <a:cs typeface="宋体" panose="02010600030101010101" pitchFamily="2" charset="-122"/>
                        </a:rPr>
                        <a:t>节点、机房级故障</a:t>
                      </a:r>
                      <a:endParaRPr lang="en-US" altLang="en-US" sz="20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lnTlToBr>
                      <a:noFill/>
                    </a:lnTlToBr>
                    <a:lnBlToTr>
                      <a:noFill/>
                    </a:lnBlToTr>
                    <a:noFill/>
                  </a:tcPr>
                </a:tc>
                <a:tc>
                  <a:txBody>
                    <a:bodyPr/>
                    <a:lstStyle/>
                    <a:p>
                      <a:pPr indent="0">
                        <a:buNone/>
                      </a:pPr>
                      <a:r>
                        <a:rPr lang="en-US" sz="2000" b="0" dirty="0" err="1">
                          <a:latin typeface="微软雅黑" panose="020B0503020204020204" pitchFamily="34" charset="-122"/>
                          <a:ea typeface="微软雅黑" panose="020B0503020204020204" pitchFamily="34" charset="-122"/>
                          <a:cs typeface="宋体" panose="02010600030101010101" pitchFamily="2" charset="-122"/>
                        </a:rPr>
                        <a:t>多副本一致性算法</a:t>
                      </a:r>
                      <a:endParaRPr lang="en-US" altLang="en-US" sz="20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6387">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2000" b="0" dirty="0" err="1">
                          <a:latin typeface="微软雅黑" panose="020B0503020204020204" pitchFamily="34" charset="-122"/>
                          <a:ea typeface="微软雅黑" panose="020B0503020204020204" pitchFamily="34" charset="-122"/>
                          <a:cs typeface="宋体" panose="02010600030101010101" pitchFamily="2" charset="-122"/>
                        </a:rPr>
                        <a:t>同城双集群</a:t>
                      </a:r>
                      <a:endParaRPr lang="en-US" altLang="en-US" sz="20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lnTlToBr>
                      <a:noFill/>
                    </a:lnTlToBr>
                    <a:lnBlToTr>
                      <a:noFill/>
                    </a:lnBlToTr>
                    <a:noFill/>
                  </a:tcPr>
                </a:tc>
                <a:tc>
                  <a:txBody>
                    <a:bodyPr/>
                    <a:lstStyle/>
                    <a:p>
                      <a:pPr indent="0">
                        <a:buNone/>
                      </a:pPr>
                      <a:r>
                        <a:rPr lang="en-US" sz="2000" b="0" dirty="0" err="1">
                          <a:latin typeface="微软雅黑" panose="020B0503020204020204" pitchFamily="34" charset="-122"/>
                          <a:ea typeface="微软雅黑" panose="020B0503020204020204" pitchFamily="34" charset="-122"/>
                          <a:cs typeface="宋体" panose="02010600030101010101" pitchFamily="2" charset="-122"/>
                        </a:rPr>
                        <a:t>节点、机房级故障</a:t>
                      </a:r>
                      <a:endParaRPr lang="en-US" altLang="en-US" sz="20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lnTlToBr>
                      <a:noFill/>
                    </a:lnTlToBr>
                    <a:lnBlToTr>
                      <a:noFill/>
                    </a:lnBlToTr>
                    <a:noFill/>
                  </a:tcPr>
                </a:tc>
                <a:tc>
                  <a:txBody>
                    <a:bodyPr/>
                    <a:lstStyle/>
                    <a:p>
                      <a:pPr indent="0">
                        <a:buNone/>
                      </a:pPr>
                      <a:r>
                        <a:rPr lang="en-US" sz="2000" b="0" dirty="0" err="1">
                          <a:latin typeface="微软雅黑" panose="020B0503020204020204" pitchFamily="34" charset="-122"/>
                          <a:ea typeface="微软雅黑" panose="020B0503020204020204" pitchFamily="34" charset="-122"/>
                          <a:cs typeface="宋体" panose="02010600030101010101" pitchFamily="2" charset="-122"/>
                        </a:rPr>
                        <a:t>并行逻辑日志解析与回放</a:t>
                      </a:r>
                      <a:endParaRPr lang="en-US" altLang="en-US" sz="20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6387">
                <a:tc rowSpan="2">
                  <a:txBody>
                    <a:bodyPr/>
                    <a:lstStyle/>
                    <a:p>
                      <a:pPr indent="0">
                        <a:buNone/>
                      </a:pPr>
                      <a:r>
                        <a:rPr lang="en-US" sz="2000" b="0" dirty="0" err="1">
                          <a:latin typeface="微软雅黑" panose="020B0503020204020204" pitchFamily="34" charset="-122"/>
                          <a:ea typeface="微软雅黑" panose="020B0503020204020204" pitchFamily="34" charset="-122"/>
                          <a:cs typeface="宋体" panose="02010600030101010101" pitchFamily="2" charset="-122"/>
                        </a:rPr>
                        <a:t>异地</a:t>
                      </a:r>
                      <a:endParaRPr lang="en-US" altLang="en-US" sz="20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lnTlToBr>
                      <a:noFill/>
                    </a:lnTlToBr>
                    <a:lnBlToTr>
                      <a:noFill/>
                    </a:lnBlToTr>
                    <a:noFill/>
                  </a:tcPr>
                </a:tc>
                <a:tc>
                  <a:txBody>
                    <a:bodyPr/>
                    <a:lstStyle/>
                    <a:p>
                      <a:pPr indent="0">
                        <a:buNone/>
                      </a:pPr>
                      <a:r>
                        <a:rPr lang="en-US" sz="2000" b="0">
                          <a:latin typeface="微软雅黑" panose="020B0503020204020204" pitchFamily="34" charset="-122"/>
                          <a:ea typeface="微软雅黑" panose="020B0503020204020204" pitchFamily="34" charset="-122"/>
                          <a:cs typeface="宋体" panose="02010600030101010101" pitchFamily="2" charset="-122"/>
                        </a:rPr>
                        <a:t>两地三中心</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lnTlToBr>
                      <a:noFill/>
                    </a:lnTlToBr>
                    <a:lnBlToTr>
                      <a:noFill/>
                    </a:lnBlToTr>
                    <a:noFill/>
                  </a:tcPr>
                </a:tc>
                <a:tc>
                  <a:txBody>
                    <a:bodyPr/>
                    <a:lstStyle/>
                    <a:p>
                      <a:pPr indent="0">
                        <a:buNone/>
                      </a:pPr>
                      <a:r>
                        <a:rPr lang="en-US" sz="2000" b="0" dirty="0" err="1">
                          <a:latin typeface="微软雅黑" panose="020B0503020204020204" pitchFamily="34" charset="-122"/>
                          <a:ea typeface="微软雅黑" panose="020B0503020204020204" pitchFamily="34" charset="-122"/>
                          <a:cs typeface="宋体" panose="02010600030101010101" pitchFamily="2" charset="-122"/>
                        </a:rPr>
                        <a:t>节点、机房级、城市级故障</a:t>
                      </a:r>
                      <a:endParaRPr lang="en-US" altLang="en-US" sz="20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lnTlToBr>
                      <a:noFill/>
                    </a:lnTlToBr>
                    <a:lnBlToTr>
                      <a:noFill/>
                    </a:lnBlToTr>
                    <a:noFill/>
                  </a:tcPr>
                </a:tc>
                <a:tc>
                  <a:txBody>
                    <a:bodyPr/>
                    <a:lstStyle/>
                    <a:p>
                      <a:pPr indent="0">
                        <a:buNone/>
                      </a:pPr>
                      <a:r>
                        <a:rPr lang="en-US" sz="2000" b="0" dirty="0" err="1">
                          <a:latin typeface="微软雅黑" panose="020B0503020204020204" pitchFamily="34" charset="-122"/>
                          <a:ea typeface="微软雅黑" panose="020B0503020204020204" pitchFamily="34" charset="-122"/>
                          <a:cs typeface="宋体" panose="02010600030101010101" pitchFamily="2" charset="-122"/>
                        </a:rPr>
                        <a:t>物理日志流式复制技术</a:t>
                      </a:r>
                      <a:endParaRPr lang="en-US" altLang="en-US" sz="20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6387">
                <a:tc vMerge="1">
                  <a:txBody>
                    <a:bodyPr/>
                    <a:lstStyle/>
                    <a:p>
                      <a:endParaRPr lang="zh-CN"/>
                    </a:p>
                  </a:txBody>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lstStyle/>
                    <a:p>
                      <a:pPr indent="0">
                        <a:buNone/>
                      </a:pPr>
                      <a:r>
                        <a:rPr lang="en-US" sz="2000" b="0">
                          <a:latin typeface="微软雅黑" panose="020B0503020204020204" pitchFamily="34" charset="-122"/>
                          <a:ea typeface="微软雅黑" panose="020B0503020204020204" pitchFamily="34" charset="-122"/>
                          <a:cs typeface="宋体" panose="02010600030101010101" pitchFamily="2" charset="-122"/>
                        </a:rPr>
                        <a:t>异地双活</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lnTlToBr>
                      <a:noFill/>
                    </a:lnTlToBr>
                    <a:lnBlToTr>
                      <a:noFill/>
                    </a:lnBlToTr>
                    <a:noFill/>
                  </a:tcPr>
                </a:tc>
                <a:tc>
                  <a:txBody>
                    <a:bodyPr/>
                    <a:lstStyle/>
                    <a:p>
                      <a:pPr indent="0">
                        <a:buNone/>
                      </a:pPr>
                      <a:r>
                        <a:rPr lang="en-US" sz="2000" b="0">
                          <a:latin typeface="微软雅黑" panose="020B0503020204020204" pitchFamily="34" charset="-122"/>
                          <a:ea typeface="微软雅黑" panose="020B0503020204020204" pitchFamily="34" charset="-122"/>
                          <a:cs typeface="宋体" panose="02010600030101010101" pitchFamily="2" charset="-122"/>
                        </a:rPr>
                        <a:t>节点、机房级、城市级故障</a:t>
                      </a:r>
                      <a:endParaRPr lang="en-US" altLang="en-US" sz="2000" b="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lnTlToBr>
                      <a:noFill/>
                    </a:lnTlToBr>
                    <a:lnBlToTr>
                      <a:noFill/>
                    </a:lnBlToTr>
                    <a:noFill/>
                  </a:tcPr>
                </a:tc>
                <a:tc>
                  <a:txBody>
                    <a:bodyPr/>
                    <a:lstStyle/>
                    <a:p>
                      <a:pPr indent="0">
                        <a:buNone/>
                      </a:pPr>
                      <a:r>
                        <a:rPr lang="en-US" sz="2000" b="0" dirty="0" err="1">
                          <a:latin typeface="微软雅黑" panose="020B0503020204020204" pitchFamily="34" charset="-122"/>
                          <a:ea typeface="微软雅黑" panose="020B0503020204020204" pitchFamily="34" charset="-122"/>
                          <a:cs typeface="宋体" panose="02010600030101010101" pitchFamily="2" charset="-122"/>
                        </a:rPr>
                        <a:t>并行逻辑日志复制技术</a:t>
                      </a:r>
                      <a:endParaRPr lang="en-US" altLang="en-US" sz="2000" b="0" dirty="0">
                        <a:latin typeface="微软雅黑" panose="020B0503020204020204" pitchFamily="34" charset="-122"/>
                        <a:ea typeface="微软雅黑" panose="020B0503020204020204" pitchFamily="34" charset="-122"/>
                        <a:cs typeface="宋体" panose="02010600030101010101" pitchFamily="2" charset="-122"/>
                      </a:endParaRPr>
                    </a:p>
                  </a:txBody>
                  <a:tcPr marL="68580" marR="68580" marT="0" marB="0" anchor="ctr">
                    <a:lnL w="12700" cap="flat" cmpd="sng" algn="ctr">
                      <a:solidFill>
                        <a:srgbClr val="6F1787"/>
                      </a:solidFill>
                      <a:prstDash val="solid"/>
                      <a:round/>
                      <a:headEnd type="none" w="med" len="med"/>
                      <a:tailEnd type="none" w="med" len="med"/>
                    </a:lnL>
                    <a:lnR w="12700" cap="flat" cmpd="sng" algn="ctr">
                      <a:solidFill>
                        <a:srgbClr val="6F1787"/>
                      </a:solidFill>
                      <a:prstDash val="solid"/>
                      <a:round/>
                      <a:headEnd type="none" w="med" len="med"/>
                      <a:tailEnd type="none" w="med" len="med"/>
                    </a:lnR>
                    <a:lnT w="12700" cap="flat" cmpd="sng" algn="ctr">
                      <a:solidFill>
                        <a:srgbClr val="6F1787"/>
                      </a:solidFill>
                      <a:prstDash val="solid"/>
                      <a:round/>
                      <a:headEnd type="none" w="med" len="med"/>
                      <a:tailEnd type="none" w="med" len="med"/>
                    </a:lnT>
                    <a:lnB w="12700" cap="flat" cmpd="sng" algn="ctr">
                      <a:solidFill>
                        <a:srgbClr val="6F1787"/>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6D7166-BF46-2FF5-2F6D-81FD2F904E04}"/>
              </a:ext>
            </a:extLst>
          </p:cNvPr>
          <p:cNvSpPr>
            <a:spLocks noGrp="1"/>
          </p:cNvSpPr>
          <p:nvPr>
            <p:ph type="sldNum" sz="quarter" idx="10"/>
          </p:nvPr>
        </p:nvSpPr>
        <p:spPr/>
        <p:txBody>
          <a:bodyPr/>
          <a:lstStyle/>
          <a:p>
            <a:fld id="{87BBDC00-B9E2-4EFD-9306-2934E87247C6}" type="slidenum">
              <a:rPr lang="zh-CN" altLang="en-US" smtClean="0"/>
              <a:t>75</a:t>
            </a:fld>
            <a:endParaRPr lang="zh-CN" altLang="en-US"/>
          </a:p>
        </p:txBody>
      </p:sp>
      <p:sp>
        <p:nvSpPr>
          <p:cNvPr id="3" name="标题 2">
            <a:extLst>
              <a:ext uri="{FF2B5EF4-FFF2-40B4-BE49-F238E27FC236}">
                <a16:creationId xmlns:a16="http://schemas.microsoft.com/office/drawing/2014/main" id="{7BB4AE64-0C47-BA03-F31F-6E739B324941}"/>
              </a:ext>
            </a:extLst>
          </p:cNvPr>
          <p:cNvSpPr>
            <a:spLocks noGrp="1"/>
          </p:cNvSpPr>
          <p:nvPr>
            <p:ph type="title"/>
          </p:nvPr>
        </p:nvSpPr>
        <p:spPr/>
        <p:txBody>
          <a:bodyPr/>
          <a:lstStyle/>
          <a:p>
            <a:r>
              <a:rPr kumimoji="1" lang="en-US" altLang="zh-CN" dirty="0" err="1">
                <a:latin typeface="Microsoft YaHei" panose="020B0503020204020204" pitchFamily="34" charset="-122"/>
                <a:ea typeface="Microsoft YaHei" panose="020B0503020204020204" pitchFamily="34" charset="-122"/>
              </a:rPr>
              <a:t>GaussDB</a:t>
            </a:r>
            <a:r>
              <a:rPr kumimoji="1" lang="zh-CN" altLang="en-US" dirty="0">
                <a:latin typeface="Microsoft YaHei" panose="020B0503020204020204" pitchFamily="34" charset="-122"/>
                <a:ea typeface="Microsoft YaHei" panose="020B0503020204020204" pitchFamily="34" charset="-122"/>
              </a:rPr>
              <a:t>高可用</a:t>
            </a:r>
          </a:p>
        </p:txBody>
      </p:sp>
      <p:sp>
        <p:nvSpPr>
          <p:cNvPr id="5" name="页脚占位符 4">
            <a:extLst>
              <a:ext uri="{FF2B5EF4-FFF2-40B4-BE49-F238E27FC236}">
                <a16:creationId xmlns:a16="http://schemas.microsoft.com/office/drawing/2014/main" id="{61AEAEF6-FDD8-1F75-4904-222DD168AC56}"/>
              </a:ext>
            </a:extLst>
          </p:cNvPr>
          <p:cNvSpPr>
            <a:spLocks noGrp="1"/>
          </p:cNvSpPr>
          <p:nvPr>
            <p:ph type="ftr" sz="quarter" idx="3"/>
          </p:nvPr>
        </p:nvSpPr>
        <p:spPr/>
        <p:txBody>
          <a:bodyPr/>
          <a:lstStyle/>
          <a:p>
            <a:pPr>
              <a:defRPr/>
            </a:pPr>
            <a:r>
              <a:rPr lang="zh-CN" altLang="en-US"/>
              <a:t>数据库系统—GaussDB</a:t>
            </a:r>
            <a:endParaRPr lang="en-US" altLang="zh-CN" sz="1200" dirty="0"/>
          </a:p>
        </p:txBody>
      </p:sp>
      <p:sp>
        <p:nvSpPr>
          <p:cNvPr id="57" name="矩形 56">
            <a:extLst>
              <a:ext uri="{FF2B5EF4-FFF2-40B4-BE49-F238E27FC236}">
                <a16:creationId xmlns:a16="http://schemas.microsoft.com/office/drawing/2014/main" id="{6CBFADDE-C6C4-71C1-9DA8-B69958C72911}"/>
              </a:ext>
            </a:extLst>
          </p:cNvPr>
          <p:cNvSpPr/>
          <p:nvPr/>
        </p:nvSpPr>
        <p:spPr>
          <a:xfrm>
            <a:off x="8600961" y="1469305"/>
            <a:ext cx="2420412" cy="400110"/>
          </a:xfrm>
          <a:prstGeom prst="rect">
            <a:avLst/>
          </a:prstGeom>
          <a:solidFill>
            <a:srgbClr val="1F497D">
              <a:lumMod val="40000"/>
              <a:lumOff val="60000"/>
            </a:srgbClr>
          </a:solidFill>
        </p:spPr>
        <p:txBody>
          <a:bodyPr wrap="square">
            <a:spAutoFit/>
          </a:bodyPr>
          <a:lstStyle/>
          <a:p>
            <a:pPr marL="0" marR="0" lvl="0" indent="0" algn="ctr" defTabSz="914034"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异地多活</a:t>
            </a:r>
          </a:p>
        </p:txBody>
      </p:sp>
      <p:sp>
        <p:nvSpPr>
          <p:cNvPr id="66" name="矩形 65">
            <a:extLst>
              <a:ext uri="{FF2B5EF4-FFF2-40B4-BE49-F238E27FC236}">
                <a16:creationId xmlns:a16="http://schemas.microsoft.com/office/drawing/2014/main" id="{61F21FA2-4ED2-1F84-9D1C-ED7311629BE2}"/>
              </a:ext>
            </a:extLst>
          </p:cNvPr>
          <p:cNvSpPr/>
          <p:nvPr/>
        </p:nvSpPr>
        <p:spPr>
          <a:xfrm>
            <a:off x="822453" y="1469305"/>
            <a:ext cx="2324224" cy="400110"/>
          </a:xfrm>
          <a:prstGeom prst="rect">
            <a:avLst/>
          </a:prstGeom>
          <a:solidFill>
            <a:srgbClr val="1F497D">
              <a:lumMod val="40000"/>
              <a:lumOff val="60000"/>
            </a:srgbClr>
          </a:solidFill>
        </p:spPr>
        <p:txBody>
          <a:bodyPr wrap="square">
            <a:spAutoFit/>
          </a:bodyPr>
          <a:lstStyle/>
          <a:p>
            <a:pPr marL="0" marR="0" lvl="0" indent="0" algn="ctr" defTabSz="914034"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同城跨</a:t>
            </a:r>
            <a:r>
              <a:rPr kumimoji="0" lang="en-US" altLang="zh-CN"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AZ</a:t>
            </a:r>
            <a:endParaRPr kumimoji="0" lang="zh-CN" altLang="en-US"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107" name="组合 106">
            <a:extLst>
              <a:ext uri="{FF2B5EF4-FFF2-40B4-BE49-F238E27FC236}">
                <a16:creationId xmlns:a16="http://schemas.microsoft.com/office/drawing/2014/main" id="{B4B1D86B-303A-DA6A-C0B2-399B409371DA}"/>
              </a:ext>
            </a:extLst>
          </p:cNvPr>
          <p:cNvGrpSpPr/>
          <p:nvPr/>
        </p:nvGrpSpPr>
        <p:grpSpPr>
          <a:xfrm>
            <a:off x="320723" y="2116337"/>
            <a:ext cx="3273489" cy="2921880"/>
            <a:chOff x="810824" y="1907141"/>
            <a:chExt cx="2324224" cy="1852478"/>
          </a:xfrm>
        </p:grpSpPr>
        <p:grpSp>
          <p:nvGrpSpPr>
            <p:cNvPr id="58" name="组 139">
              <a:extLst>
                <a:ext uri="{FF2B5EF4-FFF2-40B4-BE49-F238E27FC236}">
                  <a16:creationId xmlns:a16="http://schemas.microsoft.com/office/drawing/2014/main" id="{C9B95150-FE5D-09E1-07E4-B7A087D2F437}"/>
                </a:ext>
              </a:extLst>
            </p:cNvPr>
            <p:cNvGrpSpPr/>
            <p:nvPr/>
          </p:nvGrpSpPr>
          <p:grpSpPr>
            <a:xfrm>
              <a:off x="810824" y="1907141"/>
              <a:ext cx="2324224" cy="1852478"/>
              <a:chOff x="5183421" y="2331016"/>
              <a:chExt cx="2524690" cy="2285071"/>
            </a:xfrm>
          </p:grpSpPr>
          <p:sp>
            <p:nvSpPr>
              <p:cNvPr id="59" name="矩形 58">
                <a:extLst>
                  <a:ext uri="{FF2B5EF4-FFF2-40B4-BE49-F238E27FC236}">
                    <a16:creationId xmlns:a16="http://schemas.microsoft.com/office/drawing/2014/main" id="{1B7AFC14-F643-9879-6E92-7D459FF7764D}"/>
                  </a:ext>
                </a:extLst>
              </p:cNvPr>
              <p:cNvSpPr/>
              <p:nvPr/>
            </p:nvSpPr>
            <p:spPr>
              <a:xfrm>
                <a:off x="5183421" y="2331016"/>
                <a:ext cx="2524690" cy="2285071"/>
              </a:xfrm>
              <a:prstGeom prst="rect">
                <a:avLst/>
              </a:prstGeom>
              <a:solidFill>
                <a:srgbClr val="FFFFFF"/>
              </a:solidFill>
              <a:ln w="25400" cap="flat" cmpd="sng" algn="ctr">
                <a:solidFill>
                  <a:srgbClr val="FFFFFF">
                    <a:lumMod val="95000"/>
                  </a:srgbClr>
                </a:solidFill>
                <a:prstDash val="solid"/>
              </a:ln>
              <a:effectLst/>
            </p:spPr>
            <p:txBody>
              <a:bodyPr rtlCol="0" anchor="ctr"/>
              <a:lstStyle/>
              <a:p>
                <a:pPr algn="ctr" defTabSz="914034" fontAlgn="base">
                  <a:spcBef>
                    <a:spcPct val="0"/>
                  </a:spcBef>
                  <a:spcAft>
                    <a:spcPct val="0"/>
                  </a:spcAft>
                  <a:defRPr/>
                </a:pPr>
                <a:endParaRPr kumimoji="1" lang="zh-CN" altLang="en-US" kern="0">
                  <a:solidFill>
                    <a:prstClr val="white"/>
                  </a:solidFill>
                  <a:latin typeface="黑体"/>
                  <a:ea typeface="黑体"/>
                </a:endParaRPr>
              </a:p>
            </p:txBody>
          </p:sp>
          <p:pic>
            <p:nvPicPr>
              <p:cNvPr id="60" name="图片 59">
                <a:extLst>
                  <a:ext uri="{FF2B5EF4-FFF2-40B4-BE49-F238E27FC236}">
                    <a16:creationId xmlns:a16="http://schemas.microsoft.com/office/drawing/2014/main" id="{9120FD17-5B0E-B9B7-F322-E376098EC0F9}"/>
                  </a:ext>
                </a:extLst>
              </p:cNvPr>
              <p:cNvPicPr>
                <a:picLocks noChangeAspect="1"/>
              </p:cNvPicPr>
              <p:nvPr/>
            </p:nvPicPr>
            <p:blipFill>
              <a:blip r:embed="rId2" cstate="print"/>
              <a:stretch>
                <a:fillRect/>
              </a:stretch>
            </p:blipFill>
            <p:spPr>
              <a:xfrm>
                <a:off x="6061092" y="2543527"/>
                <a:ext cx="782512" cy="450468"/>
              </a:xfrm>
              <a:prstGeom prst="rect">
                <a:avLst/>
              </a:prstGeom>
            </p:spPr>
          </p:pic>
          <p:sp>
            <p:nvSpPr>
              <p:cNvPr id="61" name="矩形 60">
                <a:extLst>
                  <a:ext uri="{FF2B5EF4-FFF2-40B4-BE49-F238E27FC236}">
                    <a16:creationId xmlns:a16="http://schemas.microsoft.com/office/drawing/2014/main" id="{13203210-BFDA-08CE-DC5E-DA9D2DF1688C}"/>
                  </a:ext>
                </a:extLst>
              </p:cNvPr>
              <p:cNvSpPr/>
              <p:nvPr/>
            </p:nvSpPr>
            <p:spPr>
              <a:xfrm>
                <a:off x="5315975" y="3798286"/>
                <a:ext cx="824232" cy="468755"/>
              </a:xfrm>
              <a:prstGeom prst="rect">
                <a:avLst/>
              </a:prstGeom>
              <a:solidFill>
                <a:srgbClr val="00B050"/>
              </a:solidFill>
              <a:ln w="25400" cap="flat" cmpd="sng" algn="ctr">
                <a:solidFill>
                  <a:srgbClr val="FFFFFF">
                    <a:lumMod val="95000"/>
                  </a:srgbClr>
                </a:solidFill>
                <a:prstDash val="solid"/>
              </a:ln>
              <a:effectLst/>
            </p:spPr>
            <p:txBody>
              <a:bodyPr rtlCol="0" anchor="ctr"/>
              <a:lstStyle/>
              <a:p>
                <a:pPr algn="ctr" defTabSz="914034" fontAlgn="base">
                  <a:spcBef>
                    <a:spcPct val="0"/>
                  </a:spcBef>
                  <a:spcAft>
                    <a:spcPct val="0"/>
                  </a:spcAft>
                  <a:defRPr/>
                </a:pPr>
                <a:r>
                  <a:rPr kumimoji="1" lang="zh-CN" altLang="en-US" kern="0" dirty="0">
                    <a:solidFill>
                      <a:prstClr val="white"/>
                    </a:solidFill>
                    <a:latin typeface="黑体"/>
                    <a:ea typeface="黑体"/>
                  </a:rPr>
                  <a:t>同城数据中心</a:t>
                </a:r>
                <a:r>
                  <a:rPr kumimoji="1" lang="en-US" altLang="zh-CN" kern="0" dirty="0">
                    <a:solidFill>
                      <a:prstClr val="white"/>
                    </a:solidFill>
                    <a:latin typeface="黑体"/>
                    <a:ea typeface="黑体"/>
                  </a:rPr>
                  <a:t>A</a:t>
                </a:r>
                <a:endParaRPr kumimoji="1" lang="zh-CN" altLang="en-US" kern="0" dirty="0">
                  <a:solidFill>
                    <a:prstClr val="white"/>
                  </a:solidFill>
                  <a:latin typeface="黑体"/>
                  <a:ea typeface="黑体"/>
                </a:endParaRPr>
              </a:p>
            </p:txBody>
          </p:sp>
          <p:sp>
            <p:nvSpPr>
              <p:cNvPr id="62" name="矩形 61">
                <a:extLst>
                  <a:ext uri="{FF2B5EF4-FFF2-40B4-BE49-F238E27FC236}">
                    <a16:creationId xmlns:a16="http://schemas.microsoft.com/office/drawing/2014/main" id="{D3B575B1-AFD3-674D-0196-B359803ABE10}"/>
                  </a:ext>
                </a:extLst>
              </p:cNvPr>
              <p:cNvSpPr/>
              <p:nvPr/>
            </p:nvSpPr>
            <p:spPr>
              <a:xfrm>
                <a:off x="6675388" y="3798286"/>
                <a:ext cx="813148" cy="468755"/>
              </a:xfrm>
              <a:prstGeom prst="rect">
                <a:avLst/>
              </a:prstGeom>
              <a:solidFill>
                <a:srgbClr val="00B050"/>
              </a:solidFill>
              <a:ln w="25400" cap="flat" cmpd="sng" algn="ctr">
                <a:solidFill>
                  <a:srgbClr val="FFFFFF">
                    <a:lumMod val="95000"/>
                  </a:srgbClr>
                </a:solidFill>
                <a:prstDash val="solid"/>
              </a:ln>
              <a:effectLst/>
            </p:spPr>
            <p:txBody>
              <a:bodyPr rtlCol="0" anchor="ctr"/>
              <a:lstStyle/>
              <a:p>
                <a:pPr algn="ctr" defTabSz="914034" fontAlgn="base">
                  <a:spcBef>
                    <a:spcPct val="0"/>
                  </a:spcBef>
                  <a:spcAft>
                    <a:spcPct val="0"/>
                  </a:spcAft>
                  <a:defRPr/>
                </a:pPr>
                <a:r>
                  <a:rPr kumimoji="1" lang="zh-CN" altLang="en-US" sz="1600" kern="0" dirty="0">
                    <a:solidFill>
                      <a:prstClr val="white"/>
                    </a:solidFill>
                    <a:latin typeface="黑体"/>
                    <a:ea typeface="黑体"/>
                  </a:rPr>
                  <a:t>同城数据</a:t>
                </a:r>
                <a:endParaRPr kumimoji="1" lang="en-US" altLang="zh-CN" sz="1600" kern="0" dirty="0">
                  <a:solidFill>
                    <a:prstClr val="white"/>
                  </a:solidFill>
                  <a:latin typeface="黑体"/>
                  <a:ea typeface="黑体"/>
                </a:endParaRPr>
              </a:p>
              <a:p>
                <a:pPr algn="ctr" defTabSz="914034" fontAlgn="base">
                  <a:spcBef>
                    <a:spcPct val="0"/>
                  </a:spcBef>
                  <a:spcAft>
                    <a:spcPct val="0"/>
                  </a:spcAft>
                  <a:defRPr/>
                </a:pPr>
                <a:r>
                  <a:rPr kumimoji="1" lang="zh-CN" altLang="en-US" sz="1600" kern="0" dirty="0">
                    <a:solidFill>
                      <a:prstClr val="white"/>
                    </a:solidFill>
                    <a:latin typeface="黑体"/>
                    <a:ea typeface="黑体"/>
                  </a:rPr>
                  <a:t>中心</a:t>
                </a:r>
                <a:r>
                  <a:rPr kumimoji="1" lang="en-US" altLang="zh-CN" sz="1600" kern="0" dirty="0">
                    <a:solidFill>
                      <a:prstClr val="white"/>
                    </a:solidFill>
                    <a:latin typeface="黑体"/>
                    <a:ea typeface="黑体"/>
                  </a:rPr>
                  <a:t>B</a:t>
                </a:r>
                <a:endParaRPr kumimoji="1" lang="zh-CN" altLang="en-US" sz="1600" kern="0" dirty="0">
                  <a:solidFill>
                    <a:prstClr val="white"/>
                  </a:solidFill>
                  <a:latin typeface="黑体"/>
                  <a:ea typeface="黑体"/>
                </a:endParaRPr>
              </a:p>
            </p:txBody>
          </p:sp>
          <p:cxnSp>
            <p:nvCxnSpPr>
              <p:cNvPr id="63" name="直线箭头连接符 125">
                <a:extLst>
                  <a:ext uri="{FF2B5EF4-FFF2-40B4-BE49-F238E27FC236}">
                    <a16:creationId xmlns:a16="http://schemas.microsoft.com/office/drawing/2014/main" id="{7C26AF0E-AD34-9614-D35D-49CDFA9C85E4}"/>
                  </a:ext>
                </a:extLst>
              </p:cNvPr>
              <p:cNvCxnSpPr>
                <a:endCxn id="61" idx="0"/>
              </p:cNvCxnSpPr>
              <p:nvPr/>
            </p:nvCxnSpPr>
            <p:spPr>
              <a:xfrm flipH="1">
                <a:off x="5728092" y="3065911"/>
                <a:ext cx="604875" cy="732375"/>
              </a:xfrm>
              <a:prstGeom prst="straightConnector1">
                <a:avLst/>
              </a:prstGeom>
              <a:noFill/>
              <a:ln w="9525" cap="flat" cmpd="sng" algn="ctr">
                <a:solidFill>
                  <a:srgbClr val="FFCC66">
                    <a:shade val="95000"/>
                    <a:satMod val="105000"/>
                  </a:srgbClr>
                </a:solidFill>
                <a:prstDash val="solid"/>
                <a:tailEnd type="triangle"/>
              </a:ln>
              <a:effectLst/>
            </p:spPr>
          </p:cxnSp>
          <p:cxnSp>
            <p:nvCxnSpPr>
              <p:cNvPr id="64" name="直线箭头连接符 128">
                <a:extLst>
                  <a:ext uri="{FF2B5EF4-FFF2-40B4-BE49-F238E27FC236}">
                    <a16:creationId xmlns:a16="http://schemas.microsoft.com/office/drawing/2014/main" id="{93BA8EBE-2130-DE11-7AB7-2D70E302C1CB}"/>
                  </a:ext>
                </a:extLst>
              </p:cNvPr>
              <p:cNvCxnSpPr>
                <a:endCxn id="62" idx="0"/>
              </p:cNvCxnSpPr>
              <p:nvPr/>
            </p:nvCxnSpPr>
            <p:spPr>
              <a:xfrm>
                <a:off x="6586881" y="3065911"/>
                <a:ext cx="495082" cy="732375"/>
              </a:xfrm>
              <a:prstGeom prst="straightConnector1">
                <a:avLst/>
              </a:prstGeom>
              <a:noFill/>
              <a:ln w="9525" cap="flat" cmpd="sng" algn="ctr">
                <a:solidFill>
                  <a:srgbClr val="FFCC66">
                    <a:shade val="95000"/>
                    <a:satMod val="105000"/>
                  </a:srgbClr>
                </a:solidFill>
                <a:prstDash val="solid"/>
                <a:tailEnd type="triangle"/>
              </a:ln>
              <a:effectLst/>
            </p:spPr>
          </p:cxnSp>
          <p:sp>
            <p:nvSpPr>
              <p:cNvPr id="65" name="文本框 64">
                <a:extLst>
                  <a:ext uri="{FF2B5EF4-FFF2-40B4-BE49-F238E27FC236}">
                    <a16:creationId xmlns:a16="http://schemas.microsoft.com/office/drawing/2014/main" id="{3635DEFC-E627-10AD-65C5-4DBBF983EC77}"/>
                  </a:ext>
                </a:extLst>
              </p:cNvPr>
              <p:cNvSpPr txBox="1"/>
              <p:nvPr/>
            </p:nvSpPr>
            <p:spPr>
              <a:xfrm>
                <a:off x="5463331" y="2607552"/>
                <a:ext cx="826208" cy="288838"/>
              </a:xfrm>
              <a:prstGeom prst="rect">
                <a:avLst/>
              </a:prstGeom>
              <a:noFill/>
            </p:spPr>
            <p:txBody>
              <a:bodyPr wrap="square" rtlCol="0">
                <a:spAutoFit/>
              </a:bodyPr>
              <a:lstStyle/>
              <a:p>
                <a:pPr defTabSz="914034" fontAlgn="base">
                  <a:spcBef>
                    <a:spcPct val="0"/>
                  </a:spcBef>
                  <a:spcAft>
                    <a:spcPct val="0"/>
                  </a:spcAft>
                  <a:defRPr/>
                </a:pPr>
                <a:r>
                  <a:rPr kumimoji="1" lang="zh-CN" altLang="en-US" kern="0" dirty="0">
                    <a:solidFill>
                      <a:prstClr val="black"/>
                    </a:solidFill>
                    <a:latin typeface="黑体"/>
                    <a:ea typeface="黑体"/>
                  </a:rPr>
                  <a:t>用户</a:t>
                </a:r>
              </a:p>
            </p:txBody>
          </p:sp>
        </p:grpSp>
        <p:sp>
          <p:nvSpPr>
            <p:cNvPr id="81" name="左右箭头 80">
              <a:extLst>
                <a:ext uri="{FF2B5EF4-FFF2-40B4-BE49-F238E27FC236}">
                  <a16:creationId xmlns:a16="http://schemas.microsoft.com/office/drawing/2014/main" id="{17130CD0-D598-39F7-3038-5319B717A970}"/>
                </a:ext>
              </a:extLst>
            </p:cNvPr>
            <p:cNvSpPr/>
            <p:nvPr/>
          </p:nvSpPr>
          <p:spPr bwMode="auto">
            <a:xfrm>
              <a:off x="1692211" y="3167286"/>
              <a:ext cx="425145" cy="150210"/>
            </a:xfrm>
            <a:prstGeom prst="leftRightArrow">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01" tIns="34251" rIns="68501" bIns="34251" numCol="1" rtlCol="0" anchor="t" anchorCtr="0" compatLnSpc="1">
              <a:prstTxWarp prst="textNoShape">
                <a:avLst/>
              </a:prstTxWarp>
            </a:bodyPr>
            <a:lstStyle/>
            <a:p>
              <a:pPr defTabSz="685006" fontAlgn="base">
                <a:spcBef>
                  <a:spcPct val="0"/>
                </a:spcBef>
                <a:spcAft>
                  <a:spcPct val="0"/>
                </a:spcAft>
                <a:buClr>
                  <a:srgbClr val="CC9900"/>
                </a:buClr>
                <a:buFont typeface="Wingdings" pitchFamily="2" charset="2"/>
                <a:buChar char="n"/>
                <a:defRPr/>
              </a:pPr>
              <a:endParaRPr lang="zh-CN" altLang="en-US" kern="0">
                <a:solidFill>
                  <a:srgbClr val="000000"/>
                </a:solidFill>
                <a:latin typeface="黑体"/>
                <a:ea typeface="黑体"/>
              </a:endParaRPr>
            </a:p>
          </p:txBody>
        </p:sp>
        <p:sp>
          <p:nvSpPr>
            <p:cNvPr id="82" name="文本框 81">
              <a:extLst>
                <a:ext uri="{FF2B5EF4-FFF2-40B4-BE49-F238E27FC236}">
                  <a16:creationId xmlns:a16="http://schemas.microsoft.com/office/drawing/2014/main" id="{D2CE6C90-AAF6-34C3-4851-F530155FCE07}"/>
                </a:ext>
              </a:extLst>
            </p:cNvPr>
            <p:cNvSpPr txBox="1"/>
            <p:nvPr/>
          </p:nvSpPr>
          <p:spPr>
            <a:xfrm>
              <a:off x="1500205" y="2808209"/>
              <a:ext cx="1114481" cy="234157"/>
            </a:xfrm>
            <a:prstGeom prst="rect">
              <a:avLst/>
            </a:prstGeom>
            <a:noFill/>
          </p:spPr>
          <p:txBody>
            <a:bodyPr wrap="none" rtlCol="0">
              <a:spAutoFit/>
            </a:bodyPr>
            <a:lstStyle/>
            <a:p>
              <a:pPr defTabSz="914034" fontAlgn="base">
                <a:spcBef>
                  <a:spcPct val="0"/>
                </a:spcBef>
                <a:spcAft>
                  <a:spcPct val="0"/>
                </a:spcAft>
                <a:defRPr/>
              </a:pPr>
              <a:r>
                <a:rPr kumimoji="1" lang="zh-CN" altLang="en-US" dirty="0">
                  <a:solidFill>
                    <a:prstClr val="black"/>
                  </a:solidFill>
                  <a:latin typeface="黑体"/>
                  <a:ea typeface="黑体"/>
                </a:rPr>
                <a:t>数据双向复制</a:t>
              </a:r>
              <a:endParaRPr kumimoji="1" lang="en-US" altLang="zh-CN" dirty="0">
                <a:solidFill>
                  <a:prstClr val="black"/>
                </a:solidFill>
                <a:latin typeface="黑体"/>
                <a:ea typeface="黑体"/>
              </a:endParaRPr>
            </a:p>
          </p:txBody>
        </p:sp>
        <p:sp>
          <p:nvSpPr>
            <p:cNvPr id="83" name="文本框 82">
              <a:extLst>
                <a:ext uri="{FF2B5EF4-FFF2-40B4-BE49-F238E27FC236}">
                  <a16:creationId xmlns:a16="http://schemas.microsoft.com/office/drawing/2014/main" id="{202A9B0E-B249-6DEC-A6D5-8F0957AEEA10}"/>
                </a:ext>
              </a:extLst>
            </p:cNvPr>
            <p:cNvSpPr txBox="1"/>
            <p:nvPr/>
          </p:nvSpPr>
          <p:spPr>
            <a:xfrm>
              <a:off x="1053479" y="2717658"/>
              <a:ext cx="458904" cy="234157"/>
            </a:xfrm>
            <a:prstGeom prst="rect">
              <a:avLst/>
            </a:prstGeom>
            <a:noFill/>
          </p:spPr>
          <p:txBody>
            <a:bodyPr wrap="none" rtlCol="0">
              <a:spAutoFit/>
            </a:bodyPr>
            <a:lstStyle/>
            <a:p>
              <a:pPr defTabSz="914034" fontAlgn="base">
                <a:spcBef>
                  <a:spcPct val="0"/>
                </a:spcBef>
                <a:spcAft>
                  <a:spcPct val="0"/>
                </a:spcAft>
                <a:defRPr/>
              </a:pPr>
              <a:r>
                <a:rPr kumimoji="1" lang="zh-CN" altLang="en-US" dirty="0">
                  <a:solidFill>
                    <a:prstClr val="black"/>
                  </a:solidFill>
                  <a:latin typeface="黑体"/>
                  <a:ea typeface="黑体"/>
                </a:rPr>
                <a:t>读写</a:t>
              </a:r>
            </a:p>
          </p:txBody>
        </p:sp>
        <p:sp>
          <p:nvSpPr>
            <p:cNvPr id="84" name="文本框 83">
              <a:extLst>
                <a:ext uri="{FF2B5EF4-FFF2-40B4-BE49-F238E27FC236}">
                  <a16:creationId xmlns:a16="http://schemas.microsoft.com/office/drawing/2014/main" id="{664F8721-40D7-D99C-4C71-818BE02F6E22}"/>
                </a:ext>
              </a:extLst>
            </p:cNvPr>
            <p:cNvSpPr txBox="1"/>
            <p:nvPr/>
          </p:nvSpPr>
          <p:spPr>
            <a:xfrm>
              <a:off x="2353299" y="2633730"/>
              <a:ext cx="507418" cy="234157"/>
            </a:xfrm>
            <a:prstGeom prst="rect">
              <a:avLst/>
            </a:prstGeom>
            <a:noFill/>
          </p:spPr>
          <p:txBody>
            <a:bodyPr wrap="square" rtlCol="0">
              <a:spAutoFit/>
            </a:bodyPr>
            <a:lstStyle/>
            <a:p>
              <a:pPr defTabSz="914034" fontAlgn="base">
                <a:spcBef>
                  <a:spcPct val="0"/>
                </a:spcBef>
                <a:spcAft>
                  <a:spcPct val="0"/>
                </a:spcAft>
                <a:defRPr/>
              </a:pPr>
              <a:r>
                <a:rPr kumimoji="1" lang="zh-CN" altLang="en-US" dirty="0">
                  <a:solidFill>
                    <a:prstClr val="black"/>
                  </a:solidFill>
                  <a:latin typeface="黑体"/>
                  <a:ea typeface="黑体"/>
                </a:rPr>
                <a:t>读写</a:t>
              </a:r>
            </a:p>
          </p:txBody>
        </p:sp>
      </p:grpSp>
      <p:sp>
        <p:nvSpPr>
          <p:cNvPr id="97" name="矩形 96">
            <a:extLst>
              <a:ext uri="{FF2B5EF4-FFF2-40B4-BE49-F238E27FC236}">
                <a16:creationId xmlns:a16="http://schemas.microsoft.com/office/drawing/2014/main" id="{15D2F5C7-DE96-189B-980A-FC035911ECF8}"/>
              </a:ext>
            </a:extLst>
          </p:cNvPr>
          <p:cNvSpPr/>
          <p:nvPr/>
        </p:nvSpPr>
        <p:spPr>
          <a:xfrm>
            <a:off x="4563468" y="1469305"/>
            <a:ext cx="2312595" cy="400110"/>
          </a:xfrm>
          <a:prstGeom prst="rect">
            <a:avLst/>
          </a:prstGeom>
          <a:solidFill>
            <a:srgbClr val="1F497D">
              <a:lumMod val="40000"/>
              <a:lumOff val="60000"/>
            </a:srgbClr>
          </a:solidFill>
        </p:spPr>
        <p:txBody>
          <a:bodyPr wrap="square">
            <a:spAutoFit/>
          </a:bodyPr>
          <a:lstStyle/>
          <a:p>
            <a:pPr marL="0" marR="0" lvl="0" indent="0" algn="ctr" defTabSz="914034"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两地三中心</a:t>
            </a:r>
          </a:p>
        </p:txBody>
      </p:sp>
      <p:grpSp>
        <p:nvGrpSpPr>
          <p:cNvPr id="106" name="组合 105">
            <a:extLst>
              <a:ext uri="{FF2B5EF4-FFF2-40B4-BE49-F238E27FC236}">
                <a16:creationId xmlns:a16="http://schemas.microsoft.com/office/drawing/2014/main" id="{5A51EABD-92EF-ABA2-6A58-D4B18A2B43AD}"/>
              </a:ext>
            </a:extLst>
          </p:cNvPr>
          <p:cNvGrpSpPr/>
          <p:nvPr/>
        </p:nvGrpSpPr>
        <p:grpSpPr>
          <a:xfrm>
            <a:off x="4110375" y="2116337"/>
            <a:ext cx="3595500" cy="2921880"/>
            <a:chOff x="555822" y="3605002"/>
            <a:chExt cx="2217863" cy="1621635"/>
          </a:xfrm>
        </p:grpSpPr>
        <p:sp>
          <p:nvSpPr>
            <p:cNvPr id="85" name="矩形 84">
              <a:extLst>
                <a:ext uri="{FF2B5EF4-FFF2-40B4-BE49-F238E27FC236}">
                  <a16:creationId xmlns:a16="http://schemas.microsoft.com/office/drawing/2014/main" id="{2EA2D5DA-7F1D-5643-5C94-DE44A8166135}"/>
                </a:ext>
              </a:extLst>
            </p:cNvPr>
            <p:cNvSpPr/>
            <p:nvPr/>
          </p:nvSpPr>
          <p:spPr>
            <a:xfrm>
              <a:off x="555822" y="3605002"/>
              <a:ext cx="2217863" cy="1621635"/>
            </a:xfrm>
            <a:prstGeom prst="rect">
              <a:avLst/>
            </a:prstGeom>
            <a:solidFill>
              <a:srgbClr val="FFFFFF"/>
            </a:solidFill>
            <a:ln w="25400" cap="flat" cmpd="sng" algn="ctr">
              <a:solidFill>
                <a:srgbClr val="FFFFFF">
                  <a:lumMod val="95000"/>
                </a:srgbClr>
              </a:solidFill>
              <a:prstDash val="solid"/>
            </a:ln>
            <a:effectLst/>
          </p:spPr>
          <p:txBody>
            <a:bodyPr rtlCol="0" anchor="ctr"/>
            <a:lstStyle/>
            <a:p>
              <a:pPr algn="ctr" defTabSz="914034" fontAlgn="base">
                <a:spcBef>
                  <a:spcPct val="0"/>
                </a:spcBef>
                <a:spcAft>
                  <a:spcPct val="0"/>
                </a:spcAft>
                <a:defRPr/>
              </a:pPr>
              <a:endParaRPr kumimoji="1" lang="zh-CN" altLang="en-US" kern="0">
                <a:solidFill>
                  <a:prstClr val="white"/>
                </a:solidFill>
                <a:latin typeface="黑体"/>
                <a:ea typeface="黑体"/>
              </a:endParaRPr>
            </a:p>
          </p:txBody>
        </p:sp>
        <p:pic>
          <p:nvPicPr>
            <p:cNvPr id="86" name="图片 85">
              <a:extLst>
                <a:ext uri="{FF2B5EF4-FFF2-40B4-BE49-F238E27FC236}">
                  <a16:creationId xmlns:a16="http://schemas.microsoft.com/office/drawing/2014/main" id="{3646D654-1259-3188-3E54-AF4D204F3EA6}"/>
                </a:ext>
              </a:extLst>
            </p:cNvPr>
            <p:cNvPicPr>
              <a:picLocks noChangeAspect="1"/>
            </p:cNvPicPr>
            <p:nvPr/>
          </p:nvPicPr>
          <p:blipFill>
            <a:blip r:embed="rId3" cstate="print"/>
            <a:stretch>
              <a:fillRect/>
            </a:stretch>
          </p:blipFill>
          <p:spPr>
            <a:xfrm>
              <a:off x="1410935" y="3640865"/>
              <a:ext cx="720379" cy="324877"/>
            </a:xfrm>
            <a:prstGeom prst="rect">
              <a:avLst/>
            </a:prstGeom>
          </p:spPr>
        </p:pic>
        <p:sp>
          <p:nvSpPr>
            <p:cNvPr id="87" name="矩形 86">
              <a:extLst>
                <a:ext uri="{FF2B5EF4-FFF2-40B4-BE49-F238E27FC236}">
                  <a16:creationId xmlns:a16="http://schemas.microsoft.com/office/drawing/2014/main" id="{32C652BE-8BA8-6384-59F8-9FA58596B8BF}"/>
                </a:ext>
              </a:extLst>
            </p:cNvPr>
            <p:cNvSpPr/>
            <p:nvPr/>
          </p:nvSpPr>
          <p:spPr>
            <a:xfrm>
              <a:off x="680620" y="4359189"/>
              <a:ext cx="708763" cy="365820"/>
            </a:xfrm>
            <a:prstGeom prst="rect">
              <a:avLst/>
            </a:prstGeom>
            <a:solidFill>
              <a:srgbClr val="00B050"/>
            </a:solidFill>
            <a:ln w="25400" cap="flat" cmpd="sng" algn="ctr">
              <a:solidFill>
                <a:srgbClr val="FFFFFF">
                  <a:lumMod val="95000"/>
                </a:srgbClr>
              </a:solidFill>
              <a:prstDash val="solid"/>
            </a:ln>
            <a:effectLst/>
          </p:spPr>
          <p:txBody>
            <a:bodyPr rtlCol="0" anchor="ctr"/>
            <a:lstStyle/>
            <a:p>
              <a:pPr algn="ctr" defTabSz="914034" fontAlgn="base">
                <a:spcBef>
                  <a:spcPct val="0"/>
                </a:spcBef>
                <a:spcAft>
                  <a:spcPct val="0"/>
                </a:spcAft>
                <a:defRPr/>
              </a:pPr>
              <a:r>
                <a:rPr kumimoji="1" lang="zh-CN" altLang="en-US" kern="0" dirty="0">
                  <a:solidFill>
                    <a:prstClr val="white"/>
                  </a:solidFill>
                  <a:latin typeface="黑体"/>
                  <a:ea typeface="黑体"/>
                </a:rPr>
                <a:t>同城数据中心</a:t>
              </a:r>
              <a:r>
                <a:rPr kumimoji="1" lang="en-US" altLang="zh-CN" kern="0" dirty="0">
                  <a:solidFill>
                    <a:prstClr val="white"/>
                  </a:solidFill>
                  <a:latin typeface="黑体"/>
                  <a:ea typeface="黑体"/>
                </a:rPr>
                <a:t>A</a:t>
              </a:r>
              <a:endParaRPr kumimoji="1" lang="zh-CN" altLang="en-US" kern="0" dirty="0">
                <a:solidFill>
                  <a:prstClr val="white"/>
                </a:solidFill>
                <a:latin typeface="黑体"/>
                <a:ea typeface="黑体"/>
              </a:endParaRPr>
            </a:p>
          </p:txBody>
        </p:sp>
        <p:sp>
          <p:nvSpPr>
            <p:cNvPr id="88" name="矩形 87">
              <a:extLst>
                <a:ext uri="{FF2B5EF4-FFF2-40B4-BE49-F238E27FC236}">
                  <a16:creationId xmlns:a16="http://schemas.microsoft.com/office/drawing/2014/main" id="{0E57E03B-992A-3764-9694-BCE1CFDC9398}"/>
                </a:ext>
              </a:extLst>
            </p:cNvPr>
            <p:cNvSpPr/>
            <p:nvPr/>
          </p:nvSpPr>
          <p:spPr>
            <a:xfrm>
              <a:off x="1971845" y="4383457"/>
              <a:ext cx="748584" cy="346980"/>
            </a:xfrm>
            <a:prstGeom prst="rect">
              <a:avLst/>
            </a:prstGeom>
            <a:solidFill>
              <a:srgbClr val="00B050"/>
            </a:solidFill>
            <a:ln w="25400" cap="flat" cmpd="sng" algn="ctr">
              <a:solidFill>
                <a:srgbClr val="FFFFFF">
                  <a:lumMod val="95000"/>
                </a:srgbClr>
              </a:solidFill>
              <a:prstDash val="solid"/>
            </a:ln>
            <a:effectLst/>
          </p:spPr>
          <p:txBody>
            <a:bodyPr rtlCol="0" anchor="ctr"/>
            <a:lstStyle/>
            <a:p>
              <a:pPr algn="ctr" defTabSz="914034" fontAlgn="base">
                <a:spcBef>
                  <a:spcPct val="0"/>
                </a:spcBef>
                <a:spcAft>
                  <a:spcPct val="0"/>
                </a:spcAft>
                <a:defRPr/>
              </a:pPr>
              <a:r>
                <a:rPr kumimoji="1" lang="zh-CN" altLang="en-US" kern="0" dirty="0">
                  <a:solidFill>
                    <a:prstClr val="white"/>
                  </a:solidFill>
                  <a:latin typeface="黑体"/>
                  <a:ea typeface="黑体"/>
                </a:rPr>
                <a:t>同城数据</a:t>
              </a:r>
              <a:endParaRPr kumimoji="1" lang="en-US" altLang="zh-CN" kern="0" dirty="0">
                <a:solidFill>
                  <a:prstClr val="white"/>
                </a:solidFill>
                <a:latin typeface="黑体"/>
                <a:ea typeface="黑体"/>
              </a:endParaRPr>
            </a:p>
            <a:p>
              <a:pPr algn="ctr" defTabSz="914034" fontAlgn="base">
                <a:spcBef>
                  <a:spcPct val="0"/>
                </a:spcBef>
                <a:spcAft>
                  <a:spcPct val="0"/>
                </a:spcAft>
                <a:defRPr/>
              </a:pPr>
              <a:r>
                <a:rPr kumimoji="1" lang="zh-CN" altLang="en-US" kern="0" dirty="0">
                  <a:solidFill>
                    <a:prstClr val="white"/>
                  </a:solidFill>
                  <a:latin typeface="黑体"/>
                  <a:ea typeface="黑体"/>
                </a:rPr>
                <a:t>中心</a:t>
              </a:r>
              <a:r>
                <a:rPr kumimoji="1" lang="en-US" altLang="zh-CN" kern="0" dirty="0">
                  <a:solidFill>
                    <a:prstClr val="white"/>
                  </a:solidFill>
                  <a:latin typeface="黑体"/>
                  <a:ea typeface="黑体"/>
                </a:rPr>
                <a:t>B</a:t>
              </a:r>
              <a:endParaRPr kumimoji="1" lang="zh-CN" altLang="en-US" kern="0" dirty="0">
                <a:solidFill>
                  <a:prstClr val="white"/>
                </a:solidFill>
                <a:latin typeface="黑体"/>
                <a:ea typeface="黑体"/>
              </a:endParaRPr>
            </a:p>
          </p:txBody>
        </p:sp>
        <p:cxnSp>
          <p:nvCxnSpPr>
            <p:cNvPr id="89" name="直线箭头连接符 105">
              <a:extLst>
                <a:ext uri="{FF2B5EF4-FFF2-40B4-BE49-F238E27FC236}">
                  <a16:creationId xmlns:a16="http://schemas.microsoft.com/office/drawing/2014/main" id="{6FD7EECB-D4B9-F21D-AB07-11D3B91A6FBA}"/>
                </a:ext>
              </a:extLst>
            </p:cNvPr>
            <p:cNvCxnSpPr>
              <a:stCxn id="86" idx="2"/>
              <a:endCxn id="87" idx="0"/>
            </p:cNvCxnSpPr>
            <p:nvPr/>
          </p:nvCxnSpPr>
          <p:spPr>
            <a:xfrm flipH="1">
              <a:off x="1035002" y="3965743"/>
              <a:ext cx="736123" cy="393447"/>
            </a:xfrm>
            <a:prstGeom prst="straightConnector1">
              <a:avLst/>
            </a:prstGeom>
            <a:noFill/>
            <a:ln w="9525" cap="flat" cmpd="sng" algn="ctr">
              <a:solidFill>
                <a:srgbClr val="FFCC66">
                  <a:shade val="95000"/>
                  <a:satMod val="105000"/>
                </a:srgbClr>
              </a:solidFill>
              <a:prstDash val="solid"/>
              <a:tailEnd type="triangle"/>
            </a:ln>
            <a:effectLst/>
          </p:spPr>
        </p:cxnSp>
        <p:cxnSp>
          <p:nvCxnSpPr>
            <p:cNvPr id="90" name="直线箭头连接符 106">
              <a:extLst>
                <a:ext uri="{FF2B5EF4-FFF2-40B4-BE49-F238E27FC236}">
                  <a16:creationId xmlns:a16="http://schemas.microsoft.com/office/drawing/2014/main" id="{37E7F9E9-B558-AB61-D136-C53DA24F2EF1}"/>
                </a:ext>
              </a:extLst>
            </p:cNvPr>
            <p:cNvCxnSpPr>
              <a:stCxn id="86" idx="2"/>
              <a:endCxn id="88" idx="0"/>
            </p:cNvCxnSpPr>
            <p:nvPr/>
          </p:nvCxnSpPr>
          <p:spPr>
            <a:xfrm>
              <a:off x="1771125" y="3965741"/>
              <a:ext cx="575014" cy="417716"/>
            </a:xfrm>
            <a:prstGeom prst="straightConnector1">
              <a:avLst/>
            </a:prstGeom>
            <a:noFill/>
            <a:ln w="9525" cap="flat" cmpd="sng" algn="ctr">
              <a:solidFill>
                <a:srgbClr val="FFCC66">
                  <a:shade val="95000"/>
                  <a:satMod val="105000"/>
                </a:srgbClr>
              </a:solidFill>
              <a:prstDash val="solid"/>
              <a:tailEnd type="triangle"/>
            </a:ln>
            <a:effectLst/>
          </p:spPr>
        </p:cxnSp>
        <p:sp>
          <p:nvSpPr>
            <p:cNvPr id="91" name="矩形 90">
              <a:extLst>
                <a:ext uri="{FF2B5EF4-FFF2-40B4-BE49-F238E27FC236}">
                  <a16:creationId xmlns:a16="http://schemas.microsoft.com/office/drawing/2014/main" id="{70B415E6-1453-8C1C-980C-1EDF2D468BCF}"/>
                </a:ext>
              </a:extLst>
            </p:cNvPr>
            <p:cNvSpPr/>
            <p:nvPr/>
          </p:nvSpPr>
          <p:spPr>
            <a:xfrm>
              <a:off x="1287508" y="4801303"/>
              <a:ext cx="748584" cy="402618"/>
            </a:xfrm>
            <a:prstGeom prst="rect">
              <a:avLst/>
            </a:prstGeom>
            <a:solidFill>
              <a:srgbClr val="0070C0"/>
            </a:solidFill>
            <a:ln w="25400" cap="flat" cmpd="sng" algn="ctr">
              <a:solidFill>
                <a:srgbClr val="FFFFFF">
                  <a:lumMod val="95000"/>
                </a:srgbClr>
              </a:solidFill>
              <a:prstDash val="solid"/>
            </a:ln>
            <a:effectLst/>
          </p:spPr>
          <p:txBody>
            <a:bodyPr rtlCol="0" anchor="ctr"/>
            <a:lstStyle/>
            <a:p>
              <a:pPr algn="ctr" defTabSz="914034" fontAlgn="base">
                <a:spcBef>
                  <a:spcPct val="0"/>
                </a:spcBef>
                <a:spcAft>
                  <a:spcPct val="0"/>
                </a:spcAft>
                <a:defRPr/>
              </a:pPr>
              <a:r>
                <a:rPr kumimoji="1" lang="zh-CN" altLang="en-US" kern="0" dirty="0">
                  <a:solidFill>
                    <a:prstClr val="white"/>
                  </a:solidFill>
                  <a:latin typeface="黑体"/>
                  <a:ea typeface="黑体"/>
                </a:rPr>
                <a:t>异地冷备中心</a:t>
              </a:r>
              <a:r>
                <a:rPr kumimoji="1" lang="en-US" altLang="zh-CN" kern="0" dirty="0">
                  <a:solidFill>
                    <a:prstClr val="white"/>
                  </a:solidFill>
                  <a:latin typeface="黑体"/>
                  <a:ea typeface="黑体"/>
                </a:rPr>
                <a:t>C</a:t>
              </a:r>
              <a:endParaRPr kumimoji="1" lang="zh-CN" altLang="en-US" kern="0" dirty="0">
                <a:solidFill>
                  <a:prstClr val="white"/>
                </a:solidFill>
                <a:latin typeface="黑体"/>
                <a:ea typeface="黑体"/>
              </a:endParaRPr>
            </a:p>
          </p:txBody>
        </p:sp>
        <p:cxnSp>
          <p:nvCxnSpPr>
            <p:cNvPr id="92" name="直线箭头连接符 111">
              <a:extLst>
                <a:ext uri="{FF2B5EF4-FFF2-40B4-BE49-F238E27FC236}">
                  <a16:creationId xmlns:a16="http://schemas.microsoft.com/office/drawing/2014/main" id="{B26B48A7-556C-7683-DAF9-9B00C95CAB97}"/>
                </a:ext>
              </a:extLst>
            </p:cNvPr>
            <p:cNvCxnSpPr>
              <a:stCxn id="87" idx="2"/>
              <a:endCxn id="91" idx="0"/>
            </p:cNvCxnSpPr>
            <p:nvPr/>
          </p:nvCxnSpPr>
          <p:spPr>
            <a:xfrm>
              <a:off x="1035001" y="4725010"/>
              <a:ext cx="626800" cy="76293"/>
            </a:xfrm>
            <a:prstGeom prst="straightConnector1">
              <a:avLst/>
            </a:prstGeom>
            <a:noFill/>
            <a:ln w="9525" cap="flat" cmpd="sng" algn="ctr">
              <a:solidFill>
                <a:srgbClr val="FFCC66">
                  <a:shade val="95000"/>
                  <a:satMod val="105000"/>
                </a:srgbClr>
              </a:solidFill>
              <a:prstDash val="solid"/>
              <a:tailEnd type="triangle"/>
            </a:ln>
            <a:effectLst/>
          </p:spPr>
        </p:cxnSp>
        <p:cxnSp>
          <p:nvCxnSpPr>
            <p:cNvPr id="93" name="直线箭头连接符 112">
              <a:extLst>
                <a:ext uri="{FF2B5EF4-FFF2-40B4-BE49-F238E27FC236}">
                  <a16:creationId xmlns:a16="http://schemas.microsoft.com/office/drawing/2014/main" id="{F9BDE876-A704-A5AC-72A6-F0C47EEA77F6}"/>
                </a:ext>
              </a:extLst>
            </p:cNvPr>
            <p:cNvCxnSpPr>
              <a:stCxn id="88" idx="2"/>
              <a:endCxn id="91" idx="0"/>
            </p:cNvCxnSpPr>
            <p:nvPr/>
          </p:nvCxnSpPr>
          <p:spPr>
            <a:xfrm flipH="1">
              <a:off x="1661801" y="4730438"/>
              <a:ext cx="684338" cy="70864"/>
            </a:xfrm>
            <a:prstGeom prst="straightConnector1">
              <a:avLst/>
            </a:prstGeom>
            <a:noFill/>
            <a:ln w="9525" cap="flat" cmpd="sng" algn="ctr">
              <a:solidFill>
                <a:srgbClr val="FFCC66">
                  <a:shade val="95000"/>
                  <a:satMod val="105000"/>
                </a:srgbClr>
              </a:solidFill>
              <a:prstDash val="solid"/>
              <a:tailEnd type="triangle"/>
            </a:ln>
            <a:effectLst/>
          </p:spPr>
        </p:cxnSp>
        <p:sp>
          <p:nvSpPr>
            <p:cNvPr id="94" name="文本框 93">
              <a:extLst>
                <a:ext uri="{FF2B5EF4-FFF2-40B4-BE49-F238E27FC236}">
                  <a16:creationId xmlns:a16="http://schemas.microsoft.com/office/drawing/2014/main" id="{2F18F2A3-D347-9953-F109-CD077344F329}"/>
                </a:ext>
              </a:extLst>
            </p:cNvPr>
            <p:cNvSpPr txBox="1"/>
            <p:nvPr/>
          </p:nvSpPr>
          <p:spPr>
            <a:xfrm>
              <a:off x="672209" y="4773470"/>
              <a:ext cx="652590" cy="358712"/>
            </a:xfrm>
            <a:prstGeom prst="rect">
              <a:avLst/>
            </a:prstGeom>
            <a:noFill/>
          </p:spPr>
          <p:txBody>
            <a:bodyPr wrap="square" rtlCol="0">
              <a:spAutoFit/>
            </a:bodyPr>
            <a:lstStyle/>
            <a:p>
              <a:pPr defTabSz="914034" fontAlgn="base">
                <a:spcBef>
                  <a:spcPct val="0"/>
                </a:spcBef>
                <a:spcAft>
                  <a:spcPct val="0"/>
                </a:spcAft>
                <a:defRPr/>
              </a:pPr>
              <a:r>
                <a:rPr kumimoji="1" lang="zh-CN" altLang="en-US" dirty="0">
                  <a:solidFill>
                    <a:prstClr val="black"/>
                  </a:solidFill>
                  <a:latin typeface="黑体"/>
                  <a:ea typeface="黑体"/>
                </a:rPr>
                <a:t>数据异步复制</a:t>
              </a:r>
            </a:p>
          </p:txBody>
        </p:sp>
        <p:sp>
          <p:nvSpPr>
            <p:cNvPr id="95" name="文本框 94">
              <a:extLst>
                <a:ext uri="{FF2B5EF4-FFF2-40B4-BE49-F238E27FC236}">
                  <a16:creationId xmlns:a16="http://schemas.microsoft.com/office/drawing/2014/main" id="{9AAD233D-5EEA-1BDC-F247-59B25FCC4299}"/>
                </a:ext>
              </a:extLst>
            </p:cNvPr>
            <p:cNvSpPr txBox="1"/>
            <p:nvPr/>
          </p:nvSpPr>
          <p:spPr>
            <a:xfrm>
              <a:off x="2079001" y="4760539"/>
              <a:ext cx="602893" cy="358712"/>
            </a:xfrm>
            <a:prstGeom prst="rect">
              <a:avLst/>
            </a:prstGeom>
            <a:noFill/>
          </p:spPr>
          <p:txBody>
            <a:bodyPr wrap="square" rtlCol="0">
              <a:spAutoFit/>
            </a:bodyPr>
            <a:lstStyle/>
            <a:p>
              <a:pPr defTabSz="914034" fontAlgn="base">
                <a:spcBef>
                  <a:spcPct val="0"/>
                </a:spcBef>
                <a:spcAft>
                  <a:spcPct val="0"/>
                </a:spcAft>
                <a:defRPr/>
              </a:pPr>
              <a:r>
                <a:rPr kumimoji="1" lang="zh-CN" altLang="en-US" dirty="0">
                  <a:solidFill>
                    <a:prstClr val="black"/>
                  </a:solidFill>
                  <a:latin typeface="黑体"/>
                  <a:ea typeface="黑体"/>
                </a:rPr>
                <a:t>数据异步复制</a:t>
              </a:r>
            </a:p>
          </p:txBody>
        </p:sp>
        <p:sp>
          <p:nvSpPr>
            <p:cNvPr id="96" name="文本框 95">
              <a:extLst>
                <a:ext uri="{FF2B5EF4-FFF2-40B4-BE49-F238E27FC236}">
                  <a16:creationId xmlns:a16="http://schemas.microsoft.com/office/drawing/2014/main" id="{9361D682-98FF-CE54-B50E-CBDEFBA7C7CC}"/>
                </a:ext>
              </a:extLst>
            </p:cNvPr>
            <p:cNvSpPr txBox="1"/>
            <p:nvPr/>
          </p:nvSpPr>
          <p:spPr>
            <a:xfrm>
              <a:off x="853428" y="3687426"/>
              <a:ext cx="761447" cy="204978"/>
            </a:xfrm>
            <a:prstGeom prst="rect">
              <a:avLst/>
            </a:prstGeom>
            <a:noFill/>
          </p:spPr>
          <p:txBody>
            <a:bodyPr wrap="square" rtlCol="0">
              <a:spAutoFit/>
            </a:bodyPr>
            <a:lstStyle/>
            <a:p>
              <a:pPr defTabSz="914034" fontAlgn="base">
                <a:spcBef>
                  <a:spcPct val="0"/>
                </a:spcBef>
                <a:spcAft>
                  <a:spcPct val="0"/>
                </a:spcAft>
                <a:defRPr/>
              </a:pPr>
              <a:r>
                <a:rPr kumimoji="1" lang="zh-CN" altLang="en-US" dirty="0">
                  <a:solidFill>
                    <a:prstClr val="black"/>
                  </a:solidFill>
                  <a:latin typeface="黑体"/>
                  <a:ea typeface="黑体"/>
                </a:rPr>
                <a:t>用户</a:t>
              </a:r>
            </a:p>
          </p:txBody>
        </p:sp>
        <p:sp>
          <p:nvSpPr>
            <p:cNvPr id="99" name="文本框 98">
              <a:extLst>
                <a:ext uri="{FF2B5EF4-FFF2-40B4-BE49-F238E27FC236}">
                  <a16:creationId xmlns:a16="http://schemas.microsoft.com/office/drawing/2014/main" id="{3522CD95-EC3E-DB06-C72F-D161B1B74364}"/>
                </a:ext>
              </a:extLst>
            </p:cNvPr>
            <p:cNvSpPr txBox="1"/>
            <p:nvPr/>
          </p:nvSpPr>
          <p:spPr>
            <a:xfrm>
              <a:off x="1410936" y="4173212"/>
              <a:ext cx="637518" cy="358712"/>
            </a:xfrm>
            <a:prstGeom prst="rect">
              <a:avLst/>
            </a:prstGeom>
            <a:noFill/>
          </p:spPr>
          <p:txBody>
            <a:bodyPr wrap="square" rtlCol="0">
              <a:spAutoFit/>
            </a:bodyPr>
            <a:lstStyle/>
            <a:p>
              <a:pPr defTabSz="914034" fontAlgn="base">
                <a:spcBef>
                  <a:spcPct val="0"/>
                </a:spcBef>
                <a:spcAft>
                  <a:spcPct val="0"/>
                </a:spcAft>
                <a:defRPr/>
              </a:pPr>
              <a:r>
                <a:rPr kumimoji="1" lang="zh-CN" altLang="en-US" dirty="0">
                  <a:solidFill>
                    <a:prstClr val="black"/>
                  </a:solidFill>
                  <a:latin typeface="黑体"/>
                  <a:ea typeface="黑体"/>
                </a:rPr>
                <a:t>数据双向复制</a:t>
              </a:r>
              <a:endParaRPr kumimoji="1" lang="en-US" altLang="zh-CN" dirty="0">
                <a:solidFill>
                  <a:prstClr val="black"/>
                </a:solidFill>
                <a:latin typeface="黑体"/>
                <a:ea typeface="黑体"/>
              </a:endParaRPr>
            </a:p>
          </p:txBody>
        </p:sp>
        <p:sp>
          <p:nvSpPr>
            <p:cNvPr id="100" name="左右箭头 99">
              <a:extLst>
                <a:ext uri="{FF2B5EF4-FFF2-40B4-BE49-F238E27FC236}">
                  <a16:creationId xmlns:a16="http://schemas.microsoft.com/office/drawing/2014/main" id="{DDEB1159-9D34-69F4-D1D2-ADDA045E2CA8}"/>
                </a:ext>
              </a:extLst>
            </p:cNvPr>
            <p:cNvSpPr/>
            <p:nvPr/>
          </p:nvSpPr>
          <p:spPr bwMode="auto">
            <a:xfrm>
              <a:off x="1424327" y="4528517"/>
              <a:ext cx="547523" cy="146064"/>
            </a:xfrm>
            <a:prstGeom prst="leftRightArrow">
              <a:avLst/>
            </a:prstGeom>
            <a:noFill/>
            <a:ln>
              <a:solidFill>
                <a:srgbClr val="000000"/>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01" tIns="34251" rIns="68501" bIns="34251" numCol="1" rtlCol="0" anchor="t" anchorCtr="0" compatLnSpc="1">
              <a:prstTxWarp prst="textNoShape">
                <a:avLst/>
              </a:prstTxWarp>
            </a:bodyPr>
            <a:lstStyle/>
            <a:p>
              <a:pPr defTabSz="685006" fontAlgn="base">
                <a:spcBef>
                  <a:spcPct val="0"/>
                </a:spcBef>
                <a:spcAft>
                  <a:spcPct val="0"/>
                </a:spcAft>
                <a:buClr>
                  <a:srgbClr val="CC9900"/>
                </a:buClr>
                <a:buFont typeface="Wingdings" pitchFamily="2" charset="2"/>
                <a:buChar char="n"/>
                <a:defRPr/>
              </a:pPr>
              <a:endParaRPr lang="zh-CN" altLang="en-US" kern="0">
                <a:solidFill>
                  <a:srgbClr val="000000"/>
                </a:solidFill>
                <a:latin typeface="黑体"/>
                <a:ea typeface="黑体"/>
              </a:endParaRPr>
            </a:p>
          </p:txBody>
        </p:sp>
        <p:sp>
          <p:nvSpPr>
            <p:cNvPr id="101" name="文本框 100">
              <a:extLst>
                <a:ext uri="{FF2B5EF4-FFF2-40B4-BE49-F238E27FC236}">
                  <a16:creationId xmlns:a16="http://schemas.microsoft.com/office/drawing/2014/main" id="{10ED0526-98D8-A245-0BD3-FA4A058F184E}"/>
                </a:ext>
              </a:extLst>
            </p:cNvPr>
            <p:cNvSpPr txBox="1"/>
            <p:nvPr/>
          </p:nvSpPr>
          <p:spPr>
            <a:xfrm>
              <a:off x="632183" y="4067724"/>
              <a:ext cx="466382" cy="204978"/>
            </a:xfrm>
            <a:prstGeom prst="rect">
              <a:avLst/>
            </a:prstGeom>
            <a:noFill/>
          </p:spPr>
          <p:txBody>
            <a:bodyPr wrap="square" rtlCol="0">
              <a:spAutoFit/>
            </a:bodyPr>
            <a:lstStyle/>
            <a:p>
              <a:pPr defTabSz="914034" fontAlgn="base">
                <a:spcBef>
                  <a:spcPct val="0"/>
                </a:spcBef>
                <a:spcAft>
                  <a:spcPct val="0"/>
                </a:spcAft>
                <a:defRPr/>
              </a:pPr>
              <a:r>
                <a:rPr kumimoji="1" lang="zh-CN" altLang="en-US" dirty="0">
                  <a:solidFill>
                    <a:prstClr val="black"/>
                  </a:solidFill>
                  <a:latin typeface="黑体"/>
                  <a:ea typeface="黑体"/>
                </a:rPr>
                <a:t>读写</a:t>
              </a:r>
            </a:p>
          </p:txBody>
        </p:sp>
        <p:sp>
          <p:nvSpPr>
            <p:cNvPr id="102" name="文本框 101">
              <a:extLst>
                <a:ext uri="{FF2B5EF4-FFF2-40B4-BE49-F238E27FC236}">
                  <a16:creationId xmlns:a16="http://schemas.microsoft.com/office/drawing/2014/main" id="{A670CF6A-F7F4-9ADD-D6B3-01BB65576E3E}"/>
                </a:ext>
              </a:extLst>
            </p:cNvPr>
            <p:cNvSpPr txBox="1"/>
            <p:nvPr/>
          </p:nvSpPr>
          <p:spPr>
            <a:xfrm>
              <a:off x="2286176" y="4083001"/>
              <a:ext cx="398685" cy="204978"/>
            </a:xfrm>
            <a:prstGeom prst="rect">
              <a:avLst/>
            </a:prstGeom>
            <a:noFill/>
          </p:spPr>
          <p:txBody>
            <a:bodyPr wrap="none" rtlCol="0">
              <a:spAutoFit/>
            </a:bodyPr>
            <a:lstStyle/>
            <a:p>
              <a:pPr defTabSz="914034" fontAlgn="base">
                <a:spcBef>
                  <a:spcPct val="0"/>
                </a:spcBef>
                <a:spcAft>
                  <a:spcPct val="0"/>
                </a:spcAft>
                <a:defRPr/>
              </a:pPr>
              <a:r>
                <a:rPr kumimoji="1" lang="zh-CN" altLang="en-US" dirty="0">
                  <a:solidFill>
                    <a:prstClr val="black"/>
                  </a:solidFill>
                  <a:latin typeface="黑体"/>
                  <a:ea typeface="黑体"/>
                </a:rPr>
                <a:t>读写</a:t>
              </a:r>
            </a:p>
          </p:txBody>
        </p:sp>
      </p:grpSp>
      <p:grpSp>
        <p:nvGrpSpPr>
          <p:cNvPr id="108" name="组合 107">
            <a:extLst>
              <a:ext uri="{FF2B5EF4-FFF2-40B4-BE49-F238E27FC236}">
                <a16:creationId xmlns:a16="http://schemas.microsoft.com/office/drawing/2014/main" id="{9A0FE648-30FD-B16F-988D-4960090D4E87}"/>
              </a:ext>
            </a:extLst>
          </p:cNvPr>
          <p:cNvGrpSpPr/>
          <p:nvPr/>
        </p:nvGrpSpPr>
        <p:grpSpPr>
          <a:xfrm>
            <a:off x="8454515" y="2116337"/>
            <a:ext cx="3553816" cy="2921880"/>
            <a:chOff x="8583534" y="2061834"/>
            <a:chExt cx="2517500" cy="1949165"/>
          </a:xfrm>
        </p:grpSpPr>
        <p:sp>
          <p:nvSpPr>
            <p:cNvPr id="68" name="矩形 67">
              <a:extLst>
                <a:ext uri="{FF2B5EF4-FFF2-40B4-BE49-F238E27FC236}">
                  <a16:creationId xmlns:a16="http://schemas.microsoft.com/office/drawing/2014/main" id="{6B138CEE-DCC1-6951-27E4-397D180FFF41}"/>
                </a:ext>
              </a:extLst>
            </p:cNvPr>
            <p:cNvSpPr/>
            <p:nvPr/>
          </p:nvSpPr>
          <p:spPr>
            <a:xfrm>
              <a:off x="8583534" y="2061834"/>
              <a:ext cx="2420411" cy="1949165"/>
            </a:xfrm>
            <a:prstGeom prst="rect">
              <a:avLst/>
            </a:prstGeom>
            <a:solidFill>
              <a:srgbClr val="FFFFFF"/>
            </a:solidFill>
            <a:ln w="25400" cap="flat" cmpd="sng" algn="ctr">
              <a:solidFill>
                <a:srgbClr val="FFFFFF">
                  <a:lumMod val="95000"/>
                </a:srgbClr>
              </a:solidFill>
              <a:prstDash val="solid"/>
            </a:ln>
            <a:effectLst/>
          </p:spPr>
          <p:txBody>
            <a:bodyPr rtlCol="0" anchor="ctr"/>
            <a:lstStyle/>
            <a:p>
              <a:pPr algn="ctr" defTabSz="914034" fontAlgn="base">
                <a:spcBef>
                  <a:spcPct val="0"/>
                </a:spcBef>
                <a:spcAft>
                  <a:spcPct val="0"/>
                </a:spcAft>
                <a:defRPr/>
              </a:pPr>
              <a:endParaRPr kumimoji="1" lang="zh-CN" altLang="en-US" sz="2000" kern="0">
                <a:solidFill>
                  <a:prstClr val="white"/>
                </a:solidFill>
                <a:latin typeface="黑体"/>
                <a:ea typeface="黑体"/>
              </a:endParaRPr>
            </a:p>
          </p:txBody>
        </p:sp>
        <p:pic>
          <p:nvPicPr>
            <p:cNvPr id="69" name="图片 68">
              <a:extLst>
                <a:ext uri="{FF2B5EF4-FFF2-40B4-BE49-F238E27FC236}">
                  <a16:creationId xmlns:a16="http://schemas.microsoft.com/office/drawing/2014/main" id="{9384B719-A798-785C-D162-6D1EAC528533}"/>
                </a:ext>
              </a:extLst>
            </p:cNvPr>
            <p:cNvPicPr>
              <a:picLocks noChangeAspect="1"/>
            </p:cNvPicPr>
            <p:nvPr/>
          </p:nvPicPr>
          <p:blipFill>
            <a:blip r:embed="rId3" cstate="print"/>
            <a:stretch>
              <a:fillRect/>
            </a:stretch>
          </p:blipFill>
          <p:spPr>
            <a:xfrm>
              <a:off x="9450979" y="2123055"/>
              <a:ext cx="720379" cy="362183"/>
            </a:xfrm>
            <a:prstGeom prst="rect">
              <a:avLst/>
            </a:prstGeom>
          </p:spPr>
        </p:pic>
        <p:cxnSp>
          <p:nvCxnSpPr>
            <p:cNvPr id="70" name="直线箭头连接符 91">
              <a:extLst>
                <a:ext uri="{FF2B5EF4-FFF2-40B4-BE49-F238E27FC236}">
                  <a16:creationId xmlns:a16="http://schemas.microsoft.com/office/drawing/2014/main" id="{2F047235-06F2-8700-7D5E-4F171BE67548}"/>
                </a:ext>
              </a:extLst>
            </p:cNvPr>
            <p:cNvCxnSpPr>
              <a:cxnSpLocks/>
              <a:stCxn id="69" idx="2"/>
              <a:endCxn id="77" idx="0"/>
            </p:cNvCxnSpPr>
            <p:nvPr/>
          </p:nvCxnSpPr>
          <p:spPr>
            <a:xfrm flipH="1">
              <a:off x="9076147" y="2485238"/>
              <a:ext cx="735022" cy="388908"/>
            </a:xfrm>
            <a:prstGeom prst="straightConnector1">
              <a:avLst/>
            </a:prstGeom>
            <a:noFill/>
            <a:ln w="9525" cap="flat" cmpd="sng" algn="ctr">
              <a:solidFill>
                <a:srgbClr val="FFCC66">
                  <a:shade val="95000"/>
                  <a:satMod val="105000"/>
                </a:srgbClr>
              </a:solidFill>
              <a:prstDash val="solid"/>
              <a:tailEnd type="triangle"/>
            </a:ln>
            <a:effectLst/>
          </p:spPr>
        </p:cxnSp>
        <p:cxnSp>
          <p:nvCxnSpPr>
            <p:cNvPr id="71" name="直线箭头连接符 92">
              <a:extLst>
                <a:ext uri="{FF2B5EF4-FFF2-40B4-BE49-F238E27FC236}">
                  <a16:creationId xmlns:a16="http://schemas.microsoft.com/office/drawing/2014/main" id="{EF461F06-CC8B-EB28-B010-7F7A7E9CEA02}"/>
                </a:ext>
              </a:extLst>
            </p:cNvPr>
            <p:cNvCxnSpPr>
              <a:cxnSpLocks/>
              <a:stCxn id="69" idx="2"/>
              <a:endCxn id="104" idx="0"/>
            </p:cNvCxnSpPr>
            <p:nvPr/>
          </p:nvCxnSpPr>
          <p:spPr>
            <a:xfrm>
              <a:off x="9811169" y="2485238"/>
              <a:ext cx="750094" cy="392502"/>
            </a:xfrm>
            <a:prstGeom prst="straightConnector1">
              <a:avLst/>
            </a:prstGeom>
            <a:noFill/>
            <a:ln w="9525" cap="flat" cmpd="sng" algn="ctr">
              <a:solidFill>
                <a:srgbClr val="FFCC66">
                  <a:shade val="95000"/>
                  <a:satMod val="105000"/>
                </a:srgbClr>
              </a:solidFill>
              <a:prstDash val="solid"/>
              <a:tailEnd type="triangle"/>
            </a:ln>
            <a:effectLst/>
          </p:spPr>
        </p:cxnSp>
        <p:sp>
          <p:nvSpPr>
            <p:cNvPr id="72" name="文本框 71">
              <a:extLst>
                <a:ext uri="{FF2B5EF4-FFF2-40B4-BE49-F238E27FC236}">
                  <a16:creationId xmlns:a16="http://schemas.microsoft.com/office/drawing/2014/main" id="{797EB48B-3F45-45AE-D2C7-201EF9B6928C}"/>
                </a:ext>
              </a:extLst>
            </p:cNvPr>
            <p:cNvSpPr txBox="1"/>
            <p:nvPr/>
          </p:nvSpPr>
          <p:spPr>
            <a:xfrm>
              <a:off x="10061773" y="2485238"/>
              <a:ext cx="1039261" cy="266910"/>
            </a:xfrm>
            <a:prstGeom prst="rect">
              <a:avLst/>
            </a:prstGeom>
            <a:noFill/>
          </p:spPr>
          <p:txBody>
            <a:bodyPr wrap="none" rtlCol="0">
              <a:spAutoFit/>
            </a:bodyPr>
            <a:lstStyle/>
            <a:p>
              <a:pPr defTabSz="914034" fontAlgn="base">
                <a:spcBef>
                  <a:spcPct val="0"/>
                </a:spcBef>
                <a:spcAft>
                  <a:spcPct val="0"/>
                </a:spcAft>
                <a:defRPr/>
              </a:pPr>
              <a:r>
                <a:rPr kumimoji="1" lang="zh-CN" altLang="en-US" sz="2000" dirty="0">
                  <a:solidFill>
                    <a:prstClr val="black"/>
                  </a:solidFill>
                  <a:latin typeface="黑体"/>
                  <a:ea typeface="黑体"/>
                </a:rPr>
                <a:t>统一接入层</a:t>
              </a:r>
            </a:p>
          </p:txBody>
        </p:sp>
        <p:sp>
          <p:nvSpPr>
            <p:cNvPr id="73" name="文本框 72">
              <a:extLst>
                <a:ext uri="{FF2B5EF4-FFF2-40B4-BE49-F238E27FC236}">
                  <a16:creationId xmlns:a16="http://schemas.microsoft.com/office/drawing/2014/main" id="{442DC798-DC8D-1821-7667-B574EE48D192}"/>
                </a:ext>
              </a:extLst>
            </p:cNvPr>
            <p:cNvSpPr txBox="1"/>
            <p:nvPr/>
          </p:nvSpPr>
          <p:spPr>
            <a:xfrm>
              <a:off x="8977568" y="2190979"/>
              <a:ext cx="621656" cy="266910"/>
            </a:xfrm>
            <a:prstGeom prst="rect">
              <a:avLst/>
            </a:prstGeom>
            <a:noFill/>
          </p:spPr>
          <p:txBody>
            <a:bodyPr wrap="square" rtlCol="0">
              <a:spAutoFit/>
            </a:bodyPr>
            <a:lstStyle/>
            <a:p>
              <a:pPr defTabSz="914034" fontAlgn="base">
                <a:spcBef>
                  <a:spcPct val="0"/>
                </a:spcBef>
                <a:spcAft>
                  <a:spcPct val="0"/>
                </a:spcAft>
                <a:defRPr/>
              </a:pPr>
              <a:r>
                <a:rPr kumimoji="1" lang="zh-CN" altLang="en-US" sz="2000" dirty="0">
                  <a:solidFill>
                    <a:prstClr val="black"/>
                  </a:solidFill>
                  <a:latin typeface="黑体"/>
                  <a:ea typeface="黑体"/>
                </a:rPr>
                <a:t>用户</a:t>
              </a:r>
            </a:p>
          </p:txBody>
        </p:sp>
        <p:sp>
          <p:nvSpPr>
            <p:cNvPr id="74" name="文本框 73">
              <a:extLst>
                <a:ext uri="{FF2B5EF4-FFF2-40B4-BE49-F238E27FC236}">
                  <a16:creationId xmlns:a16="http://schemas.microsoft.com/office/drawing/2014/main" id="{3285E490-C822-D2C3-07DB-ADE2734A92CA}"/>
                </a:ext>
              </a:extLst>
            </p:cNvPr>
            <p:cNvSpPr txBox="1"/>
            <p:nvPr/>
          </p:nvSpPr>
          <p:spPr>
            <a:xfrm>
              <a:off x="9038810" y="3566332"/>
              <a:ext cx="1860994" cy="266910"/>
            </a:xfrm>
            <a:prstGeom prst="rect">
              <a:avLst/>
            </a:prstGeom>
            <a:noFill/>
          </p:spPr>
          <p:txBody>
            <a:bodyPr wrap="square" rtlCol="0">
              <a:spAutoFit/>
            </a:bodyPr>
            <a:lstStyle/>
            <a:p>
              <a:pPr defTabSz="914034" fontAlgn="base">
                <a:spcBef>
                  <a:spcPct val="0"/>
                </a:spcBef>
                <a:spcAft>
                  <a:spcPct val="0"/>
                </a:spcAft>
                <a:defRPr/>
              </a:pPr>
              <a:r>
                <a:rPr kumimoji="1" lang="zh-CN" altLang="en-US" sz="2000" b="1" dirty="0">
                  <a:solidFill>
                    <a:prstClr val="black"/>
                  </a:solidFill>
                  <a:latin typeface="黑体"/>
                  <a:ea typeface="黑体"/>
                </a:rPr>
                <a:t>多数据中心复制协议</a:t>
              </a:r>
            </a:p>
          </p:txBody>
        </p:sp>
        <p:cxnSp>
          <p:nvCxnSpPr>
            <p:cNvPr id="75" name="直线箭头连接符 118">
              <a:extLst>
                <a:ext uri="{FF2B5EF4-FFF2-40B4-BE49-F238E27FC236}">
                  <a16:creationId xmlns:a16="http://schemas.microsoft.com/office/drawing/2014/main" id="{F259161F-0484-BC87-8AB1-8A8596B87FC4}"/>
                </a:ext>
              </a:extLst>
            </p:cNvPr>
            <p:cNvCxnSpPr/>
            <p:nvPr/>
          </p:nvCxnSpPr>
          <p:spPr>
            <a:xfrm>
              <a:off x="9802449" y="3423504"/>
              <a:ext cx="8720" cy="181261"/>
            </a:xfrm>
            <a:prstGeom prst="straightConnector1">
              <a:avLst/>
            </a:prstGeom>
            <a:noFill/>
            <a:ln w="9525" cap="flat" cmpd="sng" algn="ctr">
              <a:solidFill>
                <a:srgbClr val="FFCC66">
                  <a:shade val="95000"/>
                  <a:satMod val="105000"/>
                </a:srgbClr>
              </a:solidFill>
              <a:prstDash val="solid"/>
              <a:headEnd type="triangle"/>
              <a:tailEnd type="triangle"/>
            </a:ln>
            <a:effectLst/>
          </p:spPr>
        </p:cxnSp>
        <p:cxnSp>
          <p:nvCxnSpPr>
            <p:cNvPr id="76" name="直线连接符 119">
              <a:extLst>
                <a:ext uri="{FF2B5EF4-FFF2-40B4-BE49-F238E27FC236}">
                  <a16:creationId xmlns:a16="http://schemas.microsoft.com/office/drawing/2014/main" id="{2075BE0B-F383-94EE-482F-791600120400}"/>
                </a:ext>
              </a:extLst>
            </p:cNvPr>
            <p:cNvCxnSpPr/>
            <p:nvPr/>
          </p:nvCxnSpPr>
          <p:spPr>
            <a:xfrm>
              <a:off x="8871595" y="3587509"/>
              <a:ext cx="1792660" cy="0"/>
            </a:xfrm>
            <a:prstGeom prst="line">
              <a:avLst/>
            </a:prstGeom>
            <a:noFill/>
            <a:ln w="9525" cap="flat" cmpd="sng" algn="ctr">
              <a:solidFill>
                <a:srgbClr val="FFCC66">
                  <a:shade val="95000"/>
                  <a:satMod val="105000"/>
                </a:srgbClr>
              </a:solidFill>
              <a:prstDash val="solid"/>
            </a:ln>
            <a:effectLst/>
          </p:spPr>
        </p:cxnSp>
        <p:sp>
          <p:nvSpPr>
            <p:cNvPr id="77" name="矩形 76">
              <a:extLst>
                <a:ext uri="{FF2B5EF4-FFF2-40B4-BE49-F238E27FC236}">
                  <a16:creationId xmlns:a16="http://schemas.microsoft.com/office/drawing/2014/main" id="{75AA70AA-776F-9D9F-398C-41A3333AD4F6}"/>
                </a:ext>
              </a:extLst>
            </p:cNvPr>
            <p:cNvSpPr/>
            <p:nvPr/>
          </p:nvSpPr>
          <p:spPr>
            <a:xfrm>
              <a:off x="8737607" y="2874146"/>
              <a:ext cx="677079" cy="538289"/>
            </a:xfrm>
            <a:prstGeom prst="rect">
              <a:avLst/>
            </a:prstGeom>
            <a:solidFill>
              <a:srgbClr val="00B050"/>
            </a:solidFill>
            <a:ln w="25400" cap="flat" cmpd="sng" algn="ctr">
              <a:solidFill>
                <a:srgbClr val="FFFFFF">
                  <a:lumMod val="95000"/>
                </a:srgbClr>
              </a:solidFill>
              <a:prstDash val="solid"/>
            </a:ln>
            <a:effectLst/>
          </p:spPr>
          <p:txBody>
            <a:bodyPr rtlCol="0" anchor="ctr"/>
            <a:lstStyle/>
            <a:p>
              <a:pPr algn="ctr" defTabSz="914034" fontAlgn="base">
                <a:spcBef>
                  <a:spcPct val="0"/>
                </a:spcBef>
                <a:spcAft>
                  <a:spcPct val="0"/>
                </a:spcAft>
                <a:defRPr/>
              </a:pPr>
              <a:r>
                <a:rPr kumimoji="1" lang="en-US" altLang="zh-CN" sz="2000" kern="0" dirty="0">
                  <a:solidFill>
                    <a:prstClr val="white"/>
                  </a:solidFill>
                  <a:latin typeface="黑体"/>
                  <a:ea typeface="黑体"/>
                </a:rPr>
                <a:t>A</a:t>
              </a:r>
              <a:r>
                <a:rPr kumimoji="1" lang="zh-CN" altLang="en-US" sz="2000" kern="0" dirty="0">
                  <a:solidFill>
                    <a:prstClr val="white"/>
                  </a:solidFill>
                  <a:latin typeface="黑体"/>
                  <a:ea typeface="黑体"/>
                </a:rPr>
                <a:t>城数据中心</a:t>
              </a:r>
            </a:p>
          </p:txBody>
        </p:sp>
        <p:cxnSp>
          <p:nvCxnSpPr>
            <p:cNvPr id="78" name="直线箭头连接符 143">
              <a:extLst>
                <a:ext uri="{FF2B5EF4-FFF2-40B4-BE49-F238E27FC236}">
                  <a16:creationId xmlns:a16="http://schemas.microsoft.com/office/drawing/2014/main" id="{1C1C9C6D-9E89-BC9C-BBCF-30BA2437F496}"/>
                </a:ext>
              </a:extLst>
            </p:cNvPr>
            <p:cNvCxnSpPr/>
            <p:nvPr/>
          </p:nvCxnSpPr>
          <p:spPr>
            <a:xfrm>
              <a:off x="9163943" y="3415344"/>
              <a:ext cx="8720" cy="181261"/>
            </a:xfrm>
            <a:prstGeom prst="straightConnector1">
              <a:avLst/>
            </a:prstGeom>
            <a:noFill/>
            <a:ln w="9525" cap="flat" cmpd="sng" algn="ctr">
              <a:solidFill>
                <a:srgbClr val="FFCC66">
                  <a:shade val="95000"/>
                  <a:satMod val="105000"/>
                </a:srgbClr>
              </a:solidFill>
              <a:prstDash val="solid"/>
              <a:headEnd type="triangle"/>
              <a:tailEnd type="triangle"/>
            </a:ln>
            <a:effectLst/>
          </p:spPr>
        </p:cxnSp>
        <p:cxnSp>
          <p:nvCxnSpPr>
            <p:cNvPr id="79" name="直线箭头连接符 144">
              <a:extLst>
                <a:ext uri="{FF2B5EF4-FFF2-40B4-BE49-F238E27FC236}">
                  <a16:creationId xmlns:a16="http://schemas.microsoft.com/office/drawing/2014/main" id="{609E4519-1C19-6A7C-6046-E1B12FC49E5E}"/>
                </a:ext>
              </a:extLst>
            </p:cNvPr>
            <p:cNvCxnSpPr/>
            <p:nvPr/>
          </p:nvCxnSpPr>
          <p:spPr>
            <a:xfrm>
              <a:off x="10425998" y="3396016"/>
              <a:ext cx="8720" cy="181261"/>
            </a:xfrm>
            <a:prstGeom prst="straightConnector1">
              <a:avLst/>
            </a:prstGeom>
            <a:noFill/>
            <a:ln w="9525" cap="flat" cmpd="sng" algn="ctr">
              <a:solidFill>
                <a:srgbClr val="FFCC66">
                  <a:shade val="95000"/>
                  <a:satMod val="105000"/>
                </a:srgbClr>
              </a:solidFill>
              <a:prstDash val="solid"/>
              <a:headEnd type="triangle"/>
              <a:tailEnd type="triangle"/>
            </a:ln>
            <a:effectLst/>
          </p:spPr>
        </p:cxnSp>
        <p:cxnSp>
          <p:nvCxnSpPr>
            <p:cNvPr id="80" name="直线箭头连接符 145">
              <a:extLst>
                <a:ext uri="{FF2B5EF4-FFF2-40B4-BE49-F238E27FC236}">
                  <a16:creationId xmlns:a16="http://schemas.microsoft.com/office/drawing/2014/main" id="{57F22BB1-AFE7-94F7-F0BA-434CA914E234}"/>
                </a:ext>
              </a:extLst>
            </p:cNvPr>
            <p:cNvCxnSpPr>
              <a:cxnSpLocks/>
              <a:stCxn id="69" idx="2"/>
              <a:endCxn id="103" idx="0"/>
            </p:cNvCxnSpPr>
            <p:nvPr/>
          </p:nvCxnSpPr>
          <p:spPr>
            <a:xfrm>
              <a:off x="9811169" y="2485238"/>
              <a:ext cx="35075" cy="392502"/>
            </a:xfrm>
            <a:prstGeom prst="straightConnector1">
              <a:avLst/>
            </a:prstGeom>
            <a:noFill/>
            <a:ln w="9525" cap="flat" cmpd="sng" algn="ctr">
              <a:solidFill>
                <a:srgbClr val="FFCC66">
                  <a:shade val="95000"/>
                  <a:satMod val="105000"/>
                </a:srgbClr>
              </a:solidFill>
              <a:prstDash val="solid"/>
              <a:tailEnd type="triangle"/>
            </a:ln>
            <a:effectLst/>
          </p:spPr>
        </p:cxnSp>
        <p:sp>
          <p:nvSpPr>
            <p:cNvPr id="103" name="矩形 102">
              <a:extLst>
                <a:ext uri="{FF2B5EF4-FFF2-40B4-BE49-F238E27FC236}">
                  <a16:creationId xmlns:a16="http://schemas.microsoft.com/office/drawing/2014/main" id="{447AAE88-89F6-A092-28B2-0C7D8F76102D}"/>
                </a:ext>
              </a:extLst>
            </p:cNvPr>
            <p:cNvSpPr/>
            <p:nvPr/>
          </p:nvSpPr>
          <p:spPr>
            <a:xfrm>
              <a:off x="9507703" y="2877740"/>
              <a:ext cx="677082" cy="538289"/>
            </a:xfrm>
            <a:prstGeom prst="rect">
              <a:avLst/>
            </a:prstGeom>
            <a:solidFill>
              <a:srgbClr val="00B050"/>
            </a:solidFill>
            <a:ln w="25400" cap="flat" cmpd="sng" algn="ctr">
              <a:solidFill>
                <a:srgbClr val="FFFFFF">
                  <a:lumMod val="95000"/>
                </a:srgbClr>
              </a:solidFill>
              <a:prstDash val="solid"/>
            </a:ln>
            <a:effectLst/>
          </p:spPr>
          <p:txBody>
            <a:bodyPr rtlCol="0" anchor="ctr"/>
            <a:lstStyle/>
            <a:p>
              <a:pPr algn="ctr" defTabSz="914034" fontAlgn="base">
                <a:spcBef>
                  <a:spcPct val="0"/>
                </a:spcBef>
                <a:spcAft>
                  <a:spcPct val="0"/>
                </a:spcAft>
                <a:defRPr/>
              </a:pPr>
              <a:r>
                <a:rPr kumimoji="1" lang="en-US" altLang="zh-CN" sz="2000" kern="0" dirty="0">
                  <a:solidFill>
                    <a:prstClr val="white"/>
                  </a:solidFill>
                  <a:latin typeface="黑体"/>
                  <a:ea typeface="黑体"/>
                </a:rPr>
                <a:t>B</a:t>
              </a:r>
              <a:r>
                <a:rPr kumimoji="1" lang="zh-CN" altLang="en-US" sz="2000" kern="0" dirty="0">
                  <a:solidFill>
                    <a:prstClr val="white"/>
                  </a:solidFill>
                  <a:latin typeface="黑体"/>
                  <a:ea typeface="黑体"/>
                </a:rPr>
                <a:t>城数据中心</a:t>
              </a:r>
            </a:p>
          </p:txBody>
        </p:sp>
        <p:sp>
          <p:nvSpPr>
            <p:cNvPr id="104" name="矩形 103">
              <a:extLst>
                <a:ext uri="{FF2B5EF4-FFF2-40B4-BE49-F238E27FC236}">
                  <a16:creationId xmlns:a16="http://schemas.microsoft.com/office/drawing/2014/main" id="{DE5CB3F4-B7E7-0027-8003-1CE8CDF488FA}"/>
                </a:ext>
              </a:extLst>
            </p:cNvPr>
            <p:cNvSpPr/>
            <p:nvPr/>
          </p:nvSpPr>
          <p:spPr>
            <a:xfrm>
              <a:off x="10222722" y="2877740"/>
              <a:ext cx="677082" cy="538289"/>
            </a:xfrm>
            <a:prstGeom prst="rect">
              <a:avLst/>
            </a:prstGeom>
            <a:solidFill>
              <a:srgbClr val="00B050"/>
            </a:solidFill>
            <a:ln w="25400" cap="flat" cmpd="sng" algn="ctr">
              <a:solidFill>
                <a:srgbClr val="FFFFFF">
                  <a:lumMod val="95000"/>
                </a:srgbClr>
              </a:solidFill>
              <a:prstDash val="solid"/>
            </a:ln>
            <a:effectLst/>
          </p:spPr>
          <p:txBody>
            <a:bodyPr rtlCol="0" anchor="ctr"/>
            <a:lstStyle/>
            <a:p>
              <a:pPr algn="ctr" defTabSz="914034" fontAlgn="base">
                <a:spcBef>
                  <a:spcPct val="0"/>
                </a:spcBef>
                <a:spcAft>
                  <a:spcPct val="0"/>
                </a:spcAft>
                <a:defRPr/>
              </a:pPr>
              <a:r>
                <a:rPr kumimoji="1" lang="en-US" altLang="zh-CN" sz="2000" kern="0" dirty="0">
                  <a:solidFill>
                    <a:prstClr val="white"/>
                  </a:solidFill>
                  <a:latin typeface="黑体"/>
                  <a:ea typeface="黑体"/>
                </a:rPr>
                <a:t>C</a:t>
              </a:r>
              <a:r>
                <a:rPr kumimoji="1" lang="zh-CN" altLang="en-US" sz="2000" kern="0" dirty="0">
                  <a:solidFill>
                    <a:prstClr val="white"/>
                  </a:solidFill>
                  <a:latin typeface="黑体"/>
                  <a:ea typeface="黑体"/>
                </a:rPr>
                <a:t>城数据中心</a:t>
              </a:r>
            </a:p>
          </p:txBody>
        </p:sp>
      </p:grpSp>
    </p:spTree>
    <p:extLst>
      <p:ext uri="{BB962C8B-B14F-4D97-AF65-F5344CB8AC3E}">
        <p14:creationId xmlns:p14="http://schemas.microsoft.com/office/powerpoint/2010/main" val="15469809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8D50BF3-F793-3818-C7D0-7FD00DDC8994}"/>
              </a:ext>
            </a:extLst>
          </p:cNvPr>
          <p:cNvSpPr>
            <a:spLocks noGrp="1"/>
          </p:cNvSpPr>
          <p:nvPr>
            <p:ph type="sldNum" sz="quarter" idx="10"/>
          </p:nvPr>
        </p:nvSpPr>
        <p:spPr/>
        <p:txBody>
          <a:bodyPr/>
          <a:lstStyle/>
          <a:p>
            <a:fld id="{87BBDC00-B9E2-4EFD-9306-2934E87247C6}" type="slidenum">
              <a:rPr lang="zh-CN" altLang="en-US" smtClean="0"/>
              <a:t>76</a:t>
            </a:fld>
            <a:endParaRPr lang="zh-CN" altLang="en-US"/>
          </a:p>
        </p:txBody>
      </p:sp>
      <p:sp>
        <p:nvSpPr>
          <p:cNvPr id="3" name="标题 2">
            <a:extLst>
              <a:ext uri="{FF2B5EF4-FFF2-40B4-BE49-F238E27FC236}">
                <a16:creationId xmlns:a16="http://schemas.microsoft.com/office/drawing/2014/main" id="{9E2977EE-83D6-4856-ACA9-C42CF287C158}"/>
              </a:ext>
            </a:extLst>
          </p:cNvPr>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多副本高可用</a:t>
            </a:r>
            <a:endParaRPr kumimoji="1" lang="zh-CN" altLang="en-US" dirty="0"/>
          </a:p>
        </p:txBody>
      </p:sp>
      <p:sp>
        <p:nvSpPr>
          <p:cNvPr id="5" name="页脚占位符 4">
            <a:extLst>
              <a:ext uri="{FF2B5EF4-FFF2-40B4-BE49-F238E27FC236}">
                <a16:creationId xmlns:a16="http://schemas.microsoft.com/office/drawing/2014/main" id="{4304B71A-65BB-0259-FE07-842D40D74FF5}"/>
              </a:ext>
            </a:extLst>
          </p:cNvPr>
          <p:cNvSpPr>
            <a:spLocks noGrp="1"/>
          </p:cNvSpPr>
          <p:nvPr>
            <p:ph type="ftr" sz="quarter" idx="3"/>
          </p:nvPr>
        </p:nvSpPr>
        <p:spPr/>
        <p:txBody>
          <a:bodyPr/>
          <a:lstStyle/>
          <a:p>
            <a:pPr>
              <a:defRPr/>
            </a:pPr>
            <a:r>
              <a:rPr lang="zh-CN" altLang="en-US"/>
              <a:t>数据库系统—GaussDB</a:t>
            </a:r>
            <a:endParaRPr lang="en-US" altLang="zh-CN" sz="1200" dirty="0"/>
          </a:p>
        </p:txBody>
      </p:sp>
      <p:grpSp>
        <p:nvGrpSpPr>
          <p:cNvPr id="68" name="组合 67">
            <a:extLst>
              <a:ext uri="{FF2B5EF4-FFF2-40B4-BE49-F238E27FC236}">
                <a16:creationId xmlns:a16="http://schemas.microsoft.com/office/drawing/2014/main" id="{4A4BF998-9F0D-AF34-0C9D-997F18B7BE99}"/>
              </a:ext>
            </a:extLst>
          </p:cNvPr>
          <p:cNvGrpSpPr/>
          <p:nvPr/>
        </p:nvGrpSpPr>
        <p:grpSpPr>
          <a:xfrm>
            <a:off x="316664" y="1615110"/>
            <a:ext cx="5382826" cy="3267881"/>
            <a:chOff x="544028" y="997272"/>
            <a:chExt cx="5382826" cy="3267881"/>
          </a:xfrm>
        </p:grpSpPr>
        <p:grpSp>
          <p:nvGrpSpPr>
            <p:cNvPr id="6" name="组合 5">
              <a:extLst>
                <a:ext uri="{FF2B5EF4-FFF2-40B4-BE49-F238E27FC236}">
                  <a16:creationId xmlns:a16="http://schemas.microsoft.com/office/drawing/2014/main" id="{07B34354-1A3B-17E7-B882-2D38728378D3}"/>
                </a:ext>
              </a:extLst>
            </p:cNvPr>
            <p:cNvGrpSpPr/>
            <p:nvPr/>
          </p:nvGrpSpPr>
          <p:grpSpPr>
            <a:xfrm>
              <a:off x="3003210" y="2999540"/>
              <a:ext cx="477945" cy="82048"/>
              <a:chOff x="2802253" y="3174300"/>
              <a:chExt cx="832439" cy="82048"/>
            </a:xfrm>
          </p:grpSpPr>
          <p:cxnSp>
            <p:nvCxnSpPr>
              <p:cNvPr id="7" name="直接箭头连接符 146">
                <a:extLst>
                  <a:ext uri="{FF2B5EF4-FFF2-40B4-BE49-F238E27FC236}">
                    <a16:creationId xmlns:a16="http://schemas.microsoft.com/office/drawing/2014/main" id="{5B1E0E17-A5A6-4CFE-2C97-A945FA5AC65E}"/>
                  </a:ext>
                </a:extLst>
              </p:cNvPr>
              <p:cNvCxnSpPr/>
              <p:nvPr/>
            </p:nvCxnSpPr>
            <p:spPr>
              <a:xfrm>
                <a:off x="2802253" y="3174300"/>
                <a:ext cx="832439" cy="0"/>
              </a:xfrm>
              <a:prstGeom prst="straightConnector1">
                <a:avLst/>
              </a:prstGeom>
              <a:noFill/>
              <a:ln w="9525" cap="flat" cmpd="sng" algn="ctr">
                <a:solidFill>
                  <a:srgbClr val="666666">
                    <a:lumMod val="60000"/>
                    <a:lumOff val="40000"/>
                  </a:srgbClr>
                </a:solidFill>
                <a:prstDash val="solid"/>
                <a:miter lim="800000"/>
                <a:tailEnd type="triangle" w="med" len="med"/>
              </a:ln>
              <a:effectLst/>
            </p:spPr>
          </p:cxnSp>
          <p:cxnSp>
            <p:nvCxnSpPr>
              <p:cNvPr id="8" name="直接箭头连接符 147">
                <a:extLst>
                  <a:ext uri="{FF2B5EF4-FFF2-40B4-BE49-F238E27FC236}">
                    <a16:creationId xmlns:a16="http://schemas.microsoft.com/office/drawing/2014/main" id="{7AFA32E8-2240-2351-5229-AE7FD2323065}"/>
                  </a:ext>
                </a:extLst>
              </p:cNvPr>
              <p:cNvCxnSpPr/>
              <p:nvPr/>
            </p:nvCxnSpPr>
            <p:spPr>
              <a:xfrm flipH="1">
                <a:off x="2802253" y="3256348"/>
                <a:ext cx="832439" cy="0"/>
              </a:xfrm>
              <a:prstGeom prst="straightConnector1">
                <a:avLst/>
              </a:prstGeom>
              <a:noFill/>
              <a:ln w="9525" cap="flat" cmpd="sng" algn="ctr">
                <a:solidFill>
                  <a:srgbClr val="666666">
                    <a:lumMod val="60000"/>
                    <a:lumOff val="40000"/>
                  </a:srgbClr>
                </a:solidFill>
                <a:prstDash val="solid"/>
                <a:miter lim="800000"/>
                <a:tailEnd type="triangle" w="med" len="med"/>
              </a:ln>
              <a:effectLst/>
            </p:spPr>
          </p:cxnSp>
        </p:grpSp>
        <p:sp>
          <p:nvSpPr>
            <p:cNvPr id="9" name="矩形 8">
              <a:extLst>
                <a:ext uri="{FF2B5EF4-FFF2-40B4-BE49-F238E27FC236}">
                  <a16:creationId xmlns:a16="http://schemas.microsoft.com/office/drawing/2014/main" id="{C49043D8-0196-E565-5E72-C8428E10B458}"/>
                </a:ext>
              </a:extLst>
            </p:cNvPr>
            <p:cNvSpPr/>
            <p:nvPr/>
          </p:nvSpPr>
          <p:spPr>
            <a:xfrm>
              <a:off x="557511" y="1641174"/>
              <a:ext cx="2445699" cy="2092712"/>
            </a:xfrm>
            <a:prstGeom prst="rect">
              <a:avLst/>
            </a:prstGeom>
            <a:noFill/>
            <a:ln w="6350" cap="flat" cmpd="sng" algn="ctr">
              <a:solidFill>
                <a:srgbClr val="666666">
                  <a:lumMod val="60000"/>
                  <a:lumOff val="40000"/>
                </a:srgbClr>
              </a:solidFill>
              <a:prstDash val="dash"/>
              <a:miter lim="800000"/>
              <a:headEnd type="none" w="med" len="med"/>
              <a:tailEnd type="none" w="med" len="med"/>
            </a:ln>
            <a:effectLst/>
          </p:spPr>
          <p:txBody>
            <a:bodyPr wrap="square" lIns="0" tIns="46800" rIns="0" bIns="0" anchor="t" anchorCtr="0"/>
            <a:lstStyle/>
            <a:p>
              <a:pPr algn="ctr" defTabSz="913746">
                <a:defRPr/>
              </a:pPr>
              <a:r>
                <a:rPr lang="en-US" altLang="zh-CN" sz="1400" b="1" kern="0" spc="50" dirty="0">
                  <a:solidFill>
                    <a:srgbClr val="000000"/>
                  </a:solidFill>
                  <a:latin typeface="微软雅黑" panose="020B0503020204020204" pitchFamily="34" charset="-122"/>
                  <a:ea typeface="微软雅黑" panose="020B0503020204020204" pitchFamily="34" charset="-122"/>
                  <a:cs typeface="Arial" pitchFamily="34" charset="0"/>
                </a:rPr>
                <a:t>DN(M)</a:t>
              </a:r>
              <a:endParaRPr lang="zh-CN" altLang="en-US" sz="1400" b="1" kern="0" spc="5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10" name="矩形 9">
              <a:extLst>
                <a:ext uri="{FF2B5EF4-FFF2-40B4-BE49-F238E27FC236}">
                  <a16:creationId xmlns:a16="http://schemas.microsoft.com/office/drawing/2014/main" id="{9424D3BB-F538-0B98-9E52-5712B75A7BFA}"/>
                </a:ext>
              </a:extLst>
            </p:cNvPr>
            <p:cNvSpPr/>
            <p:nvPr/>
          </p:nvSpPr>
          <p:spPr>
            <a:xfrm>
              <a:off x="557511" y="2432898"/>
              <a:ext cx="2445698" cy="1300987"/>
            </a:xfrm>
            <a:prstGeom prst="rect">
              <a:avLst/>
            </a:prstGeom>
            <a:solidFill>
              <a:srgbClr val="FFFFFF">
                <a:lumMod val="95000"/>
              </a:srgbClr>
            </a:solidFill>
            <a:ln w="6350" cap="flat" cmpd="sng" algn="ctr">
              <a:noFill/>
              <a:prstDash val="solid"/>
              <a:miter lim="800000"/>
              <a:headEnd type="none" w="med" len="med"/>
              <a:tailEnd type="none" w="med" len="med"/>
            </a:ln>
            <a:effectLst/>
          </p:spPr>
          <p:txBody>
            <a:bodyPr wrap="none" anchor="t" anchorCtr="0"/>
            <a:lstStyle/>
            <a:p>
              <a:pPr defTabSz="914478">
                <a:defRPr/>
              </a:pPr>
              <a:r>
                <a:rPr lang="en-US" altLang="zh-CN" sz="1200" kern="0" dirty="0">
                  <a:solidFill>
                    <a:srgbClr val="000000"/>
                  </a:solidFill>
                  <a:latin typeface="微软雅黑" panose="020B0503020204020204" pitchFamily="34" charset="-122"/>
                  <a:ea typeface="微软雅黑" panose="020B0503020204020204" pitchFamily="34" charset="-122"/>
                  <a:cs typeface="Arial" pitchFamily="34" charset="0"/>
                </a:rPr>
                <a:t>DCF</a:t>
              </a:r>
              <a:endParaRPr lang="zh-CN" altLang="en-US" sz="1200"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11" name="矩形 10">
              <a:extLst>
                <a:ext uri="{FF2B5EF4-FFF2-40B4-BE49-F238E27FC236}">
                  <a16:creationId xmlns:a16="http://schemas.microsoft.com/office/drawing/2014/main" id="{64290567-526E-0374-20F1-752600DC5DA4}"/>
                </a:ext>
              </a:extLst>
            </p:cNvPr>
            <p:cNvSpPr/>
            <p:nvPr/>
          </p:nvSpPr>
          <p:spPr>
            <a:xfrm>
              <a:off x="853612" y="1945642"/>
              <a:ext cx="763720" cy="203703"/>
            </a:xfrm>
            <a:prstGeom prst="rect">
              <a:avLst/>
            </a:prstGeom>
            <a:gradFill flip="none" rotWithShape="1">
              <a:gsLst>
                <a:gs pos="85000">
                  <a:sysClr val="window" lastClr="FFFFFF">
                    <a:alpha val="0"/>
                  </a:sysClr>
                </a:gs>
                <a:gs pos="100000">
                  <a:sysClr val="windowText" lastClr="000000">
                    <a:lumMod val="50000"/>
                    <a:lumOff val="50000"/>
                    <a:alpha val="10000"/>
                  </a:sysClr>
                </a:gs>
              </a:gsLst>
              <a:path path="shape">
                <a:fillToRect l="50000" t="50000" r="50000" b="50000"/>
              </a:path>
              <a:tileRect/>
            </a:gradFill>
            <a:ln w="6350" cap="flat" cmpd="sng" algn="ctr">
              <a:gradFill flip="none" rotWithShape="1">
                <a:gsLst>
                  <a:gs pos="50000">
                    <a:srgbClr val="FFFFFF">
                      <a:alpha val="10000"/>
                    </a:srgbClr>
                  </a:gs>
                  <a:gs pos="90000">
                    <a:sysClr val="window" lastClr="FFFFFF">
                      <a:alpha val="0"/>
                    </a:sysClr>
                  </a:gs>
                  <a:gs pos="10000">
                    <a:sysClr val="window" lastClr="FFFFFF">
                      <a:alpha val="0"/>
                    </a:sysClr>
                  </a:gs>
                  <a:gs pos="0">
                    <a:sysClr val="windowText" lastClr="000000">
                      <a:lumMod val="50000"/>
                      <a:lumOff val="50000"/>
                    </a:sysClr>
                  </a:gs>
                  <a:gs pos="100000">
                    <a:sysClr val="windowText" lastClr="000000">
                      <a:lumMod val="50000"/>
                      <a:lumOff val="50000"/>
                    </a:sysClr>
                  </a:gs>
                </a:gsLst>
                <a:lin ang="0" scaled="0"/>
                <a:tileRect/>
              </a:gradFill>
              <a:prstDash val="solid"/>
              <a:miter lim="800000"/>
              <a:headEnd type="none" w="med" len="med"/>
              <a:tailEnd type="none" w="med" len="med"/>
            </a:ln>
            <a:effectLst/>
          </p:spPr>
          <p:txBody>
            <a:bodyPr wrap="none" anchor="ctr" anchorCtr="1"/>
            <a:lstStyle/>
            <a:p>
              <a:pPr defTabSz="914478">
                <a:lnSpc>
                  <a:spcPct val="120000"/>
                </a:lnSpc>
              </a:pPr>
              <a:r>
                <a:rPr lang="en-US" altLang="zh-CN" sz="1000" kern="0" dirty="0">
                  <a:solidFill>
                    <a:srgbClr val="1D1D1A"/>
                  </a:solidFill>
                  <a:latin typeface="微软雅黑" panose="020B0503020204020204" pitchFamily="34" charset="-122"/>
                  <a:ea typeface="微软雅黑" panose="020B0503020204020204" pitchFamily="34" charset="-122"/>
                  <a:cs typeface="Arial" pitchFamily="34" charset="0"/>
                </a:rPr>
                <a:t>……</a:t>
              </a:r>
              <a:endParaRPr lang="zh-CN" altLang="en-US" sz="1000" kern="0" dirty="0">
                <a:solidFill>
                  <a:srgbClr val="1D1D1A"/>
                </a:solidFill>
                <a:latin typeface="微软雅黑" panose="020B0503020204020204" pitchFamily="34" charset="-122"/>
                <a:ea typeface="微软雅黑" panose="020B0503020204020204" pitchFamily="34" charset="-122"/>
                <a:cs typeface="Arial" pitchFamily="34" charset="0"/>
              </a:endParaRPr>
            </a:p>
          </p:txBody>
        </p:sp>
        <p:sp>
          <p:nvSpPr>
            <p:cNvPr id="12" name="矩形 11">
              <a:extLst>
                <a:ext uri="{FF2B5EF4-FFF2-40B4-BE49-F238E27FC236}">
                  <a16:creationId xmlns:a16="http://schemas.microsoft.com/office/drawing/2014/main" id="{37AC98C8-2774-D7B7-FBB2-335E5476B699}"/>
                </a:ext>
              </a:extLst>
            </p:cNvPr>
            <p:cNvSpPr/>
            <p:nvPr/>
          </p:nvSpPr>
          <p:spPr>
            <a:xfrm>
              <a:off x="1906959" y="1945642"/>
              <a:ext cx="763720" cy="203703"/>
            </a:xfrm>
            <a:prstGeom prst="rect">
              <a:avLst/>
            </a:prstGeom>
            <a:gradFill flip="none" rotWithShape="1">
              <a:gsLst>
                <a:gs pos="85000">
                  <a:sysClr val="window" lastClr="FFFFFF">
                    <a:alpha val="0"/>
                  </a:sysClr>
                </a:gs>
                <a:gs pos="100000">
                  <a:sysClr val="windowText" lastClr="000000">
                    <a:lumMod val="50000"/>
                    <a:lumOff val="50000"/>
                    <a:alpha val="10000"/>
                  </a:sysClr>
                </a:gs>
              </a:gsLst>
              <a:path path="shape">
                <a:fillToRect l="50000" t="50000" r="50000" b="50000"/>
              </a:path>
              <a:tileRect/>
            </a:gradFill>
            <a:ln w="6350" cap="flat" cmpd="sng" algn="ctr">
              <a:gradFill flip="none" rotWithShape="1">
                <a:gsLst>
                  <a:gs pos="50000">
                    <a:srgbClr val="FFFFFF">
                      <a:alpha val="10000"/>
                    </a:srgbClr>
                  </a:gs>
                  <a:gs pos="90000">
                    <a:sysClr val="window" lastClr="FFFFFF">
                      <a:alpha val="0"/>
                    </a:sysClr>
                  </a:gs>
                  <a:gs pos="10000">
                    <a:sysClr val="window" lastClr="FFFFFF">
                      <a:alpha val="0"/>
                    </a:sysClr>
                  </a:gs>
                  <a:gs pos="0">
                    <a:sysClr val="windowText" lastClr="000000">
                      <a:lumMod val="50000"/>
                      <a:lumOff val="50000"/>
                    </a:sysClr>
                  </a:gs>
                  <a:gs pos="100000">
                    <a:sysClr val="windowText" lastClr="000000">
                      <a:lumMod val="50000"/>
                      <a:lumOff val="50000"/>
                    </a:sysClr>
                  </a:gs>
                </a:gsLst>
                <a:lin ang="0" scaled="0"/>
                <a:tileRect/>
              </a:gradFill>
              <a:prstDash val="solid"/>
              <a:miter lim="800000"/>
              <a:headEnd type="none" w="med" len="med"/>
              <a:tailEnd type="none" w="med" len="med"/>
            </a:ln>
            <a:effectLst/>
          </p:spPr>
          <p:txBody>
            <a:bodyPr wrap="none" anchor="ctr" anchorCtr="1"/>
            <a:lstStyle/>
            <a:p>
              <a:pPr defTabSz="914478">
                <a:lnSpc>
                  <a:spcPct val="120000"/>
                </a:lnSpc>
              </a:pPr>
              <a:r>
                <a:rPr lang="en-US" altLang="zh-CN" sz="1000" kern="0" dirty="0">
                  <a:solidFill>
                    <a:srgbClr val="1D1D1A"/>
                  </a:solidFill>
                  <a:latin typeface="微软雅黑" panose="020B0503020204020204" pitchFamily="34" charset="-122"/>
                  <a:ea typeface="微软雅黑" panose="020B0503020204020204" pitchFamily="34" charset="-122"/>
                  <a:cs typeface="Arial" pitchFamily="34" charset="0"/>
                </a:rPr>
                <a:t>WAL log</a:t>
              </a:r>
              <a:endParaRPr lang="zh-CN" altLang="en-US" sz="1000" kern="0" dirty="0">
                <a:solidFill>
                  <a:srgbClr val="1D1D1A"/>
                </a:solidFill>
                <a:latin typeface="微软雅黑" panose="020B0503020204020204" pitchFamily="34" charset="-122"/>
                <a:ea typeface="微软雅黑" panose="020B0503020204020204" pitchFamily="34" charset="-122"/>
                <a:cs typeface="Arial" pitchFamily="34" charset="0"/>
              </a:endParaRPr>
            </a:p>
          </p:txBody>
        </p:sp>
        <p:sp>
          <p:nvSpPr>
            <p:cNvPr id="13" name="矩形 12">
              <a:extLst>
                <a:ext uri="{FF2B5EF4-FFF2-40B4-BE49-F238E27FC236}">
                  <a16:creationId xmlns:a16="http://schemas.microsoft.com/office/drawing/2014/main" id="{4842B7CF-2B32-D717-0515-C2143E9BEA24}"/>
                </a:ext>
              </a:extLst>
            </p:cNvPr>
            <p:cNvSpPr/>
            <p:nvPr/>
          </p:nvSpPr>
          <p:spPr>
            <a:xfrm>
              <a:off x="630249" y="2662297"/>
              <a:ext cx="710690" cy="216000"/>
            </a:xfrm>
            <a:prstGeom prst="rect">
              <a:avLst/>
            </a:prstGeom>
            <a:solidFill>
              <a:srgbClr val="FFFFFF">
                <a:lumMod val="85000"/>
              </a:srgbClr>
            </a:solidFill>
            <a:ln w="3175" cap="flat" cmpd="sng" algn="ctr">
              <a:noFill/>
              <a:prstDash val="solid"/>
              <a:miter lim="800000"/>
              <a:headEnd type="none" w="med" len="med"/>
              <a:tailEnd type="none" w="med" len="med"/>
            </a:ln>
            <a:effectLst/>
          </p:spPr>
          <p:txBody>
            <a:bodyPr wrap="none" anchor="ctr" anchorCtr="1"/>
            <a:lstStyle/>
            <a:p>
              <a:pPr algn="ctr" defTabSz="914400">
                <a:defRPr/>
              </a:pPr>
              <a:r>
                <a:rPr lang="en-US" altLang="zh-CN" sz="900" kern="0" dirty="0">
                  <a:solidFill>
                    <a:srgbClr val="000000"/>
                  </a:solidFill>
                  <a:latin typeface="微软雅黑" panose="020B0503020204020204" pitchFamily="34" charset="-122"/>
                  <a:ea typeface="微软雅黑" panose="020B0503020204020204" pitchFamily="34" charset="-122"/>
                  <a:cs typeface="Arial" pitchFamily="34" charset="0"/>
                </a:rPr>
                <a:t>metadata</a:t>
              </a:r>
              <a:endParaRPr lang="zh-CN" altLang="en-US" sz="900"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14" name="矩形 13">
              <a:extLst>
                <a:ext uri="{FF2B5EF4-FFF2-40B4-BE49-F238E27FC236}">
                  <a16:creationId xmlns:a16="http://schemas.microsoft.com/office/drawing/2014/main" id="{1DAC0169-1C5B-8EEA-0B2A-7F2661C682F3}"/>
                </a:ext>
              </a:extLst>
            </p:cNvPr>
            <p:cNvSpPr/>
            <p:nvPr/>
          </p:nvSpPr>
          <p:spPr>
            <a:xfrm>
              <a:off x="630249" y="2917046"/>
              <a:ext cx="710690" cy="216000"/>
            </a:xfrm>
            <a:prstGeom prst="rect">
              <a:avLst/>
            </a:prstGeom>
            <a:solidFill>
              <a:srgbClr val="FFFFFF">
                <a:lumMod val="85000"/>
              </a:srgbClr>
            </a:solidFill>
            <a:ln w="3175" cap="flat" cmpd="sng" algn="ctr">
              <a:noFill/>
              <a:prstDash val="solid"/>
              <a:miter lim="800000"/>
              <a:headEnd type="none" w="med" len="med"/>
              <a:tailEnd type="none" w="med" len="med"/>
            </a:ln>
            <a:effectLst/>
          </p:spPr>
          <p:txBody>
            <a:bodyPr wrap="none" anchor="ctr" anchorCtr="1"/>
            <a:lstStyle/>
            <a:p>
              <a:pPr algn="ctr" defTabSz="914400">
                <a:defRPr/>
              </a:pPr>
              <a:r>
                <a:rPr lang="en-US" altLang="zh-CN" sz="900" kern="0" dirty="0">
                  <a:solidFill>
                    <a:srgbClr val="000000"/>
                  </a:solidFill>
                  <a:latin typeface="微软雅黑" panose="020B0503020204020204" pitchFamily="34" charset="-122"/>
                  <a:ea typeface="微软雅黑" panose="020B0503020204020204" pitchFamily="34" charset="-122"/>
                  <a:cs typeface="Arial" pitchFamily="34" charset="0"/>
                </a:rPr>
                <a:t>Thread pool</a:t>
              </a:r>
              <a:endParaRPr lang="zh-CN" altLang="en-US" sz="900"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15" name="矩形 14">
              <a:extLst>
                <a:ext uri="{FF2B5EF4-FFF2-40B4-BE49-F238E27FC236}">
                  <a16:creationId xmlns:a16="http://schemas.microsoft.com/office/drawing/2014/main" id="{8DB18271-63EB-CF63-53BF-FBB6D7C9C9D1}"/>
                </a:ext>
              </a:extLst>
            </p:cNvPr>
            <p:cNvSpPr/>
            <p:nvPr/>
          </p:nvSpPr>
          <p:spPr>
            <a:xfrm>
              <a:off x="630249" y="3171795"/>
              <a:ext cx="710690" cy="216000"/>
            </a:xfrm>
            <a:prstGeom prst="rect">
              <a:avLst/>
            </a:prstGeom>
            <a:solidFill>
              <a:srgbClr val="FFFFFF">
                <a:lumMod val="85000"/>
              </a:srgbClr>
            </a:solidFill>
            <a:ln w="3175" cap="flat" cmpd="sng" algn="ctr">
              <a:noFill/>
              <a:prstDash val="solid"/>
              <a:miter lim="800000"/>
              <a:headEnd type="none" w="med" len="med"/>
              <a:tailEnd type="none" w="med" len="med"/>
            </a:ln>
            <a:effectLst/>
          </p:spPr>
          <p:txBody>
            <a:bodyPr wrap="none" anchor="ctr" anchorCtr="1"/>
            <a:lstStyle/>
            <a:p>
              <a:pPr algn="ctr" defTabSz="914400">
                <a:defRPr/>
              </a:pPr>
              <a:r>
                <a:rPr lang="en-US" altLang="zh-CN" sz="900" kern="0" dirty="0">
                  <a:solidFill>
                    <a:srgbClr val="000000"/>
                  </a:solidFill>
                  <a:latin typeface="微软雅黑" panose="020B0503020204020204" pitchFamily="34" charset="-122"/>
                  <a:ea typeface="微软雅黑" panose="020B0503020204020204" pitchFamily="34" charset="-122"/>
                  <a:cs typeface="Arial" pitchFamily="34" charset="0"/>
                </a:rPr>
                <a:t>timer</a:t>
              </a:r>
              <a:endParaRPr lang="zh-CN" altLang="en-US" sz="900"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16" name="矩形 15">
              <a:extLst>
                <a:ext uri="{FF2B5EF4-FFF2-40B4-BE49-F238E27FC236}">
                  <a16:creationId xmlns:a16="http://schemas.microsoft.com/office/drawing/2014/main" id="{39DB6510-0F71-D8F0-AC21-5848B26052A0}"/>
                </a:ext>
              </a:extLst>
            </p:cNvPr>
            <p:cNvSpPr/>
            <p:nvPr/>
          </p:nvSpPr>
          <p:spPr>
            <a:xfrm>
              <a:off x="630249" y="3426545"/>
              <a:ext cx="710690" cy="216000"/>
            </a:xfrm>
            <a:prstGeom prst="rect">
              <a:avLst/>
            </a:prstGeom>
            <a:solidFill>
              <a:srgbClr val="FFFFFF">
                <a:lumMod val="85000"/>
              </a:srgbClr>
            </a:solidFill>
            <a:ln w="3175" cap="flat" cmpd="sng" algn="ctr">
              <a:noFill/>
              <a:prstDash val="solid"/>
              <a:miter lim="800000"/>
              <a:headEnd type="none" w="med" len="med"/>
              <a:tailEnd type="none" w="med" len="med"/>
            </a:ln>
            <a:effectLst/>
          </p:spPr>
          <p:txBody>
            <a:bodyPr wrap="none" anchor="ctr" anchorCtr="1"/>
            <a:lstStyle/>
            <a:p>
              <a:pPr algn="ctr" defTabSz="914400">
                <a:defRPr/>
              </a:pPr>
              <a:r>
                <a:rPr lang="en-US" altLang="zh-CN" sz="900" kern="0" dirty="0">
                  <a:solidFill>
                    <a:srgbClr val="000000"/>
                  </a:solidFill>
                  <a:latin typeface="微软雅黑" panose="020B0503020204020204" pitchFamily="34" charset="-122"/>
                  <a:ea typeface="微软雅黑" panose="020B0503020204020204" pitchFamily="34" charset="-122"/>
                  <a:cs typeface="Arial" pitchFamily="34" charset="0"/>
                </a:rPr>
                <a:t>queue</a:t>
              </a:r>
              <a:endParaRPr lang="zh-CN" altLang="en-US" sz="900"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17" name="矩形 16">
              <a:extLst>
                <a:ext uri="{FF2B5EF4-FFF2-40B4-BE49-F238E27FC236}">
                  <a16:creationId xmlns:a16="http://schemas.microsoft.com/office/drawing/2014/main" id="{8642D2AD-3ECF-89BF-1A72-8B662BB6088F}"/>
                </a:ext>
              </a:extLst>
            </p:cNvPr>
            <p:cNvSpPr/>
            <p:nvPr/>
          </p:nvSpPr>
          <p:spPr>
            <a:xfrm>
              <a:off x="1435248" y="2917046"/>
              <a:ext cx="625680" cy="216000"/>
            </a:xfrm>
            <a:prstGeom prst="rect">
              <a:avLst/>
            </a:prstGeom>
            <a:solidFill>
              <a:srgbClr val="FFFFFF">
                <a:lumMod val="85000"/>
              </a:srgbClr>
            </a:solidFill>
            <a:ln w="3175" cap="flat" cmpd="sng" algn="ctr">
              <a:noFill/>
              <a:prstDash val="solid"/>
              <a:miter lim="800000"/>
              <a:headEnd type="none" w="med" len="med"/>
              <a:tailEnd type="none" w="med" len="med"/>
            </a:ln>
            <a:effectLst/>
          </p:spPr>
          <p:txBody>
            <a:bodyPr wrap="none" anchor="ctr" anchorCtr="1"/>
            <a:lstStyle/>
            <a:p>
              <a:pPr algn="ctr" defTabSz="914400">
                <a:defRPr/>
              </a:pPr>
              <a:r>
                <a:rPr lang="en-US" altLang="zh-CN" sz="900" kern="0" dirty="0">
                  <a:solidFill>
                    <a:srgbClr val="000000"/>
                  </a:solidFill>
                  <a:latin typeface="微软雅黑" panose="020B0503020204020204" pitchFamily="34" charset="-122"/>
                  <a:ea typeface="微软雅黑" panose="020B0503020204020204" pitchFamily="34" charset="-122"/>
                  <a:cs typeface="Arial" pitchFamily="34" charset="0"/>
                </a:rPr>
                <a:t>replication</a:t>
              </a:r>
              <a:endParaRPr lang="zh-CN" altLang="en-US" sz="900"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18" name="矩形 17">
              <a:extLst>
                <a:ext uri="{FF2B5EF4-FFF2-40B4-BE49-F238E27FC236}">
                  <a16:creationId xmlns:a16="http://schemas.microsoft.com/office/drawing/2014/main" id="{B2A43008-BDA8-601A-B0A8-1FA90EBDD8AA}"/>
                </a:ext>
              </a:extLst>
            </p:cNvPr>
            <p:cNvSpPr/>
            <p:nvPr/>
          </p:nvSpPr>
          <p:spPr>
            <a:xfrm>
              <a:off x="1435248" y="3426545"/>
              <a:ext cx="625680" cy="216000"/>
            </a:xfrm>
            <a:prstGeom prst="rect">
              <a:avLst/>
            </a:prstGeom>
            <a:solidFill>
              <a:srgbClr val="FFFFFF">
                <a:lumMod val="85000"/>
              </a:srgbClr>
            </a:solidFill>
            <a:ln w="3175" cap="flat" cmpd="sng" algn="ctr">
              <a:noFill/>
              <a:prstDash val="solid"/>
              <a:miter lim="800000"/>
              <a:headEnd type="none" w="med" len="med"/>
              <a:tailEnd type="none" w="med" len="med"/>
            </a:ln>
            <a:effectLst/>
          </p:spPr>
          <p:txBody>
            <a:bodyPr wrap="none" anchor="ctr" anchorCtr="1"/>
            <a:lstStyle/>
            <a:p>
              <a:pPr algn="ctr" defTabSz="914400">
                <a:defRPr/>
              </a:pPr>
              <a:r>
                <a:rPr lang="en-US" altLang="zh-CN" sz="900" kern="0" dirty="0">
                  <a:solidFill>
                    <a:srgbClr val="000000"/>
                  </a:solidFill>
                  <a:latin typeface="微软雅黑" panose="020B0503020204020204" pitchFamily="34" charset="-122"/>
                  <a:ea typeface="微软雅黑" panose="020B0503020204020204" pitchFamily="34" charset="-122"/>
                  <a:cs typeface="Arial" pitchFamily="34" charset="0"/>
                </a:rPr>
                <a:t>storage</a:t>
              </a:r>
              <a:endParaRPr lang="zh-CN" altLang="en-US" sz="900"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19" name="矩形 18">
              <a:extLst>
                <a:ext uri="{FF2B5EF4-FFF2-40B4-BE49-F238E27FC236}">
                  <a16:creationId xmlns:a16="http://schemas.microsoft.com/office/drawing/2014/main" id="{CB0A4670-106B-2FA9-1986-238095090900}"/>
                </a:ext>
              </a:extLst>
            </p:cNvPr>
            <p:cNvSpPr/>
            <p:nvPr/>
          </p:nvSpPr>
          <p:spPr>
            <a:xfrm>
              <a:off x="2304792" y="2917046"/>
              <a:ext cx="625680" cy="216000"/>
            </a:xfrm>
            <a:prstGeom prst="rect">
              <a:avLst/>
            </a:prstGeom>
            <a:solidFill>
              <a:srgbClr val="FFFFFF">
                <a:lumMod val="85000"/>
              </a:srgbClr>
            </a:solidFill>
            <a:ln w="3175" cap="flat" cmpd="sng" algn="ctr">
              <a:noFill/>
              <a:prstDash val="solid"/>
              <a:miter lim="800000"/>
              <a:headEnd type="none" w="med" len="med"/>
              <a:tailEnd type="none" w="med" len="med"/>
            </a:ln>
            <a:effectLst/>
          </p:spPr>
          <p:txBody>
            <a:bodyPr wrap="none" anchor="ctr" anchorCtr="1"/>
            <a:lstStyle/>
            <a:p>
              <a:pPr algn="ctr" defTabSz="914400">
                <a:defRPr/>
              </a:pPr>
              <a:r>
                <a:rPr lang="en-US" altLang="zh-CN" sz="900" kern="0" dirty="0">
                  <a:solidFill>
                    <a:srgbClr val="000000"/>
                  </a:solidFill>
                  <a:latin typeface="微软雅黑" panose="020B0503020204020204" pitchFamily="34" charset="-122"/>
                  <a:ea typeface="微软雅黑" panose="020B0503020204020204" pitchFamily="34" charset="-122"/>
                  <a:cs typeface="Arial" pitchFamily="34" charset="0"/>
                </a:rPr>
                <a:t>network</a:t>
              </a:r>
              <a:endParaRPr lang="zh-CN" altLang="en-US" sz="900"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20" name="矩形 19">
              <a:extLst>
                <a:ext uri="{FF2B5EF4-FFF2-40B4-BE49-F238E27FC236}">
                  <a16:creationId xmlns:a16="http://schemas.microsoft.com/office/drawing/2014/main" id="{B37CEC28-1176-8F7D-75F7-57E90741B2D5}"/>
                </a:ext>
              </a:extLst>
            </p:cNvPr>
            <p:cNvSpPr/>
            <p:nvPr/>
          </p:nvSpPr>
          <p:spPr>
            <a:xfrm>
              <a:off x="2304792" y="3426545"/>
              <a:ext cx="625680" cy="216000"/>
            </a:xfrm>
            <a:prstGeom prst="rect">
              <a:avLst/>
            </a:prstGeom>
            <a:solidFill>
              <a:srgbClr val="FFFFFF">
                <a:lumMod val="85000"/>
              </a:srgbClr>
            </a:solidFill>
            <a:ln w="3175" cap="flat" cmpd="sng" algn="ctr">
              <a:noFill/>
              <a:prstDash val="solid"/>
              <a:miter lim="800000"/>
              <a:headEnd type="none" w="med" len="med"/>
              <a:tailEnd type="none" w="med" len="med"/>
            </a:ln>
            <a:effectLst/>
          </p:spPr>
          <p:txBody>
            <a:bodyPr wrap="none" anchor="ctr" anchorCtr="1"/>
            <a:lstStyle/>
            <a:p>
              <a:pPr algn="ctr" defTabSz="914400">
                <a:defRPr/>
              </a:pPr>
              <a:r>
                <a:rPr lang="en-US" altLang="zh-CN" sz="900" kern="0" dirty="0">
                  <a:solidFill>
                    <a:srgbClr val="000000"/>
                  </a:solidFill>
                  <a:latin typeface="微软雅黑" panose="020B0503020204020204" pitchFamily="34" charset="-122"/>
                  <a:ea typeface="微软雅黑" panose="020B0503020204020204" pitchFamily="34" charset="-122"/>
                  <a:cs typeface="Arial" pitchFamily="34" charset="0"/>
                </a:rPr>
                <a:t>election</a:t>
              </a:r>
              <a:endParaRPr lang="zh-CN" altLang="en-US" sz="900"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21" name="矩形 20">
              <a:extLst>
                <a:ext uri="{FF2B5EF4-FFF2-40B4-BE49-F238E27FC236}">
                  <a16:creationId xmlns:a16="http://schemas.microsoft.com/office/drawing/2014/main" id="{57D744C6-DEDB-E1F4-CA7E-5541DE4EB97B}"/>
                </a:ext>
              </a:extLst>
            </p:cNvPr>
            <p:cNvSpPr/>
            <p:nvPr/>
          </p:nvSpPr>
          <p:spPr>
            <a:xfrm>
              <a:off x="1435248" y="2320287"/>
              <a:ext cx="1495224" cy="249666"/>
            </a:xfrm>
            <a:prstGeom prst="rect">
              <a:avLst/>
            </a:prstGeom>
            <a:solidFill>
              <a:srgbClr val="FFFFFF">
                <a:lumMod val="75000"/>
              </a:srgbClr>
            </a:solidFill>
            <a:ln w="3175" cap="flat" cmpd="sng" algn="ctr">
              <a:noFill/>
              <a:prstDash val="solid"/>
              <a:miter lim="800000"/>
              <a:headEnd type="none" w="med" len="med"/>
              <a:tailEnd type="none" w="med" len="med"/>
            </a:ln>
            <a:effectLst/>
          </p:spPr>
          <p:txBody>
            <a:bodyPr wrap="none" anchor="ctr" anchorCtr="1"/>
            <a:lstStyle/>
            <a:p>
              <a:pPr algn="ctr" defTabSz="914400">
                <a:defRPr/>
              </a:pPr>
              <a:r>
                <a:rPr lang="en-US" altLang="zh-CN" sz="900" kern="0" dirty="0">
                  <a:solidFill>
                    <a:srgbClr val="000000"/>
                  </a:solidFill>
                  <a:latin typeface="微软雅黑" panose="020B0503020204020204" pitchFamily="34" charset="-122"/>
                  <a:ea typeface="微软雅黑" panose="020B0503020204020204" pitchFamily="34" charset="-122"/>
                  <a:cs typeface="Arial" pitchFamily="34" charset="0"/>
                </a:rPr>
                <a:t>interface </a:t>
              </a:r>
              <a:r>
                <a:rPr lang="en-US" altLang="zh-CN" sz="900" kern="0" dirty="0" err="1">
                  <a:solidFill>
                    <a:srgbClr val="000000"/>
                  </a:solidFill>
                  <a:latin typeface="微软雅黑" panose="020B0503020204020204" pitchFamily="34" charset="-122"/>
                  <a:ea typeface="微软雅黑" panose="020B0503020204020204" pitchFamily="34" charset="-122"/>
                  <a:cs typeface="Arial" pitchFamily="34" charset="0"/>
                </a:rPr>
                <a:t>api</a:t>
              </a:r>
              <a:r>
                <a:rPr lang="en-US" altLang="zh-CN" sz="900" kern="0" dirty="0">
                  <a:solidFill>
                    <a:srgbClr val="000000"/>
                  </a:solidFill>
                  <a:latin typeface="微软雅黑" panose="020B0503020204020204" pitchFamily="34" charset="-122"/>
                  <a:ea typeface="微软雅黑" panose="020B0503020204020204" pitchFamily="34" charset="-122"/>
                  <a:cs typeface="Arial" pitchFamily="34" charset="0"/>
                </a:rPr>
                <a:t> &amp;callback</a:t>
              </a:r>
              <a:endParaRPr lang="zh-CN" altLang="en-US" sz="900"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cxnSp>
          <p:nvCxnSpPr>
            <p:cNvPr id="22" name="直接箭头连接符 161">
              <a:extLst>
                <a:ext uri="{FF2B5EF4-FFF2-40B4-BE49-F238E27FC236}">
                  <a16:creationId xmlns:a16="http://schemas.microsoft.com/office/drawing/2014/main" id="{BE929F40-E022-BB93-2743-3E3AC1BF7091}"/>
                </a:ext>
              </a:extLst>
            </p:cNvPr>
            <p:cNvCxnSpPr>
              <a:stCxn id="17" idx="2"/>
              <a:endCxn id="18" idx="0"/>
            </p:cNvCxnSpPr>
            <p:nvPr/>
          </p:nvCxnSpPr>
          <p:spPr>
            <a:xfrm>
              <a:off x="1748089" y="3133046"/>
              <a:ext cx="0" cy="293499"/>
            </a:xfrm>
            <a:prstGeom prst="straightConnector1">
              <a:avLst/>
            </a:prstGeom>
            <a:noFill/>
            <a:ln w="9525" cap="flat" cmpd="sng" algn="ctr">
              <a:solidFill>
                <a:srgbClr val="666666">
                  <a:lumMod val="60000"/>
                  <a:lumOff val="40000"/>
                </a:srgbClr>
              </a:solidFill>
              <a:prstDash val="solid"/>
              <a:miter lim="800000"/>
              <a:tailEnd type="triangle" w="med" len="med"/>
            </a:ln>
            <a:effectLst/>
          </p:spPr>
        </p:cxnSp>
        <p:cxnSp>
          <p:nvCxnSpPr>
            <p:cNvPr id="23" name="直接箭头连接符 162">
              <a:extLst>
                <a:ext uri="{FF2B5EF4-FFF2-40B4-BE49-F238E27FC236}">
                  <a16:creationId xmlns:a16="http://schemas.microsoft.com/office/drawing/2014/main" id="{1D7B9EAE-1174-0340-DCFD-CBF8536050A6}"/>
                </a:ext>
              </a:extLst>
            </p:cNvPr>
            <p:cNvCxnSpPr>
              <a:endCxn id="17" idx="0"/>
            </p:cNvCxnSpPr>
            <p:nvPr/>
          </p:nvCxnSpPr>
          <p:spPr>
            <a:xfrm>
              <a:off x="1748089" y="2590537"/>
              <a:ext cx="0" cy="326509"/>
            </a:xfrm>
            <a:prstGeom prst="straightConnector1">
              <a:avLst/>
            </a:prstGeom>
            <a:noFill/>
            <a:ln w="9525" cap="flat" cmpd="sng" algn="ctr">
              <a:solidFill>
                <a:srgbClr val="666666">
                  <a:lumMod val="60000"/>
                  <a:lumOff val="40000"/>
                </a:srgbClr>
              </a:solidFill>
              <a:prstDash val="solid"/>
              <a:miter lim="800000"/>
              <a:tailEnd type="triangle" w="med" len="med"/>
            </a:ln>
            <a:effectLst/>
          </p:spPr>
        </p:cxnSp>
        <p:cxnSp>
          <p:nvCxnSpPr>
            <p:cNvPr id="24" name="直接箭头连接符 163">
              <a:extLst>
                <a:ext uri="{FF2B5EF4-FFF2-40B4-BE49-F238E27FC236}">
                  <a16:creationId xmlns:a16="http://schemas.microsoft.com/office/drawing/2014/main" id="{C0580BBC-4A20-5A35-FD05-8F558BF87CAF}"/>
                </a:ext>
              </a:extLst>
            </p:cNvPr>
            <p:cNvCxnSpPr/>
            <p:nvPr/>
          </p:nvCxnSpPr>
          <p:spPr>
            <a:xfrm>
              <a:off x="2061512" y="3025046"/>
              <a:ext cx="243863" cy="0"/>
            </a:xfrm>
            <a:prstGeom prst="straightConnector1">
              <a:avLst/>
            </a:prstGeom>
            <a:noFill/>
            <a:ln w="9525" cap="flat" cmpd="sng" algn="ctr">
              <a:solidFill>
                <a:srgbClr val="666666">
                  <a:lumMod val="60000"/>
                  <a:lumOff val="40000"/>
                </a:srgbClr>
              </a:solidFill>
              <a:prstDash val="solid"/>
              <a:miter lim="800000"/>
              <a:tailEnd type="triangle" w="med" len="med"/>
            </a:ln>
            <a:effectLst/>
          </p:spPr>
        </p:cxnSp>
        <p:grpSp>
          <p:nvGrpSpPr>
            <p:cNvPr id="25" name="组合 24">
              <a:extLst>
                <a:ext uri="{FF2B5EF4-FFF2-40B4-BE49-F238E27FC236}">
                  <a16:creationId xmlns:a16="http://schemas.microsoft.com/office/drawing/2014/main" id="{BA93FE7D-A82A-9315-3F93-FBF07D0DD461}"/>
                </a:ext>
              </a:extLst>
            </p:cNvPr>
            <p:cNvGrpSpPr/>
            <p:nvPr/>
          </p:nvGrpSpPr>
          <p:grpSpPr>
            <a:xfrm>
              <a:off x="1433660" y="3942676"/>
              <a:ext cx="693400" cy="322477"/>
              <a:chOff x="1358900" y="3991790"/>
              <a:chExt cx="645422" cy="322477"/>
            </a:xfrm>
          </p:grpSpPr>
          <p:sp>
            <p:nvSpPr>
              <p:cNvPr id="26" name="流程图: 文档 165">
                <a:extLst>
                  <a:ext uri="{FF2B5EF4-FFF2-40B4-BE49-F238E27FC236}">
                    <a16:creationId xmlns:a16="http://schemas.microsoft.com/office/drawing/2014/main" id="{A5AC7B4E-B0E9-5362-BEA4-1184C58735A9}"/>
                  </a:ext>
                </a:extLst>
              </p:cNvPr>
              <p:cNvSpPr/>
              <p:nvPr/>
            </p:nvSpPr>
            <p:spPr>
              <a:xfrm>
                <a:off x="1421934" y="3991790"/>
                <a:ext cx="582388" cy="249666"/>
              </a:xfrm>
              <a:prstGeom prst="flowChartDocument">
                <a:avLst/>
              </a:prstGeom>
              <a:solidFill>
                <a:srgbClr val="FFFFFF">
                  <a:lumMod val="85000"/>
                </a:srgbClr>
              </a:solidFill>
              <a:ln>
                <a:solidFill>
                  <a:srgbClr val="666666">
                    <a:lumMod val="60000"/>
                    <a:lumOff val="40000"/>
                  </a:srgbClr>
                </a:solidFill>
              </a:ln>
              <a:effectLst/>
            </p:spPr>
            <p:txBody>
              <a:bodyPr wrap="none" anchor="ctr" anchorCtr="0"/>
              <a:lstStyle/>
              <a:p>
                <a:pPr algn="ctr" defTabSz="959254">
                  <a:defRPr/>
                </a:pPr>
                <a:r>
                  <a:rPr lang="en-US" altLang="zh-CN" sz="1050" kern="0" dirty="0">
                    <a:solidFill>
                      <a:srgbClr val="666666">
                        <a:lumMod val="50000"/>
                      </a:srgbClr>
                    </a:solidFill>
                    <a:latin typeface="微软雅黑" panose="020B0503020204020204" pitchFamily="34" charset="-122"/>
                    <a:ea typeface="微软雅黑" panose="020B0503020204020204" pitchFamily="34" charset="-122"/>
                    <a:cs typeface="Arial" pitchFamily="34" charset="0"/>
                  </a:rPr>
                  <a:t>file</a:t>
                </a:r>
                <a:endParaRPr lang="zh-CN" altLang="en-US" sz="1050" kern="0" dirty="0">
                  <a:solidFill>
                    <a:srgbClr val="666666">
                      <a:lumMod val="50000"/>
                    </a:srgbClr>
                  </a:solidFill>
                  <a:latin typeface="微软雅黑" panose="020B0503020204020204" pitchFamily="34" charset="-122"/>
                  <a:ea typeface="微软雅黑" panose="020B0503020204020204" pitchFamily="34" charset="-122"/>
                  <a:cs typeface="Arial" pitchFamily="34" charset="0"/>
                </a:endParaRPr>
              </a:p>
            </p:txBody>
          </p:sp>
          <p:sp>
            <p:nvSpPr>
              <p:cNvPr id="27" name="流程图: 文档 166">
                <a:extLst>
                  <a:ext uri="{FF2B5EF4-FFF2-40B4-BE49-F238E27FC236}">
                    <a16:creationId xmlns:a16="http://schemas.microsoft.com/office/drawing/2014/main" id="{51170545-F351-7924-E004-34E2860D0673}"/>
                  </a:ext>
                </a:extLst>
              </p:cNvPr>
              <p:cNvSpPr/>
              <p:nvPr/>
            </p:nvSpPr>
            <p:spPr>
              <a:xfrm>
                <a:off x="1390417" y="4028195"/>
                <a:ext cx="582388" cy="249666"/>
              </a:xfrm>
              <a:prstGeom prst="flowChartDocument">
                <a:avLst/>
              </a:prstGeom>
              <a:solidFill>
                <a:srgbClr val="FFFFFF">
                  <a:lumMod val="85000"/>
                </a:srgbClr>
              </a:solidFill>
              <a:ln>
                <a:solidFill>
                  <a:srgbClr val="666666">
                    <a:lumMod val="60000"/>
                    <a:lumOff val="40000"/>
                  </a:srgbClr>
                </a:solidFill>
              </a:ln>
              <a:effectLst/>
            </p:spPr>
            <p:txBody>
              <a:bodyPr wrap="none" anchor="ctr" anchorCtr="0"/>
              <a:lstStyle/>
              <a:p>
                <a:pPr algn="ctr" defTabSz="959254">
                  <a:defRPr/>
                </a:pPr>
                <a:r>
                  <a:rPr lang="en-US" altLang="zh-CN" sz="1050" kern="0" dirty="0">
                    <a:solidFill>
                      <a:srgbClr val="666666">
                        <a:lumMod val="50000"/>
                      </a:srgbClr>
                    </a:solidFill>
                    <a:latin typeface="微软雅黑" panose="020B0503020204020204" pitchFamily="34" charset="-122"/>
                    <a:ea typeface="微软雅黑" panose="020B0503020204020204" pitchFamily="34" charset="-122"/>
                    <a:cs typeface="Arial" pitchFamily="34" charset="0"/>
                  </a:rPr>
                  <a:t>file</a:t>
                </a:r>
                <a:endParaRPr lang="zh-CN" altLang="en-US" sz="1050" kern="0" dirty="0">
                  <a:solidFill>
                    <a:srgbClr val="666666">
                      <a:lumMod val="50000"/>
                    </a:srgbClr>
                  </a:solidFill>
                  <a:latin typeface="微软雅黑" panose="020B0503020204020204" pitchFamily="34" charset="-122"/>
                  <a:ea typeface="微软雅黑" panose="020B0503020204020204" pitchFamily="34" charset="-122"/>
                  <a:cs typeface="Arial" pitchFamily="34" charset="0"/>
                </a:endParaRPr>
              </a:p>
            </p:txBody>
          </p:sp>
          <p:sp>
            <p:nvSpPr>
              <p:cNvPr id="28" name="流程图: 文档 167">
                <a:extLst>
                  <a:ext uri="{FF2B5EF4-FFF2-40B4-BE49-F238E27FC236}">
                    <a16:creationId xmlns:a16="http://schemas.microsoft.com/office/drawing/2014/main" id="{878E9F73-8BE3-6348-3841-4DE444641B12}"/>
                  </a:ext>
                </a:extLst>
              </p:cNvPr>
              <p:cNvSpPr/>
              <p:nvPr/>
            </p:nvSpPr>
            <p:spPr>
              <a:xfrm>
                <a:off x="1358900" y="4064601"/>
                <a:ext cx="582388" cy="249666"/>
              </a:xfrm>
              <a:prstGeom prst="flowChartDocument">
                <a:avLst/>
              </a:prstGeom>
              <a:solidFill>
                <a:srgbClr val="FFFFFF">
                  <a:lumMod val="85000"/>
                </a:srgbClr>
              </a:solidFill>
              <a:ln>
                <a:solidFill>
                  <a:srgbClr val="666666">
                    <a:lumMod val="60000"/>
                    <a:lumOff val="40000"/>
                  </a:srgbClr>
                </a:solidFill>
              </a:ln>
              <a:effectLst/>
            </p:spPr>
            <p:txBody>
              <a:bodyPr wrap="none" anchor="ctr" anchorCtr="0"/>
              <a:lstStyle/>
              <a:p>
                <a:pPr algn="ctr" defTabSz="959254">
                  <a:defRPr/>
                </a:pPr>
                <a:r>
                  <a:rPr lang="en-US" altLang="zh-CN" sz="1050" kern="0" dirty="0">
                    <a:solidFill>
                      <a:srgbClr val="666666">
                        <a:lumMod val="50000"/>
                      </a:srgbClr>
                    </a:solidFill>
                    <a:latin typeface="微软雅黑" panose="020B0503020204020204" pitchFamily="34" charset="-122"/>
                    <a:ea typeface="微软雅黑" panose="020B0503020204020204" pitchFamily="34" charset="-122"/>
                    <a:cs typeface="Arial" pitchFamily="34" charset="0"/>
                  </a:rPr>
                  <a:t>file</a:t>
                </a:r>
                <a:endParaRPr lang="zh-CN" altLang="en-US" sz="1050" kern="0" dirty="0">
                  <a:solidFill>
                    <a:srgbClr val="666666">
                      <a:lumMod val="50000"/>
                    </a:srgbClr>
                  </a:solidFill>
                  <a:latin typeface="微软雅黑" panose="020B0503020204020204" pitchFamily="34" charset="-122"/>
                  <a:ea typeface="微软雅黑" panose="020B0503020204020204" pitchFamily="34" charset="-122"/>
                  <a:cs typeface="Arial" pitchFamily="34" charset="0"/>
                </a:endParaRPr>
              </a:p>
            </p:txBody>
          </p:sp>
        </p:grpSp>
        <p:sp>
          <p:nvSpPr>
            <p:cNvPr id="29" name="矩形 28">
              <a:extLst>
                <a:ext uri="{FF2B5EF4-FFF2-40B4-BE49-F238E27FC236}">
                  <a16:creationId xmlns:a16="http://schemas.microsoft.com/office/drawing/2014/main" id="{149D68F5-114A-C94C-C3D4-16F7DE130442}"/>
                </a:ext>
              </a:extLst>
            </p:cNvPr>
            <p:cNvSpPr/>
            <p:nvPr/>
          </p:nvSpPr>
          <p:spPr>
            <a:xfrm>
              <a:off x="3481155" y="1641174"/>
              <a:ext cx="2445699" cy="2092712"/>
            </a:xfrm>
            <a:prstGeom prst="rect">
              <a:avLst/>
            </a:prstGeom>
            <a:noFill/>
            <a:ln w="6350" cap="flat" cmpd="sng" algn="ctr">
              <a:solidFill>
                <a:srgbClr val="666666">
                  <a:lumMod val="60000"/>
                  <a:lumOff val="40000"/>
                </a:srgbClr>
              </a:solidFill>
              <a:prstDash val="dash"/>
              <a:miter lim="800000"/>
              <a:headEnd type="none" w="med" len="med"/>
              <a:tailEnd type="none" w="med" len="med"/>
            </a:ln>
            <a:effectLst/>
          </p:spPr>
          <p:txBody>
            <a:bodyPr wrap="square" lIns="0" tIns="46800" rIns="0" bIns="0" anchor="t" anchorCtr="0"/>
            <a:lstStyle/>
            <a:p>
              <a:pPr algn="ctr" defTabSz="913746">
                <a:defRPr/>
              </a:pPr>
              <a:r>
                <a:rPr lang="en-US" altLang="zh-CN" sz="1400" b="1" kern="0" spc="50" dirty="0">
                  <a:solidFill>
                    <a:srgbClr val="000000"/>
                  </a:solidFill>
                  <a:latin typeface="微软雅黑" panose="020B0503020204020204" pitchFamily="34" charset="-122"/>
                  <a:ea typeface="微软雅黑" panose="020B0503020204020204" pitchFamily="34" charset="-122"/>
                  <a:cs typeface="Arial" pitchFamily="34" charset="0"/>
                </a:rPr>
                <a:t>DN(S)</a:t>
              </a:r>
              <a:endParaRPr lang="zh-CN" altLang="en-US" sz="1400" b="1" kern="0" spc="5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30" name="矩形 29">
              <a:extLst>
                <a:ext uri="{FF2B5EF4-FFF2-40B4-BE49-F238E27FC236}">
                  <a16:creationId xmlns:a16="http://schemas.microsoft.com/office/drawing/2014/main" id="{71FC0C69-992B-72E4-293B-64053C56EC45}"/>
                </a:ext>
              </a:extLst>
            </p:cNvPr>
            <p:cNvSpPr/>
            <p:nvPr/>
          </p:nvSpPr>
          <p:spPr>
            <a:xfrm>
              <a:off x="3481155" y="2432898"/>
              <a:ext cx="2445698" cy="1300987"/>
            </a:xfrm>
            <a:prstGeom prst="rect">
              <a:avLst/>
            </a:prstGeom>
            <a:solidFill>
              <a:srgbClr val="FFFFFF">
                <a:lumMod val="95000"/>
              </a:srgbClr>
            </a:solidFill>
            <a:ln w="6350" cap="flat" cmpd="sng" algn="ctr">
              <a:noFill/>
              <a:prstDash val="solid"/>
              <a:miter lim="800000"/>
              <a:headEnd type="none" w="med" len="med"/>
              <a:tailEnd type="none" w="med" len="med"/>
            </a:ln>
            <a:effectLst/>
          </p:spPr>
          <p:txBody>
            <a:bodyPr wrap="none" anchor="t" anchorCtr="0"/>
            <a:lstStyle/>
            <a:p>
              <a:pPr defTabSz="914478">
                <a:defRPr/>
              </a:pPr>
              <a:r>
                <a:rPr lang="en-US" altLang="zh-CN" sz="1200" kern="0" dirty="0">
                  <a:solidFill>
                    <a:srgbClr val="000000"/>
                  </a:solidFill>
                  <a:latin typeface="微软雅黑" panose="020B0503020204020204" pitchFamily="34" charset="-122"/>
                  <a:ea typeface="微软雅黑" panose="020B0503020204020204" pitchFamily="34" charset="-122"/>
                  <a:cs typeface="Arial" pitchFamily="34" charset="0"/>
                </a:rPr>
                <a:t>DCF</a:t>
              </a:r>
              <a:endParaRPr lang="zh-CN" altLang="en-US" sz="1200"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31" name="矩形 30">
              <a:extLst>
                <a:ext uri="{FF2B5EF4-FFF2-40B4-BE49-F238E27FC236}">
                  <a16:creationId xmlns:a16="http://schemas.microsoft.com/office/drawing/2014/main" id="{CF96717F-EF92-BB7F-BAC2-E34232597B39}"/>
                </a:ext>
              </a:extLst>
            </p:cNvPr>
            <p:cNvSpPr/>
            <p:nvPr/>
          </p:nvSpPr>
          <p:spPr>
            <a:xfrm>
              <a:off x="3777256" y="1945642"/>
              <a:ext cx="763720" cy="203703"/>
            </a:xfrm>
            <a:prstGeom prst="rect">
              <a:avLst/>
            </a:prstGeom>
            <a:gradFill flip="none" rotWithShape="1">
              <a:gsLst>
                <a:gs pos="85000">
                  <a:sysClr val="window" lastClr="FFFFFF">
                    <a:alpha val="0"/>
                  </a:sysClr>
                </a:gs>
                <a:gs pos="100000">
                  <a:sysClr val="windowText" lastClr="000000">
                    <a:lumMod val="50000"/>
                    <a:lumOff val="50000"/>
                    <a:alpha val="10000"/>
                  </a:sysClr>
                </a:gs>
              </a:gsLst>
              <a:path path="shape">
                <a:fillToRect l="50000" t="50000" r="50000" b="50000"/>
              </a:path>
              <a:tileRect/>
            </a:gradFill>
            <a:ln w="6350" cap="flat" cmpd="sng" algn="ctr">
              <a:gradFill flip="none" rotWithShape="1">
                <a:gsLst>
                  <a:gs pos="50000">
                    <a:srgbClr val="FFFFFF">
                      <a:alpha val="10000"/>
                    </a:srgbClr>
                  </a:gs>
                  <a:gs pos="90000">
                    <a:sysClr val="window" lastClr="FFFFFF">
                      <a:alpha val="0"/>
                    </a:sysClr>
                  </a:gs>
                  <a:gs pos="10000">
                    <a:sysClr val="window" lastClr="FFFFFF">
                      <a:alpha val="0"/>
                    </a:sysClr>
                  </a:gs>
                  <a:gs pos="0">
                    <a:sysClr val="windowText" lastClr="000000">
                      <a:lumMod val="50000"/>
                      <a:lumOff val="50000"/>
                    </a:sysClr>
                  </a:gs>
                  <a:gs pos="100000">
                    <a:sysClr val="windowText" lastClr="000000">
                      <a:lumMod val="50000"/>
                      <a:lumOff val="50000"/>
                    </a:sysClr>
                  </a:gs>
                </a:gsLst>
                <a:lin ang="0" scaled="0"/>
                <a:tileRect/>
              </a:gradFill>
              <a:prstDash val="solid"/>
              <a:miter lim="800000"/>
              <a:headEnd type="none" w="med" len="med"/>
              <a:tailEnd type="none" w="med" len="med"/>
            </a:ln>
            <a:effectLst/>
          </p:spPr>
          <p:txBody>
            <a:bodyPr wrap="none" anchor="ctr" anchorCtr="1"/>
            <a:lstStyle/>
            <a:p>
              <a:pPr defTabSz="914478">
                <a:lnSpc>
                  <a:spcPct val="120000"/>
                </a:lnSpc>
              </a:pPr>
              <a:r>
                <a:rPr lang="en-US" altLang="zh-CN" sz="1000" kern="0" dirty="0">
                  <a:solidFill>
                    <a:srgbClr val="1D1D1A"/>
                  </a:solidFill>
                  <a:latin typeface="微软雅黑" panose="020B0503020204020204" pitchFamily="34" charset="-122"/>
                  <a:ea typeface="微软雅黑" panose="020B0503020204020204" pitchFamily="34" charset="-122"/>
                  <a:cs typeface="Arial" pitchFamily="34" charset="0"/>
                </a:rPr>
                <a:t>……</a:t>
              </a:r>
              <a:endParaRPr lang="zh-CN" altLang="en-US" sz="1000" kern="0" dirty="0">
                <a:solidFill>
                  <a:srgbClr val="1D1D1A"/>
                </a:solidFill>
                <a:latin typeface="微软雅黑" panose="020B0503020204020204" pitchFamily="34" charset="-122"/>
                <a:ea typeface="微软雅黑" panose="020B0503020204020204" pitchFamily="34" charset="-122"/>
                <a:cs typeface="Arial" pitchFamily="34" charset="0"/>
              </a:endParaRPr>
            </a:p>
          </p:txBody>
        </p:sp>
        <p:sp>
          <p:nvSpPr>
            <p:cNvPr id="32" name="矩形 31">
              <a:extLst>
                <a:ext uri="{FF2B5EF4-FFF2-40B4-BE49-F238E27FC236}">
                  <a16:creationId xmlns:a16="http://schemas.microsoft.com/office/drawing/2014/main" id="{1FC022FA-B516-7CA9-7E4F-9C88807CB882}"/>
                </a:ext>
              </a:extLst>
            </p:cNvPr>
            <p:cNvSpPr/>
            <p:nvPr/>
          </p:nvSpPr>
          <p:spPr>
            <a:xfrm>
              <a:off x="4830603" y="1945642"/>
              <a:ext cx="763720" cy="203703"/>
            </a:xfrm>
            <a:prstGeom prst="rect">
              <a:avLst/>
            </a:prstGeom>
            <a:gradFill flip="none" rotWithShape="1">
              <a:gsLst>
                <a:gs pos="85000">
                  <a:sysClr val="window" lastClr="FFFFFF">
                    <a:alpha val="0"/>
                  </a:sysClr>
                </a:gs>
                <a:gs pos="100000">
                  <a:sysClr val="windowText" lastClr="000000">
                    <a:lumMod val="50000"/>
                    <a:lumOff val="50000"/>
                    <a:alpha val="10000"/>
                  </a:sysClr>
                </a:gs>
              </a:gsLst>
              <a:path path="shape">
                <a:fillToRect l="50000" t="50000" r="50000" b="50000"/>
              </a:path>
              <a:tileRect/>
            </a:gradFill>
            <a:ln w="6350" cap="flat" cmpd="sng" algn="ctr">
              <a:gradFill flip="none" rotWithShape="1">
                <a:gsLst>
                  <a:gs pos="50000">
                    <a:srgbClr val="FFFFFF">
                      <a:alpha val="10000"/>
                    </a:srgbClr>
                  </a:gs>
                  <a:gs pos="90000">
                    <a:sysClr val="window" lastClr="FFFFFF">
                      <a:alpha val="0"/>
                    </a:sysClr>
                  </a:gs>
                  <a:gs pos="10000">
                    <a:sysClr val="window" lastClr="FFFFFF">
                      <a:alpha val="0"/>
                    </a:sysClr>
                  </a:gs>
                  <a:gs pos="0">
                    <a:sysClr val="windowText" lastClr="000000">
                      <a:lumMod val="50000"/>
                      <a:lumOff val="50000"/>
                    </a:sysClr>
                  </a:gs>
                  <a:gs pos="100000">
                    <a:sysClr val="windowText" lastClr="000000">
                      <a:lumMod val="50000"/>
                      <a:lumOff val="50000"/>
                    </a:sysClr>
                  </a:gs>
                </a:gsLst>
                <a:lin ang="0" scaled="0"/>
                <a:tileRect/>
              </a:gradFill>
              <a:prstDash val="solid"/>
              <a:miter lim="800000"/>
              <a:headEnd type="none" w="med" len="med"/>
              <a:tailEnd type="none" w="med" len="med"/>
            </a:ln>
            <a:effectLst/>
          </p:spPr>
          <p:txBody>
            <a:bodyPr wrap="none" anchor="ctr" anchorCtr="1"/>
            <a:lstStyle/>
            <a:p>
              <a:pPr defTabSz="914478">
                <a:lnSpc>
                  <a:spcPct val="120000"/>
                </a:lnSpc>
              </a:pPr>
              <a:r>
                <a:rPr lang="en-US" altLang="zh-CN" sz="1000" kern="0" dirty="0">
                  <a:solidFill>
                    <a:srgbClr val="1D1D1A"/>
                  </a:solidFill>
                  <a:latin typeface="微软雅黑" panose="020B0503020204020204" pitchFamily="34" charset="-122"/>
                  <a:ea typeface="微软雅黑" panose="020B0503020204020204" pitchFamily="34" charset="-122"/>
                  <a:cs typeface="Arial" pitchFamily="34" charset="0"/>
                </a:rPr>
                <a:t>WAL log</a:t>
              </a:r>
              <a:endParaRPr lang="zh-CN" altLang="en-US" sz="1000" kern="0" dirty="0">
                <a:solidFill>
                  <a:srgbClr val="1D1D1A"/>
                </a:solidFill>
                <a:latin typeface="微软雅黑" panose="020B0503020204020204" pitchFamily="34" charset="-122"/>
                <a:ea typeface="微软雅黑" panose="020B0503020204020204" pitchFamily="34" charset="-122"/>
                <a:cs typeface="Arial" pitchFamily="34" charset="0"/>
              </a:endParaRPr>
            </a:p>
          </p:txBody>
        </p:sp>
        <p:grpSp>
          <p:nvGrpSpPr>
            <p:cNvPr id="33" name="组合 32">
              <a:extLst>
                <a:ext uri="{FF2B5EF4-FFF2-40B4-BE49-F238E27FC236}">
                  <a16:creationId xmlns:a16="http://schemas.microsoft.com/office/drawing/2014/main" id="{EE1816F4-7212-ABD5-080E-8F9118572BCD}"/>
                </a:ext>
              </a:extLst>
            </p:cNvPr>
            <p:cNvGrpSpPr/>
            <p:nvPr/>
          </p:nvGrpSpPr>
          <p:grpSpPr>
            <a:xfrm>
              <a:off x="1780359" y="3642545"/>
              <a:ext cx="2923644" cy="293499"/>
              <a:chOff x="1848322" y="3725325"/>
              <a:chExt cx="2923644" cy="259833"/>
            </a:xfrm>
          </p:grpSpPr>
          <p:cxnSp>
            <p:nvCxnSpPr>
              <p:cNvPr id="34" name="直接箭头连接符 173">
                <a:extLst>
                  <a:ext uri="{FF2B5EF4-FFF2-40B4-BE49-F238E27FC236}">
                    <a16:creationId xmlns:a16="http://schemas.microsoft.com/office/drawing/2014/main" id="{1FC62D6D-1252-758A-8B04-4E63A76BFDF3}"/>
                  </a:ext>
                </a:extLst>
              </p:cNvPr>
              <p:cNvCxnSpPr/>
              <p:nvPr/>
            </p:nvCxnSpPr>
            <p:spPr>
              <a:xfrm>
                <a:off x="1848322" y="3725325"/>
                <a:ext cx="0" cy="259833"/>
              </a:xfrm>
              <a:prstGeom prst="straightConnector1">
                <a:avLst/>
              </a:prstGeom>
              <a:noFill/>
              <a:ln w="9525" cap="flat" cmpd="sng" algn="ctr">
                <a:solidFill>
                  <a:srgbClr val="666666">
                    <a:lumMod val="60000"/>
                    <a:lumOff val="40000"/>
                  </a:srgbClr>
                </a:solidFill>
                <a:prstDash val="solid"/>
                <a:miter lim="800000"/>
                <a:tailEnd type="triangle" w="med" len="med"/>
              </a:ln>
              <a:effectLst/>
            </p:spPr>
          </p:cxnSp>
          <p:cxnSp>
            <p:nvCxnSpPr>
              <p:cNvPr id="35" name="直接箭头连接符 174">
                <a:extLst>
                  <a:ext uri="{FF2B5EF4-FFF2-40B4-BE49-F238E27FC236}">
                    <a16:creationId xmlns:a16="http://schemas.microsoft.com/office/drawing/2014/main" id="{288F4B5B-AAED-4E98-44FD-08DD9643BDF3}"/>
                  </a:ext>
                </a:extLst>
              </p:cNvPr>
              <p:cNvCxnSpPr/>
              <p:nvPr/>
            </p:nvCxnSpPr>
            <p:spPr>
              <a:xfrm>
                <a:off x="4771966" y="3725325"/>
                <a:ext cx="0" cy="259833"/>
              </a:xfrm>
              <a:prstGeom prst="straightConnector1">
                <a:avLst/>
              </a:prstGeom>
              <a:noFill/>
              <a:ln w="9525" cap="flat" cmpd="sng" algn="ctr">
                <a:solidFill>
                  <a:srgbClr val="666666">
                    <a:lumMod val="60000"/>
                    <a:lumOff val="40000"/>
                  </a:srgbClr>
                </a:solidFill>
                <a:prstDash val="solid"/>
                <a:miter lim="800000"/>
                <a:tailEnd type="triangle" w="med" len="med"/>
              </a:ln>
              <a:effectLst/>
            </p:spPr>
          </p:cxnSp>
        </p:grpSp>
        <p:sp>
          <p:nvSpPr>
            <p:cNvPr id="36" name="矩形 35">
              <a:extLst>
                <a:ext uri="{FF2B5EF4-FFF2-40B4-BE49-F238E27FC236}">
                  <a16:creationId xmlns:a16="http://schemas.microsoft.com/office/drawing/2014/main" id="{10328214-1099-4135-2560-B7710BD4A5DC}"/>
                </a:ext>
              </a:extLst>
            </p:cNvPr>
            <p:cNvSpPr/>
            <p:nvPr/>
          </p:nvSpPr>
          <p:spPr>
            <a:xfrm>
              <a:off x="4358892" y="2320287"/>
              <a:ext cx="1495224" cy="249666"/>
            </a:xfrm>
            <a:prstGeom prst="rect">
              <a:avLst/>
            </a:prstGeom>
            <a:solidFill>
              <a:srgbClr val="FFFFFF">
                <a:lumMod val="75000"/>
              </a:srgbClr>
            </a:solidFill>
            <a:ln w="3175" cap="flat" cmpd="sng" algn="ctr">
              <a:noFill/>
              <a:prstDash val="solid"/>
              <a:miter lim="800000"/>
              <a:headEnd type="none" w="med" len="med"/>
              <a:tailEnd type="none" w="med" len="med"/>
            </a:ln>
            <a:effectLst/>
          </p:spPr>
          <p:txBody>
            <a:bodyPr wrap="none" anchor="ctr" anchorCtr="1"/>
            <a:lstStyle/>
            <a:p>
              <a:pPr algn="ctr" defTabSz="914400">
                <a:defRPr/>
              </a:pPr>
              <a:r>
                <a:rPr lang="en-US" altLang="zh-CN" sz="900" kern="0" dirty="0">
                  <a:solidFill>
                    <a:srgbClr val="000000"/>
                  </a:solidFill>
                  <a:latin typeface="微软雅黑" panose="020B0503020204020204" pitchFamily="34" charset="-122"/>
                  <a:ea typeface="微软雅黑" panose="020B0503020204020204" pitchFamily="34" charset="-122"/>
                  <a:cs typeface="Arial" pitchFamily="34" charset="0"/>
                </a:rPr>
                <a:t>interface </a:t>
              </a:r>
              <a:r>
                <a:rPr lang="en-US" altLang="zh-CN" sz="900" kern="0" dirty="0" err="1">
                  <a:solidFill>
                    <a:srgbClr val="000000"/>
                  </a:solidFill>
                  <a:latin typeface="微软雅黑" panose="020B0503020204020204" pitchFamily="34" charset="-122"/>
                  <a:ea typeface="微软雅黑" panose="020B0503020204020204" pitchFamily="34" charset="-122"/>
                  <a:cs typeface="Arial" pitchFamily="34" charset="0"/>
                </a:rPr>
                <a:t>api</a:t>
              </a:r>
              <a:r>
                <a:rPr lang="en-US" altLang="zh-CN" sz="900" kern="0" dirty="0">
                  <a:solidFill>
                    <a:srgbClr val="000000"/>
                  </a:solidFill>
                  <a:latin typeface="微软雅黑" panose="020B0503020204020204" pitchFamily="34" charset="-122"/>
                  <a:ea typeface="微软雅黑" panose="020B0503020204020204" pitchFamily="34" charset="-122"/>
                  <a:cs typeface="Arial" pitchFamily="34" charset="0"/>
                </a:rPr>
                <a:t> &amp;callback</a:t>
              </a:r>
              <a:endParaRPr lang="zh-CN" altLang="en-US" sz="900"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37" name="矩形 36">
              <a:extLst>
                <a:ext uri="{FF2B5EF4-FFF2-40B4-BE49-F238E27FC236}">
                  <a16:creationId xmlns:a16="http://schemas.microsoft.com/office/drawing/2014/main" id="{C9183CCF-3D00-349E-2BA3-46B1B2A0CBF1}"/>
                </a:ext>
              </a:extLst>
            </p:cNvPr>
            <p:cNvSpPr/>
            <p:nvPr/>
          </p:nvSpPr>
          <p:spPr>
            <a:xfrm flipH="1">
              <a:off x="5143426" y="2662297"/>
              <a:ext cx="710690" cy="216000"/>
            </a:xfrm>
            <a:prstGeom prst="rect">
              <a:avLst/>
            </a:prstGeom>
            <a:solidFill>
              <a:srgbClr val="FFFFFF">
                <a:lumMod val="85000"/>
              </a:srgbClr>
            </a:solidFill>
            <a:ln w="3175" cap="flat" cmpd="sng" algn="ctr">
              <a:noFill/>
              <a:prstDash val="solid"/>
              <a:miter lim="800000"/>
              <a:headEnd type="none" w="med" len="med"/>
              <a:tailEnd type="none" w="med" len="med"/>
            </a:ln>
            <a:effectLst/>
          </p:spPr>
          <p:txBody>
            <a:bodyPr wrap="none" anchor="ctr" anchorCtr="1"/>
            <a:lstStyle/>
            <a:p>
              <a:pPr algn="ctr" defTabSz="914400">
                <a:defRPr/>
              </a:pPr>
              <a:r>
                <a:rPr lang="en-US" altLang="zh-CN" sz="900" kern="0" dirty="0">
                  <a:solidFill>
                    <a:srgbClr val="000000"/>
                  </a:solidFill>
                  <a:latin typeface="微软雅黑" panose="020B0503020204020204" pitchFamily="34" charset="-122"/>
                  <a:ea typeface="微软雅黑" panose="020B0503020204020204" pitchFamily="34" charset="-122"/>
                  <a:cs typeface="Arial" pitchFamily="34" charset="0"/>
                </a:rPr>
                <a:t>metadata</a:t>
              </a:r>
              <a:endParaRPr lang="zh-CN" altLang="en-US" sz="900"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38" name="矩形 37">
              <a:extLst>
                <a:ext uri="{FF2B5EF4-FFF2-40B4-BE49-F238E27FC236}">
                  <a16:creationId xmlns:a16="http://schemas.microsoft.com/office/drawing/2014/main" id="{62B642B8-7E04-3E9C-F5C5-8A8E6E4577DF}"/>
                </a:ext>
              </a:extLst>
            </p:cNvPr>
            <p:cNvSpPr/>
            <p:nvPr/>
          </p:nvSpPr>
          <p:spPr>
            <a:xfrm flipH="1">
              <a:off x="5143426" y="2917046"/>
              <a:ext cx="710690" cy="216000"/>
            </a:xfrm>
            <a:prstGeom prst="rect">
              <a:avLst/>
            </a:prstGeom>
            <a:solidFill>
              <a:srgbClr val="FFFFFF">
                <a:lumMod val="85000"/>
              </a:srgbClr>
            </a:solidFill>
            <a:ln w="3175" cap="flat" cmpd="sng" algn="ctr">
              <a:noFill/>
              <a:prstDash val="solid"/>
              <a:miter lim="800000"/>
              <a:headEnd type="none" w="med" len="med"/>
              <a:tailEnd type="none" w="med" len="med"/>
            </a:ln>
            <a:effectLst/>
          </p:spPr>
          <p:txBody>
            <a:bodyPr wrap="none" anchor="ctr" anchorCtr="1"/>
            <a:lstStyle/>
            <a:p>
              <a:pPr algn="ctr" defTabSz="914400">
                <a:defRPr/>
              </a:pPr>
              <a:r>
                <a:rPr lang="en-US" altLang="zh-CN" sz="900" kern="0" dirty="0">
                  <a:solidFill>
                    <a:srgbClr val="000000"/>
                  </a:solidFill>
                  <a:latin typeface="微软雅黑" panose="020B0503020204020204" pitchFamily="34" charset="-122"/>
                  <a:ea typeface="微软雅黑" panose="020B0503020204020204" pitchFamily="34" charset="-122"/>
                  <a:cs typeface="Arial" pitchFamily="34" charset="0"/>
                </a:rPr>
                <a:t>Thread pool</a:t>
              </a:r>
              <a:endParaRPr lang="zh-CN" altLang="en-US" sz="900"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39" name="矩形 38">
              <a:extLst>
                <a:ext uri="{FF2B5EF4-FFF2-40B4-BE49-F238E27FC236}">
                  <a16:creationId xmlns:a16="http://schemas.microsoft.com/office/drawing/2014/main" id="{B79826D0-F9B3-0114-61D3-4A08D8E1ACB3}"/>
                </a:ext>
              </a:extLst>
            </p:cNvPr>
            <p:cNvSpPr/>
            <p:nvPr/>
          </p:nvSpPr>
          <p:spPr>
            <a:xfrm flipH="1">
              <a:off x="5143426" y="3171795"/>
              <a:ext cx="710690" cy="216000"/>
            </a:xfrm>
            <a:prstGeom prst="rect">
              <a:avLst/>
            </a:prstGeom>
            <a:solidFill>
              <a:srgbClr val="FFFFFF">
                <a:lumMod val="85000"/>
              </a:srgbClr>
            </a:solidFill>
            <a:ln w="3175" cap="flat" cmpd="sng" algn="ctr">
              <a:noFill/>
              <a:prstDash val="solid"/>
              <a:miter lim="800000"/>
              <a:headEnd type="none" w="med" len="med"/>
              <a:tailEnd type="none" w="med" len="med"/>
            </a:ln>
            <a:effectLst/>
          </p:spPr>
          <p:txBody>
            <a:bodyPr wrap="none" anchor="ctr" anchorCtr="1"/>
            <a:lstStyle/>
            <a:p>
              <a:pPr algn="ctr" defTabSz="914400">
                <a:defRPr/>
              </a:pPr>
              <a:r>
                <a:rPr lang="en-US" altLang="zh-CN" sz="900" kern="0" dirty="0">
                  <a:solidFill>
                    <a:srgbClr val="000000"/>
                  </a:solidFill>
                  <a:latin typeface="微软雅黑" panose="020B0503020204020204" pitchFamily="34" charset="-122"/>
                  <a:ea typeface="微软雅黑" panose="020B0503020204020204" pitchFamily="34" charset="-122"/>
                  <a:cs typeface="Arial" pitchFamily="34" charset="0"/>
                </a:rPr>
                <a:t>timer</a:t>
              </a:r>
              <a:endParaRPr lang="zh-CN" altLang="en-US" sz="900"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40" name="矩形 39">
              <a:extLst>
                <a:ext uri="{FF2B5EF4-FFF2-40B4-BE49-F238E27FC236}">
                  <a16:creationId xmlns:a16="http://schemas.microsoft.com/office/drawing/2014/main" id="{73A6695D-F6BA-0519-4FB2-A862AD7F8F59}"/>
                </a:ext>
              </a:extLst>
            </p:cNvPr>
            <p:cNvSpPr/>
            <p:nvPr/>
          </p:nvSpPr>
          <p:spPr>
            <a:xfrm flipH="1">
              <a:off x="5143426" y="3426545"/>
              <a:ext cx="710690" cy="216000"/>
            </a:xfrm>
            <a:prstGeom prst="rect">
              <a:avLst/>
            </a:prstGeom>
            <a:solidFill>
              <a:srgbClr val="FFFFFF">
                <a:lumMod val="85000"/>
              </a:srgbClr>
            </a:solidFill>
            <a:ln w="3175" cap="flat" cmpd="sng" algn="ctr">
              <a:noFill/>
              <a:prstDash val="solid"/>
              <a:miter lim="800000"/>
              <a:headEnd type="none" w="med" len="med"/>
              <a:tailEnd type="none" w="med" len="med"/>
            </a:ln>
            <a:effectLst/>
          </p:spPr>
          <p:txBody>
            <a:bodyPr wrap="none" anchor="ctr" anchorCtr="1"/>
            <a:lstStyle/>
            <a:p>
              <a:pPr algn="ctr" defTabSz="914400">
                <a:defRPr/>
              </a:pPr>
              <a:r>
                <a:rPr lang="en-US" altLang="zh-CN" sz="900" kern="0" dirty="0">
                  <a:solidFill>
                    <a:srgbClr val="000000"/>
                  </a:solidFill>
                  <a:latin typeface="微软雅黑" panose="020B0503020204020204" pitchFamily="34" charset="-122"/>
                  <a:ea typeface="微软雅黑" panose="020B0503020204020204" pitchFamily="34" charset="-122"/>
                  <a:cs typeface="Arial" pitchFamily="34" charset="0"/>
                </a:rPr>
                <a:t>queue</a:t>
              </a:r>
              <a:endParaRPr lang="zh-CN" altLang="en-US" sz="900"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41" name="矩形 40">
              <a:extLst>
                <a:ext uri="{FF2B5EF4-FFF2-40B4-BE49-F238E27FC236}">
                  <a16:creationId xmlns:a16="http://schemas.microsoft.com/office/drawing/2014/main" id="{1AF9C6FA-83A8-D574-9A73-81F70EFF519B}"/>
                </a:ext>
              </a:extLst>
            </p:cNvPr>
            <p:cNvSpPr/>
            <p:nvPr/>
          </p:nvSpPr>
          <p:spPr>
            <a:xfrm flipH="1">
              <a:off x="4423437" y="2917046"/>
              <a:ext cx="625680" cy="216000"/>
            </a:xfrm>
            <a:prstGeom prst="rect">
              <a:avLst/>
            </a:prstGeom>
            <a:solidFill>
              <a:srgbClr val="FFFFFF">
                <a:lumMod val="85000"/>
              </a:srgbClr>
            </a:solidFill>
            <a:ln w="3175" cap="flat" cmpd="sng" algn="ctr">
              <a:noFill/>
              <a:prstDash val="solid"/>
              <a:miter lim="800000"/>
              <a:headEnd type="none" w="med" len="med"/>
              <a:tailEnd type="none" w="med" len="med"/>
            </a:ln>
            <a:effectLst/>
          </p:spPr>
          <p:txBody>
            <a:bodyPr wrap="none" anchor="ctr" anchorCtr="1"/>
            <a:lstStyle/>
            <a:p>
              <a:pPr algn="ctr" defTabSz="914400">
                <a:defRPr/>
              </a:pPr>
              <a:r>
                <a:rPr lang="en-US" altLang="zh-CN" sz="900" kern="0" dirty="0">
                  <a:solidFill>
                    <a:srgbClr val="000000"/>
                  </a:solidFill>
                  <a:latin typeface="微软雅黑" panose="020B0503020204020204" pitchFamily="34" charset="-122"/>
                  <a:ea typeface="微软雅黑" panose="020B0503020204020204" pitchFamily="34" charset="-122"/>
                  <a:cs typeface="Arial" pitchFamily="34" charset="0"/>
                </a:rPr>
                <a:t>replication</a:t>
              </a:r>
              <a:endParaRPr lang="zh-CN" altLang="en-US" sz="900"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42" name="矩形 41">
              <a:extLst>
                <a:ext uri="{FF2B5EF4-FFF2-40B4-BE49-F238E27FC236}">
                  <a16:creationId xmlns:a16="http://schemas.microsoft.com/office/drawing/2014/main" id="{6AE4DBA9-44EE-CBE3-C276-92FB639BD581}"/>
                </a:ext>
              </a:extLst>
            </p:cNvPr>
            <p:cNvSpPr/>
            <p:nvPr/>
          </p:nvSpPr>
          <p:spPr>
            <a:xfrm flipH="1">
              <a:off x="4423437" y="3426545"/>
              <a:ext cx="625680" cy="216000"/>
            </a:xfrm>
            <a:prstGeom prst="rect">
              <a:avLst/>
            </a:prstGeom>
            <a:solidFill>
              <a:srgbClr val="FFFFFF">
                <a:lumMod val="85000"/>
              </a:srgbClr>
            </a:solidFill>
            <a:ln w="3175" cap="flat" cmpd="sng" algn="ctr">
              <a:noFill/>
              <a:prstDash val="solid"/>
              <a:miter lim="800000"/>
              <a:headEnd type="none" w="med" len="med"/>
              <a:tailEnd type="none" w="med" len="med"/>
            </a:ln>
            <a:effectLst/>
          </p:spPr>
          <p:txBody>
            <a:bodyPr wrap="none" anchor="ctr" anchorCtr="1"/>
            <a:lstStyle/>
            <a:p>
              <a:pPr algn="ctr" defTabSz="914400">
                <a:defRPr/>
              </a:pPr>
              <a:r>
                <a:rPr lang="en-US" altLang="zh-CN" sz="900" kern="0" dirty="0">
                  <a:solidFill>
                    <a:srgbClr val="000000"/>
                  </a:solidFill>
                  <a:latin typeface="微软雅黑" panose="020B0503020204020204" pitchFamily="34" charset="-122"/>
                  <a:ea typeface="微软雅黑" panose="020B0503020204020204" pitchFamily="34" charset="-122"/>
                  <a:cs typeface="Arial" pitchFamily="34" charset="0"/>
                </a:rPr>
                <a:t>storage</a:t>
              </a:r>
              <a:endParaRPr lang="zh-CN" altLang="en-US" sz="900"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43" name="矩形 42">
              <a:extLst>
                <a:ext uri="{FF2B5EF4-FFF2-40B4-BE49-F238E27FC236}">
                  <a16:creationId xmlns:a16="http://schemas.microsoft.com/office/drawing/2014/main" id="{DF813927-14B6-19E3-7808-B60617B166E5}"/>
                </a:ext>
              </a:extLst>
            </p:cNvPr>
            <p:cNvSpPr/>
            <p:nvPr/>
          </p:nvSpPr>
          <p:spPr>
            <a:xfrm flipH="1">
              <a:off x="3553893" y="2917046"/>
              <a:ext cx="625680" cy="216000"/>
            </a:xfrm>
            <a:prstGeom prst="rect">
              <a:avLst/>
            </a:prstGeom>
            <a:solidFill>
              <a:srgbClr val="FFFFFF">
                <a:lumMod val="85000"/>
              </a:srgbClr>
            </a:solidFill>
            <a:ln w="3175" cap="flat" cmpd="sng" algn="ctr">
              <a:noFill/>
              <a:prstDash val="solid"/>
              <a:miter lim="800000"/>
              <a:headEnd type="none" w="med" len="med"/>
              <a:tailEnd type="none" w="med" len="med"/>
            </a:ln>
            <a:effectLst/>
          </p:spPr>
          <p:txBody>
            <a:bodyPr wrap="none" anchor="ctr" anchorCtr="1"/>
            <a:lstStyle/>
            <a:p>
              <a:pPr algn="ctr" defTabSz="914400">
                <a:defRPr/>
              </a:pPr>
              <a:r>
                <a:rPr lang="en-US" altLang="zh-CN" sz="900" kern="0" dirty="0">
                  <a:solidFill>
                    <a:srgbClr val="000000"/>
                  </a:solidFill>
                  <a:latin typeface="微软雅黑" panose="020B0503020204020204" pitchFamily="34" charset="-122"/>
                  <a:ea typeface="微软雅黑" panose="020B0503020204020204" pitchFamily="34" charset="-122"/>
                  <a:cs typeface="Arial" pitchFamily="34" charset="0"/>
                </a:rPr>
                <a:t>network</a:t>
              </a:r>
              <a:endParaRPr lang="zh-CN" altLang="en-US" sz="900"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sp>
          <p:nvSpPr>
            <p:cNvPr id="44" name="矩形 43">
              <a:extLst>
                <a:ext uri="{FF2B5EF4-FFF2-40B4-BE49-F238E27FC236}">
                  <a16:creationId xmlns:a16="http://schemas.microsoft.com/office/drawing/2014/main" id="{4BEB95CA-9E47-0EFB-1DAC-6C9B7A060C96}"/>
                </a:ext>
              </a:extLst>
            </p:cNvPr>
            <p:cNvSpPr/>
            <p:nvPr/>
          </p:nvSpPr>
          <p:spPr>
            <a:xfrm flipH="1">
              <a:off x="3553893" y="3426545"/>
              <a:ext cx="625680" cy="216000"/>
            </a:xfrm>
            <a:prstGeom prst="rect">
              <a:avLst/>
            </a:prstGeom>
            <a:solidFill>
              <a:srgbClr val="FFFFFF">
                <a:lumMod val="85000"/>
              </a:srgbClr>
            </a:solidFill>
            <a:ln w="3175" cap="flat" cmpd="sng" algn="ctr">
              <a:noFill/>
              <a:prstDash val="solid"/>
              <a:miter lim="800000"/>
              <a:headEnd type="none" w="med" len="med"/>
              <a:tailEnd type="none" w="med" len="med"/>
            </a:ln>
            <a:effectLst/>
          </p:spPr>
          <p:txBody>
            <a:bodyPr wrap="none" anchor="ctr" anchorCtr="1"/>
            <a:lstStyle/>
            <a:p>
              <a:pPr algn="ctr" defTabSz="914400">
                <a:defRPr/>
              </a:pPr>
              <a:r>
                <a:rPr lang="en-US" altLang="zh-CN" sz="900" kern="0" dirty="0">
                  <a:solidFill>
                    <a:srgbClr val="000000"/>
                  </a:solidFill>
                  <a:latin typeface="微软雅黑" panose="020B0503020204020204" pitchFamily="34" charset="-122"/>
                  <a:ea typeface="微软雅黑" panose="020B0503020204020204" pitchFamily="34" charset="-122"/>
                  <a:cs typeface="Arial" pitchFamily="34" charset="0"/>
                </a:rPr>
                <a:t>election</a:t>
              </a:r>
              <a:endParaRPr lang="zh-CN" altLang="en-US" sz="900" kern="0" dirty="0">
                <a:solidFill>
                  <a:srgbClr val="000000"/>
                </a:solidFill>
                <a:latin typeface="微软雅黑" panose="020B0503020204020204" pitchFamily="34" charset="-122"/>
                <a:ea typeface="微软雅黑" panose="020B0503020204020204" pitchFamily="34" charset="-122"/>
                <a:cs typeface="Arial" pitchFamily="34" charset="0"/>
              </a:endParaRPr>
            </a:p>
          </p:txBody>
        </p:sp>
        <p:cxnSp>
          <p:nvCxnSpPr>
            <p:cNvPr id="45" name="直接箭头连接符 184">
              <a:extLst>
                <a:ext uri="{FF2B5EF4-FFF2-40B4-BE49-F238E27FC236}">
                  <a16:creationId xmlns:a16="http://schemas.microsoft.com/office/drawing/2014/main" id="{4F43DF10-B06C-79DF-C130-DB6DA0B4E663}"/>
                </a:ext>
              </a:extLst>
            </p:cNvPr>
            <p:cNvCxnSpPr>
              <a:stCxn id="41" idx="2"/>
              <a:endCxn id="42" idx="0"/>
            </p:cNvCxnSpPr>
            <p:nvPr/>
          </p:nvCxnSpPr>
          <p:spPr>
            <a:xfrm flipH="1">
              <a:off x="4736276" y="3133046"/>
              <a:ext cx="0" cy="293499"/>
            </a:xfrm>
            <a:prstGeom prst="straightConnector1">
              <a:avLst/>
            </a:prstGeom>
            <a:noFill/>
            <a:ln w="9525" cap="flat" cmpd="sng" algn="ctr">
              <a:solidFill>
                <a:srgbClr val="666666">
                  <a:lumMod val="60000"/>
                  <a:lumOff val="40000"/>
                </a:srgbClr>
              </a:solidFill>
              <a:prstDash val="solid"/>
              <a:miter lim="800000"/>
              <a:tailEnd type="triangle" w="med" len="med"/>
            </a:ln>
            <a:effectLst/>
          </p:spPr>
        </p:cxnSp>
        <p:cxnSp>
          <p:nvCxnSpPr>
            <p:cNvPr id="46" name="直接箭头连接符 185">
              <a:extLst>
                <a:ext uri="{FF2B5EF4-FFF2-40B4-BE49-F238E27FC236}">
                  <a16:creationId xmlns:a16="http://schemas.microsoft.com/office/drawing/2014/main" id="{EB8821C5-F13E-F4B7-EDB9-BC99FD242D4D}"/>
                </a:ext>
              </a:extLst>
            </p:cNvPr>
            <p:cNvCxnSpPr>
              <a:endCxn id="41" idx="0"/>
            </p:cNvCxnSpPr>
            <p:nvPr/>
          </p:nvCxnSpPr>
          <p:spPr>
            <a:xfrm flipH="1">
              <a:off x="4736276" y="2590537"/>
              <a:ext cx="0" cy="326509"/>
            </a:xfrm>
            <a:prstGeom prst="straightConnector1">
              <a:avLst/>
            </a:prstGeom>
            <a:noFill/>
            <a:ln w="9525" cap="flat" cmpd="sng" algn="ctr">
              <a:solidFill>
                <a:srgbClr val="666666">
                  <a:lumMod val="60000"/>
                  <a:lumOff val="40000"/>
                </a:srgbClr>
              </a:solidFill>
              <a:prstDash val="solid"/>
              <a:miter lim="800000"/>
              <a:headEnd type="triangle" w="med" len="med"/>
              <a:tailEnd type="none" w="med" len="med"/>
            </a:ln>
            <a:effectLst/>
          </p:spPr>
        </p:cxnSp>
        <p:cxnSp>
          <p:nvCxnSpPr>
            <p:cNvPr id="47" name="直接箭头连接符 186">
              <a:extLst>
                <a:ext uri="{FF2B5EF4-FFF2-40B4-BE49-F238E27FC236}">
                  <a16:creationId xmlns:a16="http://schemas.microsoft.com/office/drawing/2014/main" id="{91A9DCF9-F0EB-9197-691E-B11296323B03}"/>
                </a:ext>
              </a:extLst>
            </p:cNvPr>
            <p:cNvCxnSpPr>
              <a:stCxn id="41" idx="3"/>
              <a:endCxn id="43" idx="1"/>
            </p:cNvCxnSpPr>
            <p:nvPr/>
          </p:nvCxnSpPr>
          <p:spPr>
            <a:xfrm flipH="1">
              <a:off x="4179573" y="3025046"/>
              <a:ext cx="243863" cy="0"/>
            </a:xfrm>
            <a:prstGeom prst="straightConnector1">
              <a:avLst/>
            </a:prstGeom>
            <a:noFill/>
            <a:ln w="9525" cap="flat" cmpd="sng" algn="ctr">
              <a:solidFill>
                <a:srgbClr val="666666">
                  <a:lumMod val="60000"/>
                  <a:lumOff val="40000"/>
                </a:srgbClr>
              </a:solidFill>
              <a:prstDash val="solid"/>
              <a:miter lim="800000"/>
              <a:headEnd type="triangle" w="med" len="med"/>
              <a:tailEnd type="triangle" w="med" len="med"/>
            </a:ln>
            <a:effectLst/>
          </p:spPr>
        </p:cxnSp>
        <p:sp>
          <p:nvSpPr>
            <p:cNvPr id="48" name="文本框 97">
              <a:extLst>
                <a:ext uri="{FF2B5EF4-FFF2-40B4-BE49-F238E27FC236}">
                  <a16:creationId xmlns:a16="http://schemas.microsoft.com/office/drawing/2014/main" id="{1A66183E-A041-65E7-3D86-6EE4DB39B883}"/>
                </a:ext>
              </a:extLst>
            </p:cNvPr>
            <p:cNvSpPr txBox="1"/>
            <p:nvPr/>
          </p:nvSpPr>
          <p:spPr>
            <a:xfrm flipH="1">
              <a:off x="4021484" y="3188005"/>
              <a:ext cx="459277" cy="307777"/>
            </a:xfrm>
            <a:prstGeom prst="rect">
              <a:avLst/>
            </a:prstGeom>
            <a:noFill/>
          </p:spPr>
          <p:txBody>
            <a:bodyPr wrap="square" lIns="0" tIns="0" rIns="0" bIns="0" rtlCol="0">
              <a:spAutoFit/>
            </a:bodyPr>
            <a:lstStyle/>
            <a:p>
              <a:pPr algn="ctr" defTabSz="914478"/>
              <a:r>
                <a:rPr kumimoji="1" lang="en-US" altLang="zh-CN" sz="1000" dirty="0">
                  <a:solidFill>
                    <a:srgbClr val="C00000"/>
                  </a:solidFill>
                  <a:latin typeface="微软雅黑" panose="020B0503020204020204" pitchFamily="34" charset="-122"/>
                  <a:ea typeface="微软雅黑" panose="020B0503020204020204" pitchFamily="34" charset="-122"/>
                </a:rPr>
                <a:t>pipeline</a:t>
              </a:r>
              <a:endParaRPr kumimoji="1" lang="zh-CN" altLang="en-US" sz="1000" dirty="0">
                <a:solidFill>
                  <a:srgbClr val="C00000"/>
                </a:solidFill>
                <a:latin typeface="微软雅黑" panose="020B0503020204020204" pitchFamily="34" charset="-122"/>
                <a:ea typeface="微软雅黑" panose="020B0503020204020204" pitchFamily="34" charset="-122"/>
              </a:endParaRPr>
            </a:p>
          </p:txBody>
        </p:sp>
        <p:grpSp>
          <p:nvGrpSpPr>
            <p:cNvPr id="49" name="组合 48">
              <a:extLst>
                <a:ext uri="{FF2B5EF4-FFF2-40B4-BE49-F238E27FC236}">
                  <a16:creationId xmlns:a16="http://schemas.microsoft.com/office/drawing/2014/main" id="{53824C91-4C5A-17A4-437A-D93D8C88C17B}"/>
                </a:ext>
              </a:extLst>
            </p:cNvPr>
            <p:cNvGrpSpPr/>
            <p:nvPr/>
          </p:nvGrpSpPr>
          <p:grpSpPr>
            <a:xfrm>
              <a:off x="4357304" y="3942676"/>
              <a:ext cx="693400" cy="322477"/>
              <a:chOff x="1358900" y="3991790"/>
              <a:chExt cx="645422" cy="322477"/>
            </a:xfrm>
          </p:grpSpPr>
          <p:sp>
            <p:nvSpPr>
              <p:cNvPr id="50" name="流程图: 文档 189">
                <a:extLst>
                  <a:ext uri="{FF2B5EF4-FFF2-40B4-BE49-F238E27FC236}">
                    <a16:creationId xmlns:a16="http://schemas.microsoft.com/office/drawing/2014/main" id="{EB84A6CD-FB56-D969-B1E5-6BAAB2F52D79}"/>
                  </a:ext>
                </a:extLst>
              </p:cNvPr>
              <p:cNvSpPr/>
              <p:nvPr/>
            </p:nvSpPr>
            <p:spPr>
              <a:xfrm>
                <a:off x="1421934" y="3991790"/>
                <a:ext cx="582388" cy="249666"/>
              </a:xfrm>
              <a:prstGeom prst="flowChartDocument">
                <a:avLst/>
              </a:prstGeom>
              <a:solidFill>
                <a:srgbClr val="FFFFFF">
                  <a:lumMod val="85000"/>
                </a:srgbClr>
              </a:solidFill>
              <a:ln>
                <a:solidFill>
                  <a:srgbClr val="666666">
                    <a:lumMod val="60000"/>
                    <a:lumOff val="40000"/>
                  </a:srgbClr>
                </a:solidFill>
              </a:ln>
              <a:effectLst/>
            </p:spPr>
            <p:txBody>
              <a:bodyPr wrap="none" anchor="ctr" anchorCtr="0"/>
              <a:lstStyle/>
              <a:p>
                <a:pPr algn="ctr" defTabSz="959254">
                  <a:defRPr/>
                </a:pPr>
                <a:r>
                  <a:rPr lang="en-US" altLang="zh-CN" sz="1050" kern="0" dirty="0">
                    <a:solidFill>
                      <a:srgbClr val="666666">
                        <a:lumMod val="50000"/>
                      </a:srgbClr>
                    </a:solidFill>
                    <a:latin typeface="微软雅黑" panose="020B0503020204020204" pitchFamily="34" charset="-122"/>
                    <a:ea typeface="微软雅黑" panose="020B0503020204020204" pitchFamily="34" charset="-122"/>
                    <a:cs typeface="Arial" pitchFamily="34" charset="0"/>
                  </a:rPr>
                  <a:t>file</a:t>
                </a:r>
                <a:endParaRPr lang="zh-CN" altLang="en-US" sz="1050" kern="0" dirty="0">
                  <a:solidFill>
                    <a:srgbClr val="666666">
                      <a:lumMod val="50000"/>
                    </a:srgbClr>
                  </a:solidFill>
                  <a:latin typeface="微软雅黑" panose="020B0503020204020204" pitchFamily="34" charset="-122"/>
                  <a:ea typeface="微软雅黑" panose="020B0503020204020204" pitchFamily="34" charset="-122"/>
                  <a:cs typeface="Arial" pitchFamily="34" charset="0"/>
                </a:endParaRPr>
              </a:p>
            </p:txBody>
          </p:sp>
          <p:sp>
            <p:nvSpPr>
              <p:cNvPr id="51" name="流程图: 文档 190">
                <a:extLst>
                  <a:ext uri="{FF2B5EF4-FFF2-40B4-BE49-F238E27FC236}">
                    <a16:creationId xmlns:a16="http://schemas.microsoft.com/office/drawing/2014/main" id="{FC6440BC-7E81-C639-0F65-AED8B9D3EDBA}"/>
                  </a:ext>
                </a:extLst>
              </p:cNvPr>
              <p:cNvSpPr/>
              <p:nvPr/>
            </p:nvSpPr>
            <p:spPr>
              <a:xfrm>
                <a:off x="1390417" y="4028195"/>
                <a:ext cx="582388" cy="249666"/>
              </a:xfrm>
              <a:prstGeom prst="flowChartDocument">
                <a:avLst/>
              </a:prstGeom>
              <a:solidFill>
                <a:srgbClr val="FFFFFF">
                  <a:lumMod val="85000"/>
                </a:srgbClr>
              </a:solidFill>
              <a:ln>
                <a:solidFill>
                  <a:srgbClr val="666666">
                    <a:lumMod val="60000"/>
                    <a:lumOff val="40000"/>
                  </a:srgbClr>
                </a:solidFill>
              </a:ln>
              <a:effectLst/>
            </p:spPr>
            <p:txBody>
              <a:bodyPr wrap="none" anchor="ctr" anchorCtr="0"/>
              <a:lstStyle/>
              <a:p>
                <a:pPr algn="ctr" defTabSz="959254">
                  <a:defRPr/>
                </a:pPr>
                <a:r>
                  <a:rPr lang="en-US" altLang="zh-CN" sz="1050" kern="0" dirty="0">
                    <a:solidFill>
                      <a:srgbClr val="666666">
                        <a:lumMod val="50000"/>
                      </a:srgbClr>
                    </a:solidFill>
                    <a:latin typeface="微软雅黑" panose="020B0503020204020204" pitchFamily="34" charset="-122"/>
                    <a:ea typeface="微软雅黑" panose="020B0503020204020204" pitchFamily="34" charset="-122"/>
                    <a:cs typeface="Arial" pitchFamily="34" charset="0"/>
                  </a:rPr>
                  <a:t>file</a:t>
                </a:r>
                <a:endParaRPr lang="zh-CN" altLang="en-US" sz="1050" kern="0" dirty="0">
                  <a:solidFill>
                    <a:srgbClr val="666666">
                      <a:lumMod val="50000"/>
                    </a:srgbClr>
                  </a:solidFill>
                  <a:latin typeface="微软雅黑" panose="020B0503020204020204" pitchFamily="34" charset="-122"/>
                  <a:ea typeface="微软雅黑" panose="020B0503020204020204" pitchFamily="34" charset="-122"/>
                  <a:cs typeface="Arial" pitchFamily="34" charset="0"/>
                </a:endParaRPr>
              </a:p>
            </p:txBody>
          </p:sp>
          <p:sp>
            <p:nvSpPr>
              <p:cNvPr id="52" name="流程图: 文档 191">
                <a:extLst>
                  <a:ext uri="{FF2B5EF4-FFF2-40B4-BE49-F238E27FC236}">
                    <a16:creationId xmlns:a16="http://schemas.microsoft.com/office/drawing/2014/main" id="{AF4998EC-A7C1-296F-ACE9-C444547C637B}"/>
                  </a:ext>
                </a:extLst>
              </p:cNvPr>
              <p:cNvSpPr/>
              <p:nvPr/>
            </p:nvSpPr>
            <p:spPr>
              <a:xfrm>
                <a:off x="1358900" y="4064601"/>
                <a:ext cx="582388" cy="249666"/>
              </a:xfrm>
              <a:prstGeom prst="flowChartDocument">
                <a:avLst/>
              </a:prstGeom>
              <a:solidFill>
                <a:srgbClr val="FFFFFF">
                  <a:lumMod val="85000"/>
                </a:srgbClr>
              </a:solidFill>
              <a:ln>
                <a:solidFill>
                  <a:srgbClr val="666666">
                    <a:lumMod val="60000"/>
                    <a:lumOff val="40000"/>
                  </a:srgbClr>
                </a:solidFill>
              </a:ln>
              <a:effectLst/>
            </p:spPr>
            <p:txBody>
              <a:bodyPr wrap="none" anchor="ctr" anchorCtr="0"/>
              <a:lstStyle/>
              <a:p>
                <a:pPr algn="ctr" defTabSz="959254">
                  <a:defRPr/>
                </a:pPr>
                <a:r>
                  <a:rPr lang="en-US" altLang="zh-CN" sz="1050" kern="0" dirty="0">
                    <a:solidFill>
                      <a:srgbClr val="666666">
                        <a:lumMod val="50000"/>
                      </a:srgbClr>
                    </a:solidFill>
                    <a:latin typeface="微软雅黑" panose="020B0503020204020204" pitchFamily="34" charset="-122"/>
                    <a:ea typeface="微软雅黑" panose="020B0503020204020204" pitchFamily="34" charset="-122"/>
                    <a:cs typeface="Arial" pitchFamily="34" charset="0"/>
                  </a:rPr>
                  <a:t>file</a:t>
                </a:r>
                <a:endParaRPr lang="zh-CN" altLang="en-US" sz="1050" kern="0" dirty="0">
                  <a:solidFill>
                    <a:srgbClr val="666666">
                      <a:lumMod val="50000"/>
                    </a:srgbClr>
                  </a:solidFill>
                  <a:latin typeface="微软雅黑" panose="020B0503020204020204" pitchFamily="34" charset="-122"/>
                  <a:ea typeface="微软雅黑" panose="020B0503020204020204" pitchFamily="34" charset="-122"/>
                  <a:cs typeface="Arial" pitchFamily="34" charset="0"/>
                </a:endParaRPr>
              </a:p>
            </p:txBody>
          </p:sp>
        </p:grpSp>
        <p:grpSp>
          <p:nvGrpSpPr>
            <p:cNvPr id="53" name="组合 52">
              <a:extLst>
                <a:ext uri="{FF2B5EF4-FFF2-40B4-BE49-F238E27FC236}">
                  <a16:creationId xmlns:a16="http://schemas.microsoft.com/office/drawing/2014/main" id="{DD3E727E-D1FE-D774-83A7-407E9426B01A}"/>
                </a:ext>
              </a:extLst>
            </p:cNvPr>
            <p:cNvGrpSpPr/>
            <p:nvPr/>
          </p:nvGrpSpPr>
          <p:grpSpPr>
            <a:xfrm>
              <a:off x="2118409" y="2149345"/>
              <a:ext cx="3264464" cy="168738"/>
              <a:chOff x="2186372" y="2206757"/>
              <a:chExt cx="3264464" cy="160440"/>
            </a:xfrm>
          </p:grpSpPr>
          <p:grpSp>
            <p:nvGrpSpPr>
              <p:cNvPr id="54" name="组合 53">
                <a:extLst>
                  <a:ext uri="{FF2B5EF4-FFF2-40B4-BE49-F238E27FC236}">
                    <a16:creationId xmlns:a16="http://schemas.microsoft.com/office/drawing/2014/main" id="{2FA8ECCD-EA4B-435E-F34D-E2D2B1242941}"/>
                  </a:ext>
                </a:extLst>
              </p:cNvPr>
              <p:cNvGrpSpPr/>
              <p:nvPr/>
            </p:nvGrpSpPr>
            <p:grpSpPr>
              <a:xfrm>
                <a:off x="2186372" y="2206757"/>
                <a:ext cx="340820" cy="160440"/>
                <a:chOff x="2086422" y="2189652"/>
                <a:chExt cx="317238" cy="179749"/>
              </a:xfrm>
            </p:grpSpPr>
            <p:cxnSp>
              <p:nvCxnSpPr>
                <p:cNvPr id="56" name="直接箭头连接符 195">
                  <a:extLst>
                    <a:ext uri="{FF2B5EF4-FFF2-40B4-BE49-F238E27FC236}">
                      <a16:creationId xmlns:a16="http://schemas.microsoft.com/office/drawing/2014/main" id="{BA0A40EC-92EC-BE7B-4D71-E658D655897D}"/>
                    </a:ext>
                  </a:extLst>
                </p:cNvPr>
                <p:cNvCxnSpPr/>
                <p:nvPr/>
              </p:nvCxnSpPr>
              <p:spPr>
                <a:xfrm>
                  <a:off x="2086422" y="2189652"/>
                  <a:ext cx="0" cy="179749"/>
                </a:xfrm>
                <a:prstGeom prst="straightConnector1">
                  <a:avLst/>
                </a:prstGeom>
                <a:noFill/>
                <a:ln w="9525" cap="flat" cmpd="sng" algn="ctr">
                  <a:solidFill>
                    <a:srgbClr val="666666">
                      <a:lumMod val="60000"/>
                      <a:lumOff val="40000"/>
                    </a:srgbClr>
                  </a:solidFill>
                  <a:prstDash val="solid"/>
                  <a:miter lim="800000"/>
                  <a:tailEnd type="triangle" w="med" len="med"/>
                </a:ln>
                <a:effectLst/>
              </p:spPr>
            </p:cxnSp>
            <p:cxnSp>
              <p:nvCxnSpPr>
                <p:cNvPr id="57" name="直接箭头连接符 196">
                  <a:extLst>
                    <a:ext uri="{FF2B5EF4-FFF2-40B4-BE49-F238E27FC236}">
                      <a16:creationId xmlns:a16="http://schemas.microsoft.com/office/drawing/2014/main" id="{DB643B12-771C-0C8B-7FB7-CCA9DE7B6697}"/>
                    </a:ext>
                  </a:extLst>
                </p:cNvPr>
                <p:cNvCxnSpPr/>
                <p:nvPr/>
              </p:nvCxnSpPr>
              <p:spPr>
                <a:xfrm flipV="1">
                  <a:off x="2403660" y="2189652"/>
                  <a:ext cx="0" cy="179749"/>
                </a:xfrm>
                <a:prstGeom prst="straightConnector1">
                  <a:avLst/>
                </a:prstGeom>
                <a:noFill/>
                <a:ln w="9525" cap="flat" cmpd="sng" algn="ctr">
                  <a:solidFill>
                    <a:srgbClr val="666666">
                      <a:lumMod val="60000"/>
                      <a:lumOff val="40000"/>
                    </a:srgbClr>
                  </a:solidFill>
                  <a:prstDash val="solid"/>
                  <a:miter lim="800000"/>
                  <a:tailEnd type="triangle" w="med" len="med"/>
                </a:ln>
                <a:effectLst/>
              </p:spPr>
            </p:cxnSp>
          </p:grpSp>
          <p:cxnSp>
            <p:nvCxnSpPr>
              <p:cNvPr id="55" name="直接箭头连接符 194">
                <a:extLst>
                  <a:ext uri="{FF2B5EF4-FFF2-40B4-BE49-F238E27FC236}">
                    <a16:creationId xmlns:a16="http://schemas.microsoft.com/office/drawing/2014/main" id="{65D9C3D6-82F9-F604-C876-54669E15D2C3}"/>
                  </a:ext>
                </a:extLst>
              </p:cNvPr>
              <p:cNvCxnSpPr/>
              <p:nvPr/>
            </p:nvCxnSpPr>
            <p:spPr>
              <a:xfrm flipV="1">
                <a:off x="5450836" y="2206757"/>
                <a:ext cx="0" cy="160440"/>
              </a:xfrm>
              <a:prstGeom prst="straightConnector1">
                <a:avLst/>
              </a:prstGeom>
              <a:noFill/>
              <a:ln w="9525" cap="flat" cmpd="sng" algn="ctr">
                <a:solidFill>
                  <a:srgbClr val="666666">
                    <a:lumMod val="60000"/>
                    <a:lumOff val="40000"/>
                  </a:srgbClr>
                </a:solidFill>
                <a:prstDash val="solid"/>
                <a:miter lim="800000"/>
                <a:tailEnd type="triangle" w="med" len="med"/>
              </a:ln>
              <a:effectLst/>
            </p:spPr>
          </p:cxnSp>
        </p:grpSp>
        <p:sp>
          <p:nvSpPr>
            <p:cNvPr id="58" name="文本框 97">
              <a:extLst>
                <a:ext uri="{FF2B5EF4-FFF2-40B4-BE49-F238E27FC236}">
                  <a16:creationId xmlns:a16="http://schemas.microsoft.com/office/drawing/2014/main" id="{94F1A62D-05EF-334D-8D62-097A3266E6BE}"/>
                </a:ext>
              </a:extLst>
            </p:cNvPr>
            <p:cNvSpPr txBox="1"/>
            <p:nvPr/>
          </p:nvSpPr>
          <p:spPr>
            <a:xfrm flipH="1">
              <a:off x="4737864" y="3774211"/>
              <a:ext cx="459277" cy="153888"/>
            </a:xfrm>
            <a:prstGeom prst="rect">
              <a:avLst/>
            </a:prstGeom>
            <a:noFill/>
          </p:spPr>
          <p:txBody>
            <a:bodyPr wrap="square" lIns="0" tIns="0" rIns="0" bIns="0" rtlCol="0">
              <a:spAutoFit/>
            </a:bodyPr>
            <a:lstStyle/>
            <a:p>
              <a:pPr algn="ctr" defTabSz="914478"/>
              <a:r>
                <a:rPr kumimoji="1" lang="en-US" altLang="zh-CN" sz="1000" dirty="0">
                  <a:solidFill>
                    <a:srgbClr val="C00000"/>
                  </a:solidFill>
                  <a:latin typeface="微软雅黑" panose="020B0503020204020204" pitchFamily="34" charset="-122"/>
                  <a:ea typeface="微软雅黑" panose="020B0503020204020204" pitchFamily="34" charset="-122"/>
                </a:rPr>
                <a:t>batch</a:t>
              </a:r>
              <a:endParaRPr kumimoji="1" lang="zh-CN" altLang="en-US" sz="1000" dirty="0">
                <a:solidFill>
                  <a:srgbClr val="C00000"/>
                </a:solidFill>
                <a:latin typeface="微软雅黑" panose="020B0503020204020204" pitchFamily="34" charset="-122"/>
                <a:ea typeface="微软雅黑" panose="020B0503020204020204" pitchFamily="34" charset="-122"/>
              </a:endParaRPr>
            </a:p>
          </p:txBody>
        </p:sp>
        <p:sp>
          <p:nvSpPr>
            <p:cNvPr id="59" name="文本框 97">
              <a:extLst>
                <a:ext uri="{FF2B5EF4-FFF2-40B4-BE49-F238E27FC236}">
                  <a16:creationId xmlns:a16="http://schemas.microsoft.com/office/drawing/2014/main" id="{B7627957-5500-E0A4-7BED-05ED332B07DB}"/>
                </a:ext>
              </a:extLst>
            </p:cNvPr>
            <p:cNvSpPr txBox="1"/>
            <p:nvPr/>
          </p:nvSpPr>
          <p:spPr>
            <a:xfrm flipH="1">
              <a:off x="1433659" y="2164465"/>
              <a:ext cx="520133" cy="153888"/>
            </a:xfrm>
            <a:prstGeom prst="rect">
              <a:avLst/>
            </a:prstGeom>
            <a:noFill/>
          </p:spPr>
          <p:txBody>
            <a:bodyPr wrap="square" lIns="0" tIns="0" rIns="0" bIns="0" rtlCol="0">
              <a:spAutoFit/>
            </a:bodyPr>
            <a:lstStyle/>
            <a:p>
              <a:pPr algn="ctr" defTabSz="914478"/>
              <a:r>
                <a:rPr kumimoji="1" lang="en-US" altLang="zh-CN" sz="1000" dirty="0">
                  <a:solidFill>
                    <a:srgbClr val="C00000"/>
                  </a:solidFill>
                  <a:latin typeface="微软雅黑" panose="020B0503020204020204" pitchFamily="34" charset="-122"/>
                  <a:ea typeface="微软雅黑" panose="020B0503020204020204" pitchFamily="34" charset="-122"/>
                </a:rPr>
                <a:t>pipeline</a:t>
              </a:r>
              <a:endParaRPr kumimoji="1" lang="zh-CN" altLang="en-US" sz="1000" dirty="0">
                <a:solidFill>
                  <a:srgbClr val="C00000"/>
                </a:solidFill>
                <a:latin typeface="微软雅黑" panose="020B0503020204020204" pitchFamily="34" charset="-122"/>
                <a:ea typeface="微软雅黑" panose="020B0503020204020204" pitchFamily="34" charset="-122"/>
              </a:endParaRPr>
            </a:p>
          </p:txBody>
        </p:sp>
        <p:sp>
          <p:nvSpPr>
            <p:cNvPr id="60" name="文本框 97">
              <a:extLst>
                <a:ext uri="{FF2B5EF4-FFF2-40B4-BE49-F238E27FC236}">
                  <a16:creationId xmlns:a16="http://schemas.microsoft.com/office/drawing/2014/main" id="{330F2A3F-76B4-DF6A-D689-2F28F206032A}"/>
                </a:ext>
              </a:extLst>
            </p:cNvPr>
            <p:cNvSpPr txBox="1"/>
            <p:nvPr/>
          </p:nvSpPr>
          <p:spPr>
            <a:xfrm flipH="1">
              <a:off x="1953805" y="2665557"/>
              <a:ext cx="459277" cy="307777"/>
            </a:xfrm>
            <a:prstGeom prst="rect">
              <a:avLst/>
            </a:prstGeom>
            <a:noFill/>
          </p:spPr>
          <p:txBody>
            <a:bodyPr wrap="square" lIns="0" tIns="0" rIns="0" bIns="0" rtlCol="0">
              <a:spAutoFit/>
            </a:bodyPr>
            <a:lstStyle/>
            <a:p>
              <a:pPr algn="ctr" defTabSz="914478"/>
              <a:r>
                <a:rPr kumimoji="1" lang="en-US" altLang="zh-CN" sz="1000" dirty="0">
                  <a:solidFill>
                    <a:srgbClr val="C00000"/>
                  </a:solidFill>
                  <a:latin typeface="微软雅黑" panose="020B0503020204020204" pitchFamily="34" charset="-122"/>
                  <a:ea typeface="微软雅黑" panose="020B0503020204020204" pitchFamily="34" charset="-122"/>
                </a:rPr>
                <a:t>pipeline</a:t>
              </a:r>
              <a:endParaRPr kumimoji="1" lang="zh-CN" altLang="en-US" sz="1000" dirty="0">
                <a:solidFill>
                  <a:srgbClr val="C00000"/>
                </a:solidFill>
                <a:latin typeface="微软雅黑" panose="020B0503020204020204" pitchFamily="34" charset="-122"/>
                <a:ea typeface="微软雅黑" panose="020B0503020204020204" pitchFamily="34" charset="-122"/>
              </a:endParaRPr>
            </a:p>
          </p:txBody>
        </p:sp>
        <p:sp>
          <p:nvSpPr>
            <p:cNvPr id="61" name="文本框 97">
              <a:extLst>
                <a:ext uri="{FF2B5EF4-FFF2-40B4-BE49-F238E27FC236}">
                  <a16:creationId xmlns:a16="http://schemas.microsoft.com/office/drawing/2014/main" id="{0AA6EC46-FFA1-480D-831E-4A310D8794E7}"/>
                </a:ext>
              </a:extLst>
            </p:cNvPr>
            <p:cNvSpPr txBox="1"/>
            <p:nvPr/>
          </p:nvSpPr>
          <p:spPr>
            <a:xfrm flipH="1">
              <a:off x="1831290" y="3201983"/>
              <a:ext cx="459277" cy="307777"/>
            </a:xfrm>
            <a:prstGeom prst="rect">
              <a:avLst/>
            </a:prstGeom>
            <a:noFill/>
          </p:spPr>
          <p:txBody>
            <a:bodyPr wrap="square" lIns="0" tIns="0" rIns="0" bIns="0" rtlCol="0">
              <a:spAutoFit/>
            </a:bodyPr>
            <a:lstStyle/>
            <a:p>
              <a:pPr algn="ctr" defTabSz="914478"/>
              <a:r>
                <a:rPr kumimoji="1" lang="en-US" altLang="zh-CN" sz="1000" dirty="0">
                  <a:solidFill>
                    <a:srgbClr val="C00000"/>
                  </a:solidFill>
                  <a:latin typeface="微软雅黑" panose="020B0503020204020204" pitchFamily="34" charset="-122"/>
                  <a:ea typeface="微软雅黑" panose="020B0503020204020204" pitchFamily="34" charset="-122"/>
                </a:rPr>
                <a:t>pipeline</a:t>
              </a:r>
              <a:endParaRPr kumimoji="1" lang="zh-CN" altLang="en-US" sz="1000" dirty="0">
                <a:solidFill>
                  <a:srgbClr val="C00000"/>
                </a:solidFill>
                <a:latin typeface="微软雅黑" panose="020B0503020204020204" pitchFamily="34" charset="-122"/>
                <a:ea typeface="微软雅黑" panose="020B0503020204020204" pitchFamily="34" charset="-122"/>
              </a:endParaRPr>
            </a:p>
          </p:txBody>
        </p:sp>
        <p:sp>
          <p:nvSpPr>
            <p:cNvPr id="62" name="文本框 97">
              <a:extLst>
                <a:ext uri="{FF2B5EF4-FFF2-40B4-BE49-F238E27FC236}">
                  <a16:creationId xmlns:a16="http://schemas.microsoft.com/office/drawing/2014/main" id="{F615977A-4DA0-AD6F-1E1D-7CF88C7506DB}"/>
                </a:ext>
              </a:extLst>
            </p:cNvPr>
            <p:cNvSpPr txBox="1"/>
            <p:nvPr/>
          </p:nvSpPr>
          <p:spPr>
            <a:xfrm flipH="1">
              <a:off x="1829542" y="3774211"/>
              <a:ext cx="459277" cy="153888"/>
            </a:xfrm>
            <a:prstGeom prst="rect">
              <a:avLst/>
            </a:prstGeom>
            <a:noFill/>
          </p:spPr>
          <p:txBody>
            <a:bodyPr wrap="square" lIns="0" tIns="0" rIns="0" bIns="0" rtlCol="0">
              <a:spAutoFit/>
            </a:bodyPr>
            <a:lstStyle/>
            <a:p>
              <a:pPr algn="ctr" defTabSz="914478"/>
              <a:r>
                <a:rPr kumimoji="1" lang="en-US" altLang="zh-CN" sz="1000" dirty="0">
                  <a:solidFill>
                    <a:srgbClr val="C00000"/>
                  </a:solidFill>
                  <a:latin typeface="微软雅黑" panose="020B0503020204020204" pitchFamily="34" charset="-122"/>
                  <a:ea typeface="微软雅黑" panose="020B0503020204020204" pitchFamily="34" charset="-122"/>
                </a:rPr>
                <a:t>batch</a:t>
              </a:r>
              <a:endParaRPr kumimoji="1" lang="zh-CN" altLang="en-US" sz="1000" dirty="0">
                <a:solidFill>
                  <a:srgbClr val="C00000"/>
                </a:solidFill>
                <a:latin typeface="微软雅黑" panose="020B0503020204020204" pitchFamily="34" charset="-122"/>
                <a:ea typeface="微软雅黑" panose="020B0503020204020204" pitchFamily="34" charset="-122"/>
              </a:endParaRPr>
            </a:p>
          </p:txBody>
        </p:sp>
        <p:sp>
          <p:nvSpPr>
            <p:cNvPr id="63" name="文本框 97">
              <a:extLst>
                <a:ext uri="{FF2B5EF4-FFF2-40B4-BE49-F238E27FC236}">
                  <a16:creationId xmlns:a16="http://schemas.microsoft.com/office/drawing/2014/main" id="{BDA498DE-C986-1856-A1F3-4B70CC57D38B}"/>
                </a:ext>
              </a:extLst>
            </p:cNvPr>
            <p:cNvSpPr txBox="1"/>
            <p:nvPr/>
          </p:nvSpPr>
          <p:spPr>
            <a:xfrm flipH="1">
              <a:off x="3024272" y="2547714"/>
              <a:ext cx="459277" cy="553998"/>
            </a:xfrm>
            <a:prstGeom prst="rect">
              <a:avLst/>
            </a:prstGeom>
            <a:noFill/>
          </p:spPr>
          <p:txBody>
            <a:bodyPr wrap="square" lIns="0" tIns="0" rIns="0" bIns="0" rtlCol="0">
              <a:spAutoFit/>
            </a:bodyPr>
            <a:lstStyle/>
            <a:p>
              <a:pPr algn="ctr" defTabSz="914478"/>
              <a:r>
                <a:rPr kumimoji="1" lang="en-US" altLang="zh-CN" sz="900" dirty="0">
                  <a:solidFill>
                    <a:srgbClr val="C00000"/>
                  </a:solidFill>
                  <a:latin typeface="微软雅黑" panose="020B0503020204020204" pitchFamily="34" charset="-122"/>
                  <a:ea typeface="微软雅黑" panose="020B0503020204020204" pitchFamily="34" charset="-122"/>
                </a:rPr>
                <a:t>Batch</a:t>
              </a:r>
            </a:p>
            <a:p>
              <a:pPr algn="ctr" defTabSz="914478"/>
              <a:r>
                <a:rPr kumimoji="1" lang="en-US" altLang="zh-CN" sz="900" dirty="0">
                  <a:solidFill>
                    <a:srgbClr val="C00000"/>
                  </a:solidFill>
                  <a:latin typeface="微软雅黑" panose="020B0503020204020204" pitchFamily="34" charset="-122"/>
                  <a:ea typeface="微软雅黑" panose="020B0503020204020204" pitchFamily="34" charset="-122"/>
                </a:rPr>
                <a:t>Pipeline</a:t>
              </a:r>
            </a:p>
            <a:p>
              <a:pPr algn="ctr" defTabSz="914478"/>
              <a:r>
                <a:rPr kumimoji="1" lang="en-US" altLang="zh-CN" sz="900" dirty="0">
                  <a:solidFill>
                    <a:srgbClr val="C00000"/>
                  </a:solidFill>
                  <a:latin typeface="微软雅黑" panose="020B0503020204020204" pitchFamily="34" charset="-122"/>
                  <a:ea typeface="微软雅黑" panose="020B0503020204020204" pitchFamily="34" charset="-122"/>
                </a:rPr>
                <a:t>compress</a:t>
              </a:r>
              <a:endParaRPr kumimoji="1" lang="zh-CN" altLang="en-US" sz="900" dirty="0">
                <a:solidFill>
                  <a:srgbClr val="C00000"/>
                </a:solidFill>
                <a:latin typeface="微软雅黑" panose="020B0503020204020204" pitchFamily="34" charset="-122"/>
                <a:ea typeface="微软雅黑" panose="020B0503020204020204" pitchFamily="34" charset="-122"/>
              </a:endParaRPr>
            </a:p>
          </p:txBody>
        </p:sp>
        <p:grpSp>
          <p:nvGrpSpPr>
            <p:cNvPr id="64" name="组合 63">
              <a:extLst>
                <a:ext uri="{FF2B5EF4-FFF2-40B4-BE49-F238E27FC236}">
                  <a16:creationId xmlns:a16="http://schemas.microsoft.com/office/drawing/2014/main" id="{1B8CDE2B-439F-EE3A-4275-DD2FFB39004A}"/>
                </a:ext>
              </a:extLst>
            </p:cNvPr>
            <p:cNvGrpSpPr/>
            <p:nvPr/>
          </p:nvGrpSpPr>
          <p:grpSpPr>
            <a:xfrm>
              <a:off x="544028" y="1220098"/>
              <a:ext cx="5382826" cy="307125"/>
              <a:chOff x="4442256" y="3944566"/>
              <a:chExt cx="5474558" cy="307125"/>
            </a:xfrm>
          </p:grpSpPr>
          <p:sp>
            <p:nvSpPr>
              <p:cNvPr id="65" name="梯形 64">
                <a:extLst>
                  <a:ext uri="{FF2B5EF4-FFF2-40B4-BE49-F238E27FC236}">
                    <a16:creationId xmlns:a16="http://schemas.microsoft.com/office/drawing/2014/main" id="{534C81C3-97BB-1514-03EF-95F2A2137855}"/>
                  </a:ext>
                </a:extLst>
              </p:cNvPr>
              <p:cNvSpPr/>
              <p:nvPr/>
            </p:nvSpPr>
            <p:spPr>
              <a:xfrm>
                <a:off x="4442256" y="3944566"/>
                <a:ext cx="5474558" cy="256419"/>
              </a:xfrm>
              <a:prstGeom prst="trapezoid">
                <a:avLst>
                  <a:gd name="adj" fmla="val 135325"/>
                </a:avLst>
              </a:prstGeom>
              <a:gradFill>
                <a:gsLst>
                  <a:gs pos="100000">
                    <a:srgbClr val="666666">
                      <a:lumMod val="60000"/>
                      <a:lumOff val="40000"/>
                      <a:alpha val="20000"/>
                    </a:srgbClr>
                  </a:gs>
                  <a:gs pos="0">
                    <a:srgbClr val="666666">
                      <a:lumMod val="60000"/>
                      <a:lumOff val="40000"/>
                      <a:alpha val="0"/>
                    </a:srgbClr>
                  </a:gs>
                </a:gsLst>
                <a:lin ang="5400000" scaled="0"/>
              </a:gradFill>
              <a:ln w="3175">
                <a:gradFill>
                  <a:gsLst>
                    <a:gs pos="100000">
                      <a:srgbClr val="666666">
                        <a:lumMod val="60000"/>
                        <a:lumOff val="40000"/>
                        <a:alpha val="30000"/>
                      </a:srgbClr>
                    </a:gs>
                    <a:gs pos="0">
                      <a:srgbClr val="666666">
                        <a:lumMod val="60000"/>
                        <a:lumOff val="40000"/>
                        <a:alpha val="0"/>
                      </a:srgbClr>
                    </a:gs>
                  </a:gsLst>
                  <a:lin ang="5400000" scaled="0"/>
                </a:gradFill>
              </a:ln>
            </p:spPr>
            <p:txBody>
              <a:bodyPr vert="horz" wrap="square" lIns="91440" tIns="45720" rIns="91440" bIns="45720" numCol="1" anchor="t" anchorCtr="0" compatLnSpc="1">
                <a:prstTxWarp prst="textNoShape">
                  <a:avLst/>
                </a:prstTxWarp>
              </a:bodyPr>
              <a:lstStyle/>
              <a:p>
                <a:pPr defTabSz="914478">
                  <a:defRPr/>
                </a:pPr>
                <a:endParaRPr lang="zh-CN" altLang="en-US" sz="2000" kern="0" dirty="0">
                  <a:solidFill>
                    <a:sysClr val="windowText" lastClr="000000"/>
                  </a:solidFill>
                  <a:latin typeface="微软雅黑" panose="020B0503020204020204" pitchFamily="34" charset="-122"/>
                  <a:ea typeface="微软雅黑" panose="020B0503020204020204" pitchFamily="34" charset="-122"/>
                  <a:cs typeface="Arial" pitchFamily="34" charset="0"/>
                </a:endParaRPr>
              </a:p>
            </p:txBody>
          </p:sp>
          <p:sp>
            <p:nvSpPr>
              <p:cNvPr id="66" name="梯形 65">
                <a:extLst>
                  <a:ext uri="{FF2B5EF4-FFF2-40B4-BE49-F238E27FC236}">
                    <a16:creationId xmlns:a16="http://schemas.microsoft.com/office/drawing/2014/main" id="{95DE4BDF-0A92-30F7-8F8B-AF2BD5FBE0EC}"/>
                  </a:ext>
                </a:extLst>
              </p:cNvPr>
              <p:cNvSpPr/>
              <p:nvPr/>
            </p:nvSpPr>
            <p:spPr>
              <a:xfrm>
                <a:off x="4538096" y="3944566"/>
                <a:ext cx="5282879" cy="307125"/>
              </a:xfrm>
              <a:prstGeom prst="trapezoid">
                <a:avLst>
                  <a:gd name="adj" fmla="val 135325"/>
                </a:avLst>
              </a:prstGeom>
              <a:gradFill>
                <a:gsLst>
                  <a:gs pos="100000">
                    <a:srgbClr val="666666">
                      <a:lumMod val="60000"/>
                      <a:lumOff val="40000"/>
                      <a:alpha val="10000"/>
                    </a:srgbClr>
                  </a:gs>
                  <a:gs pos="0">
                    <a:srgbClr val="666666">
                      <a:lumMod val="60000"/>
                      <a:lumOff val="40000"/>
                      <a:alpha val="0"/>
                    </a:srgbClr>
                  </a:gs>
                </a:gsLst>
                <a:lin ang="5400000" scaled="0"/>
              </a:gradFill>
              <a:ln w="3175">
                <a:gradFill>
                  <a:gsLst>
                    <a:gs pos="100000">
                      <a:srgbClr val="C7000B"/>
                    </a:gs>
                    <a:gs pos="0">
                      <a:srgbClr val="666666">
                        <a:lumMod val="60000"/>
                        <a:lumOff val="40000"/>
                        <a:alpha val="0"/>
                      </a:srgbClr>
                    </a:gs>
                  </a:gsLst>
                  <a:lin ang="5400000" scaled="0"/>
                </a:gradFill>
              </a:ln>
            </p:spPr>
            <p:txBody>
              <a:bodyPr vert="horz" wrap="square" lIns="91440" tIns="45720" rIns="91440" bIns="45720" numCol="1" anchor="t" anchorCtr="0" compatLnSpc="1">
                <a:prstTxWarp prst="textNoShape">
                  <a:avLst/>
                </a:prstTxWarp>
              </a:bodyPr>
              <a:lstStyle/>
              <a:p>
                <a:pPr defTabSz="914478">
                  <a:defRPr/>
                </a:pPr>
                <a:endParaRPr lang="zh-CN" altLang="en-US" sz="2000" kern="0" dirty="0">
                  <a:solidFill>
                    <a:sysClr val="windowText" lastClr="000000"/>
                  </a:solidFill>
                  <a:latin typeface="微软雅黑" panose="020B0503020204020204" pitchFamily="34" charset="-122"/>
                  <a:ea typeface="微软雅黑" panose="020B0503020204020204" pitchFamily="34" charset="-122"/>
                  <a:cs typeface="Arial" pitchFamily="34" charset="0"/>
                </a:endParaRPr>
              </a:p>
            </p:txBody>
          </p:sp>
        </p:grpSp>
        <p:sp>
          <p:nvSpPr>
            <p:cNvPr id="67" name="文本框 41">
              <a:extLst>
                <a:ext uri="{FF2B5EF4-FFF2-40B4-BE49-F238E27FC236}">
                  <a16:creationId xmlns:a16="http://schemas.microsoft.com/office/drawing/2014/main" id="{49C12D36-49E9-5F56-6519-394484E12E33}"/>
                </a:ext>
              </a:extLst>
            </p:cNvPr>
            <p:cNvSpPr txBox="1"/>
            <p:nvPr/>
          </p:nvSpPr>
          <p:spPr>
            <a:xfrm>
              <a:off x="782854" y="997272"/>
              <a:ext cx="4919327" cy="338554"/>
            </a:xfrm>
            <a:prstGeom prst="rect">
              <a:avLst/>
            </a:prstGeom>
            <a:noFill/>
          </p:spPr>
          <p:txBody>
            <a:bodyPr wrap="square" rtlCol="0">
              <a:spAutoFit/>
            </a:bodyPr>
            <a:lstStyle/>
            <a:p>
              <a:pPr algn="ctr" defTabSz="914400" fontAlgn="base">
                <a:spcBef>
                  <a:spcPct val="0"/>
                </a:spcBef>
                <a:spcAft>
                  <a:spcPct val="0"/>
                </a:spcAft>
              </a:pPr>
              <a:r>
                <a:rPr lang="zh-CN" altLang="en-US" sz="1600" b="1" dirty="0">
                  <a:solidFill>
                    <a:srgbClr val="000000"/>
                  </a:solidFill>
                  <a:latin typeface="微软雅黑" panose="020B0503020204020204" pitchFamily="34" charset="-122"/>
                  <a:ea typeface="微软雅黑" panose="020B0503020204020204" pitchFamily="34" charset="-122"/>
                </a:rPr>
                <a:t>基于</a:t>
              </a:r>
              <a:r>
                <a:rPr lang="en-US" altLang="zh-CN" sz="1600" b="1" dirty="0" err="1">
                  <a:solidFill>
                    <a:srgbClr val="000000"/>
                  </a:solidFill>
                  <a:latin typeface="微软雅黑" panose="020B0503020204020204" pitchFamily="34" charset="-122"/>
                  <a:ea typeface="微软雅黑" panose="020B0503020204020204" pitchFamily="34" charset="-122"/>
                </a:rPr>
                <a:t>Paxos</a:t>
              </a:r>
              <a:r>
                <a:rPr lang="zh-CN" altLang="en-US" sz="1600" b="1" dirty="0">
                  <a:solidFill>
                    <a:srgbClr val="000000"/>
                  </a:solidFill>
                  <a:latin typeface="微软雅黑" panose="020B0503020204020204" pitchFamily="34" charset="-122"/>
                  <a:ea typeface="微软雅黑" panose="020B0503020204020204" pitchFamily="34" charset="-122"/>
                </a:rPr>
                <a:t>协议的自感知共识高可用架构</a:t>
              </a:r>
            </a:p>
          </p:txBody>
        </p:sp>
      </p:grpSp>
      <p:grpSp>
        <p:nvGrpSpPr>
          <p:cNvPr id="69" name="组合 68">
            <a:extLst>
              <a:ext uri="{FF2B5EF4-FFF2-40B4-BE49-F238E27FC236}">
                <a16:creationId xmlns:a16="http://schemas.microsoft.com/office/drawing/2014/main" id="{F794B66F-E355-8741-D338-CA7F438CD778}"/>
              </a:ext>
            </a:extLst>
          </p:cNvPr>
          <p:cNvGrpSpPr/>
          <p:nvPr/>
        </p:nvGrpSpPr>
        <p:grpSpPr>
          <a:xfrm>
            <a:off x="5980055" y="2027999"/>
            <a:ext cx="6072569" cy="2328039"/>
            <a:chOff x="625474" y="4452030"/>
            <a:chExt cx="5369343" cy="1712989"/>
          </a:xfrm>
        </p:grpSpPr>
        <p:grpSp>
          <p:nvGrpSpPr>
            <p:cNvPr id="70" name="组合 69">
              <a:extLst>
                <a:ext uri="{FF2B5EF4-FFF2-40B4-BE49-F238E27FC236}">
                  <a16:creationId xmlns:a16="http://schemas.microsoft.com/office/drawing/2014/main" id="{4E0862A9-CC17-1451-0ED7-6F44CAA3D830}"/>
                </a:ext>
              </a:extLst>
            </p:cNvPr>
            <p:cNvGrpSpPr/>
            <p:nvPr/>
          </p:nvGrpSpPr>
          <p:grpSpPr>
            <a:xfrm>
              <a:off x="625474" y="4590998"/>
              <a:ext cx="5369343" cy="1574021"/>
              <a:chOff x="625474" y="4590998"/>
              <a:chExt cx="5369343" cy="1574021"/>
            </a:xfrm>
          </p:grpSpPr>
          <p:grpSp>
            <p:nvGrpSpPr>
              <p:cNvPr id="98" name="组合 97">
                <a:extLst>
                  <a:ext uri="{FF2B5EF4-FFF2-40B4-BE49-F238E27FC236}">
                    <a16:creationId xmlns:a16="http://schemas.microsoft.com/office/drawing/2014/main" id="{59417599-E29A-01F8-3C66-60E4341C83F5}"/>
                  </a:ext>
                </a:extLst>
              </p:cNvPr>
              <p:cNvGrpSpPr/>
              <p:nvPr/>
            </p:nvGrpSpPr>
            <p:grpSpPr>
              <a:xfrm>
                <a:off x="625474" y="4590998"/>
                <a:ext cx="5369343" cy="1574021"/>
                <a:chOff x="625474" y="4590998"/>
                <a:chExt cx="5369343" cy="1574021"/>
              </a:xfrm>
            </p:grpSpPr>
            <p:sp>
              <p:nvSpPr>
                <p:cNvPr id="102" name="梯形 101">
                  <a:extLst>
                    <a:ext uri="{FF2B5EF4-FFF2-40B4-BE49-F238E27FC236}">
                      <a16:creationId xmlns:a16="http://schemas.microsoft.com/office/drawing/2014/main" id="{7AFAE49C-64B0-D4C2-9B51-B63A3B97E944}"/>
                    </a:ext>
                  </a:extLst>
                </p:cNvPr>
                <p:cNvSpPr/>
                <p:nvPr/>
              </p:nvSpPr>
              <p:spPr bwMode="auto">
                <a:xfrm>
                  <a:off x="625474" y="4590998"/>
                  <a:ext cx="5369343" cy="1526739"/>
                </a:xfrm>
                <a:prstGeom prst="trapezoid">
                  <a:avLst>
                    <a:gd name="adj" fmla="val 70375"/>
                  </a:avLst>
                </a:prstGeom>
                <a:gradFill flip="none" rotWithShape="1">
                  <a:gsLst>
                    <a:gs pos="0">
                      <a:sysClr val="window" lastClr="FFFFFF">
                        <a:lumMod val="75000"/>
                        <a:alpha val="10000"/>
                      </a:sysClr>
                    </a:gs>
                    <a:gs pos="100000">
                      <a:sysClr val="window" lastClr="FFFFFF">
                        <a:lumMod val="75000"/>
                        <a:alpha val="30000"/>
                      </a:sysClr>
                    </a:gs>
                  </a:gsLst>
                  <a:lin ang="5400000" scaled="0"/>
                  <a:tileRect/>
                </a:gradFill>
                <a:ln w="3175" cap="flat" cmpd="sng" algn="ctr">
                  <a:gradFill flip="none" rotWithShape="1">
                    <a:gsLst>
                      <a:gs pos="0">
                        <a:sysClr val="window" lastClr="FFFFFF">
                          <a:lumMod val="75000"/>
                          <a:alpha val="10000"/>
                        </a:sysClr>
                      </a:gs>
                      <a:gs pos="100000">
                        <a:sysClr val="window" lastClr="FFFFFF">
                          <a:lumMod val="75000"/>
                        </a:sysClr>
                      </a:gs>
                    </a:gsLst>
                    <a:lin ang="5400000" scaled="0"/>
                    <a:tileRect/>
                  </a:gradFill>
                  <a:prstDash val="solid"/>
                  <a:miter lim="800000"/>
                  <a:headEnd type="none" w="med" len="med"/>
                  <a:tailEnd type="none" w="med" len="med"/>
                </a:ln>
                <a:effectLst/>
              </p:spPr>
              <p:txBody>
                <a:bodyPr wrap="none" anchor="ctr" anchorCtr="1"/>
                <a:lstStyle/>
                <a:p>
                  <a:pPr algn="ctr" defTabSz="914400">
                    <a:defRPr/>
                  </a:pPr>
                  <a:endParaRPr lang="en-US" sz="1200" kern="0" dirty="0">
                    <a:solidFill>
                      <a:srgbClr val="1D1D1A"/>
                    </a:solidFill>
                    <a:latin typeface="微软雅黑" panose="020B0503020204020204" pitchFamily="34" charset="-122"/>
                    <a:ea typeface="微软雅黑" panose="020B0503020204020204" pitchFamily="34" charset="-122"/>
                    <a:cs typeface="Arial" pitchFamily="34" charset="0"/>
                  </a:endParaRPr>
                </a:p>
              </p:txBody>
            </p:sp>
            <p:sp>
              <p:nvSpPr>
                <p:cNvPr id="103" name="矩形 102">
                  <a:extLst>
                    <a:ext uri="{FF2B5EF4-FFF2-40B4-BE49-F238E27FC236}">
                      <a16:creationId xmlns:a16="http://schemas.microsoft.com/office/drawing/2014/main" id="{EA28DB04-2BAE-F5B1-CAE5-0909CABE9384}"/>
                    </a:ext>
                  </a:extLst>
                </p:cNvPr>
                <p:cNvSpPr/>
                <p:nvPr/>
              </p:nvSpPr>
              <p:spPr bwMode="auto">
                <a:xfrm>
                  <a:off x="633387" y="6117737"/>
                  <a:ext cx="5361430" cy="47282"/>
                </a:xfrm>
                <a:prstGeom prst="rect">
                  <a:avLst/>
                </a:prstGeom>
                <a:gradFill flip="none" rotWithShape="1">
                  <a:gsLst>
                    <a:gs pos="46000">
                      <a:sysClr val="window" lastClr="FFFFFF">
                        <a:lumMod val="75000"/>
                        <a:alpha val="28000"/>
                      </a:sysClr>
                    </a:gs>
                    <a:gs pos="100000">
                      <a:sysClr val="window" lastClr="FFFFFF">
                        <a:lumMod val="75000"/>
                        <a:alpha val="11000"/>
                      </a:sysClr>
                    </a:gs>
                  </a:gsLst>
                  <a:path path="shape">
                    <a:fillToRect l="50000" t="50000" r="50000" b="50000"/>
                  </a:path>
                  <a:tileRect/>
                </a:gradFill>
                <a:ln w="9525" cap="flat" cmpd="sng" algn="ctr">
                  <a:gradFill flip="none" rotWithShape="1">
                    <a:gsLst>
                      <a:gs pos="50000">
                        <a:sysClr val="window" lastClr="FFFFFF">
                          <a:lumMod val="75000"/>
                        </a:sysClr>
                      </a:gs>
                      <a:gs pos="0">
                        <a:sysClr val="window" lastClr="FFFFFF">
                          <a:lumMod val="75000"/>
                          <a:alpha val="90000"/>
                        </a:sysClr>
                      </a:gs>
                      <a:gs pos="100000">
                        <a:sysClr val="window" lastClr="FFFFFF">
                          <a:lumMod val="75000"/>
                          <a:alpha val="90000"/>
                        </a:sysClr>
                      </a:gs>
                    </a:gsLst>
                    <a:lin ang="0" scaled="0"/>
                    <a:tileRect/>
                  </a:gradFill>
                  <a:prstDash val="solid"/>
                  <a:miter lim="800000"/>
                  <a:headEnd type="none" w="med" len="med"/>
                  <a:tailEnd type="none" w="med" len="med"/>
                </a:ln>
                <a:effectLst/>
              </p:spPr>
              <p:txBody>
                <a:bodyPr wrap="none" anchor="ctr" anchorCtr="1"/>
                <a:lstStyle/>
                <a:p>
                  <a:pPr algn="ctr" defTabSz="914400">
                    <a:defRPr/>
                  </a:pPr>
                  <a:endParaRPr lang="en-US" sz="1200" kern="0" dirty="0">
                    <a:solidFill>
                      <a:srgbClr val="1D1D1A"/>
                    </a:solidFill>
                    <a:latin typeface="微软雅黑" panose="020B0503020204020204" pitchFamily="34" charset="-122"/>
                    <a:ea typeface="微软雅黑" panose="020B0503020204020204" pitchFamily="34" charset="-122"/>
                    <a:cs typeface="Arial" pitchFamily="34" charset="0"/>
                  </a:endParaRPr>
                </a:p>
              </p:txBody>
            </p:sp>
          </p:grpSp>
          <p:grpSp>
            <p:nvGrpSpPr>
              <p:cNvPr id="99" name="组合 98">
                <a:extLst>
                  <a:ext uri="{FF2B5EF4-FFF2-40B4-BE49-F238E27FC236}">
                    <a16:creationId xmlns:a16="http://schemas.microsoft.com/office/drawing/2014/main" id="{78B44773-9965-3354-1705-E20E53F8D40A}"/>
                  </a:ext>
                </a:extLst>
              </p:cNvPr>
              <p:cNvGrpSpPr/>
              <p:nvPr/>
            </p:nvGrpSpPr>
            <p:grpSpPr>
              <a:xfrm>
                <a:off x="1162695" y="4935636"/>
                <a:ext cx="3993505" cy="1164878"/>
                <a:chOff x="1162695" y="4935636"/>
                <a:chExt cx="3993505" cy="1164878"/>
              </a:xfrm>
            </p:grpSpPr>
            <p:cxnSp>
              <p:nvCxnSpPr>
                <p:cNvPr id="100" name="直接连接符 141">
                  <a:extLst>
                    <a:ext uri="{FF2B5EF4-FFF2-40B4-BE49-F238E27FC236}">
                      <a16:creationId xmlns:a16="http://schemas.microsoft.com/office/drawing/2014/main" id="{235DD34D-06A5-49DA-9D8A-1C534CB1E4FD}"/>
                    </a:ext>
                  </a:extLst>
                </p:cNvPr>
                <p:cNvCxnSpPr>
                  <a:stCxn id="102" idx="1"/>
                </p:cNvCxnSpPr>
                <p:nvPr/>
              </p:nvCxnSpPr>
              <p:spPr>
                <a:xfrm flipV="1">
                  <a:off x="1162695" y="4935636"/>
                  <a:ext cx="3993505" cy="418732"/>
                </a:xfrm>
                <a:prstGeom prst="line">
                  <a:avLst/>
                </a:prstGeom>
                <a:noFill/>
                <a:ln w="19050" cap="flat" cmpd="sng" algn="ctr">
                  <a:solidFill>
                    <a:srgbClr val="666666">
                      <a:lumMod val="20000"/>
                      <a:lumOff val="80000"/>
                    </a:srgbClr>
                  </a:solidFill>
                  <a:prstDash val="solid"/>
                  <a:miter lim="800000"/>
                </a:ln>
                <a:effectLst/>
              </p:spPr>
            </p:cxnSp>
            <p:cxnSp>
              <p:nvCxnSpPr>
                <p:cNvPr id="101" name="直接连接符 142">
                  <a:extLst>
                    <a:ext uri="{FF2B5EF4-FFF2-40B4-BE49-F238E27FC236}">
                      <a16:creationId xmlns:a16="http://schemas.microsoft.com/office/drawing/2014/main" id="{0592AC45-03F7-9DB1-F175-4C76A28DF2C9}"/>
                    </a:ext>
                  </a:extLst>
                </p:cNvPr>
                <p:cNvCxnSpPr/>
                <p:nvPr/>
              </p:nvCxnSpPr>
              <p:spPr>
                <a:xfrm>
                  <a:off x="2938278" y="5162550"/>
                  <a:ext cx="1392829" cy="937964"/>
                </a:xfrm>
                <a:prstGeom prst="line">
                  <a:avLst/>
                </a:prstGeom>
                <a:noFill/>
                <a:ln w="19050" cap="flat" cmpd="sng" algn="ctr">
                  <a:solidFill>
                    <a:srgbClr val="666666">
                      <a:lumMod val="20000"/>
                      <a:lumOff val="80000"/>
                    </a:srgbClr>
                  </a:solidFill>
                  <a:prstDash val="solid"/>
                  <a:miter lim="800000"/>
                </a:ln>
                <a:effectLst/>
              </p:spPr>
            </p:cxnSp>
          </p:grpSp>
        </p:grpSp>
        <p:sp>
          <p:nvSpPr>
            <p:cNvPr id="71" name="椭圆 70">
              <a:extLst>
                <a:ext uri="{FF2B5EF4-FFF2-40B4-BE49-F238E27FC236}">
                  <a16:creationId xmlns:a16="http://schemas.microsoft.com/office/drawing/2014/main" id="{998D04F4-E4E4-BA1F-0B6D-2E1329C835A3}"/>
                </a:ext>
              </a:extLst>
            </p:cNvPr>
            <p:cNvSpPr/>
            <p:nvPr/>
          </p:nvSpPr>
          <p:spPr>
            <a:xfrm rot="21173571">
              <a:off x="1882139" y="4768223"/>
              <a:ext cx="2562576" cy="901682"/>
            </a:xfrm>
            <a:prstGeom prst="ellipse">
              <a:avLst/>
            </a:prstGeom>
            <a:noFill/>
            <a:ln w="12700" cap="flat" cmpd="sng" algn="ctr">
              <a:solidFill>
                <a:srgbClr val="6F6F6F"/>
              </a:solidFill>
              <a:prstDash val="dash"/>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78">
                <a:defRPr/>
              </a:pPr>
              <a:endParaRPr lang="zh-CN" altLang="en-US" sz="1800" kern="0">
                <a:solidFill>
                  <a:srgbClr val="666666"/>
                </a:solidFill>
                <a:latin typeface="微软雅黑" panose="020B0503020204020204" pitchFamily="34" charset="-122"/>
                <a:ea typeface="微软雅黑" panose="020B0503020204020204" pitchFamily="34" charset="-122"/>
              </a:endParaRPr>
            </a:p>
          </p:txBody>
        </p:sp>
        <p:grpSp>
          <p:nvGrpSpPr>
            <p:cNvPr id="72" name="组合 71">
              <a:extLst>
                <a:ext uri="{FF2B5EF4-FFF2-40B4-BE49-F238E27FC236}">
                  <a16:creationId xmlns:a16="http://schemas.microsoft.com/office/drawing/2014/main" id="{5A625BE4-AA58-CB31-2FE7-40C0FC400EDC}"/>
                </a:ext>
              </a:extLst>
            </p:cNvPr>
            <p:cNvGrpSpPr/>
            <p:nvPr/>
          </p:nvGrpSpPr>
          <p:grpSpPr>
            <a:xfrm>
              <a:off x="1800287" y="4561757"/>
              <a:ext cx="1038163" cy="443755"/>
              <a:chOff x="1800287" y="4609382"/>
              <a:chExt cx="1038163" cy="443755"/>
            </a:xfrm>
          </p:grpSpPr>
          <p:sp>
            <p:nvSpPr>
              <p:cNvPr id="95" name="Freeform 30">
                <a:extLst>
                  <a:ext uri="{FF2B5EF4-FFF2-40B4-BE49-F238E27FC236}">
                    <a16:creationId xmlns:a16="http://schemas.microsoft.com/office/drawing/2014/main" id="{431BFFA8-8AC3-9690-4A5C-23970A8BFA3B}"/>
                  </a:ext>
                </a:extLst>
              </p:cNvPr>
              <p:cNvSpPr>
                <a:spLocks noEditPoints="1"/>
              </p:cNvSpPr>
              <p:nvPr/>
            </p:nvSpPr>
            <p:spPr bwMode="auto">
              <a:xfrm>
                <a:off x="1800287" y="4609382"/>
                <a:ext cx="307913" cy="326254"/>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666666">
                  <a:lumMod val="60000"/>
                  <a:lumOff val="40000"/>
                </a:srgbClr>
              </a:solidFill>
              <a:ln>
                <a:noFill/>
              </a:ln>
              <a:effectLst/>
            </p:spPr>
            <p:txBody>
              <a:bodyPr rtlCol="0" anchor="ctr"/>
              <a:lstStyle/>
              <a:p>
                <a:pPr algn="ctr" defTabSz="914400">
                  <a:defRPr/>
                </a:pPr>
                <a:endParaRPr lang="zh-CN" altLang="en-US" sz="3201" kern="0">
                  <a:solidFill>
                    <a:sysClr val="windowText" lastClr="000000"/>
                  </a:solidFill>
                  <a:latin typeface="微软雅黑" panose="020B0503020204020204" pitchFamily="34" charset="-122"/>
                  <a:ea typeface="微软雅黑" panose="020B0503020204020204" pitchFamily="34" charset="-122"/>
                  <a:cs typeface="Arial" pitchFamily="34" charset="0"/>
                </a:endParaRPr>
              </a:p>
            </p:txBody>
          </p:sp>
          <p:sp>
            <p:nvSpPr>
              <p:cNvPr id="96" name="Freeform 30">
                <a:extLst>
                  <a:ext uri="{FF2B5EF4-FFF2-40B4-BE49-F238E27FC236}">
                    <a16:creationId xmlns:a16="http://schemas.microsoft.com/office/drawing/2014/main" id="{87028C01-E116-105F-7E3F-5BCCE73ADF17}"/>
                  </a:ext>
                </a:extLst>
              </p:cNvPr>
              <p:cNvSpPr>
                <a:spLocks noEditPoints="1"/>
              </p:cNvSpPr>
              <p:nvPr/>
            </p:nvSpPr>
            <p:spPr bwMode="auto">
              <a:xfrm>
                <a:off x="2159825" y="4726883"/>
                <a:ext cx="307913" cy="326254"/>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666666">
                  <a:lumMod val="60000"/>
                  <a:lumOff val="40000"/>
                </a:srgbClr>
              </a:solidFill>
              <a:ln>
                <a:noFill/>
              </a:ln>
              <a:effectLst/>
            </p:spPr>
            <p:txBody>
              <a:bodyPr rtlCol="0" anchor="ctr"/>
              <a:lstStyle/>
              <a:p>
                <a:pPr algn="ctr" defTabSz="914400">
                  <a:defRPr/>
                </a:pPr>
                <a:endParaRPr lang="zh-CN" altLang="en-US" sz="3201" kern="0">
                  <a:solidFill>
                    <a:sysClr val="windowText" lastClr="000000"/>
                  </a:solidFill>
                  <a:latin typeface="微软雅黑" panose="020B0503020204020204" pitchFamily="34" charset="-122"/>
                  <a:ea typeface="微软雅黑" panose="020B0503020204020204" pitchFamily="34" charset="-122"/>
                  <a:cs typeface="Arial" pitchFamily="34" charset="0"/>
                </a:endParaRPr>
              </a:p>
            </p:txBody>
          </p:sp>
          <p:sp>
            <p:nvSpPr>
              <p:cNvPr id="97" name="Freeform 6">
                <a:extLst>
                  <a:ext uri="{FF2B5EF4-FFF2-40B4-BE49-F238E27FC236}">
                    <a16:creationId xmlns:a16="http://schemas.microsoft.com/office/drawing/2014/main" id="{B1A9003D-8EF8-E4C2-6EAA-8547A62DEEF2}"/>
                  </a:ext>
                </a:extLst>
              </p:cNvPr>
              <p:cNvSpPr>
                <a:spLocks noEditPoints="1"/>
              </p:cNvSpPr>
              <p:nvPr/>
            </p:nvSpPr>
            <p:spPr bwMode="auto">
              <a:xfrm>
                <a:off x="2519362" y="4698339"/>
                <a:ext cx="319088" cy="354798"/>
              </a:xfrm>
              <a:custGeom>
                <a:avLst/>
                <a:gdLst>
                  <a:gd name="T0" fmla="*/ 115 w 235"/>
                  <a:gd name="T1" fmla="*/ 0 h 261"/>
                  <a:gd name="T2" fmla="*/ 30 w 235"/>
                  <a:gd name="T3" fmla="*/ 94 h 261"/>
                  <a:gd name="T4" fmla="*/ 115 w 235"/>
                  <a:gd name="T5" fmla="*/ 220 h 261"/>
                  <a:gd name="T6" fmla="*/ 200 w 235"/>
                  <a:gd name="T7" fmla="*/ 94 h 261"/>
                  <a:gd name="T8" fmla="*/ 115 w 235"/>
                  <a:gd name="T9" fmla="*/ 0 h 261"/>
                  <a:gd name="T10" fmla="*/ 115 w 235"/>
                  <a:gd name="T11" fmla="*/ 122 h 261"/>
                  <a:gd name="T12" fmla="*/ 79 w 235"/>
                  <a:gd name="T13" fmla="*/ 92 h 261"/>
                  <a:gd name="T14" fmla="*/ 101 w 235"/>
                  <a:gd name="T15" fmla="*/ 51 h 261"/>
                  <a:gd name="T16" fmla="*/ 146 w 235"/>
                  <a:gd name="T17" fmla="*/ 65 h 261"/>
                  <a:gd name="T18" fmla="*/ 141 w 235"/>
                  <a:gd name="T19" fmla="*/ 111 h 261"/>
                  <a:gd name="T20" fmla="*/ 115 w 235"/>
                  <a:gd name="T21" fmla="*/ 122 h 261"/>
                  <a:gd name="T22" fmla="*/ 50 w 235"/>
                  <a:gd name="T23" fmla="*/ 190 h 261"/>
                  <a:gd name="T24" fmla="*/ 0 w 235"/>
                  <a:gd name="T25" fmla="*/ 222 h 261"/>
                  <a:gd name="T26" fmla="*/ 117 w 235"/>
                  <a:gd name="T27" fmla="*/ 261 h 261"/>
                  <a:gd name="T28" fmla="*/ 235 w 235"/>
                  <a:gd name="T29" fmla="*/ 222 h 261"/>
                  <a:gd name="T30" fmla="*/ 181 w 235"/>
                  <a:gd name="T31" fmla="*/ 189 h 261"/>
                  <a:gd name="T32" fmla="*/ 171 w 235"/>
                  <a:gd name="T33" fmla="*/ 196 h 261"/>
                  <a:gd name="T34" fmla="*/ 178 w 235"/>
                  <a:gd name="T35" fmla="*/ 206 h 261"/>
                  <a:gd name="T36" fmla="*/ 218 w 235"/>
                  <a:gd name="T37" fmla="*/ 222 h 261"/>
                  <a:gd name="T38" fmla="*/ 213 w 235"/>
                  <a:gd name="T39" fmla="*/ 227 h 261"/>
                  <a:gd name="T40" fmla="*/ 192 w 235"/>
                  <a:gd name="T41" fmla="*/ 236 h 261"/>
                  <a:gd name="T42" fmla="*/ 118 w 235"/>
                  <a:gd name="T43" fmla="*/ 244 h 261"/>
                  <a:gd name="T44" fmla="*/ 43 w 235"/>
                  <a:gd name="T45" fmla="*/ 236 h 261"/>
                  <a:gd name="T46" fmla="*/ 23 w 235"/>
                  <a:gd name="T47" fmla="*/ 227 h 261"/>
                  <a:gd name="T48" fmla="*/ 17 w 235"/>
                  <a:gd name="T49" fmla="*/ 222 h 261"/>
                  <a:gd name="T50" fmla="*/ 53 w 235"/>
                  <a:gd name="T51" fmla="*/ 206 h 261"/>
                  <a:gd name="T52" fmla="*/ 59 w 235"/>
                  <a:gd name="T53" fmla="*/ 203 h 261"/>
                  <a:gd name="T54" fmla="*/ 60 w 235"/>
                  <a:gd name="T55" fmla="*/ 196 h 261"/>
                  <a:gd name="T56" fmla="*/ 56 w 235"/>
                  <a:gd name="T57" fmla="*/ 190 h 261"/>
                  <a:gd name="T58" fmla="*/ 50 w 235"/>
                  <a:gd name="T59" fmla="*/ 190 h 261"/>
                  <a:gd name="T60" fmla="*/ 50 w 235"/>
                  <a:gd name="T61" fmla="*/ 190 h 261"/>
                  <a:gd name="T62" fmla="*/ 50 w 235"/>
                  <a:gd name="T63" fmla="*/ 19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5" h="261">
                    <a:moveTo>
                      <a:pt x="115" y="0"/>
                    </a:moveTo>
                    <a:cubicBezTo>
                      <a:pt x="63" y="0"/>
                      <a:pt x="30" y="42"/>
                      <a:pt x="30" y="94"/>
                    </a:cubicBezTo>
                    <a:cubicBezTo>
                      <a:pt x="30" y="146"/>
                      <a:pt x="103" y="220"/>
                      <a:pt x="115" y="220"/>
                    </a:cubicBezTo>
                    <a:cubicBezTo>
                      <a:pt x="128" y="220"/>
                      <a:pt x="200" y="146"/>
                      <a:pt x="200" y="94"/>
                    </a:cubicBezTo>
                    <a:cubicBezTo>
                      <a:pt x="200" y="42"/>
                      <a:pt x="167" y="0"/>
                      <a:pt x="115" y="0"/>
                    </a:cubicBezTo>
                    <a:close/>
                    <a:moveTo>
                      <a:pt x="115" y="122"/>
                    </a:moveTo>
                    <a:cubicBezTo>
                      <a:pt x="98" y="122"/>
                      <a:pt x="83" y="110"/>
                      <a:pt x="79" y="92"/>
                    </a:cubicBezTo>
                    <a:cubicBezTo>
                      <a:pt x="76" y="75"/>
                      <a:pt x="85" y="58"/>
                      <a:pt x="101" y="51"/>
                    </a:cubicBezTo>
                    <a:cubicBezTo>
                      <a:pt x="117" y="44"/>
                      <a:pt x="136" y="50"/>
                      <a:pt x="146" y="65"/>
                    </a:cubicBezTo>
                    <a:cubicBezTo>
                      <a:pt x="156" y="79"/>
                      <a:pt x="154" y="99"/>
                      <a:pt x="141" y="111"/>
                    </a:cubicBezTo>
                    <a:cubicBezTo>
                      <a:pt x="134" y="118"/>
                      <a:pt x="125" y="122"/>
                      <a:pt x="115" y="122"/>
                    </a:cubicBezTo>
                    <a:close/>
                    <a:moveTo>
                      <a:pt x="50" y="190"/>
                    </a:moveTo>
                    <a:cubicBezTo>
                      <a:pt x="19" y="196"/>
                      <a:pt x="0" y="207"/>
                      <a:pt x="0" y="222"/>
                    </a:cubicBezTo>
                    <a:cubicBezTo>
                      <a:pt x="0" y="247"/>
                      <a:pt x="52" y="261"/>
                      <a:pt x="117" y="261"/>
                    </a:cubicBezTo>
                    <a:cubicBezTo>
                      <a:pt x="183" y="261"/>
                      <a:pt x="235" y="247"/>
                      <a:pt x="235" y="222"/>
                    </a:cubicBezTo>
                    <a:cubicBezTo>
                      <a:pt x="235" y="206"/>
                      <a:pt x="214" y="195"/>
                      <a:pt x="181" y="189"/>
                    </a:cubicBezTo>
                    <a:cubicBezTo>
                      <a:pt x="177" y="188"/>
                      <a:pt x="172" y="191"/>
                      <a:pt x="171" y="196"/>
                    </a:cubicBezTo>
                    <a:cubicBezTo>
                      <a:pt x="171" y="200"/>
                      <a:pt x="174" y="205"/>
                      <a:pt x="178" y="206"/>
                    </a:cubicBezTo>
                    <a:cubicBezTo>
                      <a:pt x="203" y="210"/>
                      <a:pt x="218" y="218"/>
                      <a:pt x="218" y="222"/>
                    </a:cubicBezTo>
                    <a:cubicBezTo>
                      <a:pt x="218" y="223"/>
                      <a:pt x="217" y="224"/>
                      <a:pt x="213" y="227"/>
                    </a:cubicBezTo>
                    <a:cubicBezTo>
                      <a:pt x="207" y="231"/>
                      <a:pt x="200" y="234"/>
                      <a:pt x="192" y="236"/>
                    </a:cubicBezTo>
                    <a:cubicBezTo>
                      <a:pt x="168" y="242"/>
                      <a:pt x="143" y="245"/>
                      <a:pt x="118" y="244"/>
                    </a:cubicBezTo>
                    <a:cubicBezTo>
                      <a:pt x="93" y="245"/>
                      <a:pt x="68" y="242"/>
                      <a:pt x="43" y="236"/>
                    </a:cubicBezTo>
                    <a:cubicBezTo>
                      <a:pt x="36" y="234"/>
                      <a:pt x="29" y="231"/>
                      <a:pt x="23" y="227"/>
                    </a:cubicBezTo>
                    <a:cubicBezTo>
                      <a:pt x="19" y="224"/>
                      <a:pt x="17" y="223"/>
                      <a:pt x="17" y="222"/>
                    </a:cubicBezTo>
                    <a:cubicBezTo>
                      <a:pt x="17" y="219"/>
                      <a:pt x="31" y="211"/>
                      <a:pt x="53" y="206"/>
                    </a:cubicBezTo>
                    <a:cubicBezTo>
                      <a:pt x="56" y="206"/>
                      <a:pt x="58" y="205"/>
                      <a:pt x="59" y="203"/>
                    </a:cubicBezTo>
                    <a:cubicBezTo>
                      <a:pt x="60" y="201"/>
                      <a:pt x="61" y="198"/>
                      <a:pt x="60" y="196"/>
                    </a:cubicBezTo>
                    <a:cubicBezTo>
                      <a:pt x="60" y="194"/>
                      <a:pt x="58" y="192"/>
                      <a:pt x="56" y="190"/>
                    </a:cubicBezTo>
                    <a:cubicBezTo>
                      <a:pt x="55" y="189"/>
                      <a:pt x="52" y="189"/>
                      <a:pt x="50" y="190"/>
                    </a:cubicBezTo>
                    <a:close/>
                    <a:moveTo>
                      <a:pt x="50" y="190"/>
                    </a:moveTo>
                    <a:cubicBezTo>
                      <a:pt x="50" y="190"/>
                      <a:pt x="50" y="190"/>
                      <a:pt x="50" y="190"/>
                    </a:cubicBezTo>
                  </a:path>
                </a:pathLst>
              </a:custGeom>
              <a:solidFill>
                <a:srgbClr val="666666">
                  <a:lumMod val="60000"/>
                  <a:lumOff val="40000"/>
                </a:srgbClr>
              </a:solidFill>
              <a:ln>
                <a:noFill/>
              </a:ln>
              <a:effectLst/>
              <a:extLst>
                <a:ext uri="{91240B29-F687-4F45-9708-019B960494DF}">
                  <a14:hiddenLine xmlns:a14="http://schemas.microsoft.com/office/drawing/2010/main" w="9525">
                    <a:solidFill>
                      <a:srgbClr val="000000"/>
                    </a:solidFill>
                    <a:round/>
                    <a:headEnd/>
                    <a:tailEnd/>
                  </a14:hiddenLine>
                </a:ext>
              </a:extLst>
            </p:spPr>
            <p:txBody>
              <a:bodyPr rtlCol="0" anchor="ctr"/>
              <a:lstStyle/>
              <a:p>
                <a:pPr algn="ctr" defTabSz="914400">
                  <a:defRPr/>
                </a:pPr>
                <a:endParaRPr lang="zh-CN" altLang="en-US" sz="3201" kern="0">
                  <a:solidFill>
                    <a:sysClr val="windowText" lastClr="000000"/>
                  </a:solidFill>
                  <a:latin typeface="微软雅黑" panose="020B0503020204020204" pitchFamily="34" charset="-122"/>
                  <a:ea typeface="微软雅黑" panose="020B0503020204020204" pitchFamily="34" charset="-122"/>
                  <a:cs typeface="Arial" pitchFamily="34" charset="0"/>
                </a:endParaRPr>
              </a:p>
            </p:txBody>
          </p:sp>
        </p:grpSp>
        <p:sp>
          <p:nvSpPr>
            <p:cNvPr id="73" name="文本框 97">
              <a:extLst>
                <a:ext uri="{FF2B5EF4-FFF2-40B4-BE49-F238E27FC236}">
                  <a16:creationId xmlns:a16="http://schemas.microsoft.com/office/drawing/2014/main" id="{E5F9B522-B55F-FE28-D7AE-FF3D426061BD}"/>
                </a:ext>
              </a:extLst>
            </p:cNvPr>
            <p:cNvSpPr txBox="1"/>
            <p:nvPr/>
          </p:nvSpPr>
          <p:spPr>
            <a:xfrm>
              <a:off x="2251407" y="5005512"/>
              <a:ext cx="224238" cy="153888"/>
            </a:xfrm>
            <a:prstGeom prst="rect">
              <a:avLst/>
            </a:prstGeom>
            <a:noFill/>
          </p:spPr>
          <p:txBody>
            <a:bodyPr wrap="square" lIns="0" tIns="0" rIns="0" bIns="0" rtlCol="0">
              <a:spAutoFit/>
            </a:bodyPr>
            <a:lstStyle/>
            <a:p>
              <a:pPr algn="ctr" defTabSz="914478">
                <a:defRPr/>
              </a:pPr>
              <a:r>
                <a:rPr kumimoji="1" lang="zh-CN" altLang="en-US" sz="1000" kern="0" dirty="0">
                  <a:solidFill>
                    <a:srgbClr val="1D1D1A"/>
                  </a:solidFill>
                  <a:latin typeface="微软雅黑" panose="020B0503020204020204" pitchFamily="34" charset="-122"/>
                  <a:ea typeface="微软雅黑" panose="020B0503020204020204" pitchFamily="34" charset="-122"/>
                </a:rPr>
                <a:t>备</a:t>
              </a:r>
            </a:p>
          </p:txBody>
        </p:sp>
        <p:grpSp>
          <p:nvGrpSpPr>
            <p:cNvPr id="74" name="组合 73">
              <a:extLst>
                <a:ext uri="{FF2B5EF4-FFF2-40B4-BE49-F238E27FC236}">
                  <a16:creationId xmlns:a16="http://schemas.microsoft.com/office/drawing/2014/main" id="{9FC3403C-055E-95C6-7336-65A952EABCB8}"/>
                </a:ext>
              </a:extLst>
            </p:cNvPr>
            <p:cNvGrpSpPr/>
            <p:nvPr/>
          </p:nvGrpSpPr>
          <p:grpSpPr>
            <a:xfrm>
              <a:off x="3724337" y="4452030"/>
              <a:ext cx="1038163" cy="443755"/>
              <a:chOff x="1800287" y="4609382"/>
              <a:chExt cx="1038163" cy="443755"/>
            </a:xfrm>
          </p:grpSpPr>
          <p:sp>
            <p:nvSpPr>
              <p:cNvPr id="92" name="Freeform 30">
                <a:extLst>
                  <a:ext uri="{FF2B5EF4-FFF2-40B4-BE49-F238E27FC236}">
                    <a16:creationId xmlns:a16="http://schemas.microsoft.com/office/drawing/2014/main" id="{92FEB4D5-4065-C074-C0F0-5F74235A2242}"/>
                  </a:ext>
                </a:extLst>
              </p:cNvPr>
              <p:cNvSpPr>
                <a:spLocks noEditPoints="1"/>
              </p:cNvSpPr>
              <p:nvPr/>
            </p:nvSpPr>
            <p:spPr bwMode="auto">
              <a:xfrm>
                <a:off x="1800287" y="4609382"/>
                <a:ext cx="307913" cy="326254"/>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666666">
                  <a:lumMod val="60000"/>
                  <a:lumOff val="40000"/>
                </a:srgbClr>
              </a:solidFill>
              <a:ln>
                <a:noFill/>
              </a:ln>
              <a:effectLst/>
            </p:spPr>
            <p:txBody>
              <a:bodyPr rtlCol="0" anchor="ctr"/>
              <a:lstStyle/>
              <a:p>
                <a:pPr algn="ctr" defTabSz="914400">
                  <a:defRPr/>
                </a:pPr>
                <a:endParaRPr lang="zh-CN" altLang="en-US" sz="3201" kern="0">
                  <a:solidFill>
                    <a:sysClr val="windowText" lastClr="000000"/>
                  </a:solidFill>
                  <a:latin typeface="微软雅黑" panose="020B0503020204020204" pitchFamily="34" charset="-122"/>
                  <a:ea typeface="微软雅黑" panose="020B0503020204020204" pitchFamily="34" charset="-122"/>
                  <a:cs typeface="Arial" pitchFamily="34" charset="0"/>
                </a:endParaRPr>
              </a:p>
            </p:txBody>
          </p:sp>
          <p:sp>
            <p:nvSpPr>
              <p:cNvPr id="93" name="Freeform 30">
                <a:extLst>
                  <a:ext uri="{FF2B5EF4-FFF2-40B4-BE49-F238E27FC236}">
                    <a16:creationId xmlns:a16="http://schemas.microsoft.com/office/drawing/2014/main" id="{A3B272B4-96B1-228E-B94C-0F7D62D42ED3}"/>
                  </a:ext>
                </a:extLst>
              </p:cNvPr>
              <p:cNvSpPr>
                <a:spLocks noEditPoints="1"/>
              </p:cNvSpPr>
              <p:nvPr/>
            </p:nvSpPr>
            <p:spPr bwMode="auto">
              <a:xfrm>
                <a:off x="2159825" y="4726883"/>
                <a:ext cx="307913" cy="326254"/>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666666">
                  <a:lumMod val="60000"/>
                  <a:lumOff val="40000"/>
                </a:srgbClr>
              </a:solidFill>
              <a:ln>
                <a:noFill/>
              </a:ln>
              <a:effectLst/>
            </p:spPr>
            <p:txBody>
              <a:bodyPr rtlCol="0" anchor="ctr"/>
              <a:lstStyle/>
              <a:p>
                <a:pPr algn="ctr" defTabSz="914400">
                  <a:defRPr/>
                </a:pPr>
                <a:endParaRPr lang="zh-CN" altLang="en-US" sz="3201" kern="0">
                  <a:solidFill>
                    <a:sysClr val="windowText" lastClr="000000"/>
                  </a:solidFill>
                  <a:latin typeface="微软雅黑" panose="020B0503020204020204" pitchFamily="34" charset="-122"/>
                  <a:ea typeface="微软雅黑" panose="020B0503020204020204" pitchFamily="34" charset="-122"/>
                  <a:cs typeface="Arial" pitchFamily="34" charset="0"/>
                </a:endParaRPr>
              </a:p>
            </p:txBody>
          </p:sp>
          <p:sp>
            <p:nvSpPr>
              <p:cNvPr id="94" name="Freeform 6">
                <a:extLst>
                  <a:ext uri="{FF2B5EF4-FFF2-40B4-BE49-F238E27FC236}">
                    <a16:creationId xmlns:a16="http://schemas.microsoft.com/office/drawing/2014/main" id="{5075F161-1B4E-FFA3-5392-43F3B69CAC52}"/>
                  </a:ext>
                </a:extLst>
              </p:cNvPr>
              <p:cNvSpPr>
                <a:spLocks noEditPoints="1"/>
              </p:cNvSpPr>
              <p:nvPr/>
            </p:nvSpPr>
            <p:spPr bwMode="auto">
              <a:xfrm>
                <a:off x="2519362" y="4698339"/>
                <a:ext cx="319088" cy="354798"/>
              </a:xfrm>
              <a:custGeom>
                <a:avLst/>
                <a:gdLst>
                  <a:gd name="T0" fmla="*/ 115 w 235"/>
                  <a:gd name="T1" fmla="*/ 0 h 261"/>
                  <a:gd name="T2" fmla="*/ 30 w 235"/>
                  <a:gd name="T3" fmla="*/ 94 h 261"/>
                  <a:gd name="T4" fmla="*/ 115 w 235"/>
                  <a:gd name="T5" fmla="*/ 220 h 261"/>
                  <a:gd name="T6" fmla="*/ 200 w 235"/>
                  <a:gd name="T7" fmla="*/ 94 h 261"/>
                  <a:gd name="T8" fmla="*/ 115 w 235"/>
                  <a:gd name="T9" fmla="*/ 0 h 261"/>
                  <a:gd name="T10" fmla="*/ 115 w 235"/>
                  <a:gd name="T11" fmla="*/ 122 h 261"/>
                  <a:gd name="T12" fmla="*/ 79 w 235"/>
                  <a:gd name="T13" fmla="*/ 92 h 261"/>
                  <a:gd name="T14" fmla="*/ 101 w 235"/>
                  <a:gd name="T15" fmla="*/ 51 h 261"/>
                  <a:gd name="T16" fmla="*/ 146 w 235"/>
                  <a:gd name="T17" fmla="*/ 65 h 261"/>
                  <a:gd name="T18" fmla="*/ 141 w 235"/>
                  <a:gd name="T19" fmla="*/ 111 h 261"/>
                  <a:gd name="T20" fmla="*/ 115 w 235"/>
                  <a:gd name="T21" fmla="*/ 122 h 261"/>
                  <a:gd name="T22" fmla="*/ 50 w 235"/>
                  <a:gd name="T23" fmla="*/ 190 h 261"/>
                  <a:gd name="T24" fmla="*/ 0 w 235"/>
                  <a:gd name="T25" fmla="*/ 222 h 261"/>
                  <a:gd name="T26" fmla="*/ 117 w 235"/>
                  <a:gd name="T27" fmla="*/ 261 h 261"/>
                  <a:gd name="T28" fmla="*/ 235 w 235"/>
                  <a:gd name="T29" fmla="*/ 222 h 261"/>
                  <a:gd name="T30" fmla="*/ 181 w 235"/>
                  <a:gd name="T31" fmla="*/ 189 h 261"/>
                  <a:gd name="T32" fmla="*/ 171 w 235"/>
                  <a:gd name="T33" fmla="*/ 196 h 261"/>
                  <a:gd name="T34" fmla="*/ 178 w 235"/>
                  <a:gd name="T35" fmla="*/ 206 h 261"/>
                  <a:gd name="T36" fmla="*/ 218 w 235"/>
                  <a:gd name="T37" fmla="*/ 222 h 261"/>
                  <a:gd name="T38" fmla="*/ 213 w 235"/>
                  <a:gd name="T39" fmla="*/ 227 h 261"/>
                  <a:gd name="T40" fmla="*/ 192 w 235"/>
                  <a:gd name="T41" fmla="*/ 236 h 261"/>
                  <a:gd name="T42" fmla="*/ 118 w 235"/>
                  <a:gd name="T43" fmla="*/ 244 h 261"/>
                  <a:gd name="T44" fmla="*/ 43 w 235"/>
                  <a:gd name="T45" fmla="*/ 236 h 261"/>
                  <a:gd name="T46" fmla="*/ 23 w 235"/>
                  <a:gd name="T47" fmla="*/ 227 h 261"/>
                  <a:gd name="T48" fmla="*/ 17 w 235"/>
                  <a:gd name="T49" fmla="*/ 222 h 261"/>
                  <a:gd name="T50" fmla="*/ 53 w 235"/>
                  <a:gd name="T51" fmla="*/ 206 h 261"/>
                  <a:gd name="T52" fmla="*/ 59 w 235"/>
                  <a:gd name="T53" fmla="*/ 203 h 261"/>
                  <a:gd name="T54" fmla="*/ 60 w 235"/>
                  <a:gd name="T55" fmla="*/ 196 h 261"/>
                  <a:gd name="T56" fmla="*/ 56 w 235"/>
                  <a:gd name="T57" fmla="*/ 190 h 261"/>
                  <a:gd name="T58" fmla="*/ 50 w 235"/>
                  <a:gd name="T59" fmla="*/ 190 h 261"/>
                  <a:gd name="T60" fmla="*/ 50 w 235"/>
                  <a:gd name="T61" fmla="*/ 190 h 261"/>
                  <a:gd name="T62" fmla="*/ 50 w 235"/>
                  <a:gd name="T63" fmla="*/ 19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5" h="261">
                    <a:moveTo>
                      <a:pt x="115" y="0"/>
                    </a:moveTo>
                    <a:cubicBezTo>
                      <a:pt x="63" y="0"/>
                      <a:pt x="30" y="42"/>
                      <a:pt x="30" y="94"/>
                    </a:cubicBezTo>
                    <a:cubicBezTo>
                      <a:pt x="30" y="146"/>
                      <a:pt x="103" y="220"/>
                      <a:pt x="115" y="220"/>
                    </a:cubicBezTo>
                    <a:cubicBezTo>
                      <a:pt x="128" y="220"/>
                      <a:pt x="200" y="146"/>
                      <a:pt x="200" y="94"/>
                    </a:cubicBezTo>
                    <a:cubicBezTo>
                      <a:pt x="200" y="42"/>
                      <a:pt x="167" y="0"/>
                      <a:pt x="115" y="0"/>
                    </a:cubicBezTo>
                    <a:close/>
                    <a:moveTo>
                      <a:pt x="115" y="122"/>
                    </a:moveTo>
                    <a:cubicBezTo>
                      <a:pt x="98" y="122"/>
                      <a:pt x="83" y="110"/>
                      <a:pt x="79" y="92"/>
                    </a:cubicBezTo>
                    <a:cubicBezTo>
                      <a:pt x="76" y="75"/>
                      <a:pt x="85" y="58"/>
                      <a:pt x="101" y="51"/>
                    </a:cubicBezTo>
                    <a:cubicBezTo>
                      <a:pt x="117" y="44"/>
                      <a:pt x="136" y="50"/>
                      <a:pt x="146" y="65"/>
                    </a:cubicBezTo>
                    <a:cubicBezTo>
                      <a:pt x="156" y="79"/>
                      <a:pt x="154" y="99"/>
                      <a:pt x="141" y="111"/>
                    </a:cubicBezTo>
                    <a:cubicBezTo>
                      <a:pt x="134" y="118"/>
                      <a:pt x="125" y="122"/>
                      <a:pt x="115" y="122"/>
                    </a:cubicBezTo>
                    <a:close/>
                    <a:moveTo>
                      <a:pt x="50" y="190"/>
                    </a:moveTo>
                    <a:cubicBezTo>
                      <a:pt x="19" y="196"/>
                      <a:pt x="0" y="207"/>
                      <a:pt x="0" y="222"/>
                    </a:cubicBezTo>
                    <a:cubicBezTo>
                      <a:pt x="0" y="247"/>
                      <a:pt x="52" y="261"/>
                      <a:pt x="117" y="261"/>
                    </a:cubicBezTo>
                    <a:cubicBezTo>
                      <a:pt x="183" y="261"/>
                      <a:pt x="235" y="247"/>
                      <a:pt x="235" y="222"/>
                    </a:cubicBezTo>
                    <a:cubicBezTo>
                      <a:pt x="235" y="206"/>
                      <a:pt x="214" y="195"/>
                      <a:pt x="181" y="189"/>
                    </a:cubicBezTo>
                    <a:cubicBezTo>
                      <a:pt x="177" y="188"/>
                      <a:pt x="172" y="191"/>
                      <a:pt x="171" y="196"/>
                    </a:cubicBezTo>
                    <a:cubicBezTo>
                      <a:pt x="171" y="200"/>
                      <a:pt x="174" y="205"/>
                      <a:pt x="178" y="206"/>
                    </a:cubicBezTo>
                    <a:cubicBezTo>
                      <a:pt x="203" y="210"/>
                      <a:pt x="218" y="218"/>
                      <a:pt x="218" y="222"/>
                    </a:cubicBezTo>
                    <a:cubicBezTo>
                      <a:pt x="218" y="223"/>
                      <a:pt x="217" y="224"/>
                      <a:pt x="213" y="227"/>
                    </a:cubicBezTo>
                    <a:cubicBezTo>
                      <a:pt x="207" y="231"/>
                      <a:pt x="200" y="234"/>
                      <a:pt x="192" y="236"/>
                    </a:cubicBezTo>
                    <a:cubicBezTo>
                      <a:pt x="168" y="242"/>
                      <a:pt x="143" y="245"/>
                      <a:pt x="118" y="244"/>
                    </a:cubicBezTo>
                    <a:cubicBezTo>
                      <a:pt x="93" y="245"/>
                      <a:pt x="68" y="242"/>
                      <a:pt x="43" y="236"/>
                    </a:cubicBezTo>
                    <a:cubicBezTo>
                      <a:pt x="36" y="234"/>
                      <a:pt x="29" y="231"/>
                      <a:pt x="23" y="227"/>
                    </a:cubicBezTo>
                    <a:cubicBezTo>
                      <a:pt x="19" y="224"/>
                      <a:pt x="17" y="223"/>
                      <a:pt x="17" y="222"/>
                    </a:cubicBezTo>
                    <a:cubicBezTo>
                      <a:pt x="17" y="219"/>
                      <a:pt x="31" y="211"/>
                      <a:pt x="53" y="206"/>
                    </a:cubicBezTo>
                    <a:cubicBezTo>
                      <a:pt x="56" y="206"/>
                      <a:pt x="58" y="205"/>
                      <a:pt x="59" y="203"/>
                    </a:cubicBezTo>
                    <a:cubicBezTo>
                      <a:pt x="60" y="201"/>
                      <a:pt x="61" y="198"/>
                      <a:pt x="60" y="196"/>
                    </a:cubicBezTo>
                    <a:cubicBezTo>
                      <a:pt x="60" y="194"/>
                      <a:pt x="58" y="192"/>
                      <a:pt x="56" y="190"/>
                    </a:cubicBezTo>
                    <a:cubicBezTo>
                      <a:pt x="55" y="189"/>
                      <a:pt x="52" y="189"/>
                      <a:pt x="50" y="190"/>
                    </a:cubicBezTo>
                    <a:close/>
                    <a:moveTo>
                      <a:pt x="50" y="190"/>
                    </a:moveTo>
                    <a:cubicBezTo>
                      <a:pt x="50" y="190"/>
                      <a:pt x="50" y="190"/>
                      <a:pt x="50" y="190"/>
                    </a:cubicBezTo>
                  </a:path>
                </a:pathLst>
              </a:custGeom>
              <a:solidFill>
                <a:srgbClr val="666666">
                  <a:lumMod val="60000"/>
                  <a:lumOff val="40000"/>
                </a:srgbClr>
              </a:solidFill>
              <a:ln>
                <a:noFill/>
              </a:ln>
              <a:effectLst/>
              <a:extLst>
                <a:ext uri="{91240B29-F687-4F45-9708-019B960494DF}">
                  <a14:hiddenLine xmlns:a14="http://schemas.microsoft.com/office/drawing/2010/main" w="9525">
                    <a:solidFill>
                      <a:srgbClr val="000000"/>
                    </a:solidFill>
                    <a:round/>
                    <a:headEnd/>
                    <a:tailEnd/>
                  </a14:hiddenLine>
                </a:ext>
              </a:extLst>
            </p:spPr>
            <p:txBody>
              <a:bodyPr rtlCol="0" anchor="ctr"/>
              <a:lstStyle/>
              <a:p>
                <a:pPr algn="ctr" defTabSz="914400">
                  <a:defRPr/>
                </a:pPr>
                <a:endParaRPr lang="zh-CN" altLang="en-US" sz="3201" kern="0">
                  <a:solidFill>
                    <a:sysClr val="windowText" lastClr="000000"/>
                  </a:solidFill>
                  <a:latin typeface="微软雅黑" panose="020B0503020204020204" pitchFamily="34" charset="-122"/>
                  <a:ea typeface="微软雅黑" panose="020B0503020204020204" pitchFamily="34" charset="-122"/>
                  <a:cs typeface="Arial" pitchFamily="34" charset="0"/>
                </a:endParaRPr>
              </a:p>
            </p:txBody>
          </p:sp>
        </p:grpSp>
        <p:sp>
          <p:nvSpPr>
            <p:cNvPr id="75" name="文本框 97">
              <a:extLst>
                <a:ext uri="{FF2B5EF4-FFF2-40B4-BE49-F238E27FC236}">
                  <a16:creationId xmlns:a16="http://schemas.microsoft.com/office/drawing/2014/main" id="{3497C521-AE76-E751-EC28-2062659C5D60}"/>
                </a:ext>
              </a:extLst>
            </p:cNvPr>
            <p:cNvSpPr txBox="1"/>
            <p:nvPr/>
          </p:nvSpPr>
          <p:spPr>
            <a:xfrm>
              <a:off x="4175457" y="4895785"/>
              <a:ext cx="224238" cy="153888"/>
            </a:xfrm>
            <a:prstGeom prst="rect">
              <a:avLst/>
            </a:prstGeom>
            <a:noFill/>
          </p:spPr>
          <p:txBody>
            <a:bodyPr wrap="square" lIns="0" tIns="0" rIns="0" bIns="0" rtlCol="0">
              <a:spAutoFit/>
            </a:bodyPr>
            <a:lstStyle/>
            <a:p>
              <a:pPr algn="ctr" defTabSz="914478">
                <a:defRPr/>
              </a:pPr>
              <a:r>
                <a:rPr kumimoji="1" lang="zh-CN" altLang="en-US" sz="1000" kern="0" dirty="0">
                  <a:solidFill>
                    <a:srgbClr val="1D1D1A"/>
                  </a:solidFill>
                  <a:latin typeface="微软雅黑" panose="020B0503020204020204" pitchFamily="34" charset="-122"/>
                  <a:ea typeface="微软雅黑" panose="020B0503020204020204" pitchFamily="34" charset="-122"/>
                </a:rPr>
                <a:t>备</a:t>
              </a:r>
            </a:p>
          </p:txBody>
        </p:sp>
        <p:grpSp>
          <p:nvGrpSpPr>
            <p:cNvPr id="76" name="组合 75">
              <a:extLst>
                <a:ext uri="{FF2B5EF4-FFF2-40B4-BE49-F238E27FC236}">
                  <a16:creationId xmlns:a16="http://schemas.microsoft.com/office/drawing/2014/main" id="{148FD4E8-D9CE-5A6F-0073-A20CB1EE3D47}"/>
                </a:ext>
              </a:extLst>
            </p:cNvPr>
            <p:cNvGrpSpPr/>
            <p:nvPr/>
          </p:nvGrpSpPr>
          <p:grpSpPr>
            <a:xfrm>
              <a:off x="3971569" y="5148600"/>
              <a:ext cx="1038163" cy="443755"/>
              <a:chOff x="1800287" y="4609382"/>
              <a:chExt cx="1038163" cy="443755"/>
            </a:xfrm>
          </p:grpSpPr>
          <p:sp>
            <p:nvSpPr>
              <p:cNvPr id="89" name="Freeform 30">
                <a:extLst>
                  <a:ext uri="{FF2B5EF4-FFF2-40B4-BE49-F238E27FC236}">
                    <a16:creationId xmlns:a16="http://schemas.microsoft.com/office/drawing/2014/main" id="{E877010F-4703-1043-0644-DF17C49ADCB7}"/>
                  </a:ext>
                </a:extLst>
              </p:cNvPr>
              <p:cNvSpPr>
                <a:spLocks noEditPoints="1"/>
              </p:cNvSpPr>
              <p:nvPr/>
            </p:nvSpPr>
            <p:spPr bwMode="auto">
              <a:xfrm>
                <a:off x="1800287" y="4609382"/>
                <a:ext cx="307913" cy="326254"/>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666666">
                  <a:lumMod val="60000"/>
                  <a:lumOff val="40000"/>
                </a:srgbClr>
              </a:solidFill>
              <a:ln>
                <a:noFill/>
              </a:ln>
              <a:effectLst/>
            </p:spPr>
            <p:txBody>
              <a:bodyPr rtlCol="0" anchor="ctr"/>
              <a:lstStyle/>
              <a:p>
                <a:pPr algn="ctr" defTabSz="914400">
                  <a:defRPr/>
                </a:pPr>
                <a:endParaRPr lang="zh-CN" altLang="en-US" sz="3201" kern="0">
                  <a:solidFill>
                    <a:sysClr val="windowText" lastClr="000000"/>
                  </a:solidFill>
                  <a:latin typeface="微软雅黑" panose="020B0503020204020204" pitchFamily="34" charset="-122"/>
                  <a:ea typeface="微软雅黑" panose="020B0503020204020204" pitchFamily="34" charset="-122"/>
                  <a:cs typeface="Arial" pitchFamily="34" charset="0"/>
                </a:endParaRPr>
              </a:p>
            </p:txBody>
          </p:sp>
          <p:sp>
            <p:nvSpPr>
              <p:cNvPr id="90" name="Freeform 30">
                <a:extLst>
                  <a:ext uri="{FF2B5EF4-FFF2-40B4-BE49-F238E27FC236}">
                    <a16:creationId xmlns:a16="http://schemas.microsoft.com/office/drawing/2014/main" id="{7DECB237-AD38-695C-C298-758E63DDEE87}"/>
                  </a:ext>
                </a:extLst>
              </p:cNvPr>
              <p:cNvSpPr>
                <a:spLocks noEditPoints="1"/>
              </p:cNvSpPr>
              <p:nvPr/>
            </p:nvSpPr>
            <p:spPr bwMode="auto">
              <a:xfrm>
                <a:off x="2159825" y="4726883"/>
                <a:ext cx="307913" cy="326254"/>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666666">
                  <a:lumMod val="60000"/>
                  <a:lumOff val="40000"/>
                </a:srgbClr>
              </a:solidFill>
              <a:ln>
                <a:noFill/>
              </a:ln>
              <a:effectLst/>
            </p:spPr>
            <p:txBody>
              <a:bodyPr rtlCol="0" anchor="ctr"/>
              <a:lstStyle/>
              <a:p>
                <a:pPr algn="ctr" defTabSz="914400">
                  <a:defRPr/>
                </a:pPr>
                <a:endParaRPr lang="zh-CN" altLang="en-US" sz="3201" kern="0">
                  <a:solidFill>
                    <a:sysClr val="windowText" lastClr="000000"/>
                  </a:solidFill>
                  <a:latin typeface="微软雅黑" panose="020B0503020204020204" pitchFamily="34" charset="-122"/>
                  <a:ea typeface="微软雅黑" panose="020B0503020204020204" pitchFamily="34" charset="-122"/>
                  <a:cs typeface="Arial" pitchFamily="34" charset="0"/>
                </a:endParaRPr>
              </a:p>
            </p:txBody>
          </p:sp>
          <p:sp>
            <p:nvSpPr>
              <p:cNvPr id="91" name="Freeform 6">
                <a:extLst>
                  <a:ext uri="{FF2B5EF4-FFF2-40B4-BE49-F238E27FC236}">
                    <a16:creationId xmlns:a16="http://schemas.microsoft.com/office/drawing/2014/main" id="{9568D8B6-67FC-3052-5A49-DD807D66E965}"/>
                  </a:ext>
                </a:extLst>
              </p:cNvPr>
              <p:cNvSpPr>
                <a:spLocks noEditPoints="1"/>
              </p:cNvSpPr>
              <p:nvPr/>
            </p:nvSpPr>
            <p:spPr bwMode="auto">
              <a:xfrm>
                <a:off x="2519362" y="4698339"/>
                <a:ext cx="319088" cy="354798"/>
              </a:xfrm>
              <a:custGeom>
                <a:avLst/>
                <a:gdLst>
                  <a:gd name="T0" fmla="*/ 115 w 235"/>
                  <a:gd name="T1" fmla="*/ 0 h 261"/>
                  <a:gd name="T2" fmla="*/ 30 w 235"/>
                  <a:gd name="T3" fmla="*/ 94 h 261"/>
                  <a:gd name="T4" fmla="*/ 115 w 235"/>
                  <a:gd name="T5" fmla="*/ 220 h 261"/>
                  <a:gd name="T6" fmla="*/ 200 w 235"/>
                  <a:gd name="T7" fmla="*/ 94 h 261"/>
                  <a:gd name="T8" fmla="*/ 115 w 235"/>
                  <a:gd name="T9" fmla="*/ 0 h 261"/>
                  <a:gd name="T10" fmla="*/ 115 w 235"/>
                  <a:gd name="T11" fmla="*/ 122 h 261"/>
                  <a:gd name="T12" fmla="*/ 79 w 235"/>
                  <a:gd name="T13" fmla="*/ 92 h 261"/>
                  <a:gd name="T14" fmla="*/ 101 w 235"/>
                  <a:gd name="T15" fmla="*/ 51 h 261"/>
                  <a:gd name="T16" fmla="*/ 146 w 235"/>
                  <a:gd name="T17" fmla="*/ 65 h 261"/>
                  <a:gd name="T18" fmla="*/ 141 w 235"/>
                  <a:gd name="T19" fmla="*/ 111 h 261"/>
                  <a:gd name="T20" fmla="*/ 115 w 235"/>
                  <a:gd name="T21" fmla="*/ 122 h 261"/>
                  <a:gd name="T22" fmla="*/ 50 w 235"/>
                  <a:gd name="T23" fmla="*/ 190 h 261"/>
                  <a:gd name="T24" fmla="*/ 0 w 235"/>
                  <a:gd name="T25" fmla="*/ 222 h 261"/>
                  <a:gd name="T26" fmla="*/ 117 w 235"/>
                  <a:gd name="T27" fmla="*/ 261 h 261"/>
                  <a:gd name="T28" fmla="*/ 235 w 235"/>
                  <a:gd name="T29" fmla="*/ 222 h 261"/>
                  <a:gd name="T30" fmla="*/ 181 w 235"/>
                  <a:gd name="T31" fmla="*/ 189 h 261"/>
                  <a:gd name="T32" fmla="*/ 171 w 235"/>
                  <a:gd name="T33" fmla="*/ 196 h 261"/>
                  <a:gd name="T34" fmla="*/ 178 w 235"/>
                  <a:gd name="T35" fmla="*/ 206 h 261"/>
                  <a:gd name="T36" fmla="*/ 218 w 235"/>
                  <a:gd name="T37" fmla="*/ 222 h 261"/>
                  <a:gd name="T38" fmla="*/ 213 w 235"/>
                  <a:gd name="T39" fmla="*/ 227 h 261"/>
                  <a:gd name="T40" fmla="*/ 192 w 235"/>
                  <a:gd name="T41" fmla="*/ 236 h 261"/>
                  <a:gd name="T42" fmla="*/ 118 w 235"/>
                  <a:gd name="T43" fmla="*/ 244 h 261"/>
                  <a:gd name="T44" fmla="*/ 43 w 235"/>
                  <a:gd name="T45" fmla="*/ 236 h 261"/>
                  <a:gd name="T46" fmla="*/ 23 w 235"/>
                  <a:gd name="T47" fmla="*/ 227 h 261"/>
                  <a:gd name="T48" fmla="*/ 17 w 235"/>
                  <a:gd name="T49" fmla="*/ 222 h 261"/>
                  <a:gd name="T50" fmla="*/ 53 w 235"/>
                  <a:gd name="T51" fmla="*/ 206 h 261"/>
                  <a:gd name="T52" fmla="*/ 59 w 235"/>
                  <a:gd name="T53" fmla="*/ 203 h 261"/>
                  <a:gd name="T54" fmla="*/ 60 w 235"/>
                  <a:gd name="T55" fmla="*/ 196 h 261"/>
                  <a:gd name="T56" fmla="*/ 56 w 235"/>
                  <a:gd name="T57" fmla="*/ 190 h 261"/>
                  <a:gd name="T58" fmla="*/ 50 w 235"/>
                  <a:gd name="T59" fmla="*/ 190 h 261"/>
                  <a:gd name="T60" fmla="*/ 50 w 235"/>
                  <a:gd name="T61" fmla="*/ 190 h 261"/>
                  <a:gd name="T62" fmla="*/ 50 w 235"/>
                  <a:gd name="T63" fmla="*/ 19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5" h="261">
                    <a:moveTo>
                      <a:pt x="115" y="0"/>
                    </a:moveTo>
                    <a:cubicBezTo>
                      <a:pt x="63" y="0"/>
                      <a:pt x="30" y="42"/>
                      <a:pt x="30" y="94"/>
                    </a:cubicBezTo>
                    <a:cubicBezTo>
                      <a:pt x="30" y="146"/>
                      <a:pt x="103" y="220"/>
                      <a:pt x="115" y="220"/>
                    </a:cubicBezTo>
                    <a:cubicBezTo>
                      <a:pt x="128" y="220"/>
                      <a:pt x="200" y="146"/>
                      <a:pt x="200" y="94"/>
                    </a:cubicBezTo>
                    <a:cubicBezTo>
                      <a:pt x="200" y="42"/>
                      <a:pt x="167" y="0"/>
                      <a:pt x="115" y="0"/>
                    </a:cubicBezTo>
                    <a:close/>
                    <a:moveTo>
                      <a:pt x="115" y="122"/>
                    </a:moveTo>
                    <a:cubicBezTo>
                      <a:pt x="98" y="122"/>
                      <a:pt x="83" y="110"/>
                      <a:pt x="79" y="92"/>
                    </a:cubicBezTo>
                    <a:cubicBezTo>
                      <a:pt x="76" y="75"/>
                      <a:pt x="85" y="58"/>
                      <a:pt x="101" y="51"/>
                    </a:cubicBezTo>
                    <a:cubicBezTo>
                      <a:pt x="117" y="44"/>
                      <a:pt x="136" y="50"/>
                      <a:pt x="146" y="65"/>
                    </a:cubicBezTo>
                    <a:cubicBezTo>
                      <a:pt x="156" y="79"/>
                      <a:pt x="154" y="99"/>
                      <a:pt x="141" y="111"/>
                    </a:cubicBezTo>
                    <a:cubicBezTo>
                      <a:pt x="134" y="118"/>
                      <a:pt x="125" y="122"/>
                      <a:pt x="115" y="122"/>
                    </a:cubicBezTo>
                    <a:close/>
                    <a:moveTo>
                      <a:pt x="50" y="190"/>
                    </a:moveTo>
                    <a:cubicBezTo>
                      <a:pt x="19" y="196"/>
                      <a:pt x="0" y="207"/>
                      <a:pt x="0" y="222"/>
                    </a:cubicBezTo>
                    <a:cubicBezTo>
                      <a:pt x="0" y="247"/>
                      <a:pt x="52" y="261"/>
                      <a:pt x="117" y="261"/>
                    </a:cubicBezTo>
                    <a:cubicBezTo>
                      <a:pt x="183" y="261"/>
                      <a:pt x="235" y="247"/>
                      <a:pt x="235" y="222"/>
                    </a:cubicBezTo>
                    <a:cubicBezTo>
                      <a:pt x="235" y="206"/>
                      <a:pt x="214" y="195"/>
                      <a:pt x="181" y="189"/>
                    </a:cubicBezTo>
                    <a:cubicBezTo>
                      <a:pt x="177" y="188"/>
                      <a:pt x="172" y="191"/>
                      <a:pt x="171" y="196"/>
                    </a:cubicBezTo>
                    <a:cubicBezTo>
                      <a:pt x="171" y="200"/>
                      <a:pt x="174" y="205"/>
                      <a:pt x="178" y="206"/>
                    </a:cubicBezTo>
                    <a:cubicBezTo>
                      <a:pt x="203" y="210"/>
                      <a:pt x="218" y="218"/>
                      <a:pt x="218" y="222"/>
                    </a:cubicBezTo>
                    <a:cubicBezTo>
                      <a:pt x="218" y="223"/>
                      <a:pt x="217" y="224"/>
                      <a:pt x="213" y="227"/>
                    </a:cubicBezTo>
                    <a:cubicBezTo>
                      <a:pt x="207" y="231"/>
                      <a:pt x="200" y="234"/>
                      <a:pt x="192" y="236"/>
                    </a:cubicBezTo>
                    <a:cubicBezTo>
                      <a:pt x="168" y="242"/>
                      <a:pt x="143" y="245"/>
                      <a:pt x="118" y="244"/>
                    </a:cubicBezTo>
                    <a:cubicBezTo>
                      <a:pt x="93" y="245"/>
                      <a:pt x="68" y="242"/>
                      <a:pt x="43" y="236"/>
                    </a:cubicBezTo>
                    <a:cubicBezTo>
                      <a:pt x="36" y="234"/>
                      <a:pt x="29" y="231"/>
                      <a:pt x="23" y="227"/>
                    </a:cubicBezTo>
                    <a:cubicBezTo>
                      <a:pt x="19" y="224"/>
                      <a:pt x="17" y="223"/>
                      <a:pt x="17" y="222"/>
                    </a:cubicBezTo>
                    <a:cubicBezTo>
                      <a:pt x="17" y="219"/>
                      <a:pt x="31" y="211"/>
                      <a:pt x="53" y="206"/>
                    </a:cubicBezTo>
                    <a:cubicBezTo>
                      <a:pt x="56" y="206"/>
                      <a:pt x="58" y="205"/>
                      <a:pt x="59" y="203"/>
                    </a:cubicBezTo>
                    <a:cubicBezTo>
                      <a:pt x="60" y="201"/>
                      <a:pt x="61" y="198"/>
                      <a:pt x="60" y="196"/>
                    </a:cubicBezTo>
                    <a:cubicBezTo>
                      <a:pt x="60" y="194"/>
                      <a:pt x="58" y="192"/>
                      <a:pt x="56" y="190"/>
                    </a:cubicBezTo>
                    <a:cubicBezTo>
                      <a:pt x="55" y="189"/>
                      <a:pt x="52" y="189"/>
                      <a:pt x="50" y="190"/>
                    </a:cubicBezTo>
                    <a:close/>
                    <a:moveTo>
                      <a:pt x="50" y="190"/>
                    </a:moveTo>
                    <a:cubicBezTo>
                      <a:pt x="50" y="190"/>
                      <a:pt x="50" y="190"/>
                      <a:pt x="50" y="190"/>
                    </a:cubicBezTo>
                  </a:path>
                </a:pathLst>
              </a:custGeom>
              <a:solidFill>
                <a:srgbClr val="666666">
                  <a:lumMod val="60000"/>
                  <a:lumOff val="40000"/>
                </a:srgbClr>
              </a:solidFill>
              <a:ln>
                <a:noFill/>
              </a:ln>
              <a:effectLst/>
              <a:extLst>
                <a:ext uri="{91240B29-F687-4F45-9708-019B960494DF}">
                  <a14:hiddenLine xmlns:a14="http://schemas.microsoft.com/office/drawing/2010/main" w="9525">
                    <a:solidFill>
                      <a:srgbClr val="000000"/>
                    </a:solidFill>
                    <a:round/>
                    <a:headEnd/>
                    <a:tailEnd/>
                  </a14:hiddenLine>
                </a:ext>
              </a:extLst>
            </p:spPr>
            <p:txBody>
              <a:bodyPr rtlCol="0" anchor="ctr"/>
              <a:lstStyle/>
              <a:p>
                <a:pPr algn="ctr" defTabSz="914400">
                  <a:defRPr/>
                </a:pPr>
                <a:endParaRPr lang="zh-CN" altLang="en-US" sz="3201" kern="0">
                  <a:solidFill>
                    <a:sysClr val="windowText" lastClr="000000"/>
                  </a:solidFill>
                  <a:latin typeface="微软雅黑" panose="020B0503020204020204" pitchFamily="34" charset="-122"/>
                  <a:ea typeface="微软雅黑" panose="020B0503020204020204" pitchFamily="34" charset="-122"/>
                  <a:cs typeface="Arial" pitchFamily="34" charset="0"/>
                </a:endParaRPr>
              </a:p>
            </p:txBody>
          </p:sp>
        </p:grpSp>
        <p:sp>
          <p:nvSpPr>
            <p:cNvPr id="77" name="文本框 97">
              <a:extLst>
                <a:ext uri="{FF2B5EF4-FFF2-40B4-BE49-F238E27FC236}">
                  <a16:creationId xmlns:a16="http://schemas.microsoft.com/office/drawing/2014/main" id="{4EC020DF-25D6-1DFF-D074-E6D8038B9F5D}"/>
                </a:ext>
              </a:extLst>
            </p:cNvPr>
            <p:cNvSpPr txBox="1"/>
            <p:nvPr/>
          </p:nvSpPr>
          <p:spPr>
            <a:xfrm>
              <a:off x="4422689" y="5592355"/>
              <a:ext cx="224238" cy="153888"/>
            </a:xfrm>
            <a:prstGeom prst="rect">
              <a:avLst/>
            </a:prstGeom>
            <a:noFill/>
          </p:spPr>
          <p:txBody>
            <a:bodyPr wrap="square" lIns="0" tIns="0" rIns="0" bIns="0" rtlCol="0">
              <a:spAutoFit/>
            </a:bodyPr>
            <a:lstStyle/>
            <a:p>
              <a:pPr algn="ctr" defTabSz="914478">
                <a:defRPr/>
              </a:pPr>
              <a:r>
                <a:rPr kumimoji="1" lang="zh-CN" altLang="en-US" sz="1000" kern="0" dirty="0">
                  <a:solidFill>
                    <a:srgbClr val="1D1D1A"/>
                  </a:solidFill>
                  <a:latin typeface="微软雅黑" panose="020B0503020204020204" pitchFamily="34" charset="-122"/>
                  <a:ea typeface="微软雅黑" panose="020B0503020204020204" pitchFamily="34" charset="-122"/>
                </a:rPr>
                <a:t>备</a:t>
              </a:r>
            </a:p>
          </p:txBody>
        </p:sp>
        <p:grpSp>
          <p:nvGrpSpPr>
            <p:cNvPr id="78" name="组合 77">
              <a:extLst>
                <a:ext uri="{FF2B5EF4-FFF2-40B4-BE49-F238E27FC236}">
                  <a16:creationId xmlns:a16="http://schemas.microsoft.com/office/drawing/2014/main" id="{EE1101A0-BBD4-AC3E-C0D8-289678B52DD2}"/>
                </a:ext>
              </a:extLst>
            </p:cNvPr>
            <p:cNvGrpSpPr/>
            <p:nvPr/>
          </p:nvGrpSpPr>
          <p:grpSpPr>
            <a:xfrm>
              <a:off x="2784322" y="5472469"/>
              <a:ext cx="1038163" cy="443755"/>
              <a:chOff x="1800287" y="4609382"/>
              <a:chExt cx="1038163" cy="443755"/>
            </a:xfrm>
            <a:solidFill>
              <a:srgbClr val="C00000"/>
            </a:solidFill>
          </p:grpSpPr>
          <p:sp>
            <p:nvSpPr>
              <p:cNvPr id="86" name="Freeform 30">
                <a:extLst>
                  <a:ext uri="{FF2B5EF4-FFF2-40B4-BE49-F238E27FC236}">
                    <a16:creationId xmlns:a16="http://schemas.microsoft.com/office/drawing/2014/main" id="{544DF91C-B3C0-173E-65BF-76C87D351CE3}"/>
                  </a:ext>
                </a:extLst>
              </p:cNvPr>
              <p:cNvSpPr>
                <a:spLocks noEditPoints="1"/>
              </p:cNvSpPr>
              <p:nvPr/>
            </p:nvSpPr>
            <p:spPr bwMode="auto">
              <a:xfrm>
                <a:off x="1800287" y="4609382"/>
                <a:ext cx="307913" cy="326254"/>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grpFill/>
              <a:ln>
                <a:noFill/>
              </a:ln>
              <a:effectLst/>
            </p:spPr>
            <p:txBody>
              <a:bodyPr rtlCol="0" anchor="ctr"/>
              <a:lstStyle/>
              <a:p>
                <a:pPr algn="ctr" defTabSz="914400">
                  <a:defRPr/>
                </a:pPr>
                <a:endParaRPr lang="zh-CN" altLang="en-US" sz="3201" kern="0">
                  <a:solidFill>
                    <a:sysClr val="windowText" lastClr="000000"/>
                  </a:solidFill>
                  <a:latin typeface="微软雅黑" panose="020B0503020204020204" pitchFamily="34" charset="-122"/>
                  <a:ea typeface="微软雅黑" panose="020B0503020204020204" pitchFamily="34" charset="-122"/>
                  <a:cs typeface="Arial" pitchFamily="34" charset="0"/>
                </a:endParaRPr>
              </a:p>
            </p:txBody>
          </p:sp>
          <p:sp>
            <p:nvSpPr>
              <p:cNvPr id="87" name="Freeform 30">
                <a:extLst>
                  <a:ext uri="{FF2B5EF4-FFF2-40B4-BE49-F238E27FC236}">
                    <a16:creationId xmlns:a16="http://schemas.microsoft.com/office/drawing/2014/main" id="{041E7523-A1F2-2EF4-7B88-7588BAF5DFF9}"/>
                  </a:ext>
                </a:extLst>
              </p:cNvPr>
              <p:cNvSpPr>
                <a:spLocks noEditPoints="1"/>
              </p:cNvSpPr>
              <p:nvPr/>
            </p:nvSpPr>
            <p:spPr bwMode="auto">
              <a:xfrm>
                <a:off x="2159825" y="4726883"/>
                <a:ext cx="307913" cy="326254"/>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grpFill/>
              <a:ln>
                <a:noFill/>
              </a:ln>
              <a:effectLst/>
            </p:spPr>
            <p:txBody>
              <a:bodyPr rtlCol="0" anchor="ctr"/>
              <a:lstStyle/>
              <a:p>
                <a:pPr algn="ctr" defTabSz="914400">
                  <a:defRPr/>
                </a:pPr>
                <a:endParaRPr lang="zh-CN" altLang="en-US" sz="3201" kern="0">
                  <a:solidFill>
                    <a:sysClr val="windowText" lastClr="000000"/>
                  </a:solidFill>
                  <a:latin typeface="微软雅黑" panose="020B0503020204020204" pitchFamily="34" charset="-122"/>
                  <a:ea typeface="微软雅黑" panose="020B0503020204020204" pitchFamily="34" charset="-122"/>
                  <a:cs typeface="Arial" pitchFamily="34" charset="0"/>
                </a:endParaRPr>
              </a:p>
            </p:txBody>
          </p:sp>
          <p:sp>
            <p:nvSpPr>
              <p:cNvPr id="88" name="Freeform 6">
                <a:extLst>
                  <a:ext uri="{FF2B5EF4-FFF2-40B4-BE49-F238E27FC236}">
                    <a16:creationId xmlns:a16="http://schemas.microsoft.com/office/drawing/2014/main" id="{7154F412-629A-4BD4-D0CB-17E7BC361F4C}"/>
                  </a:ext>
                </a:extLst>
              </p:cNvPr>
              <p:cNvSpPr>
                <a:spLocks noEditPoints="1"/>
              </p:cNvSpPr>
              <p:nvPr/>
            </p:nvSpPr>
            <p:spPr bwMode="auto">
              <a:xfrm>
                <a:off x="2519362" y="4698339"/>
                <a:ext cx="319088" cy="354798"/>
              </a:xfrm>
              <a:custGeom>
                <a:avLst/>
                <a:gdLst>
                  <a:gd name="T0" fmla="*/ 115 w 235"/>
                  <a:gd name="T1" fmla="*/ 0 h 261"/>
                  <a:gd name="T2" fmla="*/ 30 w 235"/>
                  <a:gd name="T3" fmla="*/ 94 h 261"/>
                  <a:gd name="T4" fmla="*/ 115 w 235"/>
                  <a:gd name="T5" fmla="*/ 220 h 261"/>
                  <a:gd name="T6" fmla="*/ 200 w 235"/>
                  <a:gd name="T7" fmla="*/ 94 h 261"/>
                  <a:gd name="T8" fmla="*/ 115 w 235"/>
                  <a:gd name="T9" fmla="*/ 0 h 261"/>
                  <a:gd name="T10" fmla="*/ 115 w 235"/>
                  <a:gd name="T11" fmla="*/ 122 h 261"/>
                  <a:gd name="T12" fmla="*/ 79 w 235"/>
                  <a:gd name="T13" fmla="*/ 92 h 261"/>
                  <a:gd name="T14" fmla="*/ 101 w 235"/>
                  <a:gd name="T15" fmla="*/ 51 h 261"/>
                  <a:gd name="T16" fmla="*/ 146 w 235"/>
                  <a:gd name="T17" fmla="*/ 65 h 261"/>
                  <a:gd name="T18" fmla="*/ 141 w 235"/>
                  <a:gd name="T19" fmla="*/ 111 h 261"/>
                  <a:gd name="T20" fmla="*/ 115 w 235"/>
                  <a:gd name="T21" fmla="*/ 122 h 261"/>
                  <a:gd name="T22" fmla="*/ 50 w 235"/>
                  <a:gd name="T23" fmla="*/ 190 h 261"/>
                  <a:gd name="T24" fmla="*/ 0 w 235"/>
                  <a:gd name="T25" fmla="*/ 222 h 261"/>
                  <a:gd name="T26" fmla="*/ 117 w 235"/>
                  <a:gd name="T27" fmla="*/ 261 h 261"/>
                  <a:gd name="T28" fmla="*/ 235 w 235"/>
                  <a:gd name="T29" fmla="*/ 222 h 261"/>
                  <a:gd name="T30" fmla="*/ 181 w 235"/>
                  <a:gd name="T31" fmla="*/ 189 h 261"/>
                  <a:gd name="T32" fmla="*/ 171 w 235"/>
                  <a:gd name="T33" fmla="*/ 196 h 261"/>
                  <a:gd name="T34" fmla="*/ 178 w 235"/>
                  <a:gd name="T35" fmla="*/ 206 h 261"/>
                  <a:gd name="T36" fmla="*/ 218 w 235"/>
                  <a:gd name="T37" fmla="*/ 222 h 261"/>
                  <a:gd name="T38" fmla="*/ 213 w 235"/>
                  <a:gd name="T39" fmla="*/ 227 h 261"/>
                  <a:gd name="T40" fmla="*/ 192 w 235"/>
                  <a:gd name="T41" fmla="*/ 236 h 261"/>
                  <a:gd name="T42" fmla="*/ 118 w 235"/>
                  <a:gd name="T43" fmla="*/ 244 h 261"/>
                  <a:gd name="T44" fmla="*/ 43 w 235"/>
                  <a:gd name="T45" fmla="*/ 236 h 261"/>
                  <a:gd name="T46" fmla="*/ 23 w 235"/>
                  <a:gd name="T47" fmla="*/ 227 h 261"/>
                  <a:gd name="T48" fmla="*/ 17 w 235"/>
                  <a:gd name="T49" fmla="*/ 222 h 261"/>
                  <a:gd name="T50" fmla="*/ 53 w 235"/>
                  <a:gd name="T51" fmla="*/ 206 h 261"/>
                  <a:gd name="T52" fmla="*/ 59 w 235"/>
                  <a:gd name="T53" fmla="*/ 203 h 261"/>
                  <a:gd name="T54" fmla="*/ 60 w 235"/>
                  <a:gd name="T55" fmla="*/ 196 h 261"/>
                  <a:gd name="T56" fmla="*/ 56 w 235"/>
                  <a:gd name="T57" fmla="*/ 190 h 261"/>
                  <a:gd name="T58" fmla="*/ 50 w 235"/>
                  <a:gd name="T59" fmla="*/ 190 h 261"/>
                  <a:gd name="T60" fmla="*/ 50 w 235"/>
                  <a:gd name="T61" fmla="*/ 190 h 261"/>
                  <a:gd name="T62" fmla="*/ 50 w 235"/>
                  <a:gd name="T63" fmla="*/ 19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5" h="261">
                    <a:moveTo>
                      <a:pt x="115" y="0"/>
                    </a:moveTo>
                    <a:cubicBezTo>
                      <a:pt x="63" y="0"/>
                      <a:pt x="30" y="42"/>
                      <a:pt x="30" y="94"/>
                    </a:cubicBezTo>
                    <a:cubicBezTo>
                      <a:pt x="30" y="146"/>
                      <a:pt x="103" y="220"/>
                      <a:pt x="115" y="220"/>
                    </a:cubicBezTo>
                    <a:cubicBezTo>
                      <a:pt x="128" y="220"/>
                      <a:pt x="200" y="146"/>
                      <a:pt x="200" y="94"/>
                    </a:cubicBezTo>
                    <a:cubicBezTo>
                      <a:pt x="200" y="42"/>
                      <a:pt x="167" y="0"/>
                      <a:pt x="115" y="0"/>
                    </a:cubicBezTo>
                    <a:close/>
                    <a:moveTo>
                      <a:pt x="115" y="122"/>
                    </a:moveTo>
                    <a:cubicBezTo>
                      <a:pt x="98" y="122"/>
                      <a:pt x="83" y="110"/>
                      <a:pt x="79" y="92"/>
                    </a:cubicBezTo>
                    <a:cubicBezTo>
                      <a:pt x="76" y="75"/>
                      <a:pt x="85" y="58"/>
                      <a:pt x="101" y="51"/>
                    </a:cubicBezTo>
                    <a:cubicBezTo>
                      <a:pt x="117" y="44"/>
                      <a:pt x="136" y="50"/>
                      <a:pt x="146" y="65"/>
                    </a:cubicBezTo>
                    <a:cubicBezTo>
                      <a:pt x="156" y="79"/>
                      <a:pt x="154" y="99"/>
                      <a:pt x="141" y="111"/>
                    </a:cubicBezTo>
                    <a:cubicBezTo>
                      <a:pt x="134" y="118"/>
                      <a:pt x="125" y="122"/>
                      <a:pt x="115" y="122"/>
                    </a:cubicBezTo>
                    <a:close/>
                    <a:moveTo>
                      <a:pt x="50" y="190"/>
                    </a:moveTo>
                    <a:cubicBezTo>
                      <a:pt x="19" y="196"/>
                      <a:pt x="0" y="207"/>
                      <a:pt x="0" y="222"/>
                    </a:cubicBezTo>
                    <a:cubicBezTo>
                      <a:pt x="0" y="247"/>
                      <a:pt x="52" y="261"/>
                      <a:pt x="117" y="261"/>
                    </a:cubicBezTo>
                    <a:cubicBezTo>
                      <a:pt x="183" y="261"/>
                      <a:pt x="235" y="247"/>
                      <a:pt x="235" y="222"/>
                    </a:cubicBezTo>
                    <a:cubicBezTo>
                      <a:pt x="235" y="206"/>
                      <a:pt x="214" y="195"/>
                      <a:pt x="181" y="189"/>
                    </a:cubicBezTo>
                    <a:cubicBezTo>
                      <a:pt x="177" y="188"/>
                      <a:pt x="172" y="191"/>
                      <a:pt x="171" y="196"/>
                    </a:cubicBezTo>
                    <a:cubicBezTo>
                      <a:pt x="171" y="200"/>
                      <a:pt x="174" y="205"/>
                      <a:pt x="178" y="206"/>
                    </a:cubicBezTo>
                    <a:cubicBezTo>
                      <a:pt x="203" y="210"/>
                      <a:pt x="218" y="218"/>
                      <a:pt x="218" y="222"/>
                    </a:cubicBezTo>
                    <a:cubicBezTo>
                      <a:pt x="218" y="223"/>
                      <a:pt x="217" y="224"/>
                      <a:pt x="213" y="227"/>
                    </a:cubicBezTo>
                    <a:cubicBezTo>
                      <a:pt x="207" y="231"/>
                      <a:pt x="200" y="234"/>
                      <a:pt x="192" y="236"/>
                    </a:cubicBezTo>
                    <a:cubicBezTo>
                      <a:pt x="168" y="242"/>
                      <a:pt x="143" y="245"/>
                      <a:pt x="118" y="244"/>
                    </a:cubicBezTo>
                    <a:cubicBezTo>
                      <a:pt x="93" y="245"/>
                      <a:pt x="68" y="242"/>
                      <a:pt x="43" y="236"/>
                    </a:cubicBezTo>
                    <a:cubicBezTo>
                      <a:pt x="36" y="234"/>
                      <a:pt x="29" y="231"/>
                      <a:pt x="23" y="227"/>
                    </a:cubicBezTo>
                    <a:cubicBezTo>
                      <a:pt x="19" y="224"/>
                      <a:pt x="17" y="223"/>
                      <a:pt x="17" y="222"/>
                    </a:cubicBezTo>
                    <a:cubicBezTo>
                      <a:pt x="17" y="219"/>
                      <a:pt x="31" y="211"/>
                      <a:pt x="53" y="206"/>
                    </a:cubicBezTo>
                    <a:cubicBezTo>
                      <a:pt x="56" y="206"/>
                      <a:pt x="58" y="205"/>
                      <a:pt x="59" y="203"/>
                    </a:cubicBezTo>
                    <a:cubicBezTo>
                      <a:pt x="60" y="201"/>
                      <a:pt x="61" y="198"/>
                      <a:pt x="60" y="196"/>
                    </a:cubicBezTo>
                    <a:cubicBezTo>
                      <a:pt x="60" y="194"/>
                      <a:pt x="58" y="192"/>
                      <a:pt x="56" y="190"/>
                    </a:cubicBezTo>
                    <a:cubicBezTo>
                      <a:pt x="55" y="189"/>
                      <a:pt x="52" y="189"/>
                      <a:pt x="50" y="190"/>
                    </a:cubicBezTo>
                    <a:close/>
                    <a:moveTo>
                      <a:pt x="50" y="190"/>
                    </a:moveTo>
                    <a:cubicBezTo>
                      <a:pt x="50" y="190"/>
                      <a:pt x="50" y="190"/>
                      <a:pt x="50" y="190"/>
                    </a:cubicBezTo>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txBody>
              <a:bodyPr rtlCol="0" anchor="ctr"/>
              <a:lstStyle/>
              <a:p>
                <a:pPr algn="ctr" defTabSz="914400">
                  <a:defRPr/>
                </a:pPr>
                <a:endParaRPr lang="zh-CN" altLang="en-US" sz="3201" kern="0">
                  <a:solidFill>
                    <a:sysClr val="windowText" lastClr="000000"/>
                  </a:solidFill>
                  <a:latin typeface="微软雅黑" panose="020B0503020204020204" pitchFamily="34" charset="-122"/>
                  <a:ea typeface="微软雅黑" panose="020B0503020204020204" pitchFamily="34" charset="-122"/>
                  <a:cs typeface="Arial" pitchFamily="34" charset="0"/>
                </a:endParaRPr>
              </a:p>
            </p:txBody>
          </p:sp>
        </p:grpSp>
        <p:sp>
          <p:nvSpPr>
            <p:cNvPr id="79" name="文本框 97">
              <a:extLst>
                <a:ext uri="{FF2B5EF4-FFF2-40B4-BE49-F238E27FC236}">
                  <a16:creationId xmlns:a16="http://schemas.microsoft.com/office/drawing/2014/main" id="{753B3897-BB30-9E2E-5D80-C668793B8DAA}"/>
                </a:ext>
              </a:extLst>
            </p:cNvPr>
            <p:cNvSpPr txBox="1"/>
            <p:nvPr/>
          </p:nvSpPr>
          <p:spPr>
            <a:xfrm>
              <a:off x="3235442" y="5916224"/>
              <a:ext cx="224238" cy="153888"/>
            </a:xfrm>
            <a:prstGeom prst="rect">
              <a:avLst/>
            </a:prstGeom>
            <a:noFill/>
          </p:spPr>
          <p:txBody>
            <a:bodyPr wrap="square" lIns="0" tIns="0" rIns="0" bIns="0" rtlCol="0">
              <a:spAutoFit/>
            </a:bodyPr>
            <a:lstStyle/>
            <a:p>
              <a:pPr algn="ctr" defTabSz="914478">
                <a:defRPr/>
              </a:pPr>
              <a:r>
                <a:rPr kumimoji="1" lang="zh-CN" altLang="en-US" sz="1000" kern="0" dirty="0">
                  <a:solidFill>
                    <a:srgbClr val="1D1D1A"/>
                  </a:solidFill>
                  <a:latin typeface="微软雅黑" panose="020B0503020204020204" pitchFamily="34" charset="-122"/>
                  <a:ea typeface="微软雅黑" panose="020B0503020204020204" pitchFamily="34" charset="-122"/>
                </a:rPr>
                <a:t>备</a:t>
              </a:r>
            </a:p>
          </p:txBody>
        </p:sp>
        <p:sp>
          <p:nvSpPr>
            <p:cNvPr id="80" name="文本框 97">
              <a:extLst>
                <a:ext uri="{FF2B5EF4-FFF2-40B4-BE49-F238E27FC236}">
                  <a16:creationId xmlns:a16="http://schemas.microsoft.com/office/drawing/2014/main" id="{92117D40-9549-12F5-3A4E-5D0536CCA9A2}"/>
                </a:ext>
              </a:extLst>
            </p:cNvPr>
            <p:cNvSpPr txBox="1"/>
            <p:nvPr/>
          </p:nvSpPr>
          <p:spPr>
            <a:xfrm>
              <a:off x="1611965" y="5842555"/>
              <a:ext cx="224238" cy="153888"/>
            </a:xfrm>
            <a:prstGeom prst="rect">
              <a:avLst/>
            </a:prstGeom>
            <a:noFill/>
          </p:spPr>
          <p:txBody>
            <a:bodyPr wrap="square" lIns="0" tIns="0" rIns="0" bIns="0" rtlCol="0">
              <a:spAutoFit/>
            </a:bodyPr>
            <a:lstStyle/>
            <a:p>
              <a:pPr algn="ctr" defTabSz="914478">
                <a:defRPr/>
              </a:pPr>
              <a:r>
                <a:rPr kumimoji="1" lang="zh-CN" altLang="en-US" sz="1000" kern="0" dirty="0">
                  <a:solidFill>
                    <a:srgbClr val="1D1D1A"/>
                  </a:solidFill>
                  <a:latin typeface="微软雅黑" panose="020B0503020204020204" pitchFamily="34" charset="-122"/>
                  <a:ea typeface="微软雅黑" panose="020B0503020204020204" pitchFamily="34" charset="-122"/>
                </a:rPr>
                <a:t>主</a:t>
              </a:r>
            </a:p>
          </p:txBody>
        </p:sp>
        <p:grpSp>
          <p:nvGrpSpPr>
            <p:cNvPr id="81" name="组合 80">
              <a:extLst>
                <a:ext uri="{FF2B5EF4-FFF2-40B4-BE49-F238E27FC236}">
                  <a16:creationId xmlns:a16="http://schemas.microsoft.com/office/drawing/2014/main" id="{70987B7F-8632-7775-E661-347058D61787}"/>
                </a:ext>
              </a:extLst>
            </p:cNvPr>
            <p:cNvGrpSpPr/>
            <p:nvPr/>
          </p:nvGrpSpPr>
          <p:grpSpPr>
            <a:xfrm>
              <a:off x="1148950" y="5474854"/>
              <a:ext cx="1040514" cy="448230"/>
              <a:chOff x="1148950" y="5522479"/>
              <a:chExt cx="1040514" cy="448230"/>
            </a:xfrm>
          </p:grpSpPr>
          <p:sp>
            <p:nvSpPr>
              <p:cNvPr id="83" name="Freeform 6">
                <a:extLst>
                  <a:ext uri="{FF2B5EF4-FFF2-40B4-BE49-F238E27FC236}">
                    <a16:creationId xmlns:a16="http://schemas.microsoft.com/office/drawing/2014/main" id="{4D4B44ED-C339-D111-66C1-C0DAC6639D96}"/>
                  </a:ext>
                </a:extLst>
              </p:cNvPr>
              <p:cNvSpPr>
                <a:spLocks noEditPoints="1"/>
              </p:cNvSpPr>
              <p:nvPr/>
            </p:nvSpPr>
            <p:spPr bwMode="auto">
              <a:xfrm>
                <a:off x="1148950" y="5522479"/>
                <a:ext cx="319088" cy="354798"/>
              </a:xfrm>
              <a:custGeom>
                <a:avLst/>
                <a:gdLst>
                  <a:gd name="T0" fmla="*/ 115 w 235"/>
                  <a:gd name="T1" fmla="*/ 0 h 261"/>
                  <a:gd name="T2" fmla="*/ 30 w 235"/>
                  <a:gd name="T3" fmla="*/ 94 h 261"/>
                  <a:gd name="T4" fmla="*/ 115 w 235"/>
                  <a:gd name="T5" fmla="*/ 220 h 261"/>
                  <a:gd name="T6" fmla="*/ 200 w 235"/>
                  <a:gd name="T7" fmla="*/ 94 h 261"/>
                  <a:gd name="T8" fmla="*/ 115 w 235"/>
                  <a:gd name="T9" fmla="*/ 0 h 261"/>
                  <a:gd name="T10" fmla="*/ 115 w 235"/>
                  <a:gd name="T11" fmla="*/ 122 h 261"/>
                  <a:gd name="T12" fmla="*/ 79 w 235"/>
                  <a:gd name="T13" fmla="*/ 92 h 261"/>
                  <a:gd name="T14" fmla="*/ 101 w 235"/>
                  <a:gd name="T15" fmla="*/ 51 h 261"/>
                  <a:gd name="T16" fmla="*/ 146 w 235"/>
                  <a:gd name="T17" fmla="*/ 65 h 261"/>
                  <a:gd name="T18" fmla="*/ 141 w 235"/>
                  <a:gd name="T19" fmla="*/ 111 h 261"/>
                  <a:gd name="T20" fmla="*/ 115 w 235"/>
                  <a:gd name="T21" fmla="*/ 122 h 261"/>
                  <a:gd name="T22" fmla="*/ 50 w 235"/>
                  <a:gd name="T23" fmla="*/ 190 h 261"/>
                  <a:gd name="T24" fmla="*/ 0 w 235"/>
                  <a:gd name="T25" fmla="*/ 222 h 261"/>
                  <a:gd name="T26" fmla="*/ 117 w 235"/>
                  <a:gd name="T27" fmla="*/ 261 h 261"/>
                  <a:gd name="T28" fmla="*/ 235 w 235"/>
                  <a:gd name="T29" fmla="*/ 222 h 261"/>
                  <a:gd name="T30" fmla="*/ 181 w 235"/>
                  <a:gd name="T31" fmla="*/ 189 h 261"/>
                  <a:gd name="T32" fmla="*/ 171 w 235"/>
                  <a:gd name="T33" fmla="*/ 196 h 261"/>
                  <a:gd name="T34" fmla="*/ 178 w 235"/>
                  <a:gd name="T35" fmla="*/ 206 h 261"/>
                  <a:gd name="T36" fmla="*/ 218 w 235"/>
                  <a:gd name="T37" fmla="*/ 222 h 261"/>
                  <a:gd name="T38" fmla="*/ 213 w 235"/>
                  <a:gd name="T39" fmla="*/ 227 h 261"/>
                  <a:gd name="T40" fmla="*/ 192 w 235"/>
                  <a:gd name="T41" fmla="*/ 236 h 261"/>
                  <a:gd name="T42" fmla="*/ 118 w 235"/>
                  <a:gd name="T43" fmla="*/ 244 h 261"/>
                  <a:gd name="T44" fmla="*/ 43 w 235"/>
                  <a:gd name="T45" fmla="*/ 236 h 261"/>
                  <a:gd name="T46" fmla="*/ 23 w 235"/>
                  <a:gd name="T47" fmla="*/ 227 h 261"/>
                  <a:gd name="T48" fmla="*/ 17 w 235"/>
                  <a:gd name="T49" fmla="*/ 222 h 261"/>
                  <a:gd name="T50" fmla="*/ 53 w 235"/>
                  <a:gd name="T51" fmla="*/ 206 h 261"/>
                  <a:gd name="T52" fmla="*/ 59 w 235"/>
                  <a:gd name="T53" fmla="*/ 203 h 261"/>
                  <a:gd name="T54" fmla="*/ 60 w 235"/>
                  <a:gd name="T55" fmla="*/ 196 h 261"/>
                  <a:gd name="T56" fmla="*/ 56 w 235"/>
                  <a:gd name="T57" fmla="*/ 190 h 261"/>
                  <a:gd name="T58" fmla="*/ 50 w 235"/>
                  <a:gd name="T59" fmla="*/ 190 h 261"/>
                  <a:gd name="T60" fmla="*/ 50 w 235"/>
                  <a:gd name="T61" fmla="*/ 190 h 261"/>
                  <a:gd name="T62" fmla="*/ 50 w 235"/>
                  <a:gd name="T63" fmla="*/ 19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5" h="261">
                    <a:moveTo>
                      <a:pt x="115" y="0"/>
                    </a:moveTo>
                    <a:cubicBezTo>
                      <a:pt x="63" y="0"/>
                      <a:pt x="30" y="42"/>
                      <a:pt x="30" y="94"/>
                    </a:cubicBezTo>
                    <a:cubicBezTo>
                      <a:pt x="30" y="146"/>
                      <a:pt x="103" y="220"/>
                      <a:pt x="115" y="220"/>
                    </a:cubicBezTo>
                    <a:cubicBezTo>
                      <a:pt x="128" y="220"/>
                      <a:pt x="200" y="146"/>
                      <a:pt x="200" y="94"/>
                    </a:cubicBezTo>
                    <a:cubicBezTo>
                      <a:pt x="200" y="42"/>
                      <a:pt x="167" y="0"/>
                      <a:pt x="115" y="0"/>
                    </a:cubicBezTo>
                    <a:close/>
                    <a:moveTo>
                      <a:pt x="115" y="122"/>
                    </a:moveTo>
                    <a:cubicBezTo>
                      <a:pt x="98" y="122"/>
                      <a:pt x="83" y="110"/>
                      <a:pt x="79" y="92"/>
                    </a:cubicBezTo>
                    <a:cubicBezTo>
                      <a:pt x="76" y="75"/>
                      <a:pt x="85" y="58"/>
                      <a:pt x="101" y="51"/>
                    </a:cubicBezTo>
                    <a:cubicBezTo>
                      <a:pt x="117" y="44"/>
                      <a:pt x="136" y="50"/>
                      <a:pt x="146" y="65"/>
                    </a:cubicBezTo>
                    <a:cubicBezTo>
                      <a:pt x="156" y="79"/>
                      <a:pt x="154" y="99"/>
                      <a:pt x="141" y="111"/>
                    </a:cubicBezTo>
                    <a:cubicBezTo>
                      <a:pt x="134" y="118"/>
                      <a:pt x="125" y="122"/>
                      <a:pt x="115" y="122"/>
                    </a:cubicBezTo>
                    <a:close/>
                    <a:moveTo>
                      <a:pt x="50" y="190"/>
                    </a:moveTo>
                    <a:cubicBezTo>
                      <a:pt x="19" y="196"/>
                      <a:pt x="0" y="207"/>
                      <a:pt x="0" y="222"/>
                    </a:cubicBezTo>
                    <a:cubicBezTo>
                      <a:pt x="0" y="247"/>
                      <a:pt x="52" y="261"/>
                      <a:pt x="117" y="261"/>
                    </a:cubicBezTo>
                    <a:cubicBezTo>
                      <a:pt x="183" y="261"/>
                      <a:pt x="235" y="247"/>
                      <a:pt x="235" y="222"/>
                    </a:cubicBezTo>
                    <a:cubicBezTo>
                      <a:pt x="235" y="206"/>
                      <a:pt x="214" y="195"/>
                      <a:pt x="181" y="189"/>
                    </a:cubicBezTo>
                    <a:cubicBezTo>
                      <a:pt x="177" y="188"/>
                      <a:pt x="172" y="191"/>
                      <a:pt x="171" y="196"/>
                    </a:cubicBezTo>
                    <a:cubicBezTo>
                      <a:pt x="171" y="200"/>
                      <a:pt x="174" y="205"/>
                      <a:pt x="178" y="206"/>
                    </a:cubicBezTo>
                    <a:cubicBezTo>
                      <a:pt x="203" y="210"/>
                      <a:pt x="218" y="218"/>
                      <a:pt x="218" y="222"/>
                    </a:cubicBezTo>
                    <a:cubicBezTo>
                      <a:pt x="218" y="223"/>
                      <a:pt x="217" y="224"/>
                      <a:pt x="213" y="227"/>
                    </a:cubicBezTo>
                    <a:cubicBezTo>
                      <a:pt x="207" y="231"/>
                      <a:pt x="200" y="234"/>
                      <a:pt x="192" y="236"/>
                    </a:cubicBezTo>
                    <a:cubicBezTo>
                      <a:pt x="168" y="242"/>
                      <a:pt x="143" y="245"/>
                      <a:pt x="118" y="244"/>
                    </a:cubicBezTo>
                    <a:cubicBezTo>
                      <a:pt x="93" y="245"/>
                      <a:pt x="68" y="242"/>
                      <a:pt x="43" y="236"/>
                    </a:cubicBezTo>
                    <a:cubicBezTo>
                      <a:pt x="36" y="234"/>
                      <a:pt x="29" y="231"/>
                      <a:pt x="23" y="227"/>
                    </a:cubicBezTo>
                    <a:cubicBezTo>
                      <a:pt x="19" y="224"/>
                      <a:pt x="17" y="223"/>
                      <a:pt x="17" y="222"/>
                    </a:cubicBezTo>
                    <a:cubicBezTo>
                      <a:pt x="17" y="219"/>
                      <a:pt x="31" y="211"/>
                      <a:pt x="53" y="206"/>
                    </a:cubicBezTo>
                    <a:cubicBezTo>
                      <a:pt x="56" y="206"/>
                      <a:pt x="58" y="205"/>
                      <a:pt x="59" y="203"/>
                    </a:cubicBezTo>
                    <a:cubicBezTo>
                      <a:pt x="60" y="201"/>
                      <a:pt x="61" y="198"/>
                      <a:pt x="60" y="196"/>
                    </a:cubicBezTo>
                    <a:cubicBezTo>
                      <a:pt x="60" y="194"/>
                      <a:pt x="58" y="192"/>
                      <a:pt x="56" y="190"/>
                    </a:cubicBezTo>
                    <a:cubicBezTo>
                      <a:pt x="55" y="189"/>
                      <a:pt x="52" y="189"/>
                      <a:pt x="50" y="190"/>
                    </a:cubicBezTo>
                    <a:close/>
                    <a:moveTo>
                      <a:pt x="50" y="190"/>
                    </a:moveTo>
                    <a:cubicBezTo>
                      <a:pt x="50" y="190"/>
                      <a:pt x="50" y="190"/>
                      <a:pt x="50" y="190"/>
                    </a:cubicBezTo>
                  </a:path>
                </a:pathLst>
              </a:custGeom>
              <a:solidFill>
                <a:srgbClr val="DDDDDD">
                  <a:lumMod val="50000"/>
                </a:srgbClr>
              </a:solidFill>
              <a:ln>
                <a:noFill/>
              </a:ln>
              <a:effectLst/>
              <a:extLst>
                <a:ext uri="{91240B29-F687-4F45-9708-019B960494DF}">
                  <a14:hiddenLine xmlns:a14="http://schemas.microsoft.com/office/drawing/2010/main" w="9525">
                    <a:solidFill>
                      <a:srgbClr val="000000"/>
                    </a:solidFill>
                    <a:round/>
                    <a:headEnd/>
                    <a:tailEnd/>
                  </a14:hiddenLine>
                </a:ext>
              </a:extLst>
            </p:spPr>
            <p:txBody>
              <a:bodyPr rtlCol="0" anchor="ctr"/>
              <a:lstStyle/>
              <a:p>
                <a:pPr algn="ctr" defTabSz="914400">
                  <a:defRPr/>
                </a:pPr>
                <a:endParaRPr lang="zh-CN" altLang="en-US" sz="3201" kern="0">
                  <a:solidFill>
                    <a:sysClr val="windowText" lastClr="000000"/>
                  </a:solidFill>
                  <a:latin typeface="微软雅黑" panose="020B0503020204020204" pitchFamily="34" charset="-122"/>
                  <a:ea typeface="微软雅黑" panose="020B0503020204020204" pitchFamily="34" charset="-122"/>
                  <a:cs typeface="Arial" pitchFamily="34" charset="0"/>
                </a:endParaRPr>
              </a:p>
            </p:txBody>
          </p:sp>
          <p:sp>
            <p:nvSpPr>
              <p:cNvPr id="84" name="Freeform 30">
                <a:extLst>
                  <a:ext uri="{FF2B5EF4-FFF2-40B4-BE49-F238E27FC236}">
                    <a16:creationId xmlns:a16="http://schemas.microsoft.com/office/drawing/2014/main" id="{F4FE9222-09ED-E3BA-87FB-5F640F998E44}"/>
                  </a:ext>
                </a:extLst>
              </p:cNvPr>
              <p:cNvSpPr>
                <a:spLocks noEditPoints="1"/>
              </p:cNvSpPr>
              <p:nvPr/>
            </p:nvSpPr>
            <p:spPr bwMode="auto">
              <a:xfrm>
                <a:off x="1522013" y="5526954"/>
                <a:ext cx="307913" cy="326254"/>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DDDDDD">
                  <a:lumMod val="50000"/>
                </a:srgbClr>
              </a:solidFill>
              <a:ln>
                <a:noFill/>
              </a:ln>
              <a:effectLst/>
            </p:spPr>
            <p:txBody>
              <a:bodyPr rtlCol="0" anchor="ctr"/>
              <a:lstStyle/>
              <a:p>
                <a:pPr algn="ctr" defTabSz="914400">
                  <a:defRPr/>
                </a:pPr>
                <a:endParaRPr lang="zh-CN" altLang="en-US" sz="3201" kern="0">
                  <a:solidFill>
                    <a:sysClr val="windowText" lastClr="000000"/>
                  </a:solidFill>
                  <a:latin typeface="微软雅黑" panose="020B0503020204020204" pitchFamily="34" charset="-122"/>
                  <a:ea typeface="微软雅黑" panose="020B0503020204020204" pitchFamily="34" charset="-122"/>
                  <a:cs typeface="Arial" pitchFamily="34" charset="0"/>
                </a:endParaRPr>
              </a:p>
            </p:txBody>
          </p:sp>
          <p:sp>
            <p:nvSpPr>
              <p:cNvPr id="85" name="Freeform 30">
                <a:extLst>
                  <a:ext uri="{FF2B5EF4-FFF2-40B4-BE49-F238E27FC236}">
                    <a16:creationId xmlns:a16="http://schemas.microsoft.com/office/drawing/2014/main" id="{DD2A4667-80F9-79C6-A95E-A6AFAE7B9637}"/>
                  </a:ext>
                </a:extLst>
              </p:cNvPr>
              <p:cNvSpPr>
                <a:spLocks noEditPoints="1"/>
              </p:cNvSpPr>
              <p:nvPr/>
            </p:nvSpPr>
            <p:spPr bwMode="auto">
              <a:xfrm>
                <a:off x="1881551" y="5644455"/>
                <a:ext cx="307913" cy="326254"/>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DDDDDD">
                  <a:lumMod val="50000"/>
                </a:srgbClr>
              </a:solidFill>
              <a:ln>
                <a:noFill/>
              </a:ln>
              <a:effectLst/>
            </p:spPr>
            <p:txBody>
              <a:bodyPr rtlCol="0" anchor="ctr"/>
              <a:lstStyle/>
              <a:p>
                <a:pPr algn="ctr" defTabSz="914400">
                  <a:defRPr/>
                </a:pPr>
                <a:endParaRPr lang="zh-CN" altLang="en-US" sz="3201" kern="0">
                  <a:solidFill>
                    <a:sysClr val="windowText" lastClr="000000"/>
                  </a:solidFill>
                  <a:latin typeface="微软雅黑" panose="020B0503020204020204" pitchFamily="34" charset="-122"/>
                  <a:ea typeface="微软雅黑" panose="020B0503020204020204" pitchFamily="34" charset="-122"/>
                  <a:cs typeface="Arial" pitchFamily="34" charset="0"/>
                </a:endParaRPr>
              </a:p>
            </p:txBody>
          </p:sp>
        </p:grpSp>
        <p:sp>
          <p:nvSpPr>
            <p:cNvPr id="82" name="文本框 97">
              <a:extLst>
                <a:ext uri="{FF2B5EF4-FFF2-40B4-BE49-F238E27FC236}">
                  <a16:creationId xmlns:a16="http://schemas.microsoft.com/office/drawing/2014/main" id="{ED57B07E-4C7A-9241-8391-997E0DFAA4F5}"/>
                </a:ext>
              </a:extLst>
            </p:cNvPr>
            <p:cNvSpPr txBox="1"/>
            <p:nvPr/>
          </p:nvSpPr>
          <p:spPr>
            <a:xfrm>
              <a:off x="1975714" y="5225258"/>
              <a:ext cx="427499" cy="184666"/>
            </a:xfrm>
            <a:prstGeom prst="rect">
              <a:avLst/>
            </a:prstGeom>
            <a:noFill/>
          </p:spPr>
          <p:txBody>
            <a:bodyPr wrap="square" lIns="0" tIns="0" rIns="0" bIns="0" rtlCol="0">
              <a:spAutoFit/>
            </a:bodyPr>
            <a:lstStyle/>
            <a:p>
              <a:pPr algn="ctr" defTabSz="914478">
                <a:defRPr/>
              </a:pPr>
              <a:r>
                <a:rPr kumimoji="1" lang="en-US" altLang="zh-CN" sz="1200" kern="0" dirty="0" err="1">
                  <a:solidFill>
                    <a:srgbClr val="1D1D1A"/>
                  </a:solidFill>
                  <a:latin typeface="微软雅黑" panose="020B0503020204020204" pitchFamily="34" charset="-122"/>
                  <a:ea typeface="微软雅黑" panose="020B0503020204020204" pitchFamily="34" charset="-122"/>
                </a:rPr>
                <a:t>Paxos</a:t>
              </a:r>
              <a:endParaRPr kumimoji="1" lang="zh-CN" altLang="en-US" sz="1200" kern="0" dirty="0">
                <a:solidFill>
                  <a:srgbClr val="1D1D1A"/>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757291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64F1DBA-294F-3043-C7D2-A8F0FFB0D18B}"/>
              </a:ext>
            </a:extLst>
          </p:cNvPr>
          <p:cNvSpPr>
            <a:spLocks noGrp="1"/>
          </p:cNvSpPr>
          <p:nvPr>
            <p:ph type="sldNum" sz="quarter" idx="10"/>
          </p:nvPr>
        </p:nvSpPr>
        <p:spPr/>
        <p:txBody>
          <a:bodyPr/>
          <a:lstStyle/>
          <a:p>
            <a:fld id="{87BBDC00-B9E2-4EFD-9306-2934E87247C6}" type="slidenum">
              <a:rPr lang="zh-CN" altLang="en-US" smtClean="0"/>
              <a:t>77</a:t>
            </a:fld>
            <a:endParaRPr lang="zh-CN" altLang="en-US"/>
          </a:p>
        </p:txBody>
      </p:sp>
      <p:sp>
        <p:nvSpPr>
          <p:cNvPr id="3" name="标题 2">
            <a:extLst>
              <a:ext uri="{FF2B5EF4-FFF2-40B4-BE49-F238E27FC236}">
                <a16:creationId xmlns:a16="http://schemas.microsoft.com/office/drawing/2014/main" id="{7C2A6FC1-FE01-0564-A168-F8CA59882172}"/>
              </a:ext>
            </a:extLst>
          </p:cNvPr>
          <p:cNvSpPr>
            <a:spLocks noGrp="1"/>
          </p:cNvSpPr>
          <p:nvPr>
            <p:ph type="title"/>
          </p:nvPr>
        </p:nvSpPr>
        <p:spPr/>
        <p:txBody>
          <a:bodyPr/>
          <a:lstStyle/>
          <a:p>
            <a:r>
              <a:rPr kumimoji="1" lang="en-US" altLang="zh-CN" dirty="0" err="1">
                <a:latin typeface="Microsoft YaHei" panose="020B0503020204020204" pitchFamily="34" charset="-122"/>
                <a:ea typeface="Microsoft YaHei" panose="020B0503020204020204" pitchFamily="34" charset="-122"/>
              </a:rPr>
              <a:t>GaussDB</a:t>
            </a:r>
            <a:r>
              <a:rPr kumimoji="1" lang="zh-CN" altLang="en-US" dirty="0">
                <a:latin typeface="Microsoft YaHei" panose="020B0503020204020204" pitchFamily="34" charset="-122"/>
                <a:ea typeface="Microsoft YaHei" panose="020B0503020204020204" pitchFamily="34" charset="-122"/>
              </a:rPr>
              <a:t> 同城双集群</a:t>
            </a:r>
            <a:r>
              <a:rPr kumimoji="1" lang="en-US" altLang="zh-CN" dirty="0">
                <a:latin typeface="Microsoft YaHei" panose="020B0503020204020204" pitchFamily="34" charset="-122"/>
                <a:ea typeface="Microsoft YaHei" panose="020B0503020204020204" pitchFamily="34" charset="-122"/>
              </a:rPr>
              <a:t>RPO=0</a:t>
            </a:r>
            <a:endParaRPr kumimoji="1" lang="zh-CN" altLang="en-US" dirty="0">
              <a:latin typeface="Microsoft YaHei" panose="020B0503020204020204" pitchFamily="34" charset="-122"/>
              <a:ea typeface="Microsoft YaHei" panose="020B0503020204020204" pitchFamily="34" charset="-122"/>
            </a:endParaRPr>
          </a:p>
        </p:txBody>
      </p:sp>
      <p:sp>
        <p:nvSpPr>
          <p:cNvPr id="5" name="页脚占位符 4">
            <a:extLst>
              <a:ext uri="{FF2B5EF4-FFF2-40B4-BE49-F238E27FC236}">
                <a16:creationId xmlns:a16="http://schemas.microsoft.com/office/drawing/2014/main" id="{0AAD3EC2-897D-2210-39F6-4E26922C2649}"/>
              </a:ext>
            </a:extLst>
          </p:cNvPr>
          <p:cNvSpPr>
            <a:spLocks noGrp="1"/>
          </p:cNvSpPr>
          <p:nvPr>
            <p:ph type="ftr" sz="quarter" idx="3"/>
          </p:nvPr>
        </p:nvSpPr>
        <p:spPr/>
        <p:txBody>
          <a:bodyPr/>
          <a:lstStyle/>
          <a:p>
            <a:pPr>
              <a:defRPr/>
            </a:pPr>
            <a:r>
              <a:rPr lang="zh-CN" altLang="en-US"/>
              <a:t>数据库系统—GaussDB</a:t>
            </a:r>
            <a:endParaRPr lang="en-US" altLang="zh-CN" sz="1200" dirty="0"/>
          </a:p>
        </p:txBody>
      </p:sp>
      <p:pic>
        <p:nvPicPr>
          <p:cNvPr id="6" name="图片 5">
            <a:extLst>
              <a:ext uri="{FF2B5EF4-FFF2-40B4-BE49-F238E27FC236}">
                <a16:creationId xmlns:a16="http://schemas.microsoft.com/office/drawing/2014/main" id="{7647E485-3D0A-0D96-76C1-1943D2097C11}"/>
              </a:ext>
            </a:extLst>
          </p:cNvPr>
          <p:cNvPicPr>
            <a:picLocks noChangeAspect="1"/>
          </p:cNvPicPr>
          <p:nvPr/>
        </p:nvPicPr>
        <p:blipFill>
          <a:blip r:embed="rId2"/>
          <a:stretch>
            <a:fillRect/>
          </a:stretch>
        </p:blipFill>
        <p:spPr>
          <a:xfrm>
            <a:off x="1920397" y="1019638"/>
            <a:ext cx="8376945" cy="5221142"/>
          </a:xfrm>
          <a:prstGeom prst="rect">
            <a:avLst/>
          </a:prstGeom>
        </p:spPr>
      </p:pic>
    </p:spTree>
    <p:extLst>
      <p:ext uri="{BB962C8B-B14F-4D97-AF65-F5344CB8AC3E}">
        <p14:creationId xmlns:p14="http://schemas.microsoft.com/office/powerpoint/2010/main" val="33281492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6">
            <a:extLst>
              <a:ext uri="{FF2B5EF4-FFF2-40B4-BE49-F238E27FC236}">
                <a16:creationId xmlns:a16="http://schemas.microsoft.com/office/drawing/2014/main" id="{82D12675-44BA-4A12-95E2-53CE42E365F2}"/>
              </a:ext>
            </a:extLst>
          </p:cNvPr>
          <p:cNvSpPr/>
          <p:nvPr/>
        </p:nvSpPr>
        <p:spPr>
          <a:xfrm>
            <a:off x="1439108" y="916039"/>
            <a:ext cx="9886117" cy="5510842"/>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9" name="Shape6">
            <a:extLst>
              <a:ext uri="{FF2B5EF4-FFF2-40B4-BE49-F238E27FC236}">
                <a16:creationId xmlns:a16="http://schemas.microsoft.com/office/drawing/2014/main" id="{2BB58945-69A6-42E9-96FF-DC536AE97366}"/>
              </a:ext>
            </a:extLst>
          </p:cNvPr>
          <p:cNvSpPr/>
          <p:nvPr/>
        </p:nvSpPr>
        <p:spPr>
          <a:xfrm>
            <a:off x="1543022" y="1012611"/>
            <a:ext cx="9677428" cy="5322428"/>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BB0A872A-5E1F-9599-2443-AB9024B6F373}"/>
              </a:ext>
            </a:extLst>
          </p:cNvPr>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78</a:t>
            </a:fld>
            <a:endParaRPr lang="zh-CN" altLang="en-US">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4FC3FDB8-695C-E0B2-D501-E732805F9912}"/>
              </a:ext>
            </a:extLst>
          </p:cNvPr>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两地三中心</a:t>
            </a:r>
          </a:p>
        </p:txBody>
      </p:sp>
      <p:sp>
        <p:nvSpPr>
          <p:cNvPr id="5" name="页脚占位符 4">
            <a:extLst>
              <a:ext uri="{FF2B5EF4-FFF2-40B4-BE49-F238E27FC236}">
                <a16:creationId xmlns:a16="http://schemas.microsoft.com/office/drawing/2014/main" id="{ED494401-65ED-EC94-7058-1C9B003AA3D1}"/>
              </a:ext>
            </a:extLst>
          </p:cNvPr>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5168213B-BBD1-DD66-7F18-ECEA5CE42AC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47236" y="1062091"/>
            <a:ext cx="8382664" cy="5163185"/>
          </a:xfrm>
          <a:prstGeom prst="rect">
            <a:avLst/>
          </a:prstGeom>
        </p:spPr>
      </p:pic>
    </p:spTree>
    <p:extLst>
      <p:ext uri="{BB962C8B-B14F-4D97-AF65-F5344CB8AC3E}">
        <p14:creationId xmlns:p14="http://schemas.microsoft.com/office/powerpoint/2010/main" val="4226777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742DE3C-690F-4A27-80E5-EBF5D07E2376}"/>
              </a:ext>
            </a:extLst>
          </p:cNvPr>
          <p:cNvSpPr>
            <a:spLocks noGrp="1"/>
          </p:cNvSpPr>
          <p:nvPr>
            <p:ph type="sldNum" sz="quarter" idx="10"/>
          </p:nvPr>
        </p:nvSpPr>
        <p:spPr/>
        <p:txBody>
          <a:bodyPr/>
          <a:lstStyle/>
          <a:p>
            <a:fld id="{87BBDC00-B9E2-4EFD-9306-2934E87247C6}" type="slidenum">
              <a:rPr lang="zh-CN" altLang="en-US" smtClean="0"/>
              <a:t>79</a:t>
            </a:fld>
            <a:endParaRPr lang="zh-CN" altLang="en-US"/>
          </a:p>
        </p:txBody>
      </p:sp>
      <p:sp>
        <p:nvSpPr>
          <p:cNvPr id="3" name="标题 2">
            <a:extLst>
              <a:ext uri="{FF2B5EF4-FFF2-40B4-BE49-F238E27FC236}">
                <a16:creationId xmlns:a16="http://schemas.microsoft.com/office/drawing/2014/main" id="{462AFE0E-9734-0943-FC75-E0B841528F42}"/>
              </a:ext>
            </a:extLst>
          </p:cNvPr>
          <p:cNvSpPr>
            <a:spLocks noGrp="1"/>
          </p:cNvSpPr>
          <p:nvPr>
            <p:ph type="title"/>
          </p:nvPr>
        </p:nvSpPr>
        <p:spPr/>
        <p:txBody>
          <a:bodyPr/>
          <a:lstStyle/>
          <a:p>
            <a:r>
              <a:rPr kumimoji="1" lang="en-US" altLang="zh-CN" dirty="0" err="1">
                <a:latin typeface="Microsoft YaHei" panose="020B0503020204020204" pitchFamily="34" charset="-122"/>
                <a:ea typeface="Microsoft YaHei" panose="020B0503020204020204" pitchFamily="34" charset="-122"/>
              </a:rPr>
              <a:t>GaussDB</a:t>
            </a:r>
            <a:r>
              <a:rPr kumimoji="1" lang="zh-CN" altLang="en-US" dirty="0">
                <a:latin typeface="Microsoft YaHei" panose="020B0503020204020204" pitchFamily="34" charset="-122"/>
                <a:ea typeface="Microsoft YaHei" panose="020B0503020204020204" pitchFamily="34" charset="-122"/>
              </a:rPr>
              <a:t>多地多活</a:t>
            </a:r>
          </a:p>
        </p:txBody>
      </p:sp>
      <p:sp>
        <p:nvSpPr>
          <p:cNvPr id="5" name="页脚占位符 4">
            <a:extLst>
              <a:ext uri="{FF2B5EF4-FFF2-40B4-BE49-F238E27FC236}">
                <a16:creationId xmlns:a16="http://schemas.microsoft.com/office/drawing/2014/main" id="{D7906340-440D-4636-EDD4-D8EFD404EEE5}"/>
              </a:ext>
            </a:extLst>
          </p:cNvPr>
          <p:cNvSpPr>
            <a:spLocks noGrp="1"/>
          </p:cNvSpPr>
          <p:nvPr>
            <p:ph type="ftr" sz="quarter" idx="3"/>
          </p:nvPr>
        </p:nvSpPr>
        <p:spPr/>
        <p:txBody>
          <a:bodyPr/>
          <a:lstStyle/>
          <a:p>
            <a:pPr>
              <a:defRPr/>
            </a:pPr>
            <a:r>
              <a:rPr lang="zh-CN" altLang="en-US"/>
              <a:t>数据库系统—GaussDB</a:t>
            </a:r>
            <a:endParaRPr lang="en-US" altLang="zh-CN" sz="1200" dirty="0"/>
          </a:p>
        </p:txBody>
      </p:sp>
      <p:pic>
        <p:nvPicPr>
          <p:cNvPr id="6" name="图片 5">
            <a:extLst>
              <a:ext uri="{FF2B5EF4-FFF2-40B4-BE49-F238E27FC236}">
                <a16:creationId xmlns:a16="http://schemas.microsoft.com/office/drawing/2014/main" id="{E7BE105F-9571-144B-1A17-96E2A4EC530F}"/>
              </a:ext>
            </a:extLst>
          </p:cNvPr>
          <p:cNvPicPr/>
          <p:nvPr/>
        </p:nvPicPr>
        <p:blipFill>
          <a:blip r:embed="rId2"/>
          <a:stretch>
            <a:fillRect/>
          </a:stretch>
        </p:blipFill>
        <p:spPr>
          <a:xfrm>
            <a:off x="1050551" y="1448111"/>
            <a:ext cx="9754725" cy="3591560"/>
          </a:xfrm>
          <a:prstGeom prst="rect">
            <a:avLst/>
          </a:prstGeom>
        </p:spPr>
      </p:pic>
    </p:spTree>
    <p:extLst>
      <p:ext uri="{BB962C8B-B14F-4D97-AF65-F5344CB8AC3E}">
        <p14:creationId xmlns:p14="http://schemas.microsoft.com/office/powerpoint/2010/main" val="2275448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6">
            <a:extLst>
              <a:ext uri="{FF2B5EF4-FFF2-40B4-BE49-F238E27FC236}">
                <a16:creationId xmlns:a16="http://schemas.microsoft.com/office/drawing/2014/main" id="{82D12675-44BA-4A12-95E2-53CE42E365F2}"/>
              </a:ext>
            </a:extLst>
          </p:cNvPr>
          <p:cNvSpPr/>
          <p:nvPr/>
        </p:nvSpPr>
        <p:spPr>
          <a:xfrm>
            <a:off x="3162300" y="876301"/>
            <a:ext cx="5806182" cy="5829896"/>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11" name="Shape6">
            <a:extLst>
              <a:ext uri="{FF2B5EF4-FFF2-40B4-BE49-F238E27FC236}">
                <a16:creationId xmlns:a16="http://schemas.microsoft.com/office/drawing/2014/main" id="{2BB58945-69A6-42E9-96FF-DC536AE97366}"/>
              </a:ext>
            </a:extLst>
          </p:cNvPr>
          <p:cNvSpPr/>
          <p:nvPr/>
        </p:nvSpPr>
        <p:spPr>
          <a:xfrm>
            <a:off x="3284448" y="977515"/>
            <a:ext cx="5578018" cy="5630574"/>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295BDBD6-07D3-CAAD-A422-F3A067F7A4D2}"/>
              </a:ext>
            </a:extLst>
          </p:cNvPr>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8</a:t>
            </a:fld>
            <a:endParaRPr lang="zh-CN" altLang="en-US">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CFB9CFB2-4C53-6D6A-2D72-E0EAA84D6E63}"/>
              </a:ext>
            </a:extLst>
          </p:cNvPr>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分布式优化器</a:t>
            </a:r>
          </a:p>
        </p:txBody>
      </p:sp>
      <p:sp>
        <p:nvSpPr>
          <p:cNvPr id="5" name="页脚占位符 4">
            <a:extLst>
              <a:ext uri="{FF2B5EF4-FFF2-40B4-BE49-F238E27FC236}">
                <a16:creationId xmlns:a16="http://schemas.microsoft.com/office/drawing/2014/main" id="{1506CB56-540E-E010-8833-C59A8EEAD440}"/>
              </a:ext>
            </a:extLst>
          </p:cNvPr>
          <p:cNvSpPr>
            <a:spLocks noGrp="1"/>
          </p:cNvSpPr>
          <p:nvPr>
            <p:ph type="ftr" sz="quarter" idx="3"/>
          </p:nvPr>
        </p:nvSpPr>
        <p:spPr>
          <a:xfrm>
            <a:off x="4090567" y="6608088"/>
            <a:ext cx="3852862" cy="264795"/>
          </a:xfrm>
        </p:spPr>
        <p:txBody>
          <a:bodyPr/>
          <a:lstStyle/>
          <a:p>
            <a:pPr>
              <a:defRPr/>
            </a:pPr>
            <a:r>
              <a:rPr lang="zh-CN" altLang="en-US" dirty="0">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BAA8660A-0AEC-E962-B6BF-0AD46439ABE6}"/>
              </a:ext>
            </a:extLst>
          </p:cNvPr>
          <p:cNvPicPr>
            <a:picLocks noChangeAspect="1"/>
          </p:cNvPicPr>
          <p:nvPr/>
        </p:nvPicPr>
        <p:blipFill>
          <a:blip r:embed="rId2"/>
          <a:stretch>
            <a:fillRect/>
          </a:stretch>
        </p:blipFill>
        <p:spPr>
          <a:xfrm>
            <a:off x="3526947" y="926069"/>
            <a:ext cx="4980102" cy="5637895"/>
          </a:xfrm>
          <a:prstGeom prst="rect">
            <a:avLst/>
          </a:prstGeom>
        </p:spPr>
      </p:pic>
    </p:spTree>
    <p:extLst>
      <p:ext uri="{BB962C8B-B14F-4D97-AF65-F5344CB8AC3E}">
        <p14:creationId xmlns:p14="http://schemas.microsoft.com/office/powerpoint/2010/main" val="8799089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18">
            <a:extLst>
              <a:ext uri="{FF2B5EF4-FFF2-40B4-BE49-F238E27FC236}">
                <a16:creationId xmlns:a16="http://schemas.microsoft.com/office/drawing/2014/main" id="{CA02947C-86FA-43A0-AEA7-1533075A3978}"/>
              </a:ext>
            </a:extLst>
          </p:cNvPr>
          <p:cNvSpPr/>
          <p:nvPr/>
        </p:nvSpPr>
        <p:spPr>
          <a:xfrm>
            <a:off x="522753" y="942974"/>
            <a:ext cx="10945347" cy="2213533"/>
          </a:xfrm>
          <a:prstGeom prst="roundRect">
            <a:avLst>
              <a:gd name="adj" fmla="val 15149"/>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82" charset="2"/>
              <a:ea typeface="微软雅黑" panose="020B0503020204020204" pitchFamily="82" charset="2"/>
              <a:sym typeface="+mn-ea"/>
            </a:endParaRPr>
          </a:p>
        </p:txBody>
      </p:sp>
      <p:sp>
        <p:nvSpPr>
          <p:cNvPr id="8" name="Shape6">
            <a:extLst>
              <a:ext uri="{FF2B5EF4-FFF2-40B4-BE49-F238E27FC236}">
                <a16:creationId xmlns:a16="http://schemas.microsoft.com/office/drawing/2014/main" id="{82D12675-44BA-4A12-95E2-53CE42E365F2}"/>
              </a:ext>
            </a:extLst>
          </p:cNvPr>
          <p:cNvSpPr/>
          <p:nvPr/>
        </p:nvSpPr>
        <p:spPr>
          <a:xfrm>
            <a:off x="522752" y="3208895"/>
            <a:ext cx="11048335" cy="3287155"/>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9" name="Shape6">
            <a:extLst>
              <a:ext uri="{FF2B5EF4-FFF2-40B4-BE49-F238E27FC236}">
                <a16:creationId xmlns:a16="http://schemas.microsoft.com/office/drawing/2014/main" id="{2BB58945-69A6-42E9-96FF-DC536AE97366}"/>
              </a:ext>
            </a:extLst>
          </p:cNvPr>
          <p:cNvSpPr/>
          <p:nvPr/>
        </p:nvSpPr>
        <p:spPr>
          <a:xfrm>
            <a:off x="593322" y="3292061"/>
            <a:ext cx="10822798" cy="3105126"/>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82" charset="2"/>
              <a:ea typeface="OPPOSans M" panose="00020600040101010101" pitchFamily="18"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t>80</a:t>
            </a:fld>
            <a:endParaRPr lang="zh-CN" altLang="en-US"/>
          </a:p>
        </p:txBody>
      </p:sp>
      <p:sp>
        <p:nvSpPr>
          <p:cNvPr id="3" name="标题 2"/>
          <p:cNvSpPr>
            <a:spLocks noGrp="1"/>
          </p:cNvSpPr>
          <p:nvPr>
            <p:ph type="title"/>
          </p:nvPr>
        </p:nvSpPr>
        <p:spPr/>
        <p:txBody>
          <a:bodyPr/>
          <a:lstStyle/>
          <a:p>
            <a:r>
              <a:rPr kumimoji="1" lang="en-US" altLang="zh-CN">
                <a:latin typeface="微软雅黑" panose="020B0503020204020204" pitchFamily="34" charset="-122"/>
                <a:ea typeface="微软雅黑" panose="020B0503020204020204" pitchFamily="34" charset="-122"/>
              </a:rPr>
              <a:t>GaussDB</a:t>
            </a:r>
            <a:r>
              <a:rPr kumimoji="1" lang="zh-CN" altLang="en-US">
                <a:latin typeface="微软雅黑" panose="020B0503020204020204" pitchFamily="34" charset="-122"/>
                <a:ea typeface="微软雅黑" panose="020B0503020204020204" pitchFamily="34" charset="-122"/>
              </a:rPr>
              <a:t>逻辑复制</a:t>
            </a:r>
            <a:endParaRPr kumimoji="1" lang="zh-CN" altLang="en-US" dirty="0">
              <a:latin typeface="微软雅黑" panose="020B0503020204020204" pitchFamily="34" charset="-122"/>
              <a:ea typeface="微软雅黑" panose="020B0503020204020204" pitchFamily="34" charset="-122"/>
            </a:endParaRPr>
          </a:p>
        </p:txBody>
      </p:sp>
      <p:sp>
        <p:nvSpPr>
          <p:cNvPr id="6" name="内容占位符 2"/>
          <p:cNvSpPr>
            <a:spLocks noGrp="1"/>
          </p:cNvSpPr>
          <p:nvPr>
            <p:ph idx="1"/>
          </p:nvPr>
        </p:nvSpPr>
        <p:spPr>
          <a:xfrm>
            <a:off x="545697" y="959806"/>
            <a:ext cx="10595751" cy="1842865"/>
          </a:xfrm>
        </p:spPr>
        <p:txBody>
          <a:bodyPr/>
          <a:lstStyle/>
          <a:p>
            <a:pPr>
              <a:lnSpc>
                <a:spcPct val="12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Arial" panose="020B0604020202020204" pitchFamily="34" charset="0"/>
              </a:rPr>
              <a:t>从</a:t>
            </a:r>
            <a:r>
              <a:rPr lang="en-US" altLang="zh-CN" sz="2200" dirty="0">
                <a:latin typeface="微软雅黑" panose="020B0503020204020204" pitchFamily="34" charset="-122"/>
                <a:ea typeface="微软雅黑" panose="020B0503020204020204" pitchFamily="34" charset="-122"/>
                <a:cs typeface="Arial" panose="020B0604020202020204" pitchFamily="34" charset="0"/>
              </a:rPr>
              <a:t>WAL</a:t>
            </a:r>
            <a:r>
              <a:rPr lang="zh-CN" altLang="en-US" sz="2200" dirty="0">
                <a:latin typeface="微软雅黑" panose="020B0503020204020204" pitchFamily="34" charset="-122"/>
                <a:ea typeface="微软雅黑" panose="020B0503020204020204" pitchFamily="34" charset="-122"/>
                <a:cs typeface="Arial" panose="020B0604020202020204" pitchFamily="34" charset="0"/>
              </a:rPr>
              <a:t>记录并行反解析事务的</a:t>
            </a:r>
            <a:r>
              <a:rPr lang="en-US" altLang="zh-CN" sz="2200" dirty="0">
                <a:latin typeface="微软雅黑" panose="020B0503020204020204" pitchFamily="34" charset="-122"/>
                <a:ea typeface="微软雅黑" panose="020B0503020204020204" pitchFamily="34" charset="-122"/>
                <a:cs typeface="Arial" panose="020B0604020202020204" pitchFamily="34" charset="0"/>
              </a:rPr>
              <a:t>SQL</a:t>
            </a:r>
            <a:r>
              <a:rPr lang="zh-CN" altLang="en-US" sz="2200" dirty="0">
                <a:latin typeface="微软雅黑" panose="020B0503020204020204" pitchFamily="34" charset="-122"/>
                <a:ea typeface="微软雅黑" panose="020B0503020204020204" pitchFamily="34" charset="-122"/>
                <a:cs typeface="Arial" panose="020B0604020202020204" pitchFamily="34" charset="0"/>
              </a:rPr>
              <a:t>，反解析依赖于系统表元信息。</a:t>
            </a:r>
            <a:endParaRPr lang="en-US" altLang="zh-CN" sz="2200" dirty="0">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Arial" panose="020B0604020202020204" pitchFamily="34" charset="0"/>
              </a:rPr>
              <a:t>反解析的事务</a:t>
            </a:r>
            <a:r>
              <a:rPr lang="en-US" altLang="zh-CN" sz="2200" dirty="0">
                <a:latin typeface="微软雅黑" panose="020B0503020204020204" pitchFamily="34" charset="-122"/>
                <a:ea typeface="微软雅黑" panose="020B0503020204020204" pitchFamily="34" charset="-122"/>
                <a:cs typeface="Arial" panose="020B0604020202020204" pitchFamily="34" charset="0"/>
              </a:rPr>
              <a:t>SQL</a:t>
            </a:r>
            <a:r>
              <a:rPr lang="zh-CN" altLang="en-US" sz="2200" dirty="0">
                <a:latin typeface="微软雅黑" panose="020B0503020204020204" pitchFamily="34" charset="-122"/>
                <a:ea typeface="微软雅黑" panose="020B0503020204020204" pitchFamily="34" charset="-122"/>
                <a:cs typeface="Arial" panose="020B0604020202020204" pitchFamily="34" charset="0"/>
              </a:rPr>
              <a:t>在目标端数据库按照在源端的</a:t>
            </a:r>
            <a:r>
              <a:rPr lang="en-US" altLang="zh-CN" sz="2200" dirty="0" err="1">
                <a:latin typeface="微软雅黑" panose="020B0503020204020204" pitchFamily="34" charset="-122"/>
                <a:ea typeface="微软雅黑" panose="020B0503020204020204" pitchFamily="34" charset="-122"/>
                <a:cs typeface="Arial" panose="020B0604020202020204" pitchFamily="34" charset="0"/>
              </a:rPr>
              <a:t>csn</a:t>
            </a:r>
            <a:r>
              <a:rPr lang="zh-CN" altLang="en-US" sz="2200" dirty="0">
                <a:latin typeface="微软雅黑" panose="020B0503020204020204" pitchFamily="34" charset="-122"/>
                <a:ea typeface="微软雅黑" panose="020B0503020204020204" pitchFamily="34" charset="-122"/>
                <a:cs typeface="Arial" panose="020B0604020202020204" pitchFamily="34" charset="0"/>
              </a:rPr>
              <a:t>顺序提交。有行冲突的事务必须是串行的，无法并行执行。对无行冲突的事务，可以并行，但是原则上也要按照</a:t>
            </a:r>
            <a:r>
              <a:rPr lang="en-US" altLang="zh-CN" sz="2200" dirty="0" err="1">
                <a:latin typeface="微软雅黑" panose="020B0503020204020204" pitchFamily="34" charset="-122"/>
                <a:ea typeface="微软雅黑" panose="020B0503020204020204" pitchFamily="34" charset="-122"/>
                <a:cs typeface="Arial" panose="020B0604020202020204" pitchFamily="34" charset="0"/>
              </a:rPr>
              <a:t>csn</a:t>
            </a:r>
            <a:r>
              <a:rPr lang="zh-CN" altLang="en-US" sz="2200" dirty="0">
                <a:latin typeface="微软雅黑" panose="020B0503020204020204" pitchFamily="34" charset="-122"/>
                <a:ea typeface="微软雅黑" panose="020B0503020204020204" pitchFamily="34" charset="-122"/>
                <a:cs typeface="Arial" panose="020B0604020202020204" pitchFamily="34" charset="0"/>
              </a:rPr>
              <a:t>提交顺序提交事务才可以保证事务的因果序。</a:t>
            </a:r>
            <a:endParaRPr lang="en-US" altLang="zh-CN" sz="2200" dirty="0">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cs typeface="Arial" panose="020B0604020202020204" pitchFamily="34" charset="0"/>
              </a:rPr>
              <a:t>逻辑复制支持发布订阅功能，支持创建逻辑复制槽。</a:t>
            </a:r>
            <a:endParaRPr lang="en-US" altLang="zh-CN" sz="2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页脚占位符 4"/>
          <p:cNvSpPr>
            <a:spLocks noGrp="1"/>
          </p:cNvSpPr>
          <p:nvPr>
            <p:ph type="ftr" sz="quarter" idx="3"/>
          </p:nvPr>
        </p:nvSpPr>
        <p:spPr/>
        <p:txBody>
          <a:bodyPr/>
          <a:lstStyle/>
          <a:p>
            <a:pPr>
              <a:defRPr/>
            </a:pPr>
            <a:r>
              <a:rPr lang="zh-CN" altLang="en-US"/>
              <a:t>数据库系统—GaussDB</a:t>
            </a:r>
            <a:endParaRPr lang="en-US" altLang="zh-CN" sz="1200" dirty="0"/>
          </a:p>
        </p:txBody>
      </p:sp>
      <p:sp>
        <p:nvSpPr>
          <p:cNvPr id="4" name="矩形 3"/>
          <p:cNvSpPr/>
          <p:nvPr/>
        </p:nvSpPr>
        <p:spPr bwMode="auto">
          <a:xfrm>
            <a:off x="2158443" y="3959791"/>
            <a:ext cx="1428750" cy="461665"/>
          </a:xfrm>
          <a:prstGeom prst="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en-US" altLang="zh-CN" sz="24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rPr>
              <a:t>WAL</a:t>
            </a:r>
            <a:endParaRPr kumimoji="1" lang="zh-CN" altLang="en-US" sz="24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2" name="矩形 11"/>
          <p:cNvSpPr/>
          <p:nvPr/>
        </p:nvSpPr>
        <p:spPr bwMode="auto">
          <a:xfrm>
            <a:off x="2158443" y="4803816"/>
            <a:ext cx="3128542" cy="461665"/>
          </a:xfrm>
          <a:prstGeom prst="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sz="24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rPr>
              <a:t>并行逻辑解码</a:t>
            </a:r>
          </a:p>
        </p:txBody>
      </p:sp>
      <p:sp>
        <p:nvSpPr>
          <p:cNvPr id="13" name="矩形 12"/>
          <p:cNvSpPr/>
          <p:nvPr/>
        </p:nvSpPr>
        <p:spPr bwMode="auto">
          <a:xfrm>
            <a:off x="6865957" y="5004358"/>
            <a:ext cx="2273890" cy="461665"/>
          </a:xfrm>
          <a:prstGeom prst="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sz="2400">
                <a:latin typeface="Microsoft YaHei" panose="020B0503020204020204" pitchFamily="34" charset="-122"/>
                <a:ea typeface="Microsoft YaHei" panose="020B0503020204020204" pitchFamily="34" charset="-122"/>
              </a:rPr>
              <a:t>目标端数据库</a:t>
            </a:r>
            <a:endParaRPr kumimoji="1" lang="zh-CN" altLang="en-US" sz="24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4" name="矩形 13"/>
          <p:cNvSpPr/>
          <p:nvPr/>
        </p:nvSpPr>
        <p:spPr bwMode="auto">
          <a:xfrm>
            <a:off x="3789616" y="3959791"/>
            <a:ext cx="1497369" cy="461665"/>
          </a:xfrm>
          <a:prstGeom prst="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zh-CN" altLang="en-US" sz="24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rPr>
              <a:t>系统表</a:t>
            </a:r>
          </a:p>
        </p:txBody>
      </p:sp>
      <p:cxnSp>
        <p:nvCxnSpPr>
          <p:cNvPr id="11" name="直接箭头连接符 10"/>
          <p:cNvCxnSpPr/>
          <p:nvPr/>
        </p:nvCxnSpPr>
        <p:spPr bwMode="auto">
          <a:xfrm>
            <a:off x="2882343" y="4359901"/>
            <a:ext cx="9525" cy="443915"/>
          </a:xfrm>
          <a:prstGeom prst="straightConnector1">
            <a:avLst/>
          </a:prstGeom>
          <a:noFill/>
          <a:ln w="19050" cap="flat" cmpd="sng" algn="ctr">
            <a:solidFill>
              <a:schemeClr val="tx1"/>
            </a:solidFill>
            <a:prstDash val="solid"/>
            <a:round/>
            <a:headEnd type="none" w="med" len="med"/>
            <a:tailEnd type="triangle"/>
          </a:ln>
        </p:spPr>
      </p:cxnSp>
      <p:cxnSp>
        <p:nvCxnSpPr>
          <p:cNvPr id="17" name="直接箭头连接符 16"/>
          <p:cNvCxnSpPr/>
          <p:nvPr/>
        </p:nvCxnSpPr>
        <p:spPr bwMode="auto">
          <a:xfrm>
            <a:off x="4509725" y="4372078"/>
            <a:ext cx="9525" cy="443915"/>
          </a:xfrm>
          <a:prstGeom prst="straightConnector1">
            <a:avLst/>
          </a:prstGeom>
          <a:noFill/>
          <a:ln w="19050" cap="flat" cmpd="sng" algn="ctr">
            <a:solidFill>
              <a:schemeClr val="tx1"/>
            </a:solidFill>
            <a:prstDash val="solid"/>
            <a:round/>
            <a:headEnd type="none" w="med" len="med"/>
            <a:tailEnd type="triangle"/>
          </a:ln>
        </p:spPr>
      </p:cxnSp>
      <p:sp>
        <p:nvSpPr>
          <p:cNvPr id="18" name="矩形 17"/>
          <p:cNvSpPr/>
          <p:nvPr/>
        </p:nvSpPr>
        <p:spPr bwMode="auto">
          <a:xfrm>
            <a:off x="6865957" y="4156146"/>
            <a:ext cx="2273890" cy="461665"/>
          </a:xfrm>
          <a:prstGeom prst="rect">
            <a:avLst/>
          </a:prstGeom>
          <a:no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1" lang="en-US" altLang="zh-CN" sz="2400" dirty="0">
                <a:latin typeface="Microsoft YaHei" panose="020B0503020204020204" pitchFamily="34" charset="-122"/>
                <a:ea typeface="Microsoft YaHei" panose="020B0503020204020204" pitchFamily="34" charset="-122"/>
              </a:rPr>
              <a:t>SQL</a:t>
            </a:r>
            <a:r>
              <a:rPr kumimoji="1" lang="zh-CN" altLang="en-US" sz="2400" dirty="0">
                <a:latin typeface="Microsoft YaHei" panose="020B0503020204020204" pitchFamily="34" charset="-122"/>
                <a:ea typeface="Microsoft YaHei" panose="020B0503020204020204" pitchFamily="34" charset="-122"/>
              </a:rPr>
              <a:t>并行回放</a:t>
            </a:r>
            <a:endParaRPr kumimoji="1" lang="zh-CN" altLang="en-US" sz="24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cxnSp>
        <p:nvCxnSpPr>
          <p:cNvPr id="16" name="直接箭头连接符 15"/>
          <p:cNvCxnSpPr>
            <a:stCxn id="18" idx="2"/>
            <a:endCxn id="13" idx="0"/>
          </p:cNvCxnSpPr>
          <p:nvPr/>
        </p:nvCxnSpPr>
        <p:spPr bwMode="auto">
          <a:xfrm>
            <a:off x="8002902" y="4617811"/>
            <a:ext cx="0" cy="386547"/>
          </a:xfrm>
          <a:prstGeom prst="straightConnector1">
            <a:avLst/>
          </a:prstGeom>
          <a:noFill/>
          <a:ln w="19050" cap="flat" cmpd="sng" algn="ctr">
            <a:solidFill>
              <a:schemeClr val="tx1"/>
            </a:solidFill>
            <a:prstDash val="solid"/>
            <a:round/>
            <a:headEnd type="none" w="med" len="med"/>
            <a:tailEnd type="triangle"/>
          </a:ln>
        </p:spPr>
      </p:cxnSp>
      <p:cxnSp>
        <p:nvCxnSpPr>
          <p:cNvPr id="20" name="肘形连接符 19"/>
          <p:cNvCxnSpPr>
            <a:stCxn id="12" idx="3"/>
            <a:endCxn id="18" idx="1"/>
          </p:cNvCxnSpPr>
          <p:nvPr/>
        </p:nvCxnSpPr>
        <p:spPr bwMode="auto">
          <a:xfrm flipV="1">
            <a:off x="5286985" y="4386979"/>
            <a:ext cx="1578972" cy="647670"/>
          </a:xfrm>
          <a:prstGeom prst="bentConnector3">
            <a:avLst/>
          </a:prstGeom>
          <a:noFill/>
          <a:ln w="19050" cap="flat" cmpd="sng" algn="ctr">
            <a:solidFill>
              <a:schemeClr val="tx1"/>
            </a:solidFill>
            <a:prstDash val="solid"/>
            <a:round/>
            <a:headEnd type="none" w="med" len="med"/>
            <a:tailEnd type="triangle"/>
          </a:ln>
        </p:spPr>
      </p:cxnSp>
    </p:spTree>
    <p:extLst>
      <p:ext uri="{BB962C8B-B14F-4D97-AF65-F5344CB8AC3E}">
        <p14:creationId xmlns:p14="http://schemas.microsoft.com/office/powerpoint/2010/main" val="31309092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目录</a:t>
            </a:r>
          </a:p>
        </p:txBody>
      </p:sp>
      <p:sp>
        <p:nvSpPr>
          <p:cNvPr id="2" name="页脚占位符 1"/>
          <p:cNvSpPr>
            <a:spLocks noGrp="1"/>
          </p:cNvSpPr>
          <p:nvPr>
            <p:ph type="ftr" sz="quarter" idx="11"/>
          </p:nvPr>
        </p:nvSpPr>
        <p:spPr/>
        <p:txBody>
          <a:bodyPr/>
          <a:lstStyle/>
          <a:p>
            <a:r>
              <a:rPr kumimoji="1" lang="zh-CN" altLang="en-US">
                <a:latin typeface="微软雅黑" panose="020B0503020204020204" pitchFamily="34" charset="-122"/>
                <a:ea typeface="微软雅黑" panose="020B0503020204020204" pitchFamily="34" charset="-122"/>
              </a:rPr>
              <a:t>数据库系统—GaussDB</a:t>
            </a:r>
            <a:endParaRPr kumimoji="1"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4B0D34C0-35A8-654C-9FBA-7B4E017BD630}" type="slidenum">
              <a:rPr lang="en-US" altLang="zh-CN" smtClean="0">
                <a:latin typeface="微软雅黑" panose="020B0503020204020204" pitchFamily="34" charset="-122"/>
                <a:ea typeface="微软雅黑" panose="020B0503020204020204" pitchFamily="34" charset="-122"/>
              </a:rPr>
              <a:t>81</a:t>
            </a:fld>
            <a:endParaRPr kumimoji="1" lang="zh-CN" altLang="en-US">
              <a:latin typeface="微软雅黑" panose="020B0503020204020204" pitchFamily="34" charset="-122"/>
              <a:ea typeface="微软雅黑" panose="020B0503020204020204" pitchFamily="34" charset="-122"/>
            </a:endParaRPr>
          </a:p>
        </p:txBody>
      </p:sp>
      <p:sp>
        <p:nvSpPr>
          <p:cNvPr id="7" name="Shape18">
            <a:extLst>
              <a:ext uri="{FF2B5EF4-FFF2-40B4-BE49-F238E27FC236}">
                <a16:creationId xmlns:a16="http://schemas.microsoft.com/office/drawing/2014/main" id="{E2D654CC-6F71-C1A9-1766-3776ED70B953}"/>
              </a:ext>
            </a:extLst>
          </p:cNvPr>
          <p:cNvSpPr/>
          <p:nvPr/>
        </p:nvSpPr>
        <p:spPr>
          <a:xfrm>
            <a:off x="2786128" y="1114026"/>
            <a:ext cx="6203493" cy="5061143"/>
          </a:xfrm>
          <a:prstGeom prst="roundRect">
            <a:avLst>
              <a:gd name="adj" fmla="val 1139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8" name="内容占位符 2">
            <a:extLst>
              <a:ext uri="{FF2B5EF4-FFF2-40B4-BE49-F238E27FC236}">
                <a16:creationId xmlns:a16="http://schemas.microsoft.com/office/drawing/2014/main" id="{FBAE4B4B-CD49-A5C4-3626-D3E6CE090A41}"/>
              </a:ext>
            </a:extLst>
          </p:cNvPr>
          <p:cNvSpPr txBox="1">
            <a:spLocks/>
          </p:cNvSpPr>
          <p:nvPr/>
        </p:nvSpPr>
        <p:spPr bwMode="auto">
          <a:xfrm>
            <a:off x="3526439" y="1008099"/>
            <a:ext cx="4981117" cy="2808926"/>
          </a:xfrm>
          <a:prstGeom prst="rect">
            <a:avLst/>
          </a:prstGeom>
          <a:noFill/>
          <a:ln>
            <a:noFill/>
          </a:ln>
          <a:effectLst/>
        </p:spPr>
        <p:txBody>
          <a:bodyPr vert="horz" wrap="square" lIns="91440" tIns="45720" rIns="91440" bIns="45720" numCol="1" anchor="t" anchorCtr="0" compatLnSpc="1"/>
          <a:lstStyle>
            <a:lvl1pPr marL="316230" indent="-316230" algn="l" rtl="0" eaLnBrk="1" fontAlgn="base" hangingPunct="1">
              <a:spcBef>
                <a:spcPct val="20000"/>
              </a:spcBef>
              <a:spcAft>
                <a:spcPct val="0"/>
              </a:spcAft>
              <a:buFont typeface="Wingdings" panose="05000000000000000000" pitchFamily="2" charset="2"/>
              <a:buChar char="p"/>
              <a:defRPr kumimoji="1" sz="3200" b="0">
                <a:solidFill>
                  <a:schemeClr val="tx1"/>
                </a:solidFill>
                <a:effectLst/>
                <a:latin typeface="SimHei" panose="02010609060101010101" pitchFamily="49" charset="-122"/>
                <a:ea typeface="SimHei" panose="02010609060101010101" pitchFamily="49" charset="-122"/>
                <a:cs typeface="Arial" panose="020B0604020202020204"/>
              </a:defRPr>
            </a:lvl1pPr>
            <a:lvl2pPr marL="685800" indent="-263525"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panose="020B0604020202020204"/>
              </a:defRPr>
            </a:lvl2pPr>
            <a:lvl3pPr marL="1055370" indent="-210820"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panose="020B0604020202020204"/>
              </a:defRPr>
            </a:lvl3pPr>
            <a:lvl4pPr marL="147701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28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092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6pPr>
            <a:lvl7pPr marL="274320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7pPr>
            <a:lvl8pPr marL="316547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8pPr>
            <a:lvl9pPr marL="358711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9pPr>
          </a:lstStyle>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总体架构</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查询处理</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存储</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分布式</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云原生</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高可用</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solidFill>
                  <a:srgbClr val="7030A0"/>
                </a:solidFill>
                <a:latin typeface="微软雅黑" panose="020B0503020204020204" pitchFamily="34" charset="-122"/>
                <a:ea typeface="微软雅黑" panose="020B0503020204020204" pitchFamily="34" charset="-122"/>
              </a:rPr>
              <a:t>GaussDB</a:t>
            </a:r>
            <a:r>
              <a:rPr lang="zh-CN" altLang="en-US" sz="2400" b="1" kern="0" dirty="0">
                <a:solidFill>
                  <a:srgbClr val="7030A0"/>
                </a:solidFill>
                <a:latin typeface="微软雅黑" panose="020B0503020204020204" pitchFamily="34" charset="-122"/>
                <a:ea typeface="微软雅黑" panose="020B0503020204020204" pitchFamily="34" charset="-122"/>
              </a:rPr>
              <a:t>安全</a:t>
            </a:r>
            <a:endParaRPr lang="en-US" altLang="zh-CN" sz="2400" b="1" kern="0" dirty="0">
              <a:solidFill>
                <a:srgbClr val="7030A0"/>
              </a:solidFill>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智能</a:t>
            </a:r>
            <a:endParaRPr lang="en-US" altLang="zh-CN" sz="2400" b="1" kern="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DF604D9-9E06-3875-E440-4CB478D33C88}"/>
              </a:ext>
            </a:extLst>
          </p:cNvPr>
          <p:cNvSpPr>
            <a:spLocks noGrp="1"/>
          </p:cNvSpPr>
          <p:nvPr>
            <p:ph type="sldNum" sz="quarter" idx="10"/>
          </p:nvPr>
        </p:nvSpPr>
        <p:spPr/>
        <p:txBody>
          <a:bodyPr/>
          <a:lstStyle/>
          <a:p>
            <a:fld id="{87BBDC00-B9E2-4EFD-9306-2934E87247C6}" type="slidenum">
              <a:rPr lang="zh-CN" altLang="en-US" smtClean="0"/>
              <a:t>82</a:t>
            </a:fld>
            <a:endParaRPr lang="zh-CN" altLang="en-US"/>
          </a:p>
        </p:txBody>
      </p:sp>
      <p:sp>
        <p:nvSpPr>
          <p:cNvPr id="3" name="标题 2">
            <a:extLst>
              <a:ext uri="{FF2B5EF4-FFF2-40B4-BE49-F238E27FC236}">
                <a16:creationId xmlns:a16="http://schemas.microsoft.com/office/drawing/2014/main" id="{85313F5C-BB85-7E27-C51E-E394E0B1F290}"/>
              </a:ext>
            </a:extLst>
          </p:cNvPr>
          <p:cNvSpPr>
            <a:spLocks noGrp="1"/>
          </p:cNvSpPr>
          <p:nvPr>
            <p:ph type="title"/>
          </p:nvPr>
        </p:nvSpPr>
        <p:spPr/>
        <p:txBody>
          <a:bodyPr/>
          <a:lstStyle/>
          <a:p>
            <a:r>
              <a:rPr kumimoji="1" lang="en-US" altLang="zh-CN" dirty="0" err="1">
                <a:latin typeface="Microsoft YaHei" panose="020B0503020204020204" pitchFamily="34" charset="-122"/>
                <a:ea typeface="Microsoft YaHei" panose="020B0503020204020204" pitchFamily="34" charset="-122"/>
              </a:rPr>
              <a:t>GaussDB</a:t>
            </a:r>
            <a:r>
              <a:rPr kumimoji="1" lang="zh-CN" altLang="en-US" dirty="0">
                <a:latin typeface="Microsoft YaHei" panose="020B0503020204020204" pitchFamily="34" charset="-122"/>
                <a:ea typeface="Microsoft YaHei" panose="020B0503020204020204" pitchFamily="34" charset="-122"/>
              </a:rPr>
              <a:t>安全全景</a:t>
            </a:r>
          </a:p>
        </p:txBody>
      </p:sp>
      <p:sp>
        <p:nvSpPr>
          <p:cNvPr id="5" name="页脚占位符 4">
            <a:extLst>
              <a:ext uri="{FF2B5EF4-FFF2-40B4-BE49-F238E27FC236}">
                <a16:creationId xmlns:a16="http://schemas.microsoft.com/office/drawing/2014/main" id="{55C44778-297E-31A7-007D-39E9EFF43C00}"/>
              </a:ext>
            </a:extLst>
          </p:cNvPr>
          <p:cNvSpPr>
            <a:spLocks noGrp="1"/>
          </p:cNvSpPr>
          <p:nvPr>
            <p:ph type="ftr" sz="quarter" idx="3"/>
          </p:nvPr>
        </p:nvSpPr>
        <p:spPr/>
        <p:txBody>
          <a:bodyPr/>
          <a:lstStyle/>
          <a:p>
            <a:pPr>
              <a:defRPr/>
            </a:pPr>
            <a:r>
              <a:rPr lang="zh-CN" altLang="en-US"/>
              <a:t>数据库系统—GaussDB</a:t>
            </a:r>
            <a:endParaRPr lang="en-US" altLang="zh-CN" sz="1200" dirty="0"/>
          </a:p>
        </p:txBody>
      </p:sp>
      <p:grpSp>
        <p:nvGrpSpPr>
          <p:cNvPr id="6" name="组合 5">
            <a:extLst>
              <a:ext uri="{FF2B5EF4-FFF2-40B4-BE49-F238E27FC236}">
                <a16:creationId xmlns:a16="http://schemas.microsoft.com/office/drawing/2014/main" id="{9B848A4F-310C-9325-1530-9BD27AFDD30B}"/>
              </a:ext>
            </a:extLst>
          </p:cNvPr>
          <p:cNvGrpSpPr/>
          <p:nvPr/>
        </p:nvGrpSpPr>
        <p:grpSpPr>
          <a:xfrm>
            <a:off x="823658" y="1416971"/>
            <a:ext cx="10747430" cy="4605111"/>
            <a:chOff x="2425179" y="2808144"/>
            <a:chExt cx="7566440" cy="3213938"/>
          </a:xfrm>
        </p:grpSpPr>
        <p:sp>
          <p:nvSpPr>
            <p:cNvPr id="7" name="Text Placeholder 3">
              <a:extLst>
                <a:ext uri="{FF2B5EF4-FFF2-40B4-BE49-F238E27FC236}">
                  <a16:creationId xmlns:a16="http://schemas.microsoft.com/office/drawing/2014/main" id="{D8D0A651-4847-39DD-2613-7FC2B0B75C0A}"/>
                </a:ext>
              </a:extLst>
            </p:cNvPr>
            <p:cNvSpPr txBox="1">
              <a:spLocks/>
            </p:cNvSpPr>
            <p:nvPr/>
          </p:nvSpPr>
          <p:spPr>
            <a:xfrm>
              <a:off x="9409955" y="3271245"/>
              <a:ext cx="553166" cy="171839"/>
            </a:xfrm>
            <a:prstGeom prst="rect">
              <a:avLst/>
            </a:prstGeom>
            <a:noFill/>
          </p:spPr>
          <p:txBody>
            <a:bodyPr wrap="square" lIns="0" tIns="0" rIns="0" bIns="0" anchor="t" anchorCtr="0">
              <a:spAutoFit/>
            </a:bodyPr>
            <a:lstStyle>
              <a:defPPr>
                <a:defRPr lang="en-US"/>
              </a:defPPr>
              <a:lvl1pPr indent="0" defTabSz="914378">
                <a:spcBef>
                  <a:spcPct val="20000"/>
                </a:spcBef>
                <a:buNone/>
                <a:defRPr sz="1200" b="1" baseline="0">
                  <a:solidFill>
                    <a:srgbClr val="C00000"/>
                  </a:solidFill>
                  <a:latin typeface="微软雅黑" panose="020B0503020204020204" pitchFamily="34" charset="-122"/>
                  <a:ea typeface="微软雅黑" panose="020B0503020204020204" pitchFamily="34" charset="-122"/>
                  <a:cs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378" rtl="0" eaLnBrk="1" fontAlgn="auto" latinLnBrk="0" hangingPunct="1">
                <a:lnSpc>
                  <a:spcPct val="10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srgbClr val="0000FF"/>
                  </a:solidFill>
                  <a:effectLst/>
                  <a:uLnTx/>
                  <a:uFillTx/>
                  <a:latin typeface="Microsoft YaHei" panose="020B0503020204020204" pitchFamily="34" charset="-122"/>
                  <a:ea typeface="Microsoft YaHei" panose="020B0503020204020204" pitchFamily="34" charset="-122"/>
                  <a:sym typeface="+mn-lt"/>
                </a:rPr>
                <a:t>进不来</a:t>
              </a:r>
              <a:endParaRPr kumimoji="0" lang="en-US" altLang="zh-CN" sz="1600" b="1" i="0" u="none" strike="noStrike" kern="1200" cap="none" spc="0" normalizeH="0" baseline="0" noProof="0" dirty="0">
                <a:ln>
                  <a:noFill/>
                </a:ln>
                <a:solidFill>
                  <a:srgbClr val="0000FF"/>
                </a:solidFill>
                <a:effectLst/>
                <a:uLnTx/>
                <a:uFillTx/>
                <a:latin typeface="Microsoft YaHei" panose="020B0503020204020204" pitchFamily="34" charset="-122"/>
                <a:ea typeface="Microsoft YaHei" panose="020B0503020204020204" pitchFamily="34" charset="-122"/>
                <a:sym typeface="+mn-lt"/>
              </a:endParaRPr>
            </a:p>
          </p:txBody>
        </p:sp>
        <p:sp>
          <p:nvSpPr>
            <p:cNvPr id="8" name="Text Placeholder 3">
              <a:extLst>
                <a:ext uri="{FF2B5EF4-FFF2-40B4-BE49-F238E27FC236}">
                  <a16:creationId xmlns:a16="http://schemas.microsoft.com/office/drawing/2014/main" id="{F22835B9-E71B-B70F-BAAB-7AE8643EC768}"/>
                </a:ext>
              </a:extLst>
            </p:cNvPr>
            <p:cNvSpPr txBox="1">
              <a:spLocks/>
            </p:cNvSpPr>
            <p:nvPr/>
          </p:nvSpPr>
          <p:spPr>
            <a:xfrm>
              <a:off x="9409955" y="3699563"/>
              <a:ext cx="563233" cy="171839"/>
            </a:xfrm>
            <a:prstGeom prst="rect">
              <a:avLst/>
            </a:prstGeom>
            <a:noFill/>
          </p:spPr>
          <p:txBody>
            <a:bodyPr wrap="square" lIns="0" tIns="0" rIns="0" bIns="0" anchor="t" anchorCtr="0">
              <a:spAutoFit/>
            </a:bodyPr>
            <a:lstStyle>
              <a:defPPr>
                <a:defRPr lang="en-US"/>
              </a:defPPr>
              <a:lvl1pPr indent="0" defTabSz="914378">
                <a:spcBef>
                  <a:spcPct val="20000"/>
                </a:spcBef>
                <a:buNone/>
                <a:defRPr sz="1200" b="1" baseline="0">
                  <a:solidFill>
                    <a:srgbClr val="C00000"/>
                  </a:solidFill>
                  <a:latin typeface="微软雅黑" panose="020B0503020204020204" pitchFamily="34" charset="-122"/>
                  <a:ea typeface="微软雅黑" panose="020B0503020204020204" pitchFamily="34" charset="-122"/>
                  <a:cs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378" rtl="0" eaLnBrk="1" fontAlgn="auto" latinLnBrk="0" hangingPunct="1">
                <a:lnSpc>
                  <a:spcPct val="10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srgbClr val="0000FF"/>
                  </a:solidFill>
                  <a:effectLst/>
                  <a:uLnTx/>
                  <a:uFillTx/>
                  <a:latin typeface="Microsoft YaHei" panose="020B0503020204020204" pitchFamily="34" charset="-122"/>
                  <a:ea typeface="Microsoft YaHei" panose="020B0503020204020204" pitchFamily="34" charset="-122"/>
                  <a:sym typeface="+mn-lt"/>
                </a:rPr>
                <a:t>拿不走</a:t>
              </a:r>
              <a:endParaRPr kumimoji="0" lang="en-US" altLang="zh-CN" sz="1600" b="1" i="0" u="none" strike="noStrike" kern="1200" cap="none" spc="0" normalizeH="0" baseline="0" noProof="0" dirty="0">
                <a:ln>
                  <a:noFill/>
                </a:ln>
                <a:solidFill>
                  <a:srgbClr val="0000FF"/>
                </a:solidFill>
                <a:effectLst/>
                <a:uLnTx/>
                <a:uFillTx/>
                <a:latin typeface="Microsoft YaHei" panose="020B0503020204020204" pitchFamily="34" charset="-122"/>
                <a:ea typeface="Microsoft YaHei" panose="020B0503020204020204" pitchFamily="34" charset="-122"/>
                <a:sym typeface="+mn-lt"/>
              </a:endParaRPr>
            </a:p>
          </p:txBody>
        </p:sp>
        <p:sp>
          <p:nvSpPr>
            <p:cNvPr id="9" name="Text Placeholder 3">
              <a:extLst>
                <a:ext uri="{FF2B5EF4-FFF2-40B4-BE49-F238E27FC236}">
                  <a16:creationId xmlns:a16="http://schemas.microsoft.com/office/drawing/2014/main" id="{42ECE3A8-20B3-6C23-7BB8-4EF6B598379B}"/>
                </a:ext>
              </a:extLst>
            </p:cNvPr>
            <p:cNvSpPr txBox="1">
              <a:spLocks/>
            </p:cNvSpPr>
            <p:nvPr/>
          </p:nvSpPr>
          <p:spPr>
            <a:xfrm>
              <a:off x="9409955" y="4166308"/>
              <a:ext cx="561063" cy="171839"/>
            </a:xfrm>
            <a:prstGeom prst="rect">
              <a:avLst/>
            </a:prstGeom>
            <a:noFill/>
          </p:spPr>
          <p:txBody>
            <a:bodyPr wrap="square" lIns="0" tIns="0" rIns="0" bIns="0" anchor="t" anchorCtr="0">
              <a:spAutoFit/>
            </a:bodyPr>
            <a:lstStyle>
              <a:defPPr>
                <a:defRPr lang="en-US"/>
              </a:defPPr>
              <a:lvl1pPr indent="0" defTabSz="914378">
                <a:spcBef>
                  <a:spcPct val="20000"/>
                </a:spcBef>
                <a:buNone/>
                <a:defRPr sz="1200" b="1" baseline="0">
                  <a:solidFill>
                    <a:srgbClr val="C00000"/>
                  </a:solidFill>
                  <a:latin typeface="微软雅黑" panose="020B0503020204020204" pitchFamily="34" charset="-122"/>
                  <a:ea typeface="微软雅黑" panose="020B0503020204020204" pitchFamily="34" charset="-122"/>
                  <a:cs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378" rtl="0" eaLnBrk="1" fontAlgn="auto" latinLnBrk="0" hangingPunct="1">
                <a:lnSpc>
                  <a:spcPct val="10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srgbClr val="0000FF"/>
                  </a:solidFill>
                  <a:effectLst/>
                  <a:uLnTx/>
                  <a:uFillTx/>
                  <a:latin typeface="Microsoft YaHei" panose="020B0503020204020204" pitchFamily="34" charset="-122"/>
                  <a:ea typeface="Microsoft YaHei" panose="020B0503020204020204" pitchFamily="34" charset="-122"/>
                  <a:sym typeface="+mn-lt"/>
                </a:rPr>
                <a:t>看不懂</a:t>
              </a:r>
              <a:endParaRPr kumimoji="0" lang="en-US" altLang="zh-CN" sz="1600" b="1" i="0" u="none" strike="noStrike" kern="1200" cap="none" spc="0" normalizeH="0" baseline="0" noProof="0" dirty="0">
                <a:ln>
                  <a:noFill/>
                </a:ln>
                <a:solidFill>
                  <a:srgbClr val="0000FF"/>
                </a:solidFill>
                <a:effectLst/>
                <a:uLnTx/>
                <a:uFillTx/>
                <a:latin typeface="Microsoft YaHei" panose="020B0503020204020204" pitchFamily="34" charset="-122"/>
                <a:ea typeface="Microsoft YaHei" panose="020B0503020204020204" pitchFamily="34" charset="-122"/>
                <a:sym typeface="+mn-lt"/>
              </a:endParaRPr>
            </a:p>
          </p:txBody>
        </p:sp>
        <p:sp>
          <p:nvSpPr>
            <p:cNvPr id="10" name="Text Placeholder 3">
              <a:extLst>
                <a:ext uri="{FF2B5EF4-FFF2-40B4-BE49-F238E27FC236}">
                  <a16:creationId xmlns:a16="http://schemas.microsoft.com/office/drawing/2014/main" id="{AA5ABDD0-91EC-633B-C66B-272A5DEE9743}"/>
                </a:ext>
              </a:extLst>
            </p:cNvPr>
            <p:cNvSpPr txBox="1">
              <a:spLocks/>
            </p:cNvSpPr>
            <p:nvPr/>
          </p:nvSpPr>
          <p:spPr>
            <a:xfrm>
              <a:off x="9409955" y="4605039"/>
              <a:ext cx="566096" cy="171839"/>
            </a:xfrm>
            <a:prstGeom prst="rect">
              <a:avLst/>
            </a:prstGeom>
            <a:noFill/>
          </p:spPr>
          <p:txBody>
            <a:bodyPr wrap="square" lIns="0" tIns="0" rIns="0" bIns="0" anchor="t" anchorCtr="0">
              <a:spAutoFit/>
            </a:bodyPr>
            <a:lstStyle>
              <a:defPPr>
                <a:defRPr lang="en-US"/>
              </a:defPPr>
              <a:lvl1pPr indent="0" defTabSz="914378">
                <a:spcBef>
                  <a:spcPct val="20000"/>
                </a:spcBef>
                <a:buNone/>
                <a:defRPr sz="1200" b="1" baseline="0">
                  <a:solidFill>
                    <a:srgbClr val="C00000"/>
                  </a:solidFill>
                  <a:latin typeface="微软雅黑" panose="020B0503020204020204" pitchFamily="34" charset="-122"/>
                  <a:ea typeface="微软雅黑" panose="020B0503020204020204" pitchFamily="34" charset="-122"/>
                  <a:cs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378" rtl="0" eaLnBrk="1" fontAlgn="auto" latinLnBrk="0" hangingPunct="1">
                <a:lnSpc>
                  <a:spcPct val="10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srgbClr val="0000FF"/>
                  </a:solidFill>
                  <a:effectLst/>
                  <a:uLnTx/>
                  <a:uFillTx/>
                  <a:latin typeface="Microsoft YaHei" panose="020B0503020204020204" pitchFamily="34" charset="-122"/>
                  <a:ea typeface="Microsoft YaHei" panose="020B0503020204020204" pitchFamily="34" charset="-122"/>
                  <a:sym typeface="+mn-lt"/>
                </a:rPr>
                <a:t>改不了</a:t>
              </a:r>
              <a:endParaRPr kumimoji="0" lang="en-US" altLang="zh-CN" sz="1600" b="1" i="0" u="none" strike="noStrike" kern="1200" cap="none" spc="0" normalizeH="0" baseline="0" noProof="0" dirty="0">
                <a:ln>
                  <a:noFill/>
                </a:ln>
                <a:solidFill>
                  <a:srgbClr val="0000FF"/>
                </a:solidFill>
                <a:effectLst/>
                <a:uLnTx/>
                <a:uFillTx/>
                <a:latin typeface="Microsoft YaHei" panose="020B0503020204020204" pitchFamily="34" charset="-122"/>
                <a:ea typeface="Microsoft YaHei" panose="020B0503020204020204" pitchFamily="34" charset="-122"/>
                <a:sym typeface="+mn-lt"/>
              </a:endParaRPr>
            </a:p>
          </p:txBody>
        </p:sp>
        <p:sp>
          <p:nvSpPr>
            <p:cNvPr id="11" name="Text Placeholder 3">
              <a:extLst>
                <a:ext uri="{FF2B5EF4-FFF2-40B4-BE49-F238E27FC236}">
                  <a16:creationId xmlns:a16="http://schemas.microsoft.com/office/drawing/2014/main" id="{AFDF82E8-14DE-27A5-00F6-648420E9C7C0}"/>
                </a:ext>
              </a:extLst>
            </p:cNvPr>
            <p:cNvSpPr txBox="1">
              <a:spLocks/>
            </p:cNvSpPr>
            <p:nvPr/>
          </p:nvSpPr>
          <p:spPr>
            <a:xfrm>
              <a:off x="9409955" y="5097459"/>
              <a:ext cx="581664" cy="171839"/>
            </a:xfrm>
            <a:prstGeom prst="rect">
              <a:avLst/>
            </a:prstGeom>
            <a:noFill/>
          </p:spPr>
          <p:txBody>
            <a:bodyPr wrap="square" lIns="0" tIns="0" rIns="0" bIns="0" anchor="t" anchorCtr="0">
              <a:spAutoFit/>
            </a:bodyPr>
            <a:lstStyle>
              <a:defPPr>
                <a:defRPr lang="en-US"/>
              </a:defPPr>
              <a:lvl1pPr indent="0" defTabSz="914378">
                <a:spcBef>
                  <a:spcPct val="20000"/>
                </a:spcBef>
                <a:buNone/>
                <a:defRPr sz="1200" b="1" baseline="0">
                  <a:solidFill>
                    <a:srgbClr val="C00000"/>
                  </a:solidFill>
                  <a:latin typeface="微软雅黑" panose="020B0503020204020204" pitchFamily="34" charset="-122"/>
                  <a:ea typeface="微软雅黑" panose="020B0503020204020204" pitchFamily="34" charset="-122"/>
                  <a:cs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378" rtl="0" eaLnBrk="1" fontAlgn="auto" latinLnBrk="0" hangingPunct="1">
                <a:lnSpc>
                  <a:spcPct val="10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srgbClr val="0000FF"/>
                  </a:solidFill>
                  <a:effectLst/>
                  <a:uLnTx/>
                  <a:uFillTx/>
                  <a:latin typeface="Microsoft YaHei" panose="020B0503020204020204" pitchFamily="34" charset="-122"/>
                  <a:ea typeface="Microsoft YaHei" panose="020B0503020204020204" pitchFamily="34" charset="-122"/>
                  <a:sym typeface="+mn-lt"/>
                </a:rPr>
                <a:t>赖不掉</a:t>
              </a:r>
              <a:endParaRPr kumimoji="0" lang="en-US" altLang="zh-CN" sz="1600" b="1" i="0" u="none" strike="noStrike" kern="1200" cap="none" spc="0" normalizeH="0" baseline="0" noProof="0" dirty="0">
                <a:ln>
                  <a:noFill/>
                </a:ln>
                <a:solidFill>
                  <a:srgbClr val="0000FF"/>
                </a:solidFill>
                <a:effectLst/>
                <a:uLnTx/>
                <a:uFillTx/>
                <a:latin typeface="Microsoft YaHei" panose="020B0503020204020204" pitchFamily="34" charset="-122"/>
                <a:ea typeface="Microsoft YaHei" panose="020B0503020204020204" pitchFamily="34" charset="-122"/>
                <a:sym typeface="+mn-lt"/>
              </a:endParaRPr>
            </a:p>
          </p:txBody>
        </p:sp>
        <p:sp>
          <p:nvSpPr>
            <p:cNvPr id="12" name="矩形 11">
              <a:extLst>
                <a:ext uri="{FF2B5EF4-FFF2-40B4-BE49-F238E27FC236}">
                  <a16:creationId xmlns:a16="http://schemas.microsoft.com/office/drawing/2014/main" id="{873E20EB-4F95-EA10-4C11-2A0AF713C171}"/>
                </a:ext>
              </a:extLst>
            </p:cNvPr>
            <p:cNvSpPr/>
            <p:nvPr/>
          </p:nvSpPr>
          <p:spPr bwMode="auto">
            <a:xfrm>
              <a:off x="7968092" y="4896911"/>
              <a:ext cx="1050483" cy="1058203"/>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rPr>
                <a:t>第三方安全测试</a:t>
              </a:r>
            </a:p>
          </p:txBody>
        </p:sp>
        <p:sp>
          <p:nvSpPr>
            <p:cNvPr id="13" name="矩形 12">
              <a:extLst>
                <a:ext uri="{FF2B5EF4-FFF2-40B4-BE49-F238E27FC236}">
                  <a16:creationId xmlns:a16="http://schemas.microsoft.com/office/drawing/2014/main" id="{940641E8-C217-94EC-C9A6-AE18A3DDCCC7}"/>
                </a:ext>
              </a:extLst>
            </p:cNvPr>
            <p:cNvSpPr/>
            <p:nvPr/>
          </p:nvSpPr>
          <p:spPr bwMode="auto">
            <a:xfrm>
              <a:off x="7962912" y="3018678"/>
              <a:ext cx="1050483" cy="1807655"/>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rPr>
                <a:t>数据库审计机制</a:t>
              </a:r>
            </a:p>
          </p:txBody>
        </p:sp>
        <p:sp>
          <p:nvSpPr>
            <p:cNvPr id="14" name="矩形 13">
              <a:extLst>
                <a:ext uri="{FF2B5EF4-FFF2-40B4-BE49-F238E27FC236}">
                  <a16:creationId xmlns:a16="http://schemas.microsoft.com/office/drawing/2014/main" id="{A4B6494A-6FDC-1E69-BDD0-72F5A1875933}"/>
                </a:ext>
              </a:extLst>
            </p:cNvPr>
            <p:cNvSpPr/>
            <p:nvPr/>
          </p:nvSpPr>
          <p:spPr bwMode="auto">
            <a:xfrm>
              <a:off x="8050912" y="5081283"/>
              <a:ext cx="885470" cy="226423"/>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Huawei Sans Light" panose="020C0303030203020204" pitchFamily="34" charset="0"/>
                </a:rPr>
                <a:t>GDPR</a:t>
              </a:r>
              <a:endPar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Huawei Sans Light" panose="020C0303030203020204" pitchFamily="34" charset="0"/>
              </a:endParaRPr>
            </a:p>
          </p:txBody>
        </p:sp>
        <p:sp>
          <p:nvSpPr>
            <p:cNvPr id="15" name="矩形 14">
              <a:extLst>
                <a:ext uri="{FF2B5EF4-FFF2-40B4-BE49-F238E27FC236}">
                  <a16:creationId xmlns:a16="http://schemas.microsoft.com/office/drawing/2014/main" id="{579CBA0A-6851-EAE0-A165-90AE72F762F5}"/>
                </a:ext>
              </a:extLst>
            </p:cNvPr>
            <p:cNvSpPr/>
            <p:nvPr/>
          </p:nvSpPr>
          <p:spPr bwMode="auto">
            <a:xfrm>
              <a:off x="8050912" y="5374104"/>
              <a:ext cx="880335" cy="217690"/>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Huawei Sans Light" panose="020C0303030203020204" pitchFamily="34" charset="0"/>
                </a:rPr>
                <a:t>CC</a:t>
              </a: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认证</a:t>
              </a:r>
            </a:p>
          </p:txBody>
        </p:sp>
        <p:sp>
          <p:nvSpPr>
            <p:cNvPr id="16" name="矩形 15">
              <a:extLst>
                <a:ext uri="{FF2B5EF4-FFF2-40B4-BE49-F238E27FC236}">
                  <a16:creationId xmlns:a16="http://schemas.microsoft.com/office/drawing/2014/main" id="{27B48D22-D64D-FD0A-7F96-590E115F29C8}"/>
                </a:ext>
              </a:extLst>
            </p:cNvPr>
            <p:cNvSpPr/>
            <p:nvPr/>
          </p:nvSpPr>
          <p:spPr bwMode="auto">
            <a:xfrm>
              <a:off x="8052980" y="5664321"/>
              <a:ext cx="878268" cy="227650"/>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第三方评估</a:t>
              </a:r>
            </a:p>
          </p:txBody>
        </p:sp>
        <p:sp>
          <p:nvSpPr>
            <p:cNvPr id="17" name="矩形 16">
              <a:extLst>
                <a:ext uri="{FF2B5EF4-FFF2-40B4-BE49-F238E27FC236}">
                  <a16:creationId xmlns:a16="http://schemas.microsoft.com/office/drawing/2014/main" id="{C41DE54E-341E-51B0-6768-0C5282F64C67}"/>
                </a:ext>
              </a:extLst>
            </p:cNvPr>
            <p:cNvSpPr/>
            <p:nvPr/>
          </p:nvSpPr>
          <p:spPr bwMode="auto">
            <a:xfrm>
              <a:off x="2518143" y="3018678"/>
              <a:ext cx="891770" cy="2936436"/>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algn="ctr" defTabSz="724085" rtl="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数据库</a:t>
              </a:r>
              <a:endParaRPr kumimoji="0" lang="en-US" altLang="zh-CN" sz="12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endParaRPr>
            </a:p>
            <a:p>
              <a:pPr marL="0" marR="0" lvl="0" indent="0" algn="ctr" defTabSz="724085" rtl="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安全感知框架</a:t>
              </a:r>
            </a:p>
          </p:txBody>
        </p:sp>
        <p:sp>
          <p:nvSpPr>
            <p:cNvPr id="18" name="矩形 17">
              <a:extLst>
                <a:ext uri="{FF2B5EF4-FFF2-40B4-BE49-F238E27FC236}">
                  <a16:creationId xmlns:a16="http://schemas.microsoft.com/office/drawing/2014/main" id="{239CBB69-21E8-7D86-5049-46720912C849}"/>
                </a:ext>
              </a:extLst>
            </p:cNvPr>
            <p:cNvSpPr/>
            <p:nvPr/>
          </p:nvSpPr>
          <p:spPr bwMode="auto">
            <a:xfrm>
              <a:off x="3460738" y="3018678"/>
              <a:ext cx="4426303" cy="2171872"/>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数据库内核</a:t>
              </a:r>
            </a:p>
          </p:txBody>
        </p:sp>
        <p:sp>
          <p:nvSpPr>
            <p:cNvPr id="19" name="矩形 18">
              <a:extLst>
                <a:ext uri="{FF2B5EF4-FFF2-40B4-BE49-F238E27FC236}">
                  <a16:creationId xmlns:a16="http://schemas.microsoft.com/office/drawing/2014/main" id="{84820CF7-F122-DCB2-36B2-EB29A449161F}"/>
                </a:ext>
              </a:extLst>
            </p:cNvPr>
            <p:cNvSpPr/>
            <p:nvPr/>
          </p:nvSpPr>
          <p:spPr bwMode="auto">
            <a:xfrm>
              <a:off x="3521874" y="3356043"/>
              <a:ext cx="1007067" cy="1708732"/>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可信接入</a:t>
              </a:r>
            </a:p>
          </p:txBody>
        </p:sp>
        <p:sp>
          <p:nvSpPr>
            <p:cNvPr id="20" name="矩形 19">
              <a:extLst>
                <a:ext uri="{FF2B5EF4-FFF2-40B4-BE49-F238E27FC236}">
                  <a16:creationId xmlns:a16="http://schemas.microsoft.com/office/drawing/2014/main" id="{2425C2A1-ED33-AB0C-E17F-480694169E27}"/>
                </a:ext>
              </a:extLst>
            </p:cNvPr>
            <p:cNvSpPr/>
            <p:nvPr/>
          </p:nvSpPr>
          <p:spPr bwMode="auto">
            <a:xfrm>
              <a:off x="4622698" y="3356043"/>
              <a:ext cx="1007067" cy="1708732"/>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访问控制</a:t>
              </a:r>
            </a:p>
          </p:txBody>
        </p:sp>
        <p:sp>
          <p:nvSpPr>
            <p:cNvPr id="21" name="矩形 20">
              <a:extLst>
                <a:ext uri="{FF2B5EF4-FFF2-40B4-BE49-F238E27FC236}">
                  <a16:creationId xmlns:a16="http://schemas.microsoft.com/office/drawing/2014/main" id="{3262F76C-B84D-EB4E-01AA-032FF1B6AD3A}"/>
                </a:ext>
              </a:extLst>
            </p:cNvPr>
            <p:cNvSpPr/>
            <p:nvPr/>
          </p:nvSpPr>
          <p:spPr bwMode="auto">
            <a:xfrm>
              <a:off x="5735182" y="3353532"/>
              <a:ext cx="925514" cy="1711241"/>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数据脱敏</a:t>
              </a:r>
            </a:p>
          </p:txBody>
        </p:sp>
        <p:sp>
          <p:nvSpPr>
            <p:cNvPr id="22" name="矩形 21">
              <a:extLst>
                <a:ext uri="{FF2B5EF4-FFF2-40B4-BE49-F238E27FC236}">
                  <a16:creationId xmlns:a16="http://schemas.microsoft.com/office/drawing/2014/main" id="{C88EA068-1B28-4C00-42CD-4DD24204DC1B}"/>
                </a:ext>
              </a:extLst>
            </p:cNvPr>
            <p:cNvSpPr/>
            <p:nvPr/>
          </p:nvSpPr>
          <p:spPr bwMode="auto">
            <a:xfrm>
              <a:off x="6791041" y="3374651"/>
              <a:ext cx="1007067" cy="1654503"/>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数据加密</a:t>
              </a:r>
            </a:p>
          </p:txBody>
        </p:sp>
        <p:sp>
          <p:nvSpPr>
            <p:cNvPr id="23" name="矩形 22">
              <a:extLst>
                <a:ext uri="{FF2B5EF4-FFF2-40B4-BE49-F238E27FC236}">
                  <a16:creationId xmlns:a16="http://schemas.microsoft.com/office/drawing/2014/main" id="{6C44B7C6-75EB-863F-D65A-558383C246AE}"/>
                </a:ext>
              </a:extLst>
            </p:cNvPr>
            <p:cNvSpPr/>
            <p:nvPr/>
          </p:nvSpPr>
          <p:spPr bwMode="auto">
            <a:xfrm>
              <a:off x="8052979" y="3694147"/>
              <a:ext cx="878268" cy="247380"/>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ctr"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语句审计</a:t>
              </a:r>
            </a:p>
          </p:txBody>
        </p:sp>
        <p:sp>
          <p:nvSpPr>
            <p:cNvPr id="24" name="矩形 23">
              <a:extLst>
                <a:ext uri="{FF2B5EF4-FFF2-40B4-BE49-F238E27FC236}">
                  <a16:creationId xmlns:a16="http://schemas.microsoft.com/office/drawing/2014/main" id="{598E60BE-3005-70F9-6500-4E7248430755}"/>
                </a:ext>
              </a:extLst>
            </p:cNvPr>
            <p:cNvSpPr/>
            <p:nvPr/>
          </p:nvSpPr>
          <p:spPr bwMode="auto">
            <a:xfrm>
              <a:off x="8052979" y="4261502"/>
              <a:ext cx="878268" cy="226762"/>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ctr"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统一审计机制</a:t>
              </a:r>
            </a:p>
          </p:txBody>
        </p:sp>
        <p:sp>
          <p:nvSpPr>
            <p:cNvPr id="25" name="矩形 24">
              <a:extLst>
                <a:ext uri="{FF2B5EF4-FFF2-40B4-BE49-F238E27FC236}">
                  <a16:creationId xmlns:a16="http://schemas.microsoft.com/office/drawing/2014/main" id="{D86CEB1B-547D-0739-D9FA-E26E24623DCB}"/>
                </a:ext>
              </a:extLst>
            </p:cNvPr>
            <p:cNvSpPr/>
            <p:nvPr/>
          </p:nvSpPr>
          <p:spPr bwMode="auto">
            <a:xfrm>
              <a:off x="8052979" y="4007073"/>
              <a:ext cx="878268" cy="191130"/>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用户审计</a:t>
              </a:r>
            </a:p>
          </p:txBody>
        </p:sp>
        <p:sp>
          <p:nvSpPr>
            <p:cNvPr id="26" name="矩形 25">
              <a:extLst>
                <a:ext uri="{FF2B5EF4-FFF2-40B4-BE49-F238E27FC236}">
                  <a16:creationId xmlns:a16="http://schemas.microsoft.com/office/drawing/2014/main" id="{966A683A-EE7D-E10F-CA58-C568E6D99E40}"/>
                </a:ext>
              </a:extLst>
            </p:cNvPr>
            <p:cNvSpPr/>
            <p:nvPr/>
          </p:nvSpPr>
          <p:spPr bwMode="auto">
            <a:xfrm>
              <a:off x="3460738" y="5258335"/>
              <a:ext cx="4426303" cy="696779"/>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数据库防篡改部署架构</a:t>
              </a:r>
            </a:p>
          </p:txBody>
        </p:sp>
        <p:sp>
          <p:nvSpPr>
            <p:cNvPr id="27" name="矩形 26">
              <a:extLst>
                <a:ext uri="{FF2B5EF4-FFF2-40B4-BE49-F238E27FC236}">
                  <a16:creationId xmlns:a16="http://schemas.microsoft.com/office/drawing/2014/main" id="{73F6F9B5-7EF4-21CF-9EA3-340A9C7A9778}"/>
                </a:ext>
              </a:extLst>
            </p:cNvPr>
            <p:cNvSpPr/>
            <p:nvPr/>
          </p:nvSpPr>
          <p:spPr bwMode="auto">
            <a:xfrm>
              <a:off x="3550138" y="5492011"/>
              <a:ext cx="1035281" cy="376513"/>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账本数据库机制</a:t>
              </a:r>
            </a:p>
          </p:txBody>
        </p:sp>
        <p:grpSp>
          <p:nvGrpSpPr>
            <p:cNvPr id="28" name="组合 27">
              <a:extLst>
                <a:ext uri="{FF2B5EF4-FFF2-40B4-BE49-F238E27FC236}">
                  <a16:creationId xmlns:a16="http://schemas.microsoft.com/office/drawing/2014/main" id="{BE167300-9C7B-6E2E-1447-6A9E16AA3F51}"/>
                </a:ext>
              </a:extLst>
            </p:cNvPr>
            <p:cNvGrpSpPr/>
            <p:nvPr/>
          </p:nvGrpSpPr>
          <p:grpSpPr>
            <a:xfrm>
              <a:off x="8307555" y="3201658"/>
              <a:ext cx="389372" cy="276281"/>
              <a:chOff x="2868613" y="1604962"/>
              <a:chExt cx="862013" cy="895351"/>
            </a:xfrm>
            <a:noFill/>
          </p:grpSpPr>
          <p:sp>
            <p:nvSpPr>
              <p:cNvPr id="83" name="Freeform 17">
                <a:extLst>
                  <a:ext uri="{FF2B5EF4-FFF2-40B4-BE49-F238E27FC236}">
                    <a16:creationId xmlns:a16="http://schemas.microsoft.com/office/drawing/2014/main" id="{708B048C-A856-84D8-FA2D-A05984E26535}"/>
                  </a:ext>
                </a:extLst>
              </p:cNvPr>
              <p:cNvSpPr>
                <a:spLocks/>
              </p:cNvSpPr>
              <p:nvPr/>
            </p:nvSpPr>
            <p:spPr bwMode="auto">
              <a:xfrm>
                <a:off x="3146426" y="2030412"/>
                <a:ext cx="584200" cy="469900"/>
              </a:xfrm>
              <a:custGeom>
                <a:avLst/>
                <a:gdLst>
                  <a:gd name="T0" fmla="*/ 198 w 335"/>
                  <a:gd name="T1" fmla="*/ 8 h 270"/>
                  <a:gd name="T2" fmla="*/ 190 w 335"/>
                  <a:gd name="T3" fmla="*/ 12 h 270"/>
                  <a:gd name="T4" fmla="*/ 160 w 335"/>
                  <a:gd name="T5" fmla="*/ 145 h 270"/>
                  <a:gd name="T6" fmla="*/ 149 w 335"/>
                  <a:gd name="T7" fmla="*/ 47 h 270"/>
                  <a:gd name="T8" fmla="*/ 152 w 335"/>
                  <a:gd name="T9" fmla="*/ 36 h 270"/>
                  <a:gd name="T10" fmla="*/ 145 w 335"/>
                  <a:gd name="T11" fmla="*/ 24 h 270"/>
                  <a:gd name="T12" fmla="*/ 129 w 335"/>
                  <a:gd name="T13" fmla="*/ 24 h 270"/>
                  <a:gd name="T14" fmla="*/ 122 w 335"/>
                  <a:gd name="T15" fmla="*/ 36 h 270"/>
                  <a:gd name="T16" fmla="*/ 126 w 335"/>
                  <a:gd name="T17" fmla="*/ 45 h 270"/>
                  <a:gd name="T18" fmla="*/ 113 w 335"/>
                  <a:gd name="T19" fmla="*/ 138 h 270"/>
                  <a:gd name="T20" fmla="*/ 112 w 335"/>
                  <a:gd name="T21" fmla="*/ 144 h 270"/>
                  <a:gd name="T22" fmla="*/ 94 w 335"/>
                  <a:gd name="T23" fmla="*/ 74 h 270"/>
                  <a:gd name="T24" fmla="*/ 0 w 335"/>
                  <a:gd name="T25" fmla="*/ 127 h 270"/>
                  <a:gd name="T26" fmla="*/ 7 w 335"/>
                  <a:gd name="T27" fmla="*/ 236 h 270"/>
                  <a:gd name="T28" fmla="*/ 10 w 335"/>
                  <a:gd name="T29" fmla="*/ 270 h 270"/>
                  <a:gd name="T30" fmla="*/ 252 w 335"/>
                  <a:gd name="T31" fmla="*/ 270 h 270"/>
                  <a:gd name="T32" fmla="*/ 262 w 335"/>
                  <a:gd name="T33" fmla="*/ 126 h 270"/>
                  <a:gd name="T34" fmla="*/ 262 w 335"/>
                  <a:gd name="T35" fmla="*/ 125 h 270"/>
                  <a:gd name="T36" fmla="*/ 269 w 335"/>
                  <a:gd name="T37" fmla="*/ 116 h 270"/>
                  <a:gd name="T38" fmla="*/ 271 w 335"/>
                  <a:gd name="T39" fmla="*/ 270 h 270"/>
                  <a:gd name="T40" fmla="*/ 318 w 335"/>
                  <a:gd name="T41" fmla="*/ 270 h 270"/>
                  <a:gd name="T42" fmla="*/ 333 w 335"/>
                  <a:gd name="T43" fmla="*/ 65 h 270"/>
                  <a:gd name="T44" fmla="*/ 198 w 335"/>
                  <a:gd name="T45" fmla="*/ 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270">
                    <a:moveTo>
                      <a:pt x="198" y="8"/>
                    </a:moveTo>
                    <a:cubicBezTo>
                      <a:pt x="198" y="8"/>
                      <a:pt x="195" y="10"/>
                      <a:pt x="190" y="12"/>
                    </a:cubicBezTo>
                    <a:cubicBezTo>
                      <a:pt x="160" y="145"/>
                      <a:pt x="160" y="145"/>
                      <a:pt x="160" y="145"/>
                    </a:cubicBezTo>
                    <a:cubicBezTo>
                      <a:pt x="149" y="47"/>
                      <a:pt x="149" y="47"/>
                      <a:pt x="149" y="47"/>
                    </a:cubicBezTo>
                    <a:cubicBezTo>
                      <a:pt x="152" y="36"/>
                      <a:pt x="152" y="36"/>
                      <a:pt x="152" y="36"/>
                    </a:cubicBezTo>
                    <a:cubicBezTo>
                      <a:pt x="145" y="24"/>
                      <a:pt x="145" y="24"/>
                      <a:pt x="145" y="24"/>
                    </a:cubicBezTo>
                    <a:cubicBezTo>
                      <a:pt x="129" y="24"/>
                      <a:pt x="129" y="24"/>
                      <a:pt x="129" y="24"/>
                    </a:cubicBezTo>
                    <a:cubicBezTo>
                      <a:pt x="122" y="36"/>
                      <a:pt x="122" y="36"/>
                      <a:pt x="122" y="36"/>
                    </a:cubicBezTo>
                    <a:cubicBezTo>
                      <a:pt x="126" y="45"/>
                      <a:pt x="126" y="45"/>
                      <a:pt x="126" y="45"/>
                    </a:cubicBezTo>
                    <a:cubicBezTo>
                      <a:pt x="113" y="138"/>
                      <a:pt x="113" y="138"/>
                      <a:pt x="113" y="138"/>
                    </a:cubicBezTo>
                    <a:cubicBezTo>
                      <a:pt x="112" y="144"/>
                      <a:pt x="112" y="144"/>
                      <a:pt x="112" y="144"/>
                    </a:cubicBezTo>
                    <a:cubicBezTo>
                      <a:pt x="94" y="74"/>
                      <a:pt x="94" y="74"/>
                      <a:pt x="94" y="74"/>
                    </a:cubicBezTo>
                    <a:cubicBezTo>
                      <a:pt x="70" y="103"/>
                      <a:pt x="36" y="122"/>
                      <a:pt x="0" y="127"/>
                    </a:cubicBezTo>
                    <a:cubicBezTo>
                      <a:pt x="7" y="236"/>
                      <a:pt x="7" y="236"/>
                      <a:pt x="7" y="236"/>
                    </a:cubicBezTo>
                    <a:cubicBezTo>
                      <a:pt x="8" y="248"/>
                      <a:pt x="9" y="259"/>
                      <a:pt x="10" y="270"/>
                    </a:cubicBezTo>
                    <a:cubicBezTo>
                      <a:pt x="252" y="270"/>
                      <a:pt x="252" y="270"/>
                      <a:pt x="252" y="270"/>
                    </a:cubicBezTo>
                    <a:cubicBezTo>
                      <a:pt x="262" y="126"/>
                      <a:pt x="262" y="126"/>
                      <a:pt x="262" y="126"/>
                    </a:cubicBezTo>
                    <a:cubicBezTo>
                      <a:pt x="262" y="125"/>
                      <a:pt x="262" y="125"/>
                      <a:pt x="262" y="125"/>
                    </a:cubicBezTo>
                    <a:cubicBezTo>
                      <a:pt x="264" y="121"/>
                      <a:pt x="267" y="118"/>
                      <a:pt x="269" y="116"/>
                    </a:cubicBezTo>
                    <a:cubicBezTo>
                      <a:pt x="273" y="111"/>
                      <a:pt x="273" y="200"/>
                      <a:pt x="271" y="270"/>
                    </a:cubicBezTo>
                    <a:cubicBezTo>
                      <a:pt x="318" y="270"/>
                      <a:pt x="318" y="270"/>
                      <a:pt x="318" y="270"/>
                    </a:cubicBezTo>
                    <a:cubicBezTo>
                      <a:pt x="326" y="191"/>
                      <a:pt x="335" y="79"/>
                      <a:pt x="333" y="65"/>
                    </a:cubicBezTo>
                    <a:cubicBezTo>
                      <a:pt x="329" y="53"/>
                      <a:pt x="256" y="0"/>
                      <a:pt x="19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l" defTabSz="767881"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424953"/>
                  </a:solidFill>
                  <a:effectLst/>
                  <a:uLnTx/>
                  <a:uFillTx/>
                  <a:latin typeface="Microsoft YaHei" panose="020B0503020204020204" pitchFamily="34" charset="-122"/>
                  <a:ea typeface="Microsoft YaHei" panose="020B0503020204020204" pitchFamily="34" charset="-122"/>
                </a:endParaRPr>
              </a:p>
            </p:txBody>
          </p:sp>
          <p:sp>
            <p:nvSpPr>
              <p:cNvPr id="84" name="Freeform 18">
                <a:extLst>
                  <a:ext uri="{FF2B5EF4-FFF2-40B4-BE49-F238E27FC236}">
                    <a16:creationId xmlns:a16="http://schemas.microsoft.com/office/drawing/2014/main" id="{7AF3D1F3-5FDB-595A-F314-48BB65B5D167}"/>
                  </a:ext>
                </a:extLst>
              </p:cNvPr>
              <p:cNvSpPr>
                <a:spLocks/>
              </p:cNvSpPr>
              <p:nvPr/>
            </p:nvSpPr>
            <p:spPr bwMode="auto">
              <a:xfrm>
                <a:off x="3059113" y="2252662"/>
                <a:ext cx="82550" cy="247650"/>
              </a:xfrm>
              <a:custGeom>
                <a:avLst/>
                <a:gdLst>
                  <a:gd name="T0" fmla="*/ 42 w 47"/>
                  <a:gd name="T1" fmla="*/ 0 h 142"/>
                  <a:gd name="T2" fmla="*/ 39 w 47"/>
                  <a:gd name="T3" fmla="*/ 0 h 142"/>
                  <a:gd name="T4" fmla="*/ 38 w 47"/>
                  <a:gd name="T5" fmla="*/ 7 h 142"/>
                  <a:gd name="T6" fmla="*/ 0 w 47"/>
                  <a:gd name="T7" fmla="*/ 142 h 142"/>
                  <a:gd name="T8" fmla="*/ 47 w 47"/>
                  <a:gd name="T9" fmla="*/ 142 h 142"/>
                  <a:gd name="T10" fmla="*/ 42 w 47"/>
                  <a:gd name="T11" fmla="*/ 0 h 142"/>
                </a:gdLst>
                <a:ahLst/>
                <a:cxnLst>
                  <a:cxn ang="0">
                    <a:pos x="T0" y="T1"/>
                  </a:cxn>
                  <a:cxn ang="0">
                    <a:pos x="T2" y="T3"/>
                  </a:cxn>
                  <a:cxn ang="0">
                    <a:pos x="T4" y="T5"/>
                  </a:cxn>
                  <a:cxn ang="0">
                    <a:pos x="T6" y="T7"/>
                  </a:cxn>
                  <a:cxn ang="0">
                    <a:pos x="T8" y="T9"/>
                  </a:cxn>
                  <a:cxn ang="0">
                    <a:pos x="T10" y="T11"/>
                  </a:cxn>
                </a:cxnLst>
                <a:rect l="0" t="0" r="r" b="b"/>
                <a:pathLst>
                  <a:path w="47" h="142">
                    <a:moveTo>
                      <a:pt x="42" y="0"/>
                    </a:moveTo>
                    <a:cubicBezTo>
                      <a:pt x="41" y="0"/>
                      <a:pt x="40" y="0"/>
                      <a:pt x="39" y="0"/>
                    </a:cubicBezTo>
                    <a:cubicBezTo>
                      <a:pt x="39" y="2"/>
                      <a:pt x="39" y="5"/>
                      <a:pt x="38" y="7"/>
                    </a:cubicBezTo>
                    <a:cubicBezTo>
                      <a:pt x="0" y="142"/>
                      <a:pt x="0" y="142"/>
                      <a:pt x="0" y="142"/>
                    </a:cubicBezTo>
                    <a:cubicBezTo>
                      <a:pt x="47" y="142"/>
                      <a:pt x="47" y="142"/>
                      <a:pt x="47" y="142"/>
                    </a:cubicBezTo>
                    <a:cubicBezTo>
                      <a:pt x="44" y="89"/>
                      <a:pt x="41" y="26"/>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l" defTabSz="767881"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424953"/>
                  </a:solidFill>
                  <a:effectLst/>
                  <a:uLnTx/>
                  <a:uFillTx/>
                  <a:latin typeface="Microsoft YaHei" panose="020B0503020204020204" pitchFamily="34" charset="-122"/>
                  <a:ea typeface="Microsoft YaHei" panose="020B0503020204020204" pitchFamily="34" charset="-122"/>
                </a:endParaRPr>
              </a:p>
            </p:txBody>
          </p:sp>
          <p:sp>
            <p:nvSpPr>
              <p:cNvPr id="85" name="Freeform 19">
                <a:extLst>
                  <a:ext uri="{FF2B5EF4-FFF2-40B4-BE49-F238E27FC236}">
                    <a16:creationId xmlns:a16="http://schemas.microsoft.com/office/drawing/2014/main" id="{2EE722E1-958E-B1C3-8EE0-28E2ECC1B0C5}"/>
                  </a:ext>
                </a:extLst>
              </p:cNvPr>
              <p:cNvSpPr>
                <a:spLocks/>
              </p:cNvSpPr>
              <p:nvPr/>
            </p:nvSpPr>
            <p:spPr bwMode="auto">
              <a:xfrm>
                <a:off x="3081338" y="2057400"/>
                <a:ext cx="117475" cy="55563"/>
              </a:xfrm>
              <a:custGeom>
                <a:avLst/>
                <a:gdLst>
                  <a:gd name="T0" fmla="*/ 67 w 67"/>
                  <a:gd name="T1" fmla="*/ 0 h 32"/>
                  <a:gd name="T2" fmla="*/ 0 w 67"/>
                  <a:gd name="T3" fmla="*/ 25 h 32"/>
                  <a:gd name="T4" fmla="*/ 67 w 67"/>
                  <a:gd name="T5" fmla="*/ 0 h 32"/>
                </a:gdLst>
                <a:ahLst/>
                <a:cxnLst>
                  <a:cxn ang="0">
                    <a:pos x="T0" y="T1"/>
                  </a:cxn>
                  <a:cxn ang="0">
                    <a:pos x="T2" y="T3"/>
                  </a:cxn>
                  <a:cxn ang="0">
                    <a:pos x="T4" y="T5"/>
                  </a:cxn>
                </a:cxnLst>
                <a:rect l="0" t="0" r="r" b="b"/>
                <a:pathLst>
                  <a:path w="67" h="32">
                    <a:moveTo>
                      <a:pt x="67" y="0"/>
                    </a:moveTo>
                    <a:cubicBezTo>
                      <a:pt x="42" y="5"/>
                      <a:pt x="18" y="13"/>
                      <a:pt x="0" y="25"/>
                    </a:cubicBezTo>
                    <a:cubicBezTo>
                      <a:pt x="26" y="32"/>
                      <a:pt x="53" y="21"/>
                      <a:pt x="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l" defTabSz="767881"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424953"/>
                  </a:solidFill>
                  <a:effectLst/>
                  <a:uLnTx/>
                  <a:uFillTx/>
                  <a:latin typeface="Microsoft YaHei" panose="020B0503020204020204" pitchFamily="34" charset="-122"/>
                  <a:ea typeface="Microsoft YaHei" panose="020B0503020204020204" pitchFamily="34" charset="-122"/>
                </a:endParaRPr>
              </a:p>
            </p:txBody>
          </p:sp>
          <p:sp>
            <p:nvSpPr>
              <p:cNvPr id="86" name="Freeform 20">
                <a:extLst>
                  <a:ext uri="{FF2B5EF4-FFF2-40B4-BE49-F238E27FC236}">
                    <a16:creationId xmlns:a16="http://schemas.microsoft.com/office/drawing/2014/main" id="{E51C7AFC-954C-BE04-ABDC-43FD3AC96D88}"/>
                  </a:ext>
                </a:extLst>
              </p:cNvPr>
              <p:cNvSpPr>
                <a:spLocks/>
              </p:cNvSpPr>
              <p:nvPr/>
            </p:nvSpPr>
            <p:spPr bwMode="auto">
              <a:xfrm>
                <a:off x="3232151" y="1604962"/>
                <a:ext cx="304800" cy="442913"/>
              </a:xfrm>
              <a:custGeom>
                <a:avLst/>
                <a:gdLst>
                  <a:gd name="T0" fmla="*/ 87 w 175"/>
                  <a:gd name="T1" fmla="*/ 254 h 254"/>
                  <a:gd name="T2" fmla="*/ 163 w 175"/>
                  <a:gd name="T3" fmla="*/ 166 h 254"/>
                  <a:gd name="T4" fmla="*/ 168 w 175"/>
                  <a:gd name="T5" fmla="*/ 175 h 254"/>
                  <a:gd name="T6" fmla="*/ 175 w 175"/>
                  <a:gd name="T7" fmla="*/ 146 h 254"/>
                  <a:gd name="T8" fmla="*/ 168 w 175"/>
                  <a:gd name="T9" fmla="*/ 118 h 254"/>
                  <a:gd name="T10" fmla="*/ 166 w 175"/>
                  <a:gd name="T11" fmla="*/ 119 h 254"/>
                  <a:gd name="T12" fmla="*/ 165 w 175"/>
                  <a:gd name="T13" fmla="*/ 95 h 254"/>
                  <a:gd name="T14" fmla="*/ 100 w 175"/>
                  <a:gd name="T15" fmla="*/ 78 h 254"/>
                  <a:gd name="T16" fmla="*/ 109 w 175"/>
                  <a:gd name="T17" fmla="*/ 82 h 254"/>
                  <a:gd name="T18" fmla="*/ 172 w 175"/>
                  <a:gd name="T19" fmla="*/ 61 h 254"/>
                  <a:gd name="T20" fmla="*/ 28 w 175"/>
                  <a:gd name="T21" fmla="*/ 46 h 254"/>
                  <a:gd name="T22" fmla="*/ 0 w 175"/>
                  <a:gd name="T23" fmla="*/ 65 h 254"/>
                  <a:gd name="T24" fmla="*/ 19 w 175"/>
                  <a:gd name="T25" fmla="*/ 64 h 254"/>
                  <a:gd name="T26" fmla="*/ 6 w 175"/>
                  <a:gd name="T27" fmla="*/ 99 h 254"/>
                  <a:gd name="T28" fmla="*/ 75 w 175"/>
                  <a:gd name="T29" fmla="*/ 252 h 254"/>
                  <a:gd name="T30" fmla="*/ 87 w 175"/>
                  <a:gd name="T31"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254">
                    <a:moveTo>
                      <a:pt x="87" y="254"/>
                    </a:moveTo>
                    <a:cubicBezTo>
                      <a:pt x="116" y="254"/>
                      <a:pt x="157" y="220"/>
                      <a:pt x="163" y="166"/>
                    </a:cubicBezTo>
                    <a:cubicBezTo>
                      <a:pt x="164" y="172"/>
                      <a:pt x="166" y="175"/>
                      <a:pt x="168" y="175"/>
                    </a:cubicBezTo>
                    <a:cubicBezTo>
                      <a:pt x="172" y="175"/>
                      <a:pt x="175" y="162"/>
                      <a:pt x="175" y="146"/>
                    </a:cubicBezTo>
                    <a:cubicBezTo>
                      <a:pt x="175" y="131"/>
                      <a:pt x="172" y="118"/>
                      <a:pt x="168" y="118"/>
                    </a:cubicBezTo>
                    <a:cubicBezTo>
                      <a:pt x="167" y="118"/>
                      <a:pt x="166" y="118"/>
                      <a:pt x="166" y="119"/>
                    </a:cubicBezTo>
                    <a:cubicBezTo>
                      <a:pt x="166" y="112"/>
                      <a:pt x="166" y="104"/>
                      <a:pt x="165" y="95"/>
                    </a:cubicBezTo>
                    <a:cubicBezTo>
                      <a:pt x="152" y="105"/>
                      <a:pt x="127" y="91"/>
                      <a:pt x="100" y="78"/>
                    </a:cubicBezTo>
                    <a:cubicBezTo>
                      <a:pt x="103" y="79"/>
                      <a:pt x="106" y="81"/>
                      <a:pt x="109" y="82"/>
                    </a:cubicBezTo>
                    <a:cubicBezTo>
                      <a:pt x="154" y="106"/>
                      <a:pt x="172" y="61"/>
                      <a:pt x="172" y="61"/>
                    </a:cubicBezTo>
                    <a:cubicBezTo>
                      <a:pt x="172" y="61"/>
                      <a:pt x="117" y="0"/>
                      <a:pt x="28" y="46"/>
                    </a:cubicBezTo>
                    <a:cubicBezTo>
                      <a:pt x="20" y="50"/>
                      <a:pt x="9" y="61"/>
                      <a:pt x="0" y="65"/>
                    </a:cubicBezTo>
                    <a:cubicBezTo>
                      <a:pt x="0" y="65"/>
                      <a:pt x="7" y="64"/>
                      <a:pt x="19" y="64"/>
                    </a:cubicBezTo>
                    <a:cubicBezTo>
                      <a:pt x="10" y="70"/>
                      <a:pt x="5" y="81"/>
                      <a:pt x="6" y="99"/>
                    </a:cubicBezTo>
                    <a:cubicBezTo>
                      <a:pt x="58" y="130"/>
                      <a:pt x="86" y="191"/>
                      <a:pt x="75" y="252"/>
                    </a:cubicBezTo>
                    <a:cubicBezTo>
                      <a:pt x="79" y="253"/>
                      <a:pt x="83" y="254"/>
                      <a:pt x="87"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l" defTabSz="767881"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424953"/>
                  </a:solidFill>
                  <a:effectLst/>
                  <a:uLnTx/>
                  <a:uFillTx/>
                  <a:latin typeface="Microsoft YaHei" panose="020B0503020204020204" pitchFamily="34" charset="-122"/>
                  <a:ea typeface="Microsoft YaHei" panose="020B0503020204020204" pitchFamily="34" charset="-122"/>
                </a:endParaRPr>
              </a:p>
            </p:txBody>
          </p:sp>
          <p:sp>
            <p:nvSpPr>
              <p:cNvPr id="87" name="Freeform 21">
                <a:extLst>
                  <a:ext uri="{FF2B5EF4-FFF2-40B4-BE49-F238E27FC236}">
                    <a16:creationId xmlns:a16="http://schemas.microsoft.com/office/drawing/2014/main" id="{744B02CB-80DC-3C92-6074-D800D9B33507}"/>
                  </a:ext>
                </a:extLst>
              </p:cNvPr>
              <p:cNvSpPr>
                <a:spLocks noEditPoints="1"/>
              </p:cNvSpPr>
              <p:nvPr/>
            </p:nvSpPr>
            <p:spPr bwMode="auto">
              <a:xfrm>
                <a:off x="2868613" y="1751012"/>
                <a:ext cx="487363" cy="474663"/>
              </a:xfrm>
              <a:custGeom>
                <a:avLst/>
                <a:gdLst>
                  <a:gd name="T0" fmla="*/ 77 w 279"/>
                  <a:gd name="T1" fmla="*/ 251 h 272"/>
                  <a:gd name="T2" fmla="*/ 79 w 279"/>
                  <a:gd name="T3" fmla="*/ 252 h 272"/>
                  <a:gd name="T4" fmla="*/ 125 w 279"/>
                  <a:gd name="T5" fmla="*/ 266 h 272"/>
                  <a:gd name="T6" fmla="*/ 258 w 279"/>
                  <a:gd name="T7" fmla="*/ 179 h 272"/>
                  <a:gd name="T8" fmla="*/ 176 w 279"/>
                  <a:gd name="T9" fmla="*/ 21 h 272"/>
                  <a:gd name="T10" fmla="*/ 18 w 279"/>
                  <a:gd name="T11" fmla="*/ 103 h 272"/>
                  <a:gd name="T12" fmla="*/ 77 w 279"/>
                  <a:gd name="T13" fmla="*/ 251 h 272"/>
                  <a:gd name="T14" fmla="*/ 59 w 279"/>
                  <a:gd name="T15" fmla="*/ 116 h 272"/>
                  <a:gd name="T16" fmla="*/ 163 w 279"/>
                  <a:gd name="T17" fmla="*/ 62 h 272"/>
                  <a:gd name="T18" fmla="*/ 163 w 279"/>
                  <a:gd name="T19" fmla="*/ 62 h 272"/>
                  <a:gd name="T20" fmla="*/ 218 w 279"/>
                  <a:gd name="T21" fmla="*/ 166 h 272"/>
                  <a:gd name="T22" fmla="*/ 113 w 279"/>
                  <a:gd name="T23" fmla="*/ 221 h 272"/>
                  <a:gd name="T24" fmla="*/ 59 w 279"/>
                  <a:gd name="T25" fmla="*/ 11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272">
                    <a:moveTo>
                      <a:pt x="77" y="251"/>
                    </a:moveTo>
                    <a:cubicBezTo>
                      <a:pt x="78" y="251"/>
                      <a:pt x="78" y="251"/>
                      <a:pt x="79" y="252"/>
                    </a:cubicBezTo>
                    <a:cubicBezTo>
                      <a:pt x="79" y="252"/>
                      <a:pt x="111" y="262"/>
                      <a:pt x="125" y="266"/>
                    </a:cubicBezTo>
                    <a:cubicBezTo>
                      <a:pt x="184" y="272"/>
                      <a:pt x="240" y="237"/>
                      <a:pt x="258" y="179"/>
                    </a:cubicBezTo>
                    <a:cubicBezTo>
                      <a:pt x="279" y="113"/>
                      <a:pt x="242" y="42"/>
                      <a:pt x="176" y="21"/>
                    </a:cubicBezTo>
                    <a:cubicBezTo>
                      <a:pt x="110" y="0"/>
                      <a:pt x="39" y="37"/>
                      <a:pt x="18" y="103"/>
                    </a:cubicBezTo>
                    <a:cubicBezTo>
                      <a:pt x="0" y="161"/>
                      <a:pt x="26" y="223"/>
                      <a:pt x="77" y="251"/>
                    </a:cubicBezTo>
                    <a:close/>
                    <a:moveTo>
                      <a:pt x="59" y="116"/>
                    </a:moveTo>
                    <a:cubicBezTo>
                      <a:pt x="73" y="73"/>
                      <a:pt x="119" y="48"/>
                      <a:pt x="163" y="62"/>
                    </a:cubicBezTo>
                    <a:cubicBezTo>
                      <a:pt x="163" y="62"/>
                      <a:pt x="163" y="62"/>
                      <a:pt x="163" y="62"/>
                    </a:cubicBezTo>
                    <a:cubicBezTo>
                      <a:pt x="207" y="76"/>
                      <a:pt x="231" y="122"/>
                      <a:pt x="218" y="166"/>
                    </a:cubicBezTo>
                    <a:cubicBezTo>
                      <a:pt x="204" y="210"/>
                      <a:pt x="157" y="234"/>
                      <a:pt x="113" y="221"/>
                    </a:cubicBezTo>
                    <a:cubicBezTo>
                      <a:pt x="69" y="207"/>
                      <a:pt x="45" y="160"/>
                      <a:pt x="59"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l" defTabSz="767881"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424953"/>
                  </a:solidFill>
                  <a:effectLst/>
                  <a:uLnTx/>
                  <a:uFillTx/>
                  <a:latin typeface="Microsoft YaHei" panose="020B0503020204020204" pitchFamily="34" charset="-122"/>
                  <a:ea typeface="Microsoft YaHei" panose="020B0503020204020204" pitchFamily="34" charset="-122"/>
                </a:endParaRPr>
              </a:p>
            </p:txBody>
          </p:sp>
          <p:sp>
            <p:nvSpPr>
              <p:cNvPr id="88" name="Freeform 22">
                <a:extLst>
                  <a:ext uri="{FF2B5EF4-FFF2-40B4-BE49-F238E27FC236}">
                    <a16:creationId xmlns:a16="http://schemas.microsoft.com/office/drawing/2014/main" id="{E1044F1D-9B7F-7B49-10D0-CF724ACCE8A0}"/>
                  </a:ext>
                </a:extLst>
              </p:cNvPr>
              <p:cNvSpPr>
                <a:spLocks/>
              </p:cNvSpPr>
              <p:nvPr/>
            </p:nvSpPr>
            <p:spPr bwMode="auto">
              <a:xfrm>
                <a:off x="2914651" y="2225675"/>
                <a:ext cx="174625" cy="274638"/>
              </a:xfrm>
              <a:custGeom>
                <a:avLst/>
                <a:gdLst>
                  <a:gd name="T0" fmla="*/ 94 w 100"/>
                  <a:gd name="T1" fmla="*/ 15 h 158"/>
                  <a:gd name="T2" fmla="*/ 46 w 100"/>
                  <a:gd name="T3" fmla="*/ 0 h 158"/>
                  <a:gd name="T4" fmla="*/ 46 w 100"/>
                  <a:gd name="T5" fmla="*/ 1 h 158"/>
                  <a:gd name="T6" fmla="*/ 0 w 100"/>
                  <a:gd name="T7" fmla="*/ 135 h 158"/>
                  <a:gd name="T8" fmla="*/ 28 w 100"/>
                  <a:gd name="T9" fmla="*/ 152 h 158"/>
                  <a:gd name="T10" fmla="*/ 61 w 100"/>
                  <a:gd name="T11" fmla="*/ 155 h 158"/>
                  <a:gd name="T12" fmla="*/ 100 w 100"/>
                  <a:gd name="T13" fmla="*/ 17 h 158"/>
                  <a:gd name="T14" fmla="*/ 94 w 100"/>
                  <a:gd name="T15" fmla="*/ 15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8">
                    <a:moveTo>
                      <a:pt x="94" y="15"/>
                    </a:moveTo>
                    <a:cubicBezTo>
                      <a:pt x="46" y="0"/>
                      <a:pt x="46" y="0"/>
                      <a:pt x="46" y="0"/>
                    </a:cubicBezTo>
                    <a:cubicBezTo>
                      <a:pt x="46" y="1"/>
                      <a:pt x="46" y="1"/>
                      <a:pt x="46" y="1"/>
                    </a:cubicBezTo>
                    <a:cubicBezTo>
                      <a:pt x="0" y="135"/>
                      <a:pt x="0" y="135"/>
                      <a:pt x="0" y="135"/>
                    </a:cubicBezTo>
                    <a:cubicBezTo>
                      <a:pt x="0" y="135"/>
                      <a:pt x="8" y="146"/>
                      <a:pt x="28" y="152"/>
                    </a:cubicBezTo>
                    <a:cubicBezTo>
                      <a:pt x="48" y="158"/>
                      <a:pt x="61" y="155"/>
                      <a:pt x="61" y="155"/>
                    </a:cubicBezTo>
                    <a:cubicBezTo>
                      <a:pt x="100" y="17"/>
                      <a:pt x="100" y="17"/>
                      <a:pt x="100" y="17"/>
                    </a:cubicBezTo>
                    <a:lnTo>
                      <a:pt x="9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l" defTabSz="767881"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424953"/>
                  </a:solidFill>
                  <a:effectLst/>
                  <a:uLnTx/>
                  <a:uFillTx/>
                  <a:latin typeface="Microsoft YaHei" panose="020B0503020204020204" pitchFamily="34" charset="-122"/>
                  <a:ea typeface="Microsoft YaHei" panose="020B0503020204020204" pitchFamily="34" charset="-122"/>
                </a:endParaRPr>
              </a:p>
            </p:txBody>
          </p:sp>
        </p:grpSp>
        <p:sp>
          <p:nvSpPr>
            <p:cNvPr id="29" name="矩形 28">
              <a:extLst>
                <a:ext uri="{FF2B5EF4-FFF2-40B4-BE49-F238E27FC236}">
                  <a16:creationId xmlns:a16="http://schemas.microsoft.com/office/drawing/2014/main" id="{A7EB5B0E-D9F8-5E33-513D-C3BEE6FA1197}"/>
                </a:ext>
              </a:extLst>
            </p:cNvPr>
            <p:cNvSpPr/>
            <p:nvPr/>
          </p:nvSpPr>
          <p:spPr bwMode="auto">
            <a:xfrm>
              <a:off x="3593449" y="3677291"/>
              <a:ext cx="813935" cy="218266"/>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ctr" defTabSz="724085" rtl="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口令登录认证</a:t>
              </a:r>
              <a:endPar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endParaRPr>
            </a:p>
            <a:p>
              <a:pPr marL="0" marR="0" lvl="0" indent="0" algn="ctr" defTabSz="724085"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a:t>
              </a:r>
              <a:r>
                <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Huawei Sans Light" panose="020C0303030203020204" pitchFamily="34" charset="0"/>
                </a:rPr>
                <a:t>RFC5802</a:t>
              </a:r>
              <a:r>
                <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a:t>
              </a:r>
              <a:endParaRPr kumimoji="0" lang="zh-CN" altLang="en-US"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endParaRPr>
            </a:p>
          </p:txBody>
        </p:sp>
        <p:sp>
          <p:nvSpPr>
            <p:cNvPr id="30" name="矩形 29">
              <a:extLst>
                <a:ext uri="{FF2B5EF4-FFF2-40B4-BE49-F238E27FC236}">
                  <a16:creationId xmlns:a16="http://schemas.microsoft.com/office/drawing/2014/main" id="{3AFDBBE8-CA99-05B9-D425-CFA007372ACE}"/>
                </a:ext>
              </a:extLst>
            </p:cNvPr>
            <p:cNvSpPr/>
            <p:nvPr/>
          </p:nvSpPr>
          <p:spPr bwMode="auto">
            <a:xfrm>
              <a:off x="3603436" y="3971244"/>
              <a:ext cx="813935" cy="218266"/>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ctr" defTabSz="724085" rtl="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Huawei Sans Light" panose="020C0303030203020204" pitchFamily="34" charset="0"/>
                </a:rPr>
                <a:t>SSL</a:t>
              </a:r>
              <a:r>
                <a:rPr kumimoji="0" lang="zh-CN" altLang="en-US" sz="11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证书认证</a:t>
              </a:r>
            </a:p>
          </p:txBody>
        </p:sp>
        <p:sp>
          <p:nvSpPr>
            <p:cNvPr id="31" name="矩形 30">
              <a:extLst>
                <a:ext uri="{FF2B5EF4-FFF2-40B4-BE49-F238E27FC236}">
                  <a16:creationId xmlns:a16="http://schemas.microsoft.com/office/drawing/2014/main" id="{3C0CEAC8-08A6-B088-64E9-4C76C48D1EE4}"/>
                </a:ext>
              </a:extLst>
            </p:cNvPr>
            <p:cNvSpPr/>
            <p:nvPr/>
          </p:nvSpPr>
          <p:spPr bwMode="auto">
            <a:xfrm>
              <a:off x="3603435" y="4271444"/>
              <a:ext cx="813935" cy="218266"/>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Huawei Sans Light" panose="020C0303030203020204" pitchFamily="34" charset="0"/>
                </a:rPr>
                <a:t>IP</a:t>
              </a: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黑白名单</a:t>
              </a:r>
            </a:p>
          </p:txBody>
        </p:sp>
        <p:sp>
          <p:nvSpPr>
            <p:cNvPr id="32" name="矩形 31">
              <a:extLst>
                <a:ext uri="{FF2B5EF4-FFF2-40B4-BE49-F238E27FC236}">
                  <a16:creationId xmlns:a16="http://schemas.microsoft.com/office/drawing/2014/main" id="{61E6FB07-1660-A21E-42B1-6BFAE5B173FA}"/>
                </a:ext>
              </a:extLst>
            </p:cNvPr>
            <p:cNvSpPr/>
            <p:nvPr/>
          </p:nvSpPr>
          <p:spPr bwMode="auto">
            <a:xfrm>
              <a:off x="4652031" y="3668184"/>
              <a:ext cx="894371" cy="218266"/>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细粒度权限管理</a:t>
              </a:r>
            </a:p>
          </p:txBody>
        </p:sp>
        <p:sp>
          <p:nvSpPr>
            <p:cNvPr id="33" name="矩形 32">
              <a:extLst>
                <a:ext uri="{FF2B5EF4-FFF2-40B4-BE49-F238E27FC236}">
                  <a16:creationId xmlns:a16="http://schemas.microsoft.com/office/drawing/2014/main" id="{7592BCF1-9E04-D0AD-6711-0A43E98D0BF6}"/>
                </a:ext>
              </a:extLst>
            </p:cNvPr>
            <p:cNvSpPr/>
            <p:nvPr/>
          </p:nvSpPr>
          <p:spPr bwMode="auto">
            <a:xfrm>
              <a:off x="4652726" y="3970379"/>
              <a:ext cx="894371" cy="218266"/>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行级访问控制</a:t>
              </a:r>
            </a:p>
          </p:txBody>
        </p:sp>
        <p:sp>
          <p:nvSpPr>
            <p:cNvPr id="34" name="矩形 33">
              <a:extLst>
                <a:ext uri="{FF2B5EF4-FFF2-40B4-BE49-F238E27FC236}">
                  <a16:creationId xmlns:a16="http://schemas.microsoft.com/office/drawing/2014/main" id="{3DDD5F90-D8C7-3AA4-3E0E-4E3DD2C78109}"/>
                </a:ext>
              </a:extLst>
            </p:cNvPr>
            <p:cNvSpPr/>
            <p:nvPr/>
          </p:nvSpPr>
          <p:spPr bwMode="auto">
            <a:xfrm>
              <a:off x="4660170" y="4250457"/>
              <a:ext cx="876142" cy="193999"/>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ctr" defTabSz="724085"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Huawei Sans Light" panose="020C0303030203020204" pitchFamily="34" charset="0"/>
                </a:rPr>
                <a:t>RBAC</a:t>
              </a:r>
              <a:endPar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Huawei Sans Light" panose="020C0303030203020204" pitchFamily="34" charset="0"/>
              </a:endParaRPr>
            </a:p>
          </p:txBody>
        </p:sp>
        <p:sp>
          <p:nvSpPr>
            <p:cNvPr id="35" name="矩形 34">
              <a:extLst>
                <a:ext uri="{FF2B5EF4-FFF2-40B4-BE49-F238E27FC236}">
                  <a16:creationId xmlns:a16="http://schemas.microsoft.com/office/drawing/2014/main" id="{9A379704-09F3-F8F1-2627-86C259912B71}"/>
                </a:ext>
              </a:extLst>
            </p:cNvPr>
            <p:cNvSpPr/>
            <p:nvPr/>
          </p:nvSpPr>
          <p:spPr bwMode="auto">
            <a:xfrm>
              <a:off x="5786872" y="3789266"/>
              <a:ext cx="813935" cy="218266"/>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动态脱敏</a:t>
              </a:r>
            </a:p>
          </p:txBody>
        </p:sp>
        <p:sp>
          <p:nvSpPr>
            <p:cNvPr id="36" name="矩形 35">
              <a:extLst>
                <a:ext uri="{FF2B5EF4-FFF2-40B4-BE49-F238E27FC236}">
                  <a16:creationId xmlns:a16="http://schemas.microsoft.com/office/drawing/2014/main" id="{047244A9-6556-D597-C5BC-D43CFDFB9A39}"/>
                </a:ext>
              </a:extLst>
            </p:cNvPr>
            <p:cNvSpPr/>
            <p:nvPr/>
          </p:nvSpPr>
          <p:spPr bwMode="auto">
            <a:xfrm>
              <a:off x="5781229" y="4213054"/>
              <a:ext cx="813935" cy="218266"/>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静态脱敏</a:t>
              </a:r>
            </a:p>
          </p:txBody>
        </p:sp>
        <p:sp>
          <p:nvSpPr>
            <p:cNvPr id="37" name="矩形 36">
              <a:extLst>
                <a:ext uri="{FF2B5EF4-FFF2-40B4-BE49-F238E27FC236}">
                  <a16:creationId xmlns:a16="http://schemas.microsoft.com/office/drawing/2014/main" id="{8FB148CA-E813-2AED-D3B0-CBCB72D6B505}"/>
                </a:ext>
              </a:extLst>
            </p:cNvPr>
            <p:cNvSpPr/>
            <p:nvPr/>
          </p:nvSpPr>
          <p:spPr bwMode="auto">
            <a:xfrm>
              <a:off x="6905948" y="3600143"/>
              <a:ext cx="813935" cy="218266"/>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传输加密</a:t>
              </a:r>
            </a:p>
          </p:txBody>
        </p:sp>
        <p:sp>
          <p:nvSpPr>
            <p:cNvPr id="38" name="矩形 37">
              <a:extLst>
                <a:ext uri="{FF2B5EF4-FFF2-40B4-BE49-F238E27FC236}">
                  <a16:creationId xmlns:a16="http://schemas.microsoft.com/office/drawing/2014/main" id="{FAD62257-BA5A-8506-D187-90D8D80BA102}"/>
                </a:ext>
              </a:extLst>
            </p:cNvPr>
            <p:cNvSpPr/>
            <p:nvPr/>
          </p:nvSpPr>
          <p:spPr bwMode="auto">
            <a:xfrm>
              <a:off x="6906645" y="3890417"/>
              <a:ext cx="813935" cy="218266"/>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Huawei Sans Light" panose="020C0303030203020204" pitchFamily="34" charset="0"/>
                </a:rPr>
                <a:t>TDE</a:t>
              </a: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加密</a:t>
              </a:r>
            </a:p>
          </p:txBody>
        </p:sp>
        <p:sp>
          <p:nvSpPr>
            <p:cNvPr id="39" name="矩形 38">
              <a:extLst>
                <a:ext uri="{FF2B5EF4-FFF2-40B4-BE49-F238E27FC236}">
                  <a16:creationId xmlns:a16="http://schemas.microsoft.com/office/drawing/2014/main" id="{BF3E61B5-A576-243D-E989-DA9A6C075B3D}"/>
                </a:ext>
              </a:extLst>
            </p:cNvPr>
            <p:cNvSpPr/>
            <p:nvPr/>
          </p:nvSpPr>
          <p:spPr bwMode="auto">
            <a:xfrm>
              <a:off x="6906645" y="4178449"/>
              <a:ext cx="813935" cy="205143"/>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备份加密</a:t>
              </a:r>
            </a:p>
          </p:txBody>
        </p:sp>
        <p:sp>
          <p:nvSpPr>
            <p:cNvPr id="40" name="矩形 39">
              <a:extLst>
                <a:ext uri="{FF2B5EF4-FFF2-40B4-BE49-F238E27FC236}">
                  <a16:creationId xmlns:a16="http://schemas.microsoft.com/office/drawing/2014/main" id="{11D39E48-E951-EB11-693E-F4D834C87D2D}"/>
                </a:ext>
              </a:extLst>
            </p:cNvPr>
            <p:cNvSpPr/>
            <p:nvPr/>
          </p:nvSpPr>
          <p:spPr bwMode="auto">
            <a:xfrm>
              <a:off x="5784424" y="4627712"/>
              <a:ext cx="813935" cy="218266"/>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资源标签</a:t>
              </a:r>
              <a:r>
                <a:rPr kumimoji="0" lang="en-US" altLang="zh-CN"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a:t>
              </a: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策略</a:t>
              </a:r>
            </a:p>
          </p:txBody>
        </p:sp>
        <p:sp>
          <p:nvSpPr>
            <p:cNvPr id="41" name="矩形 40">
              <a:extLst>
                <a:ext uri="{FF2B5EF4-FFF2-40B4-BE49-F238E27FC236}">
                  <a16:creationId xmlns:a16="http://schemas.microsoft.com/office/drawing/2014/main" id="{1AC4D2CB-367F-5897-99A8-81413937E48E}"/>
                </a:ext>
              </a:extLst>
            </p:cNvPr>
            <p:cNvSpPr/>
            <p:nvPr/>
          </p:nvSpPr>
          <p:spPr bwMode="auto">
            <a:xfrm>
              <a:off x="2425179" y="2808144"/>
              <a:ext cx="6660147" cy="3213938"/>
            </a:xfrm>
            <a:prstGeom prst="rect">
              <a:avLst/>
            </a:prstGeom>
            <a:noFill/>
            <a:ln w="12700">
              <a:solidFill>
                <a:schemeClr val="tx1"/>
              </a:solidFill>
              <a:prstDash val="sysDash"/>
            </a:ln>
            <a:effectLst/>
          </p:spPr>
          <p:txBody>
            <a:bodyPr vert="horz" wrap="square" lIns="91392" tIns="45696" rIns="91392" bIns="45696" numCol="1" rtlCol="0" anchor="t" anchorCtr="0" compatLnSpc="1">
              <a:prstTxWarp prst="textNoShape">
                <a:avLst/>
              </a:prstTxWarp>
            </a:bodyPr>
            <a:lstStyle/>
            <a:p>
              <a:pPr marL="0" marR="0" lvl="0" indent="0" algn="l" defTabSz="913883" rtl="0" eaLnBrk="1" fontAlgn="auto" latinLnBrk="0" hangingPunct="1">
                <a:lnSpc>
                  <a:spcPct val="100000"/>
                </a:lnSpc>
                <a:spcBef>
                  <a:spcPts val="0"/>
                </a:spcBef>
                <a:spcAft>
                  <a:spcPts val="0"/>
                </a:spcAft>
                <a:buClr>
                  <a:srgbClr val="CC9900"/>
                </a:buClr>
                <a:buSzTx/>
                <a:buFont typeface="Wingdings" pitchFamily="2" charset="2"/>
                <a:buChar char="n"/>
                <a:tabLst/>
                <a:defRPr/>
              </a:pPr>
              <a:endParaRPr kumimoji="0" lang="zh-CN" altLang="en-US" sz="2400" b="1" i="0" u="none" strike="noStrike" kern="1200" cap="none" spc="0" normalizeH="0" baseline="0" noProof="0">
                <a:ln>
                  <a:noFill/>
                </a:ln>
                <a:solidFill>
                  <a:srgbClr val="000000">
                    <a:lumMod val="65000"/>
                    <a:lumOff val="35000"/>
                  </a:srgbClr>
                </a:solidFill>
                <a:effectLst/>
                <a:uLnTx/>
                <a:uFillTx/>
                <a:latin typeface="Microsoft YaHei" panose="020B0503020204020204" pitchFamily="34" charset="-122"/>
                <a:ea typeface="Microsoft YaHei" panose="020B0503020204020204" pitchFamily="34" charset="-122"/>
              </a:endParaRPr>
            </a:p>
          </p:txBody>
        </p:sp>
        <p:sp>
          <p:nvSpPr>
            <p:cNvPr id="42" name="矩形 41">
              <a:extLst>
                <a:ext uri="{FF2B5EF4-FFF2-40B4-BE49-F238E27FC236}">
                  <a16:creationId xmlns:a16="http://schemas.microsoft.com/office/drawing/2014/main" id="{386707FE-C091-ADDD-48BC-6920362CFC7F}"/>
                </a:ext>
              </a:extLst>
            </p:cNvPr>
            <p:cNvSpPr/>
            <p:nvPr/>
          </p:nvSpPr>
          <p:spPr bwMode="auto">
            <a:xfrm>
              <a:off x="2567967" y="3532617"/>
              <a:ext cx="823584" cy="262213"/>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异常行为发现</a:t>
              </a:r>
            </a:p>
          </p:txBody>
        </p:sp>
        <p:sp>
          <p:nvSpPr>
            <p:cNvPr id="43" name="矩形 42">
              <a:extLst>
                <a:ext uri="{FF2B5EF4-FFF2-40B4-BE49-F238E27FC236}">
                  <a16:creationId xmlns:a16="http://schemas.microsoft.com/office/drawing/2014/main" id="{75BA589C-EB9D-6754-F774-01516F45C195}"/>
                </a:ext>
              </a:extLst>
            </p:cNvPr>
            <p:cNvSpPr/>
            <p:nvPr/>
          </p:nvSpPr>
          <p:spPr bwMode="auto">
            <a:xfrm>
              <a:off x="2569195" y="3917768"/>
              <a:ext cx="822332" cy="292782"/>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动态威胁检测</a:t>
              </a:r>
            </a:p>
          </p:txBody>
        </p:sp>
        <p:sp>
          <p:nvSpPr>
            <p:cNvPr id="44" name="矩形 43">
              <a:extLst>
                <a:ext uri="{FF2B5EF4-FFF2-40B4-BE49-F238E27FC236}">
                  <a16:creationId xmlns:a16="http://schemas.microsoft.com/office/drawing/2014/main" id="{F1F3D8A2-6381-CB19-C7F9-18C8F8E89DD4}"/>
                </a:ext>
              </a:extLst>
            </p:cNvPr>
            <p:cNvSpPr/>
            <p:nvPr/>
          </p:nvSpPr>
          <p:spPr bwMode="auto">
            <a:xfrm>
              <a:off x="6742815" y="5491462"/>
              <a:ext cx="1069984" cy="376513"/>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多中心防篡改机制</a:t>
              </a:r>
            </a:p>
          </p:txBody>
        </p:sp>
        <p:sp>
          <p:nvSpPr>
            <p:cNvPr id="45" name="矩形 44">
              <a:extLst>
                <a:ext uri="{FF2B5EF4-FFF2-40B4-BE49-F238E27FC236}">
                  <a16:creationId xmlns:a16="http://schemas.microsoft.com/office/drawing/2014/main" id="{858D8E49-ED95-2A80-AAA2-4EFC774E44BE}"/>
                </a:ext>
              </a:extLst>
            </p:cNvPr>
            <p:cNvSpPr/>
            <p:nvPr/>
          </p:nvSpPr>
          <p:spPr bwMode="auto">
            <a:xfrm>
              <a:off x="6905948" y="4451377"/>
              <a:ext cx="813935" cy="218692"/>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ctr"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纯软密态</a:t>
              </a:r>
            </a:p>
          </p:txBody>
        </p:sp>
        <p:sp>
          <p:nvSpPr>
            <p:cNvPr id="46" name="矩形 45">
              <a:extLst>
                <a:ext uri="{FF2B5EF4-FFF2-40B4-BE49-F238E27FC236}">
                  <a16:creationId xmlns:a16="http://schemas.microsoft.com/office/drawing/2014/main" id="{A04B95F1-539A-CA72-ECE5-F24F3C571512}"/>
                </a:ext>
              </a:extLst>
            </p:cNvPr>
            <p:cNvSpPr/>
            <p:nvPr/>
          </p:nvSpPr>
          <p:spPr bwMode="auto">
            <a:xfrm>
              <a:off x="4659286" y="4500527"/>
              <a:ext cx="885973" cy="181978"/>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ctr" defTabSz="724085"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Huawei Sans Light" panose="020C0303030203020204" pitchFamily="34" charset="0"/>
                </a:rPr>
                <a:t>ABAC</a:t>
              </a:r>
              <a:endPar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Huawei Sans Light" panose="020C0303030203020204" pitchFamily="34" charset="0"/>
              </a:endParaRPr>
            </a:p>
          </p:txBody>
        </p:sp>
        <p:sp>
          <p:nvSpPr>
            <p:cNvPr id="47" name="矩形 46">
              <a:extLst>
                <a:ext uri="{FF2B5EF4-FFF2-40B4-BE49-F238E27FC236}">
                  <a16:creationId xmlns:a16="http://schemas.microsoft.com/office/drawing/2014/main" id="{1AA911CE-C673-7DEE-768F-5F3080D7D2A7}"/>
                </a:ext>
              </a:extLst>
            </p:cNvPr>
            <p:cNvSpPr/>
            <p:nvPr/>
          </p:nvSpPr>
          <p:spPr bwMode="auto">
            <a:xfrm>
              <a:off x="3603436" y="4584366"/>
              <a:ext cx="813935" cy="355054"/>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t" anchorCtr="1" forceAA="0" compatLnSpc="1">
              <a:prstTxWarp prst="textNoShape">
                <a:avLst/>
              </a:prstTxWarp>
              <a:noAutofit/>
            </a:bodyPr>
            <a:lstStyle/>
            <a:p>
              <a:pPr marL="0" marR="0" lvl="0" indent="0" algn="ctr" defTabSz="724085"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Huawei Sans Light" panose="020C0303030203020204" pitchFamily="34" charset="0"/>
                </a:rPr>
                <a:t>IAM/Kerberos</a:t>
              </a: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等认证机制</a:t>
              </a:r>
            </a:p>
          </p:txBody>
        </p:sp>
        <p:sp>
          <p:nvSpPr>
            <p:cNvPr id="48" name="Freeform 31">
              <a:extLst>
                <a:ext uri="{FF2B5EF4-FFF2-40B4-BE49-F238E27FC236}">
                  <a16:creationId xmlns:a16="http://schemas.microsoft.com/office/drawing/2014/main" id="{E9EFAEF8-8B46-C8D9-C86B-994A1CE8E0A1}"/>
                </a:ext>
              </a:extLst>
            </p:cNvPr>
            <p:cNvSpPr/>
            <p:nvPr/>
          </p:nvSpPr>
          <p:spPr>
            <a:xfrm>
              <a:off x="3220238" y="2927727"/>
              <a:ext cx="204098" cy="199439"/>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0000FF"/>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rtl="0" eaLnBrk="1" fontAlgn="auto" latinLnBrk="0" hangingPunct="1">
                <a:lnSpc>
                  <a:spcPct val="90000"/>
                </a:lnSpc>
                <a:spcBef>
                  <a:spcPts val="0"/>
                </a:spcBef>
                <a:spcAft>
                  <a:spcPct val="3500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sym typeface="+mn-lt"/>
                </a:rPr>
                <a:t>1</a:t>
              </a:r>
            </a:p>
          </p:txBody>
        </p:sp>
        <p:sp>
          <p:nvSpPr>
            <p:cNvPr id="49" name="Freeform 31">
              <a:extLst>
                <a:ext uri="{FF2B5EF4-FFF2-40B4-BE49-F238E27FC236}">
                  <a16:creationId xmlns:a16="http://schemas.microsoft.com/office/drawing/2014/main" id="{E3BA4372-6B2E-882A-4DE1-97AFF59962E8}"/>
                </a:ext>
              </a:extLst>
            </p:cNvPr>
            <p:cNvSpPr/>
            <p:nvPr/>
          </p:nvSpPr>
          <p:spPr>
            <a:xfrm>
              <a:off x="4388579" y="3235808"/>
              <a:ext cx="209573" cy="199438"/>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0000FF"/>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rtl="0" eaLnBrk="1" fontAlgn="auto" latinLnBrk="0" hangingPunct="1">
                <a:lnSpc>
                  <a:spcPct val="90000"/>
                </a:lnSpc>
                <a:spcBef>
                  <a:spcPts val="0"/>
                </a:spcBef>
                <a:spcAft>
                  <a:spcPct val="3500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sym typeface="+mn-lt"/>
                </a:rPr>
                <a:t>2</a:t>
              </a:r>
            </a:p>
          </p:txBody>
        </p:sp>
        <p:sp>
          <p:nvSpPr>
            <p:cNvPr id="50" name="Text Placeholder 3">
              <a:extLst>
                <a:ext uri="{FF2B5EF4-FFF2-40B4-BE49-F238E27FC236}">
                  <a16:creationId xmlns:a16="http://schemas.microsoft.com/office/drawing/2014/main" id="{0290B324-A54A-BCE8-3C5A-0D0205247E36}"/>
                </a:ext>
              </a:extLst>
            </p:cNvPr>
            <p:cNvSpPr txBox="1">
              <a:spLocks/>
            </p:cNvSpPr>
            <p:nvPr/>
          </p:nvSpPr>
          <p:spPr>
            <a:xfrm>
              <a:off x="9409955" y="2877637"/>
              <a:ext cx="554283" cy="171839"/>
            </a:xfrm>
            <a:prstGeom prst="rect">
              <a:avLst/>
            </a:prstGeom>
            <a:noFill/>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378" rtl="0" eaLnBrk="1" fontAlgn="auto" latinLnBrk="0" hangingPunct="1">
                <a:lnSpc>
                  <a:spcPct val="100000"/>
                </a:lnSpc>
                <a:spcBef>
                  <a:spcPct val="20000"/>
                </a:spcBef>
                <a:spcAft>
                  <a:spcPts val="0"/>
                </a:spcAft>
                <a:buClrTx/>
                <a:buSzTx/>
                <a:buFontTx/>
                <a:buNone/>
                <a:tabLst/>
                <a:defRPr/>
              </a:pPr>
              <a:r>
                <a:rPr kumimoji="0" lang="zh-CN" altLang="en-US" b="1" i="0" u="none" strike="noStrike" kern="1200" cap="none" spc="0" normalizeH="0" baseline="0" noProof="0" dirty="0">
                  <a:ln>
                    <a:noFill/>
                  </a:ln>
                  <a:solidFill>
                    <a:srgbClr val="0000FF"/>
                  </a:solidFill>
                  <a:effectLst/>
                  <a:uLnTx/>
                  <a:uFillTx/>
                  <a:latin typeface="Microsoft YaHei" panose="020B0503020204020204" pitchFamily="34" charset="-122"/>
                  <a:ea typeface="Microsoft YaHei" panose="020B0503020204020204" pitchFamily="34" charset="-122"/>
                  <a:cs typeface="+mn-ea"/>
                  <a:sym typeface="+mn-lt"/>
                </a:rPr>
                <a:t>攻不破</a:t>
              </a:r>
              <a:endParaRPr kumimoji="0" lang="en-US" altLang="zh-CN" b="0" i="0" u="none" strike="noStrike" kern="1200" cap="none" spc="0" normalizeH="0" baseline="0" noProof="0" dirty="0">
                <a:ln>
                  <a:noFill/>
                </a:ln>
                <a:solidFill>
                  <a:srgbClr val="0000FF"/>
                </a:solidFill>
                <a:effectLst/>
                <a:uLnTx/>
                <a:uFillTx/>
                <a:latin typeface="Microsoft YaHei" panose="020B0503020204020204" pitchFamily="34" charset="-122"/>
                <a:ea typeface="Microsoft YaHei" panose="020B0503020204020204" pitchFamily="34" charset="-122"/>
                <a:cs typeface="+mn-ea"/>
                <a:sym typeface="+mn-lt"/>
              </a:endParaRPr>
            </a:p>
          </p:txBody>
        </p:sp>
        <p:sp>
          <p:nvSpPr>
            <p:cNvPr id="51" name="矩形 50">
              <a:extLst>
                <a:ext uri="{FF2B5EF4-FFF2-40B4-BE49-F238E27FC236}">
                  <a16:creationId xmlns:a16="http://schemas.microsoft.com/office/drawing/2014/main" id="{0E0082DA-5A4C-D62C-D930-71203F457EBE}"/>
                </a:ext>
              </a:extLst>
            </p:cNvPr>
            <p:cNvSpPr/>
            <p:nvPr/>
          </p:nvSpPr>
          <p:spPr bwMode="auto">
            <a:xfrm>
              <a:off x="2569195" y="5169331"/>
              <a:ext cx="822332" cy="260605"/>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运行配置安全</a:t>
              </a:r>
            </a:p>
          </p:txBody>
        </p:sp>
        <p:sp>
          <p:nvSpPr>
            <p:cNvPr id="52" name="矩形 51">
              <a:extLst>
                <a:ext uri="{FF2B5EF4-FFF2-40B4-BE49-F238E27FC236}">
                  <a16:creationId xmlns:a16="http://schemas.microsoft.com/office/drawing/2014/main" id="{AAC27257-2F05-362B-3126-F1AEA64BD411}"/>
                </a:ext>
              </a:extLst>
            </p:cNvPr>
            <p:cNvSpPr/>
            <p:nvPr/>
          </p:nvSpPr>
          <p:spPr bwMode="auto">
            <a:xfrm>
              <a:off x="2568032" y="4781864"/>
              <a:ext cx="822332" cy="269165"/>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攻击模式库</a:t>
              </a:r>
            </a:p>
          </p:txBody>
        </p:sp>
        <p:sp>
          <p:nvSpPr>
            <p:cNvPr id="53" name="Freeform 31">
              <a:extLst>
                <a:ext uri="{FF2B5EF4-FFF2-40B4-BE49-F238E27FC236}">
                  <a16:creationId xmlns:a16="http://schemas.microsoft.com/office/drawing/2014/main" id="{F2EB5D21-A4B1-1C21-A828-4FE24CA33E56}"/>
                </a:ext>
              </a:extLst>
            </p:cNvPr>
            <p:cNvSpPr/>
            <p:nvPr/>
          </p:nvSpPr>
          <p:spPr>
            <a:xfrm>
              <a:off x="5492982" y="3235808"/>
              <a:ext cx="209573" cy="199438"/>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0000FF"/>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rtl="0" eaLnBrk="1" fontAlgn="auto" latinLnBrk="0" hangingPunct="1">
                <a:lnSpc>
                  <a:spcPct val="90000"/>
                </a:lnSpc>
                <a:spcBef>
                  <a:spcPts val="0"/>
                </a:spcBef>
                <a:spcAft>
                  <a:spcPct val="3500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rPr>
                <a:t>3</a:t>
              </a:r>
              <a:endParaRPr kumimoji="0" 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sym typeface="+mn-lt"/>
              </a:endParaRPr>
            </a:p>
          </p:txBody>
        </p:sp>
        <p:sp>
          <p:nvSpPr>
            <p:cNvPr id="54" name="Freeform 31">
              <a:extLst>
                <a:ext uri="{FF2B5EF4-FFF2-40B4-BE49-F238E27FC236}">
                  <a16:creationId xmlns:a16="http://schemas.microsoft.com/office/drawing/2014/main" id="{ED4CAFE9-DDC6-11B1-9E59-72A67FB456AD}"/>
                </a:ext>
              </a:extLst>
            </p:cNvPr>
            <p:cNvSpPr/>
            <p:nvPr/>
          </p:nvSpPr>
          <p:spPr>
            <a:xfrm>
              <a:off x="6533241" y="3235808"/>
              <a:ext cx="209573" cy="199438"/>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0000FF"/>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rtl="0" eaLnBrk="1" fontAlgn="auto" latinLnBrk="0" hangingPunct="1">
                <a:lnSpc>
                  <a:spcPct val="90000"/>
                </a:lnSpc>
                <a:spcBef>
                  <a:spcPts val="0"/>
                </a:spcBef>
                <a:spcAft>
                  <a:spcPct val="3500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rPr>
                <a:t>4</a:t>
              </a:r>
              <a:endParaRPr kumimoji="0" 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sym typeface="+mn-lt"/>
              </a:endParaRPr>
            </a:p>
          </p:txBody>
        </p:sp>
        <p:sp>
          <p:nvSpPr>
            <p:cNvPr id="55" name="Freeform 31">
              <a:extLst>
                <a:ext uri="{FF2B5EF4-FFF2-40B4-BE49-F238E27FC236}">
                  <a16:creationId xmlns:a16="http://schemas.microsoft.com/office/drawing/2014/main" id="{D3646118-A502-C857-8469-A838281D4D18}"/>
                </a:ext>
              </a:extLst>
            </p:cNvPr>
            <p:cNvSpPr/>
            <p:nvPr/>
          </p:nvSpPr>
          <p:spPr>
            <a:xfrm>
              <a:off x="9193931" y="3286526"/>
              <a:ext cx="209573" cy="199438"/>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0000FF"/>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rtl="0" eaLnBrk="1" fontAlgn="auto" latinLnBrk="0" hangingPunct="1">
                <a:lnSpc>
                  <a:spcPct val="90000"/>
                </a:lnSpc>
                <a:spcBef>
                  <a:spcPts val="0"/>
                </a:spcBef>
                <a:spcAft>
                  <a:spcPct val="3500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sym typeface="+mn-lt"/>
                </a:rPr>
                <a:t>2</a:t>
              </a:r>
            </a:p>
          </p:txBody>
        </p:sp>
        <p:sp>
          <p:nvSpPr>
            <p:cNvPr id="56" name="Freeform 31">
              <a:extLst>
                <a:ext uri="{FF2B5EF4-FFF2-40B4-BE49-F238E27FC236}">
                  <a16:creationId xmlns:a16="http://schemas.microsoft.com/office/drawing/2014/main" id="{FAF1FB9F-8800-0320-66C2-B8DCBAA66F3B}"/>
                </a:ext>
              </a:extLst>
            </p:cNvPr>
            <p:cNvSpPr/>
            <p:nvPr/>
          </p:nvSpPr>
          <p:spPr>
            <a:xfrm>
              <a:off x="9193931" y="3690105"/>
              <a:ext cx="209573" cy="199438"/>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0000FF"/>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rtl="0" eaLnBrk="1" fontAlgn="auto" latinLnBrk="0" hangingPunct="1">
                <a:lnSpc>
                  <a:spcPct val="90000"/>
                </a:lnSpc>
                <a:spcBef>
                  <a:spcPts val="0"/>
                </a:spcBef>
                <a:spcAft>
                  <a:spcPct val="3500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rPr>
                <a:t>3</a:t>
              </a:r>
              <a:endParaRPr kumimoji="0" lang="en-US" sz="14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sym typeface="+mn-lt"/>
              </a:endParaRPr>
            </a:p>
          </p:txBody>
        </p:sp>
        <p:sp>
          <p:nvSpPr>
            <p:cNvPr id="57" name="Freeform 31">
              <a:extLst>
                <a:ext uri="{FF2B5EF4-FFF2-40B4-BE49-F238E27FC236}">
                  <a16:creationId xmlns:a16="http://schemas.microsoft.com/office/drawing/2014/main" id="{D34763D0-F711-9C27-F990-5835A8BF6D9D}"/>
                </a:ext>
              </a:extLst>
            </p:cNvPr>
            <p:cNvSpPr/>
            <p:nvPr/>
          </p:nvSpPr>
          <p:spPr>
            <a:xfrm>
              <a:off x="9205934" y="2862701"/>
              <a:ext cx="204098" cy="199439"/>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0000FF"/>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rtl="0" eaLnBrk="1" fontAlgn="auto" latinLnBrk="0" hangingPunct="1">
                <a:lnSpc>
                  <a:spcPct val="90000"/>
                </a:lnSpc>
                <a:spcBef>
                  <a:spcPts val="0"/>
                </a:spcBef>
                <a:spcAft>
                  <a:spcPct val="3500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sym typeface="+mn-lt"/>
                </a:rPr>
                <a:t>1</a:t>
              </a:r>
            </a:p>
          </p:txBody>
        </p:sp>
        <p:sp>
          <p:nvSpPr>
            <p:cNvPr id="58" name="Freeform 31">
              <a:extLst>
                <a:ext uri="{FF2B5EF4-FFF2-40B4-BE49-F238E27FC236}">
                  <a16:creationId xmlns:a16="http://schemas.microsoft.com/office/drawing/2014/main" id="{43885793-6B81-2822-C6ED-6A1D583AF4F5}"/>
                </a:ext>
              </a:extLst>
            </p:cNvPr>
            <p:cNvSpPr/>
            <p:nvPr/>
          </p:nvSpPr>
          <p:spPr>
            <a:xfrm>
              <a:off x="9199518" y="4145530"/>
              <a:ext cx="209573" cy="199438"/>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0000FF"/>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rtl="0" eaLnBrk="1" fontAlgn="auto" latinLnBrk="0" hangingPunct="1">
                <a:lnSpc>
                  <a:spcPct val="90000"/>
                </a:lnSpc>
                <a:spcBef>
                  <a:spcPts val="0"/>
                </a:spcBef>
                <a:spcAft>
                  <a:spcPct val="3500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rPr>
                <a:t>4</a:t>
              </a:r>
              <a:endParaRPr kumimoji="0" lang="en-US" sz="14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sym typeface="+mn-lt"/>
              </a:endParaRPr>
            </a:p>
          </p:txBody>
        </p:sp>
        <p:sp>
          <p:nvSpPr>
            <p:cNvPr id="59" name="Freeform 31">
              <a:extLst>
                <a:ext uri="{FF2B5EF4-FFF2-40B4-BE49-F238E27FC236}">
                  <a16:creationId xmlns:a16="http://schemas.microsoft.com/office/drawing/2014/main" id="{AB18917F-44F6-0E42-4DCF-6F7CACC0F7B0}"/>
                </a:ext>
              </a:extLst>
            </p:cNvPr>
            <p:cNvSpPr/>
            <p:nvPr/>
          </p:nvSpPr>
          <p:spPr>
            <a:xfrm>
              <a:off x="9205934" y="4603817"/>
              <a:ext cx="209573" cy="199438"/>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0000FF"/>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rtl="0" eaLnBrk="1" fontAlgn="auto" latinLnBrk="0" hangingPunct="1">
                <a:lnSpc>
                  <a:spcPct val="90000"/>
                </a:lnSpc>
                <a:spcBef>
                  <a:spcPts val="0"/>
                </a:spcBef>
                <a:spcAft>
                  <a:spcPct val="3500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rPr>
                <a:t>5</a:t>
              </a:r>
              <a:endParaRPr kumimoji="0" lang="en-US" sz="14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sym typeface="+mn-lt"/>
              </a:endParaRPr>
            </a:p>
          </p:txBody>
        </p:sp>
        <p:sp>
          <p:nvSpPr>
            <p:cNvPr id="60" name="Freeform 31">
              <a:extLst>
                <a:ext uri="{FF2B5EF4-FFF2-40B4-BE49-F238E27FC236}">
                  <a16:creationId xmlns:a16="http://schemas.microsoft.com/office/drawing/2014/main" id="{34B47836-7FC8-9289-DC9A-F8DF02A104EF}"/>
                </a:ext>
              </a:extLst>
            </p:cNvPr>
            <p:cNvSpPr/>
            <p:nvPr/>
          </p:nvSpPr>
          <p:spPr>
            <a:xfrm>
              <a:off x="9205934" y="5085978"/>
              <a:ext cx="209573" cy="199438"/>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0000FF"/>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rtl="0" eaLnBrk="1" fontAlgn="auto" latinLnBrk="0" hangingPunct="1">
                <a:lnSpc>
                  <a:spcPct val="90000"/>
                </a:lnSpc>
                <a:spcBef>
                  <a:spcPts val="0"/>
                </a:spcBef>
                <a:spcAft>
                  <a:spcPct val="3500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rPr>
                <a:t>6</a:t>
              </a:r>
              <a:endParaRPr kumimoji="0" lang="en-US" sz="14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sym typeface="+mn-lt"/>
              </a:endParaRPr>
            </a:p>
          </p:txBody>
        </p:sp>
        <p:sp>
          <p:nvSpPr>
            <p:cNvPr id="61" name="Freeform 31">
              <a:extLst>
                <a:ext uri="{FF2B5EF4-FFF2-40B4-BE49-F238E27FC236}">
                  <a16:creationId xmlns:a16="http://schemas.microsoft.com/office/drawing/2014/main" id="{1DBEEF5C-2575-DA4F-2AD1-53069F472049}"/>
                </a:ext>
              </a:extLst>
            </p:cNvPr>
            <p:cNvSpPr/>
            <p:nvPr/>
          </p:nvSpPr>
          <p:spPr>
            <a:xfrm>
              <a:off x="8882964" y="5040247"/>
              <a:ext cx="209573" cy="199438"/>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0000FF"/>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rtl="0" eaLnBrk="1" fontAlgn="auto" latinLnBrk="0" hangingPunct="1">
                <a:lnSpc>
                  <a:spcPct val="90000"/>
                </a:lnSpc>
                <a:spcBef>
                  <a:spcPts val="0"/>
                </a:spcBef>
                <a:spcAft>
                  <a:spcPct val="3500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rPr>
                <a:t>7</a:t>
              </a:r>
              <a:endParaRPr kumimoji="0" 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sym typeface="+mn-lt"/>
              </a:endParaRPr>
            </a:p>
          </p:txBody>
        </p:sp>
        <p:sp>
          <p:nvSpPr>
            <p:cNvPr id="62" name="Freeform 31">
              <a:extLst>
                <a:ext uri="{FF2B5EF4-FFF2-40B4-BE49-F238E27FC236}">
                  <a16:creationId xmlns:a16="http://schemas.microsoft.com/office/drawing/2014/main" id="{8BD95FC5-D032-B8AC-19C4-B8852401A1D4}"/>
                </a:ext>
              </a:extLst>
            </p:cNvPr>
            <p:cNvSpPr/>
            <p:nvPr/>
          </p:nvSpPr>
          <p:spPr>
            <a:xfrm>
              <a:off x="8912350" y="2935407"/>
              <a:ext cx="209573" cy="199438"/>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0000FF"/>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rtl="0" eaLnBrk="1" fontAlgn="auto" latinLnBrk="0" hangingPunct="1">
                <a:lnSpc>
                  <a:spcPct val="90000"/>
                </a:lnSpc>
                <a:spcBef>
                  <a:spcPts val="0"/>
                </a:spcBef>
                <a:spcAft>
                  <a:spcPct val="3500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rPr>
                <a:t>6</a:t>
              </a:r>
              <a:endParaRPr kumimoji="0" 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sym typeface="+mn-lt"/>
              </a:endParaRPr>
            </a:p>
          </p:txBody>
        </p:sp>
        <p:sp>
          <p:nvSpPr>
            <p:cNvPr id="63" name="Freeform 31">
              <a:extLst>
                <a:ext uri="{FF2B5EF4-FFF2-40B4-BE49-F238E27FC236}">
                  <a16:creationId xmlns:a16="http://schemas.microsoft.com/office/drawing/2014/main" id="{8ED2C942-1AB8-41D3-ED05-9314EC30A0C9}"/>
                </a:ext>
              </a:extLst>
            </p:cNvPr>
            <p:cNvSpPr/>
            <p:nvPr/>
          </p:nvSpPr>
          <p:spPr>
            <a:xfrm>
              <a:off x="7640744" y="3235808"/>
              <a:ext cx="209573" cy="199438"/>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0000FF"/>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rtl="0" eaLnBrk="1" fontAlgn="auto" latinLnBrk="0" hangingPunct="1">
                <a:lnSpc>
                  <a:spcPct val="90000"/>
                </a:lnSpc>
                <a:spcBef>
                  <a:spcPts val="0"/>
                </a:spcBef>
                <a:spcAft>
                  <a:spcPct val="3500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rPr>
                <a:t>4</a:t>
              </a:r>
              <a:endParaRPr kumimoji="0" 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sym typeface="+mn-lt"/>
              </a:endParaRPr>
            </a:p>
          </p:txBody>
        </p:sp>
        <p:sp>
          <p:nvSpPr>
            <p:cNvPr id="64" name="Text Placeholder 3">
              <a:extLst>
                <a:ext uri="{FF2B5EF4-FFF2-40B4-BE49-F238E27FC236}">
                  <a16:creationId xmlns:a16="http://schemas.microsoft.com/office/drawing/2014/main" id="{B4CAF450-AEE9-1D85-AACE-6950489D1DF0}"/>
                </a:ext>
              </a:extLst>
            </p:cNvPr>
            <p:cNvSpPr txBox="1">
              <a:spLocks/>
            </p:cNvSpPr>
            <p:nvPr/>
          </p:nvSpPr>
          <p:spPr>
            <a:xfrm>
              <a:off x="9409955" y="5538530"/>
              <a:ext cx="581664" cy="171839"/>
            </a:xfrm>
            <a:prstGeom prst="rect">
              <a:avLst/>
            </a:prstGeom>
            <a:noFill/>
          </p:spPr>
          <p:txBody>
            <a:bodyPr wrap="square" lIns="0" tIns="0" rIns="0" bIns="0" anchor="t" anchorCtr="0">
              <a:spAutoFit/>
            </a:bodyPr>
            <a:lstStyle>
              <a:defPPr>
                <a:defRPr lang="en-US"/>
              </a:defPPr>
              <a:lvl1pPr indent="0" defTabSz="914378">
                <a:spcBef>
                  <a:spcPct val="20000"/>
                </a:spcBef>
                <a:buNone/>
                <a:defRPr sz="1200" b="1" baseline="0">
                  <a:solidFill>
                    <a:srgbClr val="C00000"/>
                  </a:solidFill>
                  <a:latin typeface="微软雅黑" panose="020B0503020204020204" pitchFamily="34" charset="-122"/>
                  <a:ea typeface="微软雅黑" panose="020B0503020204020204" pitchFamily="34" charset="-122"/>
                  <a:cs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378" rtl="0" eaLnBrk="1" fontAlgn="auto" latinLnBrk="0" hangingPunct="1">
                <a:lnSpc>
                  <a:spcPct val="100000"/>
                </a:lnSpc>
                <a:spcBef>
                  <a:spcPct val="20000"/>
                </a:spcBef>
                <a:spcAft>
                  <a:spcPts val="0"/>
                </a:spcAft>
                <a:buClrTx/>
                <a:buSzTx/>
                <a:buFontTx/>
                <a:buNone/>
                <a:tabLst/>
                <a:defRPr/>
              </a:pPr>
              <a:r>
                <a:rPr kumimoji="0" lang="zh-CN" altLang="en-US" sz="1600" b="1" i="0" u="none" strike="noStrike" kern="1200" cap="none" spc="0" normalizeH="0" baseline="0" noProof="0" dirty="0">
                  <a:ln>
                    <a:noFill/>
                  </a:ln>
                  <a:solidFill>
                    <a:srgbClr val="0000FF"/>
                  </a:solidFill>
                  <a:effectLst/>
                  <a:uLnTx/>
                  <a:uFillTx/>
                  <a:latin typeface="Microsoft YaHei" panose="020B0503020204020204" pitchFamily="34" charset="-122"/>
                  <a:ea typeface="Microsoft YaHei" panose="020B0503020204020204" pitchFamily="34" charset="-122"/>
                  <a:sym typeface="+mn-lt"/>
                </a:rPr>
                <a:t>信得过</a:t>
              </a:r>
              <a:endParaRPr kumimoji="0" lang="en-US" altLang="zh-CN" sz="1600" b="1" i="0" u="none" strike="noStrike" kern="1200" cap="none" spc="0" normalizeH="0" baseline="0" noProof="0" dirty="0">
                <a:ln>
                  <a:noFill/>
                </a:ln>
                <a:solidFill>
                  <a:srgbClr val="0000FF"/>
                </a:solidFill>
                <a:effectLst/>
                <a:uLnTx/>
                <a:uFillTx/>
                <a:latin typeface="Microsoft YaHei" panose="020B0503020204020204" pitchFamily="34" charset="-122"/>
                <a:ea typeface="Microsoft YaHei" panose="020B0503020204020204" pitchFamily="34" charset="-122"/>
                <a:sym typeface="+mn-lt"/>
              </a:endParaRPr>
            </a:p>
          </p:txBody>
        </p:sp>
        <p:sp>
          <p:nvSpPr>
            <p:cNvPr id="65" name="Freeform 31">
              <a:extLst>
                <a:ext uri="{FF2B5EF4-FFF2-40B4-BE49-F238E27FC236}">
                  <a16:creationId xmlns:a16="http://schemas.microsoft.com/office/drawing/2014/main" id="{C505F00C-F613-FB63-734F-76EC46525C12}"/>
                </a:ext>
              </a:extLst>
            </p:cNvPr>
            <p:cNvSpPr/>
            <p:nvPr/>
          </p:nvSpPr>
          <p:spPr>
            <a:xfrm>
              <a:off x="9194672" y="5518026"/>
              <a:ext cx="209573" cy="199438"/>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0000FF"/>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rtl="0" eaLnBrk="1" fontAlgn="auto" latinLnBrk="0" hangingPunct="1">
                <a:lnSpc>
                  <a:spcPct val="90000"/>
                </a:lnSpc>
                <a:spcBef>
                  <a:spcPts val="0"/>
                </a:spcBef>
                <a:spcAft>
                  <a:spcPct val="3500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rPr>
                <a:t>7</a:t>
              </a:r>
              <a:endParaRPr kumimoji="0" lang="en-US" sz="14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sym typeface="+mn-lt"/>
              </a:endParaRPr>
            </a:p>
          </p:txBody>
        </p:sp>
        <p:sp>
          <p:nvSpPr>
            <p:cNvPr id="66" name="Freeform 31">
              <a:extLst>
                <a:ext uri="{FF2B5EF4-FFF2-40B4-BE49-F238E27FC236}">
                  <a16:creationId xmlns:a16="http://schemas.microsoft.com/office/drawing/2014/main" id="{FBE8F34A-F76F-B0CF-A5D0-09254D8A6213}"/>
                </a:ext>
              </a:extLst>
            </p:cNvPr>
            <p:cNvSpPr/>
            <p:nvPr/>
          </p:nvSpPr>
          <p:spPr>
            <a:xfrm>
              <a:off x="6320062" y="5246580"/>
              <a:ext cx="209573" cy="199438"/>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0000FF"/>
            </a:solidFill>
            <a:ln w="12700" cap="flat" cmpd="sng" algn="ctr">
              <a:solidFill>
                <a:sysClr val="window" lastClr="FFFFFF">
                  <a:hueOff val="0"/>
                  <a:satOff val="0"/>
                  <a:lumOff val="0"/>
                  <a:alphaOff val="0"/>
                </a:sysClr>
              </a:solidFill>
              <a:prstDash val="solid"/>
              <a:miter lim="800000"/>
            </a:ln>
            <a:effectLst/>
          </p:spPr>
          <p:txBody>
            <a:bodyPr spcFirstLastPara="0" vert="horz" wrap="square" lIns="106379" tIns="106379" rIns="106379" bIns="106379" numCol="1" spcCol="1270" anchor="ctr" anchorCtr="0">
              <a:noAutofit/>
            </a:bodyPr>
            <a:lstStyle/>
            <a:p>
              <a:pPr marL="0" marR="0" lvl="0" indent="0" algn="ctr" defTabSz="666734" rtl="0" eaLnBrk="1" fontAlgn="auto" latinLnBrk="0" hangingPunct="1">
                <a:lnSpc>
                  <a:spcPct val="90000"/>
                </a:lnSpc>
                <a:spcBef>
                  <a:spcPts val="0"/>
                </a:spcBef>
                <a:spcAft>
                  <a:spcPct val="3500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ea"/>
                  <a:sym typeface="+mn-lt"/>
                </a:rPr>
                <a:t>5</a:t>
              </a:r>
              <a:endParaRPr kumimoji="0" lang="en-US" sz="1600" b="0"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sym typeface="+mn-lt"/>
              </a:endParaRPr>
            </a:p>
          </p:txBody>
        </p:sp>
        <p:sp>
          <p:nvSpPr>
            <p:cNvPr id="67" name="矩形 66">
              <a:extLst>
                <a:ext uri="{FF2B5EF4-FFF2-40B4-BE49-F238E27FC236}">
                  <a16:creationId xmlns:a16="http://schemas.microsoft.com/office/drawing/2014/main" id="{8554B09F-9DC8-13B1-1D48-2BD4D1C2A301}"/>
                </a:ext>
              </a:extLst>
            </p:cNvPr>
            <p:cNvSpPr/>
            <p:nvPr/>
          </p:nvSpPr>
          <p:spPr bwMode="auto">
            <a:xfrm>
              <a:off x="6905948" y="4735009"/>
              <a:ext cx="813935" cy="218692"/>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ctr"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硬件密态</a:t>
              </a:r>
            </a:p>
          </p:txBody>
        </p:sp>
        <p:sp>
          <p:nvSpPr>
            <p:cNvPr id="68" name="矩形 67">
              <a:extLst>
                <a:ext uri="{FF2B5EF4-FFF2-40B4-BE49-F238E27FC236}">
                  <a16:creationId xmlns:a16="http://schemas.microsoft.com/office/drawing/2014/main" id="{956EF7E4-EBD8-A314-6568-99B3DFBE14FE}"/>
                </a:ext>
              </a:extLst>
            </p:cNvPr>
            <p:cNvSpPr/>
            <p:nvPr/>
          </p:nvSpPr>
          <p:spPr bwMode="auto">
            <a:xfrm>
              <a:off x="5160872" y="5492834"/>
              <a:ext cx="1152739" cy="376513"/>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中心化防篡改机制</a:t>
              </a:r>
            </a:p>
          </p:txBody>
        </p:sp>
        <p:sp>
          <p:nvSpPr>
            <p:cNvPr id="69" name="矩形 68">
              <a:extLst>
                <a:ext uri="{FF2B5EF4-FFF2-40B4-BE49-F238E27FC236}">
                  <a16:creationId xmlns:a16="http://schemas.microsoft.com/office/drawing/2014/main" id="{ACE462A0-A0FD-6202-17C4-3FFC01170C57}"/>
                </a:ext>
              </a:extLst>
            </p:cNvPr>
            <p:cNvSpPr/>
            <p:nvPr/>
          </p:nvSpPr>
          <p:spPr bwMode="auto">
            <a:xfrm>
              <a:off x="4664793" y="4748490"/>
              <a:ext cx="885973" cy="181978"/>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ctr"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内置角色机制</a:t>
              </a:r>
            </a:p>
          </p:txBody>
        </p:sp>
        <p:sp>
          <p:nvSpPr>
            <p:cNvPr id="70" name="矩形 69">
              <a:extLst>
                <a:ext uri="{FF2B5EF4-FFF2-40B4-BE49-F238E27FC236}">
                  <a16:creationId xmlns:a16="http://schemas.microsoft.com/office/drawing/2014/main" id="{C6A4F0DA-58AE-57ED-B6C8-23DF4A3EC21D}"/>
                </a:ext>
              </a:extLst>
            </p:cNvPr>
            <p:cNvSpPr/>
            <p:nvPr/>
          </p:nvSpPr>
          <p:spPr bwMode="auto">
            <a:xfrm>
              <a:off x="2568032" y="4345066"/>
              <a:ext cx="822332" cy="292782"/>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Huawei Sans Light" panose="020C0303030203020204" pitchFamily="34" charset="0"/>
                </a:rPr>
                <a:t>AI SQL</a:t>
              </a: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防注入</a:t>
              </a:r>
            </a:p>
          </p:txBody>
        </p:sp>
        <p:sp>
          <p:nvSpPr>
            <p:cNvPr id="71" name="矩形 70">
              <a:extLst>
                <a:ext uri="{FF2B5EF4-FFF2-40B4-BE49-F238E27FC236}">
                  <a16:creationId xmlns:a16="http://schemas.microsoft.com/office/drawing/2014/main" id="{9EE5C53A-6364-0486-63BC-5E7E3D5C5EDD}"/>
                </a:ext>
              </a:extLst>
            </p:cNvPr>
            <p:cNvSpPr/>
            <p:nvPr/>
          </p:nvSpPr>
          <p:spPr bwMode="auto">
            <a:xfrm>
              <a:off x="8057656" y="4558243"/>
              <a:ext cx="878268" cy="231462"/>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ctr"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数据库水印</a:t>
              </a:r>
            </a:p>
          </p:txBody>
        </p:sp>
        <p:sp>
          <p:nvSpPr>
            <p:cNvPr id="72" name="矩形 71">
              <a:extLst>
                <a:ext uri="{FF2B5EF4-FFF2-40B4-BE49-F238E27FC236}">
                  <a16:creationId xmlns:a16="http://schemas.microsoft.com/office/drawing/2014/main" id="{D7AA3B9C-6CE6-2DFA-CA33-488775C9A37F}"/>
                </a:ext>
              </a:extLst>
            </p:cNvPr>
            <p:cNvSpPr/>
            <p:nvPr/>
          </p:nvSpPr>
          <p:spPr bwMode="auto">
            <a:xfrm>
              <a:off x="2565092" y="5557756"/>
              <a:ext cx="822332" cy="260605"/>
            </a:xfrm>
            <a:prstGeom prst="rect">
              <a:avLst/>
            </a:prstGeom>
            <a:noFill/>
            <a:ln w="3175" algn="ctr">
              <a:solidFill>
                <a:schemeClr val="tx1"/>
              </a:solidFill>
              <a:round/>
              <a:headEnd/>
              <a:tailEnd/>
            </a:ln>
            <a:effectLst/>
          </p:spPr>
          <p:txBody>
            <a:bodyPr rot="0" spcFirstLastPara="0" vertOverflow="overflow" horzOverflow="overflow" vert="horz" wrap="square" lIns="35982" tIns="36107" rIns="35982" bIns="36107" numCol="1" spcCol="0" rtlCol="0" fromWordArt="0" anchor="ctr" anchorCtr="1" forceAA="0" compatLnSpc="1">
              <a:prstTxWarp prst="textNoShape">
                <a:avLst/>
              </a:prstTxWarp>
              <a:noAutofit/>
            </a:bodyPr>
            <a:lstStyle/>
            <a:p>
              <a:pPr marL="0" marR="0" lvl="0" indent="0" algn="l" defTabSz="724085"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rial" pitchFamily="34" charset="0"/>
                </a:rPr>
                <a:t>敏感数据发现</a:t>
              </a:r>
            </a:p>
          </p:txBody>
        </p:sp>
        <p:sp>
          <p:nvSpPr>
            <p:cNvPr id="73" name="TextBox 87">
              <a:extLst>
                <a:ext uri="{FF2B5EF4-FFF2-40B4-BE49-F238E27FC236}">
                  <a16:creationId xmlns:a16="http://schemas.microsoft.com/office/drawing/2014/main" id="{D101111D-1F17-B768-2921-AAF65AD62835}"/>
                </a:ext>
              </a:extLst>
            </p:cNvPr>
            <p:cNvSpPr txBox="1"/>
            <p:nvPr/>
          </p:nvSpPr>
          <p:spPr>
            <a:xfrm>
              <a:off x="4696552" y="2810070"/>
              <a:ext cx="2878697" cy="257759"/>
            </a:xfrm>
            <a:prstGeom prst="rect">
              <a:avLst/>
            </a:prstGeom>
            <a:noFill/>
            <a:ln>
              <a:noFill/>
            </a:ln>
          </p:spPr>
          <p:txBody>
            <a:bodyPr wrap="square" rtlCol="0" anchor="ctr">
              <a:spAutoFit/>
            </a:bodyPr>
            <a:lstStyle/>
            <a:p>
              <a:pPr marL="0" marR="0" lvl="0" indent="0" algn="ctr" defTabSz="767881" rtl="0" eaLnBrk="1" fontAlgn="auto" latinLnBrk="0" hangingPunct="1">
                <a:lnSpc>
                  <a:spcPct val="10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srgbClr val="000000">
                      <a:lumMod val="75000"/>
                      <a:lumOff val="25000"/>
                    </a:srgbClr>
                  </a:solidFill>
                  <a:effectLst/>
                  <a:uLnTx/>
                  <a:uFillTx/>
                  <a:latin typeface="Microsoft YaHei" panose="020B0503020204020204" pitchFamily="34" charset="-122"/>
                  <a:ea typeface="Microsoft YaHei" panose="020B0503020204020204" pitchFamily="34" charset="-122"/>
                </a:rPr>
                <a:t>数据库多层级安全防御架构</a:t>
              </a:r>
            </a:p>
          </p:txBody>
        </p:sp>
        <p:grpSp>
          <p:nvGrpSpPr>
            <p:cNvPr id="74" name="组合 73">
              <a:extLst>
                <a:ext uri="{FF2B5EF4-FFF2-40B4-BE49-F238E27FC236}">
                  <a16:creationId xmlns:a16="http://schemas.microsoft.com/office/drawing/2014/main" id="{15EC69BE-AFFD-4B87-CEF5-04D8FC6F0EBE}"/>
                </a:ext>
              </a:extLst>
            </p:cNvPr>
            <p:cNvGrpSpPr/>
            <p:nvPr/>
          </p:nvGrpSpPr>
          <p:grpSpPr>
            <a:xfrm>
              <a:off x="8187208" y="3196519"/>
              <a:ext cx="680977" cy="435370"/>
              <a:chOff x="9475023" y="1278384"/>
              <a:chExt cx="725263" cy="652392"/>
            </a:xfrm>
          </p:grpSpPr>
          <p:grpSp>
            <p:nvGrpSpPr>
              <p:cNvPr id="75" name="组合 74">
                <a:extLst>
                  <a:ext uri="{FF2B5EF4-FFF2-40B4-BE49-F238E27FC236}">
                    <a16:creationId xmlns:a16="http://schemas.microsoft.com/office/drawing/2014/main" id="{3385691E-5E39-682A-EF7A-3C396893B3C4}"/>
                  </a:ext>
                </a:extLst>
              </p:cNvPr>
              <p:cNvGrpSpPr/>
              <p:nvPr/>
            </p:nvGrpSpPr>
            <p:grpSpPr>
              <a:xfrm>
                <a:off x="9552158" y="1278384"/>
                <a:ext cx="414694" cy="414000"/>
                <a:chOff x="2868613" y="1604962"/>
                <a:chExt cx="862013" cy="895351"/>
              </a:xfrm>
              <a:solidFill>
                <a:srgbClr val="0070C0"/>
              </a:solidFill>
            </p:grpSpPr>
            <p:sp>
              <p:nvSpPr>
                <p:cNvPr id="77" name="Freeform 17">
                  <a:extLst>
                    <a:ext uri="{FF2B5EF4-FFF2-40B4-BE49-F238E27FC236}">
                      <a16:creationId xmlns:a16="http://schemas.microsoft.com/office/drawing/2014/main" id="{29122DEC-8428-28AB-DDB4-ED7413A1615B}"/>
                    </a:ext>
                  </a:extLst>
                </p:cNvPr>
                <p:cNvSpPr>
                  <a:spLocks/>
                </p:cNvSpPr>
                <p:nvPr/>
              </p:nvSpPr>
              <p:spPr bwMode="auto">
                <a:xfrm>
                  <a:off x="3146426" y="2030412"/>
                  <a:ext cx="584200" cy="469900"/>
                </a:xfrm>
                <a:custGeom>
                  <a:avLst/>
                  <a:gdLst>
                    <a:gd name="T0" fmla="*/ 198 w 335"/>
                    <a:gd name="T1" fmla="*/ 8 h 270"/>
                    <a:gd name="T2" fmla="*/ 190 w 335"/>
                    <a:gd name="T3" fmla="*/ 12 h 270"/>
                    <a:gd name="T4" fmla="*/ 160 w 335"/>
                    <a:gd name="T5" fmla="*/ 145 h 270"/>
                    <a:gd name="T6" fmla="*/ 149 w 335"/>
                    <a:gd name="T7" fmla="*/ 47 h 270"/>
                    <a:gd name="T8" fmla="*/ 152 w 335"/>
                    <a:gd name="T9" fmla="*/ 36 h 270"/>
                    <a:gd name="T10" fmla="*/ 145 w 335"/>
                    <a:gd name="T11" fmla="*/ 24 h 270"/>
                    <a:gd name="T12" fmla="*/ 129 w 335"/>
                    <a:gd name="T13" fmla="*/ 24 h 270"/>
                    <a:gd name="T14" fmla="*/ 122 w 335"/>
                    <a:gd name="T15" fmla="*/ 36 h 270"/>
                    <a:gd name="T16" fmla="*/ 126 w 335"/>
                    <a:gd name="T17" fmla="*/ 45 h 270"/>
                    <a:gd name="T18" fmla="*/ 113 w 335"/>
                    <a:gd name="T19" fmla="*/ 138 h 270"/>
                    <a:gd name="T20" fmla="*/ 112 w 335"/>
                    <a:gd name="T21" fmla="*/ 144 h 270"/>
                    <a:gd name="T22" fmla="*/ 94 w 335"/>
                    <a:gd name="T23" fmla="*/ 74 h 270"/>
                    <a:gd name="T24" fmla="*/ 0 w 335"/>
                    <a:gd name="T25" fmla="*/ 127 h 270"/>
                    <a:gd name="T26" fmla="*/ 7 w 335"/>
                    <a:gd name="T27" fmla="*/ 236 h 270"/>
                    <a:gd name="T28" fmla="*/ 10 w 335"/>
                    <a:gd name="T29" fmla="*/ 270 h 270"/>
                    <a:gd name="T30" fmla="*/ 252 w 335"/>
                    <a:gd name="T31" fmla="*/ 270 h 270"/>
                    <a:gd name="T32" fmla="*/ 262 w 335"/>
                    <a:gd name="T33" fmla="*/ 126 h 270"/>
                    <a:gd name="T34" fmla="*/ 262 w 335"/>
                    <a:gd name="T35" fmla="*/ 125 h 270"/>
                    <a:gd name="T36" fmla="*/ 269 w 335"/>
                    <a:gd name="T37" fmla="*/ 116 h 270"/>
                    <a:gd name="T38" fmla="*/ 271 w 335"/>
                    <a:gd name="T39" fmla="*/ 270 h 270"/>
                    <a:gd name="T40" fmla="*/ 318 w 335"/>
                    <a:gd name="T41" fmla="*/ 270 h 270"/>
                    <a:gd name="T42" fmla="*/ 333 w 335"/>
                    <a:gd name="T43" fmla="*/ 65 h 270"/>
                    <a:gd name="T44" fmla="*/ 198 w 335"/>
                    <a:gd name="T45" fmla="*/ 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5" h="270">
                      <a:moveTo>
                        <a:pt x="198" y="8"/>
                      </a:moveTo>
                      <a:cubicBezTo>
                        <a:pt x="198" y="8"/>
                        <a:pt x="195" y="10"/>
                        <a:pt x="190" y="12"/>
                      </a:cubicBezTo>
                      <a:cubicBezTo>
                        <a:pt x="160" y="145"/>
                        <a:pt x="160" y="145"/>
                        <a:pt x="160" y="145"/>
                      </a:cubicBezTo>
                      <a:cubicBezTo>
                        <a:pt x="149" y="47"/>
                        <a:pt x="149" y="47"/>
                        <a:pt x="149" y="47"/>
                      </a:cubicBezTo>
                      <a:cubicBezTo>
                        <a:pt x="152" y="36"/>
                        <a:pt x="152" y="36"/>
                        <a:pt x="152" y="36"/>
                      </a:cubicBezTo>
                      <a:cubicBezTo>
                        <a:pt x="145" y="24"/>
                        <a:pt x="145" y="24"/>
                        <a:pt x="145" y="24"/>
                      </a:cubicBezTo>
                      <a:cubicBezTo>
                        <a:pt x="129" y="24"/>
                        <a:pt x="129" y="24"/>
                        <a:pt x="129" y="24"/>
                      </a:cubicBezTo>
                      <a:cubicBezTo>
                        <a:pt x="122" y="36"/>
                        <a:pt x="122" y="36"/>
                        <a:pt x="122" y="36"/>
                      </a:cubicBezTo>
                      <a:cubicBezTo>
                        <a:pt x="126" y="45"/>
                        <a:pt x="126" y="45"/>
                        <a:pt x="126" y="45"/>
                      </a:cubicBezTo>
                      <a:cubicBezTo>
                        <a:pt x="113" y="138"/>
                        <a:pt x="113" y="138"/>
                        <a:pt x="113" y="138"/>
                      </a:cubicBezTo>
                      <a:cubicBezTo>
                        <a:pt x="112" y="144"/>
                        <a:pt x="112" y="144"/>
                        <a:pt x="112" y="144"/>
                      </a:cubicBezTo>
                      <a:cubicBezTo>
                        <a:pt x="94" y="74"/>
                        <a:pt x="94" y="74"/>
                        <a:pt x="94" y="74"/>
                      </a:cubicBezTo>
                      <a:cubicBezTo>
                        <a:pt x="70" y="103"/>
                        <a:pt x="36" y="122"/>
                        <a:pt x="0" y="127"/>
                      </a:cubicBezTo>
                      <a:cubicBezTo>
                        <a:pt x="7" y="236"/>
                        <a:pt x="7" y="236"/>
                        <a:pt x="7" y="236"/>
                      </a:cubicBezTo>
                      <a:cubicBezTo>
                        <a:pt x="8" y="248"/>
                        <a:pt x="9" y="259"/>
                        <a:pt x="10" y="270"/>
                      </a:cubicBezTo>
                      <a:cubicBezTo>
                        <a:pt x="252" y="270"/>
                        <a:pt x="252" y="270"/>
                        <a:pt x="252" y="270"/>
                      </a:cubicBezTo>
                      <a:cubicBezTo>
                        <a:pt x="262" y="126"/>
                        <a:pt x="262" y="126"/>
                        <a:pt x="262" y="126"/>
                      </a:cubicBezTo>
                      <a:cubicBezTo>
                        <a:pt x="262" y="125"/>
                        <a:pt x="262" y="125"/>
                        <a:pt x="262" y="125"/>
                      </a:cubicBezTo>
                      <a:cubicBezTo>
                        <a:pt x="264" y="121"/>
                        <a:pt x="267" y="118"/>
                        <a:pt x="269" y="116"/>
                      </a:cubicBezTo>
                      <a:cubicBezTo>
                        <a:pt x="273" y="111"/>
                        <a:pt x="273" y="200"/>
                        <a:pt x="271" y="270"/>
                      </a:cubicBezTo>
                      <a:cubicBezTo>
                        <a:pt x="318" y="270"/>
                        <a:pt x="318" y="270"/>
                        <a:pt x="318" y="270"/>
                      </a:cubicBezTo>
                      <a:cubicBezTo>
                        <a:pt x="326" y="191"/>
                        <a:pt x="335" y="79"/>
                        <a:pt x="333" y="65"/>
                      </a:cubicBezTo>
                      <a:cubicBezTo>
                        <a:pt x="329" y="53"/>
                        <a:pt x="256" y="0"/>
                        <a:pt x="19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l" defTabSz="767881"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424953"/>
                    </a:solidFill>
                    <a:effectLst/>
                    <a:uLnTx/>
                    <a:uFillTx/>
                    <a:latin typeface="Microsoft YaHei" panose="020B0503020204020204" pitchFamily="34" charset="-122"/>
                    <a:ea typeface="Microsoft YaHei" panose="020B0503020204020204" pitchFamily="34" charset="-122"/>
                  </a:endParaRPr>
                </a:p>
              </p:txBody>
            </p:sp>
            <p:sp>
              <p:nvSpPr>
                <p:cNvPr id="78" name="Freeform 18">
                  <a:extLst>
                    <a:ext uri="{FF2B5EF4-FFF2-40B4-BE49-F238E27FC236}">
                      <a16:creationId xmlns:a16="http://schemas.microsoft.com/office/drawing/2014/main" id="{1929E2D8-EE2F-BC31-5E29-8E4DF8E9EE68}"/>
                    </a:ext>
                  </a:extLst>
                </p:cNvPr>
                <p:cNvSpPr>
                  <a:spLocks/>
                </p:cNvSpPr>
                <p:nvPr/>
              </p:nvSpPr>
              <p:spPr bwMode="auto">
                <a:xfrm>
                  <a:off x="3059113" y="2252662"/>
                  <a:ext cx="82550" cy="247650"/>
                </a:xfrm>
                <a:custGeom>
                  <a:avLst/>
                  <a:gdLst>
                    <a:gd name="T0" fmla="*/ 42 w 47"/>
                    <a:gd name="T1" fmla="*/ 0 h 142"/>
                    <a:gd name="T2" fmla="*/ 39 w 47"/>
                    <a:gd name="T3" fmla="*/ 0 h 142"/>
                    <a:gd name="T4" fmla="*/ 38 w 47"/>
                    <a:gd name="T5" fmla="*/ 7 h 142"/>
                    <a:gd name="T6" fmla="*/ 0 w 47"/>
                    <a:gd name="T7" fmla="*/ 142 h 142"/>
                    <a:gd name="T8" fmla="*/ 47 w 47"/>
                    <a:gd name="T9" fmla="*/ 142 h 142"/>
                    <a:gd name="T10" fmla="*/ 42 w 47"/>
                    <a:gd name="T11" fmla="*/ 0 h 142"/>
                  </a:gdLst>
                  <a:ahLst/>
                  <a:cxnLst>
                    <a:cxn ang="0">
                      <a:pos x="T0" y="T1"/>
                    </a:cxn>
                    <a:cxn ang="0">
                      <a:pos x="T2" y="T3"/>
                    </a:cxn>
                    <a:cxn ang="0">
                      <a:pos x="T4" y="T5"/>
                    </a:cxn>
                    <a:cxn ang="0">
                      <a:pos x="T6" y="T7"/>
                    </a:cxn>
                    <a:cxn ang="0">
                      <a:pos x="T8" y="T9"/>
                    </a:cxn>
                    <a:cxn ang="0">
                      <a:pos x="T10" y="T11"/>
                    </a:cxn>
                  </a:cxnLst>
                  <a:rect l="0" t="0" r="r" b="b"/>
                  <a:pathLst>
                    <a:path w="47" h="142">
                      <a:moveTo>
                        <a:pt x="42" y="0"/>
                      </a:moveTo>
                      <a:cubicBezTo>
                        <a:pt x="41" y="0"/>
                        <a:pt x="40" y="0"/>
                        <a:pt x="39" y="0"/>
                      </a:cubicBezTo>
                      <a:cubicBezTo>
                        <a:pt x="39" y="2"/>
                        <a:pt x="39" y="5"/>
                        <a:pt x="38" y="7"/>
                      </a:cubicBezTo>
                      <a:cubicBezTo>
                        <a:pt x="0" y="142"/>
                        <a:pt x="0" y="142"/>
                        <a:pt x="0" y="142"/>
                      </a:cubicBezTo>
                      <a:cubicBezTo>
                        <a:pt x="47" y="142"/>
                        <a:pt x="47" y="142"/>
                        <a:pt x="47" y="142"/>
                      </a:cubicBezTo>
                      <a:cubicBezTo>
                        <a:pt x="44" y="89"/>
                        <a:pt x="41" y="26"/>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l" defTabSz="767881"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424953"/>
                    </a:solidFill>
                    <a:effectLst/>
                    <a:uLnTx/>
                    <a:uFillTx/>
                    <a:latin typeface="Microsoft YaHei" panose="020B0503020204020204" pitchFamily="34" charset="-122"/>
                    <a:ea typeface="Microsoft YaHei" panose="020B0503020204020204" pitchFamily="34" charset="-122"/>
                  </a:endParaRPr>
                </a:p>
              </p:txBody>
            </p:sp>
            <p:sp>
              <p:nvSpPr>
                <p:cNvPr id="79" name="Freeform 19">
                  <a:extLst>
                    <a:ext uri="{FF2B5EF4-FFF2-40B4-BE49-F238E27FC236}">
                      <a16:creationId xmlns:a16="http://schemas.microsoft.com/office/drawing/2014/main" id="{B82CB01D-231C-BBA1-EA62-1D947F0CD053}"/>
                    </a:ext>
                  </a:extLst>
                </p:cNvPr>
                <p:cNvSpPr>
                  <a:spLocks/>
                </p:cNvSpPr>
                <p:nvPr/>
              </p:nvSpPr>
              <p:spPr bwMode="auto">
                <a:xfrm>
                  <a:off x="3081338" y="2057400"/>
                  <a:ext cx="117475" cy="55563"/>
                </a:xfrm>
                <a:custGeom>
                  <a:avLst/>
                  <a:gdLst>
                    <a:gd name="T0" fmla="*/ 67 w 67"/>
                    <a:gd name="T1" fmla="*/ 0 h 32"/>
                    <a:gd name="T2" fmla="*/ 0 w 67"/>
                    <a:gd name="T3" fmla="*/ 25 h 32"/>
                    <a:gd name="T4" fmla="*/ 67 w 67"/>
                    <a:gd name="T5" fmla="*/ 0 h 32"/>
                  </a:gdLst>
                  <a:ahLst/>
                  <a:cxnLst>
                    <a:cxn ang="0">
                      <a:pos x="T0" y="T1"/>
                    </a:cxn>
                    <a:cxn ang="0">
                      <a:pos x="T2" y="T3"/>
                    </a:cxn>
                    <a:cxn ang="0">
                      <a:pos x="T4" y="T5"/>
                    </a:cxn>
                  </a:cxnLst>
                  <a:rect l="0" t="0" r="r" b="b"/>
                  <a:pathLst>
                    <a:path w="67" h="32">
                      <a:moveTo>
                        <a:pt x="67" y="0"/>
                      </a:moveTo>
                      <a:cubicBezTo>
                        <a:pt x="42" y="5"/>
                        <a:pt x="18" y="13"/>
                        <a:pt x="0" y="25"/>
                      </a:cubicBezTo>
                      <a:cubicBezTo>
                        <a:pt x="26" y="32"/>
                        <a:pt x="53" y="21"/>
                        <a:pt x="6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l" defTabSz="767881"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424953"/>
                    </a:solidFill>
                    <a:effectLst/>
                    <a:uLnTx/>
                    <a:uFillTx/>
                    <a:latin typeface="Microsoft YaHei" panose="020B0503020204020204" pitchFamily="34" charset="-122"/>
                    <a:ea typeface="Microsoft YaHei" panose="020B0503020204020204" pitchFamily="34" charset="-122"/>
                  </a:endParaRPr>
                </a:p>
              </p:txBody>
            </p:sp>
            <p:sp>
              <p:nvSpPr>
                <p:cNvPr id="80" name="Freeform 20">
                  <a:extLst>
                    <a:ext uri="{FF2B5EF4-FFF2-40B4-BE49-F238E27FC236}">
                      <a16:creationId xmlns:a16="http://schemas.microsoft.com/office/drawing/2014/main" id="{F612941F-4BD8-C304-2283-03CD80099D51}"/>
                    </a:ext>
                  </a:extLst>
                </p:cNvPr>
                <p:cNvSpPr>
                  <a:spLocks/>
                </p:cNvSpPr>
                <p:nvPr/>
              </p:nvSpPr>
              <p:spPr bwMode="auto">
                <a:xfrm>
                  <a:off x="3232151" y="1604962"/>
                  <a:ext cx="304800" cy="442913"/>
                </a:xfrm>
                <a:custGeom>
                  <a:avLst/>
                  <a:gdLst>
                    <a:gd name="T0" fmla="*/ 87 w 175"/>
                    <a:gd name="T1" fmla="*/ 254 h 254"/>
                    <a:gd name="T2" fmla="*/ 163 w 175"/>
                    <a:gd name="T3" fmla="*/ 166 h 254"/>
                    <a:gd name="T4" fmla="*/ 168 w 175"/>
                    <a:gd name="T5" fmla="*/ 175 h 254"/>
                    <a:gd name="T6" fmla="*/ 175 w 175"/>
                    <a:gd name="T7" fmla="*/ 146 h 254"/>
                    <a:gd name="T8" fmla="*/ 168 w 175"/>
                    <a:gd name="T9" fmla="*/ 118 h 254"/>
                    <a:gd name="T10" fmla="*/ 166 w 175"/>
                    <a:gd name="T11" fmla="*/ 119 h 254"/>
                    <a:gd name="T12" fmla="*/ 165 w 175"/>
                    <a:gd name="T13" fmla="*/ 95 h 254"/>
                    <a:gd name="T14" fmla="*/ 100 w 175"/>
                    <a:gd name="T15" fmla="*/ 78 h 254"/>
                    <a:gd name="T16" fmla="*/ 109 w 175"/>
                    <a:gd name="T17" fmla="*/ 82 h 254"/>
                    <a:gd name="T18" fmla="*/ 172 w 175"/>
                    <a:gd name="T19" fmla="*/ 61 h 254"/>
                    <a:gd name="T20" fmla="*/ 28 w 175"/>
                    <a:gd name="T21" fmla="*/ 46 h 254"/>
                    <a:gd name="T22" fmla="*/ 0 w 175"/>
                    <a:gd name="T23" fmla="*/ 65 h 254"/>
                    <a:gd name="T24" fmla="*/ 19 w 175"/>
                    <a:gd name="T25" fmla="*/ 64 h 254"/>
                    <a:gd name="T26" fmla="*/ 6 w 175"/>
                    <a:gd name="T27" fmla="*/ 99 h 254"/>
                    <a:gd name="T28" fmla="*/ 75 w 175"/>
                    <a:gd name="T29" fmla="*/ 252 h 254"/>
                    <a:gd name="T30" fmla="*/ 87 w 175"/>
                    <a:gd name="T31"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5" h="254">
                      <a:moveTo>
                        <a:pt x="87" y="254"/>
                      </a:moveTo>
                      <a:cubicBezTo>
                        <a:pt x="116" y="254"/>
                        <a:pt x="157" y="220"/>
                        <a:pt x="163" y="166"/>
                      </a:cubicBezTo>
                      <a:cubicBezTo>
                        <a:pt x="164" y="172"/>
                        <a:pt x="166" y="175"/>
                        <a:pt x="168" y="175"/>
                      </a:cubicBezTo>
                      <a:cubicBezTo>
                        <a:pt x="172" y="175"/>
                        <a:pt x="175" y="162"/>
                        <a:pt x="175" y="146"/>
                      </a:cubicBezTo>
                      <a:cubicBezTo>
                        <a:pt x="175" y="131"/>
                        <a:pt x="172" y="118"/>
                        <a:pt x="168" y="118"/>
                      </a:cubicBezTo>
                      <a:cubicBezTo>
                        <a:pt x="167" y="118"/>
                        <a:pt x="166" y="118"/>
                        <a:pt x="166" y="119"/>
                      </a:cubicBezTo>
                      <a:cubicBezTo>
                        <a:pt x="166" y="112"/>
                        <a:pt x="166" y="104"/>
                        <a:pt x="165" y="95"/>
                      </a:cubicBezTo>
                      <a:cubicBezTo>
                        <a:pt x="152" y="105"/>
                        <a:pt x="127" y="91"/>
                        <a:pt x="100" y="78"/>
                      </a:cubicBezTo>
                      <a:cubicBezTo>
                        <a:pt x="103" y="79"/>
                        <a:pt x="106" y="81"/>
                        <a:pt x="109" y="82"/>
                      </a:cubicBezTo>
                      <a:cubicBezTo>
                        <a:pt x="154" y="106"/>
                        <a:pt x="172" y="61"/>
                        <a:pt x="172" y="61"/>
                      </a:cubicBezTo>
                      <a:cubicBezTo>
                        <a:pt x="172" y="61"/>
                        <a:pt x="117" y="0"/>
                        <a:pt x="28" y="46"/>
                      </a:cubicBezTo>
                      <a:cubicBezTo>
                        <a:pt x="20" y="50"/>
                        <a:pt x="9" y="61"/>
                        <a:pt x="0" y="65"/>
                      </a:cubicBezTo>
                      <a:cubicBezTo>
                        <a:pt x="0" y="65"/>
                        <a:pt x="7" y="64"/>
                        <a:pt x="19" y="64"/>
                      </a:cubicBezTo>
                      <a:cubicBezTo>
                        <a:pt x="10" y="70"/>
                        <a:pt x="5" y="81"/>
                        <a:pt x="6" y="99"/>
                      </a:cubicBezTo>
                      <a:cubicBezTo>
                        <a:pt x="58" y="130"/>
                        <a:pt x="86" y="191"/>
                        <a:pt x="75" y="252"/>
                      </a:cubicBezTo>
                      <a:cubicBezTo>
                        <a:pt x="79" y="253"/>
                        <a:pt x="83" y="254"/>
                        <a:pt x="87" y="2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l" defTabSz="767881"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424953"/>
                    </a:solidFill>
                    <a:effectLst/>
                    <a:uLnTx/>
                    <a:uFillTx/>
                    <a:latin typeface="Microsoft YaHei" panose="020B0503020204020204" pitchFamily="34" charset="-122"/>
                    <a:ea typeface="Microsoft YaHei" panose="020B0503020204020204" pitchFamily="34" charset="-122"/>
                  </a:endParaRPr>
                </a:p>
              </p:txBody>
            </p:sp>
            <p:sp>
              <p:nvSpPr>
                <p:cNvPr id="81" name="Freeform 21">
                  <a:extLst>
                    <a:ext uri="{FF2B5EF4-FFF2-40B4-BE49-F238E27FC236}">
                      <a16:creationId xmlns:a16="http://schemas.microsoft.com/office/drawing/2014/main" id="{C848C25B-935B-1830-47B6-42B1E30ABF02}"/>
                    </a:ext>
                  </a:extLst>
                </p:cNvPr>
                <p:cNvSpPr>
                  <a:spLocks noEditPoints="1"/>
                </p:cNvSpPr>
                <p:nvPr/>
              </p:nvSpPr>
              <p:spPr bwMode="auto">
                <a:xfrm>
                  <a:off x="2868613" y="1751012"/>
                  <a:ext cx="487363" cy="474663"/>
                </a:xfrm>
                <a:custGeom>
                  <a:avLst/>
                  <a:gdLst>
                    <a:gd name="T0" fmla="*/ 77 w 279"/>
                    <a:gd name="T1" fmla="*/ 251 h 272"/>
                    <a:gd name="T2" fmla="*/ 79 w 279"/>
                    <a:gd name="T3" fmla="*/ 252 h 272"/>
                    <a:gd name="T4" fmla="*/ 125 w 279"/>
                    <a:gd name="T5" fmla="*/ 266 h 272"/>
                    <a:gd name="T6" fmla="*/ 258 w 279"/>
                    <a:gd name="T7" fmla="*/ 179 h 272"/>
                    <a:gd name="T8" fmla="*/ 176 w 279"/>
                    <a:gd name="T9" fmla="*/ 21 h 272"/>
                    <a:gd name="T10" fmla="*/ 18 w 279"/>
                    <a:gd name="T11" fmla="*/ 103 h 272"/>
                    <a:gd name="T12" fmla="*/ 77 w 279"/>
                    <a:gd name="T13" fmla="*/ 251 h 272"/>
                    <a:gd name="T14" fmla="*/ 59 w 279"/>
                    <a:gd name="T15" fmla="*/ 116 h 272"/>
                    <a:gd name="T16" fmla="*/ 163 w 279"/>
                    <a:gd name="T17" fmla="*/ 62 h 272"/>
                    <a:gd name="T18" fmla="*/ 163 w 279"/>
                    <a:gd name="T19" fmla="*/ 62 h 272"/>
                    <a:gd name="T20" fmla="*/ 218 w 279"/>
                    <a:gd name="T21" fmla="*/ 166 h 272"/>
                    <a:gd name="T22" fmla="*/ 113 w 279"/>
                    <a:gd name="T23" fmla="*/ 221 h 272"/>
                    <a:gd name="T24" fmla="*/ 59 w 279"/>
                    <a:gd name="T25" fmla="*/ 11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272">
                      <a:moveTo>
                        <a:pt x="77" y="251"/>
                      </a:moveTo>
                      <a:cubicBezTo>
                        <a:pt x="78" y="251"/>
                        <a:pt x="78" y="251"/>
                        <a:pt x="79" y="252"/>
                      </a:cubicBezTo>
                      <a:cubicBezTo>
                        <a:pt x="79" y="252"/>
                        <a:pt x="111" y="262"/>
                        <a:pt x="125" y="266"/>
                      </a:cubicBezTo>
                      <a:cubicBezTo>
                        <a:pt x="184" y="272"/>
                        <a:pt x="240" y="237"/>
                        <a:pt x="258" y="179"/>
                      </a:cubicBezTo>
                      <a:cubicBezTo>
                        <a:pt x="279" y="113"/>
                        <a:pt x="242" y="42"/>
                        <a:pt x="176" y="21"/>
                      </a:cubicBezTo>
                      <a:cubicBezTo>
                        <a:pt x="110" y="0"/>
                        <a:pt x="39" y="37"/>
                        <a:pt x="18" y="103"/>
                      </a:cubicBezTo>
                      <a:cubicBezTo>
                        <a:pt x="0" y="161"/>
                        <a:pt x="26" y="223"/>
                        <a:pt x="77" y="251"/>
                      </a:cubicBezTo>
                      <a:close/>
                      <a:moveTo>
                        <a:pt x="59" y="116"/>
                      </a:moveTo>
                      <a:cubicBezTo>
                        <a:pt x="73" y="73"/>
                        <a:pt x="119" y="48"/>
                        <a:pt x="163" y="62"/>
                      </a:cubicBezTo>
                      <a:cubicBezTo>
                        <a:pt x="163" y="62"/>
                        <a:pt x="163" y="62"/>
                        <a:pt x="163" y="62"/>
                      </a:cubicBezTo>
                      <a:cubicBezTo>
                        <a:pt x="207" y="76"/>
                        <a:pt x="231" y="122"/>
                        <a:pt x="218" y="166"/>
                      </a:cubicBezTo>
                      <a:cubicBezTo>
                        <a:pt x="204" y="210"/>
                        <a:pt x="157" y="234"/>
                        <a:pt x="113" y="221"/>
                      </a:cubicBezTo>
                      <a:cubicBezTo>
                        <a:pt x="69" y="207"/>
                        <a:pt x="45" y="160"/>
                        <a:pt x="59"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l" defTabSz="767881"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424953"/>
                    </a:solidFill>
                    <a:effectLst/>
                    <a:uLnTx/>
                    <a:uFillTx/>
                    <a:latin typeface="Microsoft YaHei" panose="020B0503020204020204" pitchFamily="34" charset="-122"/>
                    <a:ea typeface="Microsoft YaHei" panose="020B0503020204020204" pitchFamily="34" charset="-122"/>
                  </a:endParaRPr>
                </a:p>
              </p:txBody>
            </p:sp>
            <p:sp>
              <p:nvSpPr>
                <p:cNvPr id="82" name="Freeform 22">
                  <a:extLst>
                    <a:ext uri="{FF2B5EF4-FFF2-40B4-BE49-F238E27FC236}">
                      <a16:creationId xmlns:a16="http://schemas.microsoft.com/office/drawing/2014/main" id="{5C0241C6-AF9B-61F9-513C-CA8783997114}"/>
                    </a:ext>
                  </a:extLst>
                </p:cNvPr>
                <p:cNvSpPr>
                  <a:spLocks/>
                </p:cNvSpPr>
                <p:nvPr/>
              </p:nvSpPr>
              <p:spPr bwMode="auto">
                <a:xfrm>
                  <a:off x="2914651" y="2225675"/>
                  <a:ext cx="174625" cy="274638"/>
                </a:xfrm>
                <a:custGeom>
                  <a:avLst/>
                  <a:gdLst>
                    <a:gd name="T0" fmla="*/ 94 w 100"/>
                    <a:gd name="T1" fmla="*/ 15 h 158"/>
                    <a:gd name="T2" fmla="*/ 46 w 100"/>
                    <a:gd name="T3" fmla="*/ 0 h 158"/>
                    <a:gd name="T4" fmla="*/ 46 w 100"/>
                    <a:gd name="T5" fmla="*/ 1 h 158"/>
                    <a:gd name="T6" fmla="*/ 0 w 100"/>
                    <a:gd name="T7" fmla="*/ 135 h 158"/>
                    <a:gd name="T8" fmla="*/ 28 w 100"/>
                    <a:gd name="T9" fmla="*/ 152 h 158"/>
                    <a:gd name="T10" fmla="*/ 61 w 100"/>
                    <a:gd name="T11" fmla="*/ 155 h 158"/>
                    <a:gd name="T12" fmla="*/ 100 w 100"/>
                    <a:gd name="T13" fmla="*/ 17 h 158"/>
                    <a:gd name="T14" fmla="*/ 94 w 100"/>
                    <a:gd name="T15" fmla="*/ 15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8">
                      <a:moveTo>
                        <a:pt x="94" y="15"/>
                      </a:moveTo>
                      <a:cubicBezTo>
                        <a:pt x="46" y="0"/>
                        <a:pt x="46" y="0"/>
                        <a:pt x="46" y="0"/>
                      </a:cubicBezTo>
                      <a:cubicBezTo>
                        <a:pt x="46" y="1"/>
                        <a:pt x="46" y="1"/>
                        <a:pt x="46" y="1"/>
                      </a:cubicBezTo>
                      <a:cubicBezTo>
                        <a:pt x="0" y="135"/>
                        <a:pt x="0" y="135"/>
                        <a:pt x="0" y="135"/>
                      </a:cubicBezTo>
                      <a:cubicBezTo>
                        <a:pt x="0" y="135"/>
                        <a:pt x="8" y="146"/>
                        <a:pt x="28" y="152"/>
                      </a:cubicBezTo>
                      <a:cubicBezTo>
                        <a:pt x="48" y="158"/>
                        <a:pt x="61" y="155"/>
                        <a:pt x="61" y="155"/>
                      </a:cubicBezTo>
                      <a:cubicBezTo>
                        <a:pt x="100" y="17"/>
                        <a:pt x="100" y="17"/>
                        <a:pt x="100" y="17"/>
                      </a:cubicBezTo>
                      <a:lnTo>
                        <a:pt x="94"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marL="0" marR="0" lvl="0" indent="0" algn="l" defTabSz="767881"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424953"/>
                    </a:solidFill>
                    <a:effectLst/>
                    <a:uLnTx/>
                    <a:uFillTx/>
                    <a:latin typeface="Microsoft YaHei" panose="020B0503020204020204" pitchFamily="34" charset="-122"/>
                    <a:ea typeface="Microsoft YaHei" panose="020B0503020204020204" pitchFamily="34" charset="-122"/>
                  </a:endParaRPr>
                </a:p>
              </p:txBody>
            </p:sp>
          </p:grpSp>
          <p:sp>
            <p:nvSpPr>
              <p:cNvPr id="76" name="文本框 75">
                <a:extLst>
                  <a:ext uri="{FF2B5EF4-FFF2-40B4-BE49-F238E27FC236}">
                    <a16:creationId xmlns:a16="http://schemas.microsoft.com/office/drawing/2014/main" id="{082F6DDF-AF4C-6F1E-4501-8FAC0F38BEDB}"/>
                  </a:ext>
                </a:extLst>
              </p:cNvPr>
              <p:cNvSpPr txBox="1"/>
              <p:nvPr/>
            </p:nvSpPr>
            <p:spPr>
              <a:xfrm>
                <a:off x="9475023" y="1608904"/>
                <a:ext cx="725263" cy="321872"/>
              </a:xfrm>
              <a:prstGeom prst="rect">
                <a:avLst/>
              </a:prstGeom>
              <a:noFill/>
            </p:spPr>
            <p:txBody>
              <a:bodyPr wrap="square" rtlCol="0">
                <a:spAutoFit/>
              </a:bodyPr>
              <a:lstStyle/>
              <a:p>
                <a:pPr marL="0" marR="0" lvl="0" indent="0" algn="l" defTabSz="767881"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68B7"/>
                    </a:solidFill>
                    <a:effectLst/>
                    <a:uLnTx/>
                    <a:uFillTx/>
                    <a:latin typeface="Microsoft YaHei" panose="020B0503020204020204" pitchFamily="34" charset="-122"/>
                    <a:ea typeface="Microsoft YaHei" panose="020B0503020204020204" pitchFamily="34" charset="-122"/>
                  </a:rPr>
                  <a:t>A</a:t>
                </a:r>
                <a:r>
                  <a:rPr kumimoji="0" lang="en-US" sz="1400" b="1" i="0" u="none" strike="noStrike" kern="1200" cap="none" spc="0" normalizeH="0" baseline="0" noProof="0" dirty="0">
                    <a:ln>
                      <a:noFill/>
                    </a:ln>
                    <a:solidFill>
                      <a:srgbClr val="0068B7"/>
                    </a:solidFill>
                    <a:effectLst/>
                    <a:uLnTx/>
                    <a:uFillTx/>
                    <a:latin typeface="Microsoft YaHei" panose="020B0503020204020204" pitchFamily="34" charset="-122"/>
                    <a:ea typeface="Microsoft YaHei" panose="020B0503020204020204" pitchFamily="34" charset="-122"/>
                  </a:rPr>
                  <a:t>uditor</a:t>
                </a:r>
                <a:endParaRPr kumimoji="0" lang="zh-CN" altLang="en-US" sz="1400" b="1" i="0" u="none" strike="noStrike" kern="1200" cap="none" spc="0" normalizeH="0" baseline="0" noProof="0" dirty="0">
                  <a:ln>
                    <a:noFill/>
                  </a:ln>
                  <a:solidFill>
                    <a:srgbClr val="0068B7"/>
                  </a:solidFill>
                  <a:effectLst/>
                  <a:uLnTx/>
                  <a:uFillTx/>
                  <a:latin typeface="Microsoft YaHei" panose="020B0503020204020204" pitchFamily="34" charset="-122"/>
                  <a:ea typeface="Microsoft YaHei" panose="020B0503020204020204" pitchFamily="34" charset="-122"/>
                </a:endParaRPr>
              </a:p>
            </p:txBody>
          </p:sp>
        </p:grpSp>
      </p:grpSp>
    </p:spTree>
    <p:extLst>
      <p:ext uri="{BB962C8B-B14F-4D97-AF65-F5344CB8AC3E}">
        <p14:creationId xmlns:p14="http://schemas.microsoft.com/office/powerpoint/2010/main" val="35424424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6">
            <a:extLst>
              <a:ext uri="{FF2B5EF4-FFF2-40B4-BE49-F238E27FC236}">
                <a16:creationId xmlns:a16="http://schemas.microsoft.com/office/drawing/2014/main" id="{82D12675-44BA-4A12-95E2-53CE42E365F2}"/>
              </a:ext>
            </a:extLst>
          </p:cNvPr>
          <p:cNvSpPr/>
          <p:nvPr/>
        </p:nvSpPr>
        <p:spPr>
          <a:xfrm>
            <a:off x="5506283" y="965734"/>
            <a:ext cx="6257091" cy="538074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10" name="Shape6">
            <a:extLst>
              <a:ext uri="{FF2B5EF4-FFF2-40B4-BE49-F238E27FC236}">
                <a16:creationId xmlns:a16="http://schemas.microsoft.com/office/drawing/2014/main" id="{2BB58945-69A6-42E9-96FF-DC536AE97366}"/>
              </a:ext>
            </a:extLst>
          </p:cNvPr>
          <p:cNvSpPr/>
          <p:nvPr/>
        </p:nvSpPr>
        <p:spPr>
          <a:xfrm>
            <a:off x="5610197" y="1062306"/>
            <a:ext cx="6027899" cy="5196778"/>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7" name="Shape18">
            <a:extLst>
              <a:ext uri="{FF2B5EF4-FFF2-40B4-BE49-F238E27FC236}">
                <a16:creationId xmlns:a16="http://schemas.microsoft.com/office/drawing/2014/main" id="{644FD423-2E42-4F5D-8496-FD1466E464C1}"/>
              </a:ext>
            </a:extLst>
          </p:cNvPr>
          <p:cNvSpPr/>
          <p:nvPr/>
        </p:nvSpPr>
        <p:spPr>
          <a:xfrm>
            <a:off x="567692" y="967957"/>
            <a:ext cx="4680584" cy="5294049"/>
          </a:xfrm>
          <a:prstGeom prst="roundRect">
            <a:avLst>
              <a:gd name="adj" fmla="val 11904"/>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83</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安全机制体系</a:t>
            </a:r>
          </a:p>
        </p:txBody>
      </p:sp>
      <p:sp>
        <p:nvSpPr>
          <p:cNvPr id="9" name="内容占位符 2"/>
          <p:cNvSpPr>
            <a:spLocks noGrp="1"/>
          </p:cNvSpPr>
          <p:nvPr>
            <p:ph idx="1"/>
          </p:nvPr>
        </p:nvSpPr>
        <p:spPr>
          <a:xfrm>
            <a:off x="658904" y="1279066"/>
            <a:ext cx="5437095" cy="4827268"/>
          </a:xfrm>
        </p:spPr>
        <p:txBody>
          <a:bodyPr/>
          <a:lstStyle/>
          <a:p>
            <a:pP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安全认证</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限制用户对数据库的访问</a:t>
            </a:r>
            <a:endParaRPr lang="en-US" altLang="zh-CN" sz="2000" dirty="0">
              <a:latin typeface="微软雅黑" panose="020B0503020204020204" pitchFamily="34" charset="-122"/>
              <a:ea typeface="微软雅黑" panose="020B0503020204020204" pitchFamily="34" charset="-122"/>
            </a:endParaRPr>
          </a:p>
          <a:p>
            <a:pP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基于角色的访问控制</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控制用户对数据库资源的访问</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审计</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日志记录与行为追溯</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统一审计</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数据安全</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保障数据的隐私和安全</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全密态</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防篡改</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marL="316230" lvl="1" indent="-31623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异常行为分析和</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SQL</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防注入</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5833158" y="1279066"/>
            <a:ext cx="5543355" cy="4719636"/>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6">
            <a:extLst>
              <a:ext uri="{FF2B5EF4-FFF2-40B4-BE49-F238E27FC236}">
                <a16:creationId xmlns:a16="http://schemas.microsoft.com/office/drawing/2014/main" id="{82D12675-44BA-4A12-95E2-53CE42E365F2}"/>
              </a:ext>
            </a:extLst>
          </p:cNvPr>
          <p:cNvSpPr/>
          <p:nvPr/>
        </p:nvSpPr>
        <p:spPr>
          <a:xfrm>
            <a:off x="5959462" y="916040"/>
            <a:ext cx="6144485" cy="5316149"/>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7" name="Shape6">
            <a:extLst>
              <a:ext uri="{FF2B5EF4-FFF2-40B4-BE49-F238E27FC236}">
                <a16:creationId xmlns:a16="http://schemas.microsoft.com/office/drawing/2014/main" id="{2BB58945-69A6-42E9-96FF-DC536AE97366}"/>
              </a:ext>
            </a:extLst>
          </p:cNvPr>
          <p:cNvSpPr/>
          <p:nvPr/>
        </p:nvSpPr>
        <p:spPr>
          <a:xfrm>
            <a:off x="6063376" y="1012612"/>
            <a:ext cx="5919418" cy="5134391"/>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5" name="Shape18">
            <a:extLst>
              <a:ext uri="{FF2B5EF4-FFF2-40B4-BE49-F238E27FC236}">
                <a16:creationId xmlns:a16="http://schemas.microsoft.com/office/drawing/2014/main" id="{644FD423-2E42-4F5D-8496-FD1466E464C1}"/>
              </a:ext>
            </a:extLst>
          </p:cNvPr>
          <p:cNvSpPr/>
          <p:nvPr/>
        </p:nvSpPr>
        <p:spPr>
          <a:xfrm>
            <a:off x="567691" y="938140"/>
            <a:ext cx="5267247" cy="5294049"/>
          </a:xfrm>
          <a:prstGeom prst="roundRect">
            <a:avLst>
              <a:gd name="adj" fmla="val 11904"/>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84</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安全认证</a:t>
            </a:r>
          </a:p>
        </p:txBody>
      </p:sp>
      <p:sp>
        <p:nvSpPr>
          <p:cNvPr id="9" name="内容占位符 2"/>
          <p:cNvSpPr>
            <a:spLocks noGrp="1"/>
          </p:cNvSpPr>
          <p:nvPr>
            <p:ph idx="1"/>
          </p:nvPr>
        </p:nvSpPr>
        <p:spPr>
          <a:xfrm>
            <a:off x="625597" y="1152548"/>
            <a:ext cx="5209341" cy="5031395"/>
          </a:xfrm>
        </p:spPr>
        <p:txBody>
          <a:bodyPr/>
          <a:lstStyle/>
          <a:p>
            <a:pPr>
              <a:lnSpc>
                <a:spcPct val="12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工作模式：客户端</a:t>
            </a:r>
            <a:r>
              <a:rPr lang="en-US" altLang="zh-CN" sz="2400" dirty="0">
                <a:latin typeface="微软雅黑" panose="020B0503020204020204" pitchFamily="34" charset="-122"/>
                <a:ea typeface="微软雅黑" panose="020B0503020204020204" pitchFamily="34" charset="-122"/>
                <a:cs typeface="Arial" panose="020B0604020202020204" pitchFamily="34" charset="0"/>
              </a:rPr>
              <a:t>/</a:t>
            </a:r>
            <a:r>
              <a:rPr lang="zh-CN" altLang="en-US" sz="2400" dirty="0">
                <a:latin typeface="微软雅黑" panose="020B0503020204020204" pitchFamily="34" charset="-122"/>
                <a:ea typeface="微软雅黑" panose="020B0503020204020204" pitchFamily="34" charset="-122"/>
                <a:cs typeface="Arial" panose="020B0604020202020204" pitchFamily="34" charset="0"/>
              </a:rPr>
              <a:t>服务端模式</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解决访问源可信问题</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2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将访问方式、访问源</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IP</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地址、认证方法等存放在服务端的配置文件中</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认证方法</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2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Arial" panose="020B0604020202020204" pitchFamily="34" charset="0"/>
              </a:rPr>
              <a:t>Trust</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认证：无需提供口令</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2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口令认证：</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SHA256</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加密口令认证</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2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证书认证：使用</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SSL</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客户端认证</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安全认证机制</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20000"/>
              </a:lnSpc>
              <a:buFont typeface="Wingdings" panose="05000000000000000000" pitchFamily="2" charset="2"/>
              <a:buChar char="l"/>
            </a:pPr>
            <a:r>
              <a:rPr lang="en-US" altLang="zh-CN" sz="2000" dirty="0">
                <a:latin typeface="微软雅黑" panose="020B0503020204020204" pitchFamily="34" charset="-122"/>
                <a:ea typeface="微软雅黑" panose="020B0503020204020204" pitchFamily="34" charset="-122"/>
                <a:cs typeface="Arial" panose="020B0604020202020204" pitchFamily="34" charset="0"/>
              </a:rPr>
              <a:t>RFC5802</a:t>
            </a:r>
            <a:r>
              <a:rPr lang="zh-CN" altLang="en-US" sz="2000" dirty="0">
                <a:latin typeface="微软雅黑" panose="020B0503020204020204" pitchFamily="34" charset="-122"/>
                <a:ea typeface="微软雅黑" panose="020B0503020204020204" pitchFamily="34" charset="-122"/>
                <a:cs typeface="Arial" panose="020B0604020202020204" pitchFamily="34" charset="0"/>
              </a:rPr>
              <a:t>认证机制</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7" name="组合 6"/>
          <p:cNvGrpSpPr/>
          <p:nvPr/>
        </p:nvGrpSpPr>
        <p:grpSpPr>
          <a:xfrm>
            <a:off x="6401112" y="1223097"/>
            <a:ext cx="1847038" cy="4622291"/>
            <a:chOff x="6490012" y="1223097"/>
            <a:chExt cx="1847038" cy="4622291"/>
          </a:xfrm>
        </p:grpSpPr>
        <p:sp>
          <p:nvSpPr>
            <p:cNvPr id="4" name="矩形: 圆角 3"/>
            <p:cNvSpPr/>
            <p:nvPr/>
          </p:nvSpPr>
          <p:spPr bwMode="auto">
            <a:xfrm>
              <a:off x="6490012" y="1223097"/>
              <a:ext cx="1847038" cy="4622291"/>
            </a:xfrm>
            <a:prstGeom prst="roundRect">
              <a:avLst>
                <a:gd name="adj" fmla="val 8233"/>
              </a:avLst>
            </a:prstGeom>
            <a:noFill/>
            <a:ln w="190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3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6891455" y="1223097"/>
              <a:ext cx="1048214"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客户端</a:t>
              </a:r>
            </a:p>
          </p:txBody>
        </p:sp>
      </p:grpSp>
      <p:grpSp>
        <p:nvGrpSpPr>
          <p:cNvPr id="21" name="组合 20"/>
          <p:cNvGrpSpPr/>
          <p:nvPr/>
        </p:nvGrpSpPr>
        <p:grpSpPr>
          <a:xfrm>
            <a:off x="9932331" y="1223097"/>
            <a:ext cx="1847039" cy="4622291"/>
            <a:chOff x="10021231" y="1223097"/>
            <a:chExt cx="1847039" cy="4622291"/>
          </a:xfrm>
        </p:grpSpPr>
        <p:sp>
          <p:nvSpPr>
            <p:cNvPr id="10" name="矩形: 圆角 9"/>
            <p:cNvSpPr/>
            <p:nvPr/>
          </p:nvSpPr>
          <p:spPr bwMode="auto">
            <a:xfrm>
              <a:off x="10021231" y="1223097"/>
              <a:ext cx="1847039" cy="4622291"/>
            </a:xfrm>
            <a:prstGeom prst="roundRect">
              <a:avLst>
                <a:gd name="adj" fmla="val 8233"/>
              </a:avLst>
            </a:prstGeom>
            <a:noFill/>
            <a:ln w="190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3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11" name="文本框 10"/>
            <p:cNvSpPr txBox="1"/>
            <p:nvPr/>
          </p:nvSpPr>
          <p:spPr>
            <a:xfrm>
              <a:off x="10422675" y="1223097"/>
              <a:ext cx="1048214"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服务端</a:t>
              </a:r>
            </a:p>
          </p:txBody>
        </p:sp>
      </p:grpSp>
      <p:sp>
        <p:nvSpPr>
          <p:cNvPr id="6" name="文本框 5"/>
          <p:cNvSpPr txBox="1"/>
          <p:nvPr/>
        </p:nvSpPr>
        <p:spPr>
          <a:xfrm>
            <a:off x="6549717" y="1878679"/>
            <a:ext cx="1602057" cy="584775"/>
          </a:xfrm>
          <a:prstGeom prst="rect">
            <a:avLst/>
          </a:prstGeom>
          <a:noFill/>
          <a:ln>
            <a:solidFill>
              <a:schemeClr val="tx1"/>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配置</a:t>
            </a:r>
            <a:r>
              <a:rPr lang="en-US" altLang="zh-CN" sz="1600" dirty="0">
                <a:latin typeface="微软雅黑" panose="020B0503020204020204" pitchFamily="34" charset="-122"/>
                <a:ea typeface="微软雅黑" panose="020B0503020204020204" pitchFamily="34" charset="-122"/>
              </a:rPr>
              <a:t>SSL</a:t>
            </a:r>
            <a:r>
              <a:rPr lang="zh-CN" altLang="en-US" sz="1600" dirty="0">
                <a:latin typeface="微软雅黑" panose="020B0503020204020204" pitchFamily="34" charset="-122"/>
                <a:ea typeface="微软雅黑" panose="020B0503020204020204" pitchFamily="34" charset="-122"/>
              </a:rPr>
              <a:t>认证信息（可选）</a:t>
            </a:r>
          </a:p>
        </p:txBody>
      </p:sp>
      <p:sp>
        <p:nvSpPr>
          <p:cNvPr id="12" name="文本框 11"/>
          <p:cNvSpPr txBox="1"/>
          <p:nvPr/>
        </p:nvSpPr>
        <p:spPr>
          <a:xfrm>
            <a:off x="6549717" y="2795542"/>
            <a:ext cx="1602057" cy="338554"/>
          </a:xfrm>
          <a:prstGeom prst="rect">
            <a:avLst/>
          </a:prstGeom>
          <a:noFill/>
          <a:ln>
            <a:solidFill>
              <a:schemeClr val="tx1"/>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发送连接请求</a:t>
            </a:r>
          </a:p>
        </p:txBody>
      </p:sp>
      <p:sp>
        <p:nvSpPr>
          <p:cNvPr id="13" name="文本框 12"/>
          <p:cNvSpPr txBox="1"/>
          <p:nvPr/>
        </p:nvSpPr>
        <p:spPr>
          <a:xfrm>
            <a:off x="6547937" y="3435406"/>
            <a:ext cx="1602057" cy="338554"/>
          </a:xfrm>
          <a:prstGeom prst="rect">
            <a:avLst/>
          </a:prstGeom>
          <a:noFill/>
          <a:ln>
            <a:solidFill>
              <a:schemeClr val="tx1"/>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发送认证信息</a:t>
            </a:r>
          </a:p>
        </p:txBody>
      </p:sp>
      <p:sp>
        <p:nvSpPr>
          <p:cNvPr id="14" name="文本框 13"/>
          <p:cNvSpPr txBox="1"/>
          <p:nvPr/>
        </p:nvSpPr>
        <p:spPr>
          <a:xfrm>
            <a:off x="6549717" y="4075270"/>
            <a:ext cx="1602057" cy="338554"/>
          </a:xfrm>
          <a:prstGeom prst="rect">
            <a:avLst/>
          </a:prstGeom>
          <a:noFill/>
          <a:ln>
            <a:solidFill>
              <a:schemeClr val="tx1"/>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获取认证响应</a:t>
            </a:r>
          </a:p>
        </p:txBody>
      </p:sp>
      <p:sp>
        <p:nvSpPr>
          <p:cNvPr id="15" name="文本框 14"/>
          <p:cNvSpPr txBox="1"/>
          <p:nvPr/>
        </p:nvSpPr>
        <p:spPr>
          <a:xfrm>
            <a:off x="6546001" y="4715135"/>
            <a:ext cx="1602057" cy="830997"/>
          </a:xfrm>
          <a:prstGeom prst="rect">
            <a:avLst/>
          </a:prstGeom>
          <a:noFill/>
          <a:ln>
            <a:solidFill>
              <a:schemeClr val="tx1"/>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认证通过继续或</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认证失败中断</a:t>
            </a:r>
          </a:p>
        </p:txBody>
      </p:sp>
      <p:sp>
        <p:nvSpPr>
          <p:cNvPr id="16" name="文本框 15"/>
          <p:cNvSpPr txBox="1"/>
          <p:nvPr/>
        </p:nvSpPr>
        <p:spPr>
          <a:xfrm>
            <a:off x="10056853" y="1878679"/>
            <a:ext cx="1602057" cy="584775"/>
          </a:xfrm>
          <a:prstGeom prst="rect">
            <a:avLst/>
          </a:prstGeom>
          <a:noFill/>
          <a:ln>
            <a:solidFill>
              <a:schemeClr val="tx1"/>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建立连接分配服务线程</a:t>
            </a:r>
          </a:p>
        </p:txBody>
      </p:sp>
      <p:sp>
        <p:nvSpPr>
          <p:cNvPr id="17" name="文本框 16"/>
          <p:cNvSpPr txBox="1"/>
          <p:nvPr/>
        </p:nvSpPr>
        <p:spPr>
          <a:xfrm>
            <a:off x="10080937" y="2788618"/>
            <a:ext cx="1602057" cy="584775"/>
          </a:xfrm>
          <a:prstGeom prst="rect">
            <a:avLst/>
          </a:prstGeom>
          <a:noFill/>
          <a:ln>
            <a:solidFill>
              <a:schemeClr val="tx1"/>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检查配置文件获取认证信息</a:t>
            </a:r>
          </a:p>
        </p:txBody>
      </p:sp>
      <p:sp>
        <p:nvSpPr>
          <p:cNvPr id="18" name="文本框 17"/>
          <p:cNvSpPr txBox="1"/>
          <p:nvPr/>
        </p:nvSpPr>
        <p:spPr>
          <a:xfrm>
            <a:off x="10079157" y="3698557"/>
            <a:ext cx="1602057" cy="338554"/>
          </a:xfrm>
          <a:prstGeom prst="rect">
            <a:avLst/>
          </a:prstGeom>
          <a:noFill/>
          <a:ln>
            <a:solidFill>
              <a:schemeClr val="tx1"/>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发送认证方式</a:t>
            </a:r>
          </a:p>
        </p:txBody>
      </p:sp>
      <p:sp>
        <p:nvSpPr>
          <p:cNvPr id="19" name="文本框 18"/>
          <p:cNvSpPr txBox="1"/>
          <p:nvPr/>
        </p:nvSpPr>
        <p:spPr>
          <a:xfrm>
            <a:off x="10080937" y="4331497"/>
            <a:ext cx="1602057" cy="338554"/>
          </a:xfrm>
          <a:prstGeom prst="rect">
            <a:avLst/>
          </a:prstGeom>
          <a:noFill/>
          <a:ln>
            <a:solidFill>
              <a:schemeClr val="tx1"/>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进行认证处理</a:t>
            </a:r>
          </a:p>
        </p:txBody>
      </p:sp>
      <p:sp>
        <p:nvSpPr>
          <p:cNvPr id="20" name="文本框 19"/>
          <p:cNvSpPr txBox="1"/>
          <p:nvPr/>
        </p:nvSpPr>
        <p:spPr>
          <a:xfrm>
            <a:off x="10080937" y="4964438"/>
            <a:ext cx="1602057" cy="646331"/>
          </a:xfrm>
          <a:prstGeom prst="rect">
            <a:avLst/>
          </a:prstGeom>
          <a:noFill/>
          <a:ln>
            <a:solidFill>
              <a:schemeClr val="tx1"/>
            </a:solidFill>
          </a:ln>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认证通过启动任务会话</a:t>
            </a:r>
          </a:p>
        </p:txBody>
      </p:sp>
      <p:sp>
        <p:nvSpPr>
          <p:cNvPr id="22" name="箭头: 左右 21"/>
          <p:cNvSpPr/>
          <p:nvPr/>
        </p:nvSpPr>
        <p:spPr bwMode="auto">
          <a:xfrm>
            <a:off x="8369302" y="3359322"/>
            <a:ext cx="1441876" cy="339235"/>
          </a:xfrm>
          <a:prstGeom prst="leftRightArrow">
            <a:avLst>
              <a:gd name="adj1" fmla="val 40139"/>
              <a:gd name="adj2"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3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8" name="页脚占位符 7"/>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4511214-0222-7941-17CD-F919FD71AEE4}"/>
              </a:ext>
            </a:extLst>
          </p:cNvPr>
          <p:cNvSpPr>
            <a:spLocks noGrp="1"/>
          </p:cNvSpPr>
          <p:nvPr>
            <p:ph type="sldNum" sz="quarter" idx="10"/>
          </p:nvPr>
        </p:nvSpPr>
        <p:spPr/>
        <p:txBody>
          <a:bodyPr/>
          <a:lstStyle/>
          <a:p>
            <a:fld id="{87BBDC00-B9E2-4EFD-9306-2934E87247C6}" type="slidenum">
              <a:rPr lang="zh-CN" altLang="en-US" smtClean="0"/>
              <a:t>85</a:t>
            </a:fld>
            <a:endParaRPr lang="zh-CN" altLang="en-US"/>
          </a:p>
        </p:txBody>
      </p:sp>
      <p:sp>
        <p:nvSpPr>
          <p:cNvPr id="3" name="标题 2">
            <a:extLst>
              <a:ext uri="{FF2B5EF4-FFF2-40B4-BE49-F238E27FC236}">
                <a16:creationId xmlns:a16="http://schemas.microsoft.com/office/drawing/2014/main" id="{E13E7097-D719-18FE-6F96-029875A3FC09}"/>
              </a:ext>
            </a:extLst>
          </p:cNvPr>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安全认证</a:t>
            </a:r>
            <a:endParaRPr kumimoji="1" lang="zh-CN" altLang="en-US" dirty="0"/>
          </a:p>
        </p:txBody>
      </p:sp>
      <p:sp>
        <p:nvSpPr>
          <p:cNvPr id="5" name="页脚占位符 4">
            <a:extLst>
              <a:ext uri="{FF2B5EF4-FFF2-40B4-BE49-F238E27FC236}">
                <a16:creationId xmlns:a16="http://schemas.microsoft.com/office/drawing/2014/main" id="{5A1FDE60-1740-EB13-1464-2B3550FCEDCC}"/>
              </a:ext>
            </a:extLst>
          </p:cNvPr>
          <p:cNvSpPr>
            <a:spLocks noGrp="1"/>
          </p:cNvSpPr>
          <p:nvPr>
            <p:ph type="ftr" sz="quarter" idx="3"/>
          </p:nvPr>
        </p:nvSpPr>
        <p:spPr/>
        <p:txBody>
          <a:bodyPr/>
          <a:lstStyle/>
          <a:p>
            <a:pPr>
              <a:defRPr/>
            </a:pPr>
            <a:r>
              <a:rPr lang="zh-CN" altLang="en-US"/>
              <a:t>数据库系统—GaussDB</a:t>
            </a:r>
            <a:endParaRPr lang="en-US" altLang="zh-CN" sz="1200" dirty="0"/>
          </a:p>
        </p:txBody>
      </p:sp>
      <p:grpSp>
        <p:nvGrpSpPr>
          <p:cNvPr id="6" name="组合 76">
            <a:extLst>
              <a:ext uri="{FF2B5EF4-FFF2-40B4-BE49-F238E27FC236}">
                <a16:creationId xmlns:a16="http://schemas.microsoft.com/office/drawing/2014/main" id="{3D15646E-C90D-45B3-9862-8A7FF7E81AD0}"/>
              </a:ext>
            </a:extLst>
          </p:cNvPr>
          <p:cNvGrpSpPr/>
          <p:nvPr/>
        </p:nvGrpSpPr>
        <p:grpSpPr bwMode="auto">
          <a:xfrm>
            <a:off x="213959" y="4837752"/>
            <a:ext cx="10856458" cy="1520334"/>
            <a:chOff x="1150230" y="1733326"/>
            <a:chExt cx="5735421" cy="1520376"/>
          </a:xfrm>
        </p:grpSpPr>
        <p:sp>
          <p:nvSpPr>
            <p:cNvPr id="7" name="TextBox 9">
              <a:extLst>
                <a:ext uri="{FF2B5EF4-FFF2-40B4-BE49-F238E27FC236}">
                  <a16:creationId xmlns:a16="http://schemas.microsoft.com/office/drawing/2014/main" id="{0315364A-580F-AB7C-40C3-78C7AC6EED1E}"/>
                </a:ext>
              </a:extLst>
            </p:cNvPr>
            <p:cNvSpPr txBox="1"/>
            <p:nvPr/>
          </p:nvSpPr>
          <p:spPr>
            <a:xfrm>
              <a:off x="1150230" y="2238914"/>
              <a:ext cx="5735421" cy="338563"/>
            </a:xfrm>
            <a:prstGeom prst="rect">
              <a:avLst/>
            </a:prstGeom>
            <a:solidFill>
              <a:schemeClr val="bg2">
                <a:lumMod val="20000"/>
                <a:lumOff val="80000"/>
              </a:schemeClr>
            </a:solidFill>
          </p:spPr>
          <p:txBody>
            <a:bodyPr wrap="square">
              <a:spAutoFit/>
            </a:bodyPr>
            <a:lstStyle/>
            <a:p>
              <a:pPr>
                <a:defRPr/>
              </a:pPr>
              <a:r>
                <a:rPr lang="en-US" altLang="zh-CN" sz="1600" dirty="0" err="1">
                  <a:solidFill>
                    <a:srgbClr val="000000"/>
                  </a:solidFill>
                  <a:latin typeface="Microsoft YaHei" panose="020B0503020204020204" pitchFamily="34" charset="-122"/>
                  <a:ea typeface="Microsoft YaHei" panose="020B0503020204020204" pitchFamily="34" charset="-122"/>
                  <a:cs typeface="Huawei Sans Light" panose="020C0303030203020204" pitchFamily="34" charset="0"/>
                </a:rPr>
                <a:t>gsql</a:t>
              </a:r>
              <a:r>
                <a:rPr lang="en-US" altLang="zh-CN" sz="1600" dirty="0">
                  <a:solidFill>
                    <a:srgbClr val="000000"/>
                  </a:solidFill>
                  <a:latin typeface="Microsoft YaHei" panose="020B0503020204020204" pitchFamily="34" charset="-122"/>
                  <a:ea typeface="Microsoft YaHei" panose="020B0503020204020204" pitchFamily="34" charset="-122"/>
                  <a:cs typeface="Huawei Sans Light" panose="020C0303030203020204" pitchFamily="34" charset="0"/>
                </a:rPr>
                <a:t> -d </a:t>
              </a:r>
              <a:r>
                <a:rPr lang="zh-CN" altLang="en-US" sz="1600" dirty="0">
                  <a:solidFill>
                    <a:srgbClr val="000000"/>
                  </a:solidFill>
                  <a:latin typeface="Microsoft YaHei" panose="020B0503020204020204" pitchFamily="34" charset="-122"/>
                  <a:ea typeface="Microsoft YaHei" panose="020B0503020204020204" pitchFamily="34" charset="-122"/>
                  <a:cs typeface="Huawei Sans Light" panose="020C0303030203020204" pitchFamily="34" charset="0"/>
                </a:rPr>
                <a:t>  </a:t>
              </a:r>
              <a:r>
                <a:rPr lang="en-US" altLang="zh-CN" sz="1600" dirty="0" err="1">
                  <a:solidFill>
                    <a:srgbClr val="000000"/>
                  </a:solidFill>
                  <a:latin typeface="Microsoft YaHei" panose="020B0503020204020204" pitchFamily="34" charset="-122"/>
                  <a:ea typeface="Microsoft YaHei" panose="020B0503020204020204" pitchFamily="34" charset="-122"/>
                  <a:cs typeface="Huawei Sans Light" panose="020C0303030203020204" pitchFamily="34" charset="0"/>
                </a:rPr>
                <a:t>db</a:t>
              </a:r>
              <a:r>
                <a:rPr lang="en-US" altLang="zh-CN" sz="1600" dirty="0">
                  <a:solidFill>
                    <a:srgbClr val="000000"/>
                  </a:solidFill>
                  <a:latin typeface="Microsoft YaHei" panose="020B0503020204020204" pitchFamily="34" charset="-122"/>
                  <a:ea typeface="Microsoft YaHei" panose="020B0503020204020204" pitchFamily="34" charset="-122"/>
                  <a:cs typeface="Huawei Sans Light" panose="020C0303030203020204" pitchFamily="34" charset="0"/>
                </a:rPr>
                <a:t> </a:t>
              </a:r>
              <a:r>
                <a:rPr lang="zh-CN" altLang="en-US" sz="1600" dirty="0">
                  <a:solidFill>
                    <a:srgbClr val="000000"/>
                  </a:solidFill>
                  <a:latin typeface="Microsoft YaHei" panose="020B0503020204020204" pitchFamily="34" charset="-122"/>
                  <a:ea typeface="Microsoft YaHei" panose="020B0503020204020204" pitchFamily="34" charset="-122"/>
                  <a:cs typeface="Huawei Sans Light" panose="020C0303030203020204" pitchFamily="34" charset="0"/>
                </a:rPr>
                <a:t>         </a:t>
              </a:r>
              <a:r>
                <a:rPr lang="en-US" altLang="zh-CN" sz="1600" dirty="0">
                  <a:solidFill>
                    <a:srgbClr val="000000"/>
                  </a:solidFill>
                  <a:latin typeface="Microsoft YaHei" panose="020B0503020204020204" pitchFamily="34" charset="-122"/>
                  <a:ea typeface="Microsoft YaHei" panose="020B0503020204020204" pitchFamily="34" charset="-122"/>
                  <a:cs typeface="Huawei Sans Light" panose="020C0303030203020204" pitchFamily="34" charset="0"/>
                </a:rPr>
                <a:t> -U username  -W  ‘passwd#123’  -h 192.168.0.10  -p </a:t>
              </a:r>
              <a:r>
                <a:rPr lang="zh-CN" altLang="en-US" sz="1600" dirty="0">
                  <a:solidFill>
                    <a:srgbClr val="000000"/>
                  </a:solidFill>
                  <a:latin typeface="Microsoft YaHei" panose="020B0503020204020204" pitchFamily="34" charset="-122"/>
                  <a:ea typeface="Microsoft YaHei" panose="020B0503020204020204" pitchFamily="34" charset="-122"/>
                  <a:cs typeface="Huawei Sans Light" panose="020C0303030203020204" pitchFamily="34" charset="0"/>
                </a:rPr>
                <a:t>   </a:t>
              </a:r>
              <a:r>
                <a:rPr lang="en-US" altLang="zh-CN" sz="1600" dirty="0">
                  <a:solidFill>
                    <a:srgbClr val="000000"/>
                  </a:solidFill>
                  <a:latin typeface="Microsoft YaHei" panose="020B0503020204020204" pitchFamily="34" charset="-122"/>
                  <a:ea typeface="Microsoft YaHei" panose="020B0503020204020204" pitchFamily="34" charset="-122"/>
                  <a:cs typeface="Huawei Sans Light" panose="020C0303030203020204" pitchFamily="34" charset="0"/>
                </a:rPr>
                <a:t> 8000   -r  </a:t>
              </a:r>
            </a:p>
          </p:txBody>
        </p:sp>
        <p:sp>
          <p:nvSpPr>
            <p:cNvPr id="8" name="TextBox 10">
              <a:extLst>
                <a:ext uri="{FF2B5EF4-FFF2-40B4-BE49-F238E27FC236}">
                  <a16:creationId xmlns:a16="http://schemas.microsoft.com/office/drawing/2014/main" id="{D2C3A78C-0305-F0A9-3C39-262FC6497557}"/>
                </a:ext>
              </a:extLst>
            </p:cNvPr>
            <p:cNvSpPr txBox="1"/>
            <p:nvPr/>
          </p:nvSpPr>
          <p:spPr>
            <a:xfrm>
              <a:off x="1580452" y="2276834"/>
              <a:ext cx="478106" cy="338563"/>
            </a:xfrm>
            <a:prstGeom prst="rect">
              <a:avLst/>
            </a:prstGeom>
            <a:noFill/>
            <a:ln w="15875">
              <a:solidFill>
                <a:schemeClr val="tx2">
                  <a:lumMod val="60000"/>
                  <a:lumOff val="40000"/>
                </a:schemeClr>
              </a:solidFill>
            </a:ln>
          </p:spPr>
          <p:txBody>
            <a:bodyPr wrap="square">
              <a:spAutoFit/>
            </a:bodyPr>
            <a:lstStyle/>
            <a:p>
              <a:pPr>
                <a:defRPr/>
              </a:pPr>
              <a:endParaRPr lang="zh-CN" altLang="en-US" sz="1600" dirty="0">
                <a:solidFill>
                  <a:srgbClr val="000000"/>
                </a:solidFill>
                <a:latin typeface="Microsoft YaHei" panose="020B0503020204020204" pitchFamily="34" charset="-122"/>
                <a:ea typeface="Microsoft YaHei" panose="020B0503020204020204" pitchFamily="34" charset="-122"/>
                <a:cs typeface="Huawei Sans Light" panose="020C0303030203020204" pitchFamily="34" charset="0"/>
              </a:endParaRPr>
            </a:p>
          </p:txBody>
        </p:sp>
        <p:sp>
          <p:nvSpPr>
            <p:cNvPr id="9" name="TextBox 11">
              <a:extLst>
                <a:ext uri="{FF2B5EF4-FFF2-40B4-BE49-F238E27FC236}">
                  <a16:creationId xmlns:a16="http://schemas.microsoft.com/office/drawing/2014/main" id="{FDE91CD6-1824-924A-632A-A33C72F42866}"/>
                </a:ext>
              </a:extLst>
            </p:cNvPr>
            <p:cNvSpPr txBox="1">
              <a:spLocks noChangeArrowheads="1"/>
            </p:cNvSpPr>
            <p:nvPr/>
          </p:nvSpPr>
          <p:spPr bwMode="auto">
            <a:xfrm flipV="1">
              <a:off x="2283666" y="2289025"/>
              <a:ext cx="581420" cy="338563"/>
            </a:xfrm>
            <a:prstGeom prst="rect">
              <a:avLst/>
            </a:prstGeom>
            <a:noFill/>
            <a:ln w="15875">
              <a:solidFill>
                <a:srgbClr val="00B0F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endParaRPr lang="zh-CN" altLang="en-US" sz="1600" dirty="0">
                <a:solidFill>
                  <a:srgbClr val="000000"/>
                </a:solidFill>
                <a:latin typeface="Microsoft YaHei" panose="020B0503020204020204" pitchFamily="34" charset="-122"/>
                <a:ea typeface="Microsoft YaHei" panose="020B0503020204020204" pitchFamily="34" charset="-122"/>
                <a:cs typeface="Huawei Sans Light" panose="020C0303030203020204" pitchFamily="34" charset="0"/>
              </a:endParaRPr>
            </a:p>
          </p:txBody>
        </p:sp>
        <p:sp>
          <p:nvSpPr>
            <p:cNvPr id="10" name="TextBox 12">
              <a:extLst>
                <a:ext uri="{FF2B5EF4-FFF2-40B4-BE49-F238E27FC236}">
                  <a16:creationId xmlns:a16="http://schemas.microsoft.com/office/drawing/2014/main" id="{6377F52E-6D79-D90E-AC85-BFBD510754D7}"/>
                </a:ext>
              </a:extLst>
            </p:cNvPr>
            <p:cNvSpPr txBox="1"/>
            <p:nvPr/>
          </p:nvSpPr>
          <p:spPr>
            <a:xfrm>
              <a:off x="3104138" y="2293279"/>
              <a:ext cx="813747" cy="338563"/>
            </a:xfrm>
            <a:prstGeom prst="rect">
              <a:avLst/>
            </a:prstGeom>
            <a:noFill/>
            <a:ln w="15875">
              <a:solidFill>
                <a:schemeClr val="tx2">
                  <a:lumMod val="60000"/>
                  <a:lumOff val="40000"/>
                </a:schemeClr>
              </a:solidFill>
            </a:ln>
          </p:spPr>
          <p:txBody>
            <a:bodyPr wrap="square">
              <a:spAutoFit/>
            </a:bodyPr>
            <a:lstStyle/>
            <a:p>
              <a:pPr>
                <a:defRPr/>
              </a:pPr>
              <a:endParaRPr lang="zh-CN" altLang="en-US" sz="1600" dirty="0">
                <a:solidFill>
                  <a:srgbClr val="000000"/>
                </a:solidFill>
                <a:latin typeface="Microsoft YaHei" panose="020B0503020204020204" pitchFamily="34" charset="-122"/>
                <a:ea typeface="Microsoft YaHei" panose="020B0503020204020204" pitchFamily="34" charset="-122"/>
                <a:cs typeface="Huawei Sans Light" panose="020C0303030203020204" pitchFamily="34" charset="0"/>
              </a:endParaRPr>
            </a:p>
          </p:txBody>
        </p:sp>
        <p:sp>
          <p:nvSpPr>
            <p:cNvPr id="11" name="TextBox 13">
              <a:extLst>
                <a:ext uri="{FF2B5EF4-FFF2-40B4-BE49-F238E27FC236}">
                  <a16:creationId xmlns:a16="http://schemas.microsoft.com/office/drawing/2014/main" id="{B478CAAB-4B65-8357-A588-EA1DE4B2EBB5}"/>
                </a:ext>
              </a:extLst>
            </p:cNvPr>
            <p:cNvSpPr txBox="1">
              <a:spLocks noChangeArrowheads="1"/>
            </p:cNvSpPr>
            <p:nvPr/>
          </p:nvSpPr>
          <p:spPr bwMode="auto">
            <a:xfrm>
              <a:off x="4150163" y="2286054"/>
              <a:ext cx="671087" cy="338563"/>
            </a:xfrm>
            <a:prstGeom prst="rect">
              <a:avLst/>
            </a:prstGeom>
            <a:noFill/>
            <a:ln w="15875">
              <a:solidFill>
                <a:srgbClr val="00B0F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endParaRPr lang="zh-CN" altLang="en-US" sz="1600" dirty="0">
                <a:solidFill>
                  <a:srgbClr val="000000"/>
                </a:solidFill>
                <a:latin typeface="Microsoft YaHei" panose="020B0503020204020204" pitchFamily="34" charset="-122"/>
                <a:ea typeface="Microsoft YaHei" panose="020B0503020204020204" pitchFamily="34" charset="-122"/>
                <a:cs typeface="Huawei Sans Light" panose="020C0303030203020204" pitchFamily="34" charset="0"/>
              </a:endParaRPr>
            </a:p>
          </p:txBody>
        </p:sp>
        <p:sp>
          <p:nvSpPr>
            <p:cNvPr id="12" name="TextBox 14">
              <a:extLst>
                <a:ext uri="{FF2B5EF4-FFF2-40B4-BE49-F238E27FC236}">
                  <a16:creationId xmlns:a16="http://schemas.microsoft.com/office/drawing/2014/main" id="{1CE6F247-FDD8-643B-8BC4-B40DC3066C0F}"/>
                </a:ext>
              </a:extLst>
            </p:cNvPr>
            <p:cNvSpPr txBox="1"/>
            <p:nvPr/>
          </p:nvSpPr>
          <p:spPr>
            <a:xfrm>
              <a:off x="5045540" y="2276834"/>
              <a:ext cx="421494" cy="338563"/>
            </a:xfrm>
            <a:prstGeom prst="rect">
              <a:avLst/>
            </a:prstGeom>
            <a:noFill/>
            <a:ln w="15875">
              <a:solidFill>
                <a:schemeClr val="tx2">
                  <a:lumMod val="60000"/>
                  <a:lumOff val="40000"/>
                </a:schemeClr>
              </a:solidFill>
            </a:ln>
          </p:spPr>
          <p:txBody>
            <a:bodyPr wrap="square">
              <a:spAutoFit/>
            </a:bodyPr>
            <a:lstStyle/>
            <a:p>
              <a:pPr>
                <a:defRPr/>
              </a:pPr>
              <a:endParaRPr lang="zh-CN" altLang="en-US" sz="1600" dirty="0">
                <a:solidFill>
                  <a:srgbClr val="000000"/>
                </a:solidFill>
                <a:latin typeface="Microsoft YaHei" panose="020B0503020204020204" pitchFamily="34" charset="-122"/>
                <a:ea typeface="Microsoft YaHei" panose="020B0503020204020204" pitchFamily="34" charset="-122"/>
                <a:cs typeface="Huawei Sans Light" panose="020C0303030203020204" pitchFamily="34" charset="0"/>
              </a:endParaRPr>
            </a:p>
          </p:txBody>
        </p:sp>
        <p:sp>
          <p:nvSpPr>
            <p:cNvPr id="13" name="TextBox 15">
              <a:extLst>
                <a:ext uri="{FF2B5EF4-FFF2-40B4-BE49-F238E27FC236}">
                  <a16:creationId xmlns:a16="http://schemas.microsoft.com/office/drawing/2014/main" id="{B072A81B-B9CF-CEE9-9894-E42A29FCDD07}"/>
                </a:ext>
              </a:extLst>
            </p:cNvPr>
            <p:cNvSpPr txBox="1">
              <a:spLocks noChangeArrowheads="1"/>
            </p:cNvSpPr>
            <p:nvPr/>
          </p:nvSpPr>
          <p:spPr bwMode="auto">
            <a:xfrm>
              <a:off x="1240474" y="2905281"/>
              <a:ext cx="1620181" cy="3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r>
                <a:rPr lang="zh-CN" altLang="en-US" sz="1600" dirty="0">
                  <a:solidFill>
                    <a:srgbClr val="000000"/>
                  </a:solidFill>
                  <a:latin typeface="Microsoft YaHei" panose="020B0503020204020204" pitchFamily="34" charset="-122"/>
                  <a:ea typeface="Microsoft YaHei" panose="020B0503020204020204" pitchFamily="34" charset="-122"/>
                  <a:cs typeface="Huawei Sans Light" panose="020C0303030203020204" pitchFamily="34" charset="0"/>
                </a:rPr>
                <a:t>请求登录的数据库</a:t>
              </a:r>
            </a:p>
          </p:txBody>
        </p:sp>
        <p:sp>
          <p:nvSpPr>
            <p:cNvPr id="14" name="TextBox 16">
              <a:extLst>
                <a:ext uri="{FF2B5EF4-FFF2-40B4-BE49-F238E27FC236}">
                  <a16:creationId xmlns:a16="http://schemas.microsoft.com/office/drawing/2014/main" id="{D1022174-D16F-B1F0-66B9-75D920BF3D40}"/>
                </a:ext>
              </a:extLst>
            </p:cNvPr>
            <p:cNvSpPr txBox="1">
              <a:spLocks noChangeArrowheads="1"/>
            </p:cNvSpPr>
            <p:nvPr/>
          </p:nvSpPr>
          <p:spPr bwMode="auto">
            <a:xfrm>
              <a:off x="2005491" y="1737302"/>
              <a:ext cx="1143328" cy="3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square">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r>
                <a:rPr lang="zh-CN" altLang="en-US" sz="1600" dirty="0">
                  <a:solidFill>
                    <a:srgbClr val="000000"/>
                  </a:solidFill>
                  <a:latin typeface="Microsoft YaHei" panose="020B0503020204020204" pitchFamily="34" charset="-122"/>
                  <a:ea typeface="Microsoft YaHei" panose="020B0503020204020204" pitchFamily="34" charset="-122"/>
                  <a:cs typeface="Huawei Sans Light" panose="020C0303030203020204" pitchFamily="34" charset="0"/>
                </a:rPr>
                <a:t>登录所使用的用户名</a:t>
              </a:r>
            </a:p>
          </p:txBody>
        </p:sp>
        <p:sp>
          <p:nvSpPr>
            <p:cNvPr id="15" name="TextBox 17">
              <a:extLst>
                <a:ext uri="{FF2B5EF4-FFF2-40B4-BE49-F238E27FC236}">
                  <a16:creationId xmlns:a16="http://schemas.microsoft.com/office/drawing/2014/main" id="{1D3B980F-FD44-15A1-98A1-54E43F9115E3}"/>
                </a:ext>
              </a:extLst>
            </p:cNvPr>
            <p:cNvSpPr txBox="1">
              <a:spLocks noChangeArrowheads="1"/>
            </p:cNvSpPr>
            <p:nvPr/>
          </p:nvSpPr>
          <p:spPr bwMode="auto">
            <a:xfrm>
              <a:off x="2792820" y="2915139"/>
              <a:ext cx="1620181" cy="3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r>
                <a:rPr lang="zh-CN" altLang="en-US" sz="1600" dirty="0">
                  <a:solidFill>
                    <a:srgbClr val="000000"/>
                  </a:solidFill>
                  <a:latin typeface="Microsoft YaHei" panose="020B0503020204020204" pitchFamily="34" charset="-122"/>
                  <a:ea typeface="Microsoft YaHei" panose="020B0503020204020204" pitchFamily="34" charset="-122"/>
                  <a:cs typeface="Huawei Sans Light" panose="020C0303030203020204" pitchFamily="34" charset="0"/>
                </a:rPr>
                <a:t>对应用户名的密码</a:t>
              </a:r>
            </a:p>
          </p:txBody>
        </p:sp>
        <p:sp>
          <p:nvSpPr>
            <p:cNvPr id="16" name="TextBox 18">
              <a:extLst>
                <a:ext uri="{FF2B5EF4-FFF2-40B4-BE49-F238E27FC236}">
                  <a16:creationId xmlns:a16="http://schemas.microsoft.com/office/drawing/2014/main" id="{C67AFAE8-DC44-460E-8526-0367BC588446}"/>
                </a:ext>
              </a:extLst>
            </p:cNvPr>
            <p:cNvSpPr txBox="1">
              <a:spLocks noChangeArrowheads="1"/>
            </p:cNvSpPr>
            <p:nvPr/>
          </p:nvSpPr>
          <p:spPr bwMode="auto">
            <a:xfrm>
              <a:off x="3793295" y="1733326"/>
              <a:ext cx="1673739" cy="3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a:r>
                <a:rPr lang="zh-CN" altLang="en-US" sz="1600" dirty="0">
                  <a:solidFill>
                    <a:srgbClr val="000000"/>
                  </a:solidFill>
                  <a:latin typeface="Microsoft YaHei" panose="020B0503020204020204" pitchFamily="34" charset="-122"/>
                  <a:ea typeface="Microsoft YaHei" panose="020B0503020204020204" pitchFamily="34" charset="-122"/>
                  <a:cs typeface="Huawei Sans Light" panose="020C0303030203020204" pitchFamily="34" charset="0"/>
                </a:rPr>
                <a:t>服务器端</a:t>
              </a:r>
              <a:r>
                <a:rPr lang="en-US" altLang="zh-CN" sz="1600" dirty="0">
                  <a:solidFill>
                    <a:srgbClr val="000000"/>
                  </a:solidFill>
                  <a:latin typeface="Microsoft YaHei" panose="020B0503020204020204" pitchFamily="34" charset="-122"/>
                  <a:ea typeface="Microsoft YaHei" panose="020B0503020204020204" pitchFamily="34" charset="-122"/>
                  <a:cs typeface="Huawei Sans Light" panose="020C0303030203020204" pitchFamily="34" charset="0"/>
                </a:rPr>
                <a:t>IP</a:t>
              </a:r>
              <a:r>
                <a:rPr lang="zh-CN" altLang="en-US" sz="1600" dirty="0">
                  <a:solidFill>
                    <a:srgbClr val="000000"/>
                  </a:solidFill>
                  <a:latin typeface="Microsoft YaHei" panose="020B0503020204020204" pitchFamily="34" charset="-122"/>
                  <a:ea typeface="Microsoft YaHei" panose="020B0503020204020204" pitchFamily="34" charset="-122"/>
                  <a:cs typeface="Huawei Sans Light" panose="020C0303030203020204" pitchFamily="34" charset="0"/>
                </a:rPr>
                <a:t>地址</a:t>
              </a:r>
            </a:p>
          </p:txBody>
        </p:sp>
        <p:sp>
          <p:nvSpPr>
            <p:cNvPr id="17" name="TextBox 19">
              <a:extLst>
                <a:ext uri="{FF2B5EF4-FFF2-40B4-BE49-F238E27FC236}">
                  <a16:creationId xmlns:a16="http://schemas.microsoft.com/office/drawing/2014/main" id="{46D8F383-3D00-2F4E-A58D-415E4D9305BE}"/>
                </a:ext>
              </a:extLst>
            </p:cNvPr>
            <p:cNvSpPr txBox="1">
              <a:spLocks noChangeArrowheads="1"/>
            </p:cNvSpPr>
            <p:nvPr/>
          </p:nvSpPr>
          <p:spPr bwMode="auto">
            <a:xfrm>
              <a:off x="4806548" y="2906481"/>
              <a:ext cx="902026" cy="3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square">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r>
                <a:rPr lang="zh-CN" altLang="en-US" sz="1600" dirty="0">
                  <a:solidFill>
                    <a:srgbClr val="000000"/>
                  </a:solidFill>
                  <a:latin typeface="Microsoft YaHei" panose="020B0503020204020204" pitchFamily="34" charset="-122"/>
                  <a:ea typeface="Microsoft YaHei" panose="020B0503020204020204" pitchFamily="34" charset="-122"/>
                  <a:cs typeface="Huawei Sans Light" panose="020C0303030203020204" pitchFamily="34" charset="0"/>
                </a:rPr>
                <a:t>服务端端口号</a:t>
              </a:r>
            </a:p>
          </p:txBody>
        </p:sp>
        <p:cxnSp>
          <p:nvCxnSpPr>
            <p:cNvPr id="18" name="直接箭头连接符 21">
              <a:extLst>
                <a:ext uri="{FF2B5EF4-FFF2-40B4-BE49-F238E27FC236}">
                  <a16:creationId xmlns:a16="http://schemas.microsoft.com/office/drawing/2014/main" id="{6555B007-6B95-B352-EED2-2D3901816A0D}"/>
                </a:ext>
              </a:extLst>
            </p:cNvPr>
            <p:cNvCxnSpPr>
              <a:cxnSpLocks noChangeShapeType="1"/>
              <a:endCxn id="8" idx="2"/>
            </p:cNvCxnSpPr>
            <p:nvPr/>
          </p:nvCxnSpPr>
          <p:spPr bwMode="auto">
            <a:xfrm flipV="1">
              <a:off x="1819505" y="2615397"/>
              <a:ext cx="1" cy="277692"/>
            </a:xfrm>
            <a:prstGeom prst="straightConnector1">
              <a:avLst/>
            </a:prstGeom>
            <a:noFill/>
            <a:ln w="9525" algn="ctr">
              <a:solidFill>
                <a:srgbClr val="FF0000"/>
              </a:solidFill>
              <a:round/>
              <a:tailEnd type="arrow" w="med" len="med"/>
            </a:ln>
            <a:extLst>
              <a:ext uri="{909E8E84-426E-40DD-AFC4-6F175D3DCCD1}">
                <a14:hiddenFill xmlns:a14="http://schemas.microsoft.com/office/drawing/2010/main">
                  <a:noFill/>
                </a14:hiddenFill>
              </a:ext>
            </a:extLst>
          </p:spPr>
        </p:cxnSp>
        <p:cxnSp>
          <p:nvCxnSpPr>
            <p:cNvPr id="19" name="直接箭头连接符 22">
              <a:extLst>
                <a:ext uri="{FF2B5EF4-FFF2-40B4-BE49-F238E27FC236}">
                  <a16:creationId xmlns:a16="http://schemas.microsoft.com/office/drawing/2014/main" id="{1DCB25C3-4984-203C-602F-30B061FFD8E8}"/>
                </a:ext>
              </a:extLst>
            </p:cNvPr>
            <p:cNvCxnSpPr>
              <a:cxnSpLocks noChangeShapeType="1"/>
              <a:stCxn id="14" idx="2"/>
              <a:endCxn id="9" idx="2"/>
            </p:cNvCxnSpPr>
            <p:nvPr/>
          </p:nvCxnSpPr>
          <p:spPr bwMode="auto">
            <a:xfrm flipH="1">
              <a:off x="2574376" y="2075865"/>
              <a:ext cx="2779" cy="213160"/>
            </a:xfrm>
            <a:prstGeom prst="straightConnector1">
              <a:avLst/>
            </a:prstGeom>
            <a:noFill/>
            <a:ln w="9525" algn="ctr">
              <a:solidFill>
                <a:srgbClr val="00B0F0"/>
              </a:solidFill>
              <a:round/>
              <a:tailEnd type="arrow" w="med" len="med"/>
            </a:ln>
            <a:extLst>
              <a:ext uri="{909E8E84-426E-40DD-AFC4-6F175D3DCCD1}">
                <a14:hiddenFill xmlns:a14="http://schemas.microsoft.com/office/drawing/2010/main">
                  <a:noFill/>
                </a14:hiddenFill>
              </a:ext>
            </a:extLst>
          </p:spPr>
        </p:cxnSp>
        <p:cxnSp>
          <p:nvCxnSpPr>
            <p:cNvPr id="20" name="直接箭头连接符 23">
              <a:extLst>
                <a:ext uri="{FF2B5EF4-FFF2-40B4-BE49-F238E27FC236}">
                  <a16:creationId xmlns:a16="http://schemas.microsoft.com/office/drawing/2014/main" id="{B411BBAC-CE2B-60A0-23EF-8D7DE1A322DD}"/>
                </a:ext>
              </a:extLst>
            </p:cNvPr>
            <p:cNvCxnSpPr>
              <a:cxnSpLocks noChangeShapeType="1"/>
              <a:endCxn id="10" idx="2"/>
            </p:cNvCxnSpPr>
            <p:nvPr/>
          </p:nvCxnSpPr>
          <p:spPr bwMode="auto">
            <a:xfrm flipV="1">
              <a:off x="3511012" y="2631843"/>
              <a:ext cx="0" cy="261246"/>
            </a:xfrm>
            <a:prstGeom prst="straightConnector1">
              <a:avLst/>
            </a:prstGeom>
            <a:noFill/>
            <a:ln w="9525" algn="ctr">
              <a:solidFill>
                <a:srgbClr val="FF0000"/>
              </a:solidFill>
              <a:round/>
              <a:tailEnd type="arrow" w="med" len="med"/>
            </a:ln>
            <a:extLst>
              <a:ext uri="{909E8E84-426E-40DD-AFC4-6F175D3DCCD1}">
                <a14:hiddenFill xmlns:a14="http://schemas.microsoft.com/office/drawing/2010/main">
                  <a:noFill/>
                </a14:hiddenFill>
              </a:ext>
            </a:extLst>
          </p:spPr>
        </p:cxnSp>
        <p:cxnSp>
          <p:nvCxnSpPr>
            <p:cNvPr id="21" name="直接箭头连接符 24">
              <a:extLst>
                <a:ext uri="{FF2B5EF4-FFF2-40B4-BE49-F238E27FC236}">
                  <a16:creationId xmlns:a16="http://schemas.microsoft.com/office/drawing/2014/main" id="{70BA1F2A-040B-1D51-65FA-5F9288F5B9CF}"/>
                </a:ext>
              </a:extLst>
            </p:cNvPr>
            <p:cNvCxnSpPr>
              <a:cxnSpLocks noChangeShapeType="1"/>
              <a:endCxn id="11" idx="0"/>
            </p:cNvCxnSpPr>
            <p:nvPr/>
          </p:nvCxnSpPr>
          <p:spPr bwMode="auto">
            <a:xfrm>
              <a:off x="4485707" y="2071889"/>
              <a:ext cx="0" cy="214165"/>
            </a:xfrm>
            <a:prstGeom prst="straightConnector1">
              <a:avLst/>
            </a:prstGeom>
            <a:noFill/>
            <a:ln w="9525" algn="ctr">
              <a:solidFill>
                <a:srgbClr val="00B0F0"/>
              </a:solidFill>
              <a:round/>
              <a:tailEnd type="arrow" w="med" len="med"/>
            </a:ln>
            <a:extLst>
              <a:ext uri="{909E8E84-426E-40DD-AFC4-6F175D3DCCD1}">
                <a14:hiddenFill xmlns:a14="http://schemas.microsoft.com/office/drawing/2010/main">
                  <a:noFill/>
                </a14:hiddenFill>
              </a:ext>
            </a:extLst>
          </p:spPr>
        </p:cxnSp>
        <p:cxnSp>
          <p:nvCxnSpPr>
            <p:cNvPr id="22" name="直接箭头连接符 26">
              <a:extLst>
                <a:ext uri="{FF2B5EF4-FFF2-40B4-BE49-F238E27FC236}">
                  <a16:creationId xmlns:a16="http://schemas.microsoft.com/office/drawing/2014/main" id="{EB801D5F-AF57-7FE3-BD7F-A03F010592DE}"/>
                </a:ext>
              </a:extLst>
            </p:cNvPr>
            <p:cNvCxnSpPr>
              <a:cxnSpLocks noChangeShapeType="1"/>
              <a:stCxn id="17" idx="0"/>
              <a:endCxn id="12" idx="2"/>
            </p:cNvCxnSpPr>
            <p:nvPr/>
          </p:nvCxnSpPr>
          <p:spPr bwMode="auto">
            <a:xfrm flipH="1" flipV="1">
              <a:off x="5256287" y="2615397"/>
              <a:ext cx="1274" cy="291084"/>
            </a:xfrm>
            <a:prstGeom prst="straightConnector1">
              <a:avLst/>
            </a:prstGeom>
            <a:noFill/>
            <a:ln w="9525" algn="ctr">
              <a:solidFill>
                <a:srgbClr val="FF0000"/>
              </a:solidFill>
              <a:round/>
              <a:tailEnd type="arrow" w="med" len="med"/>
            </a:ln>
            <a:extLst>
              <a:ext uri="{909E8E84-426E-40DD-AFC4-6F175D3DCCD1}">
                <a14:hiddenFill xmlns:a14="http://schemas.microsoft.com/office/drawing/2010/main">
                  <a:noFill/>
                </a14:hiddenFill>
              </a:ext>
            </a:extLst>
          </p:spPr>
        </p:cxnSp>
      </p:grpSp>
      <p:grpSp>
        <p:nvGrpSpPr>
          <p:cNvPr id="23" name="组合 36">
            <a:extLst>
              <a:ext uri="{FF2B5EF4-FFF2-40B4-BE49-F238E27FC236}">
                <a16:creationId xmlns:a16="http://schemas.microsoft.com/office/drawing/2014/main" id="{4DAEC6C4-E472-48ED-A346-D17CFC281D66}"/>
              </a:ext>
            </a:extLst>
          </p:cNvPr>
          <p:cNvGrpSpPr/>
          <p:nvPr/>
        </p:nvGrpSpPr>
        <p:grpSpPr bwMode="auto">
          <a:xfrm>
            <a:off x="197427" y="1341562"/>
            <a:ext cx="11907982" cy="3278552"/>
            <a:chOff x="1575181" y="1448780"/>
            <a:chExt cx="8343847" cy="2934870"/>
          </a:xfrm>
        </p:grpSpPr>
        <p:sp>
          <p:nvSpPr>
            <p:cNvPr id="24" name="TextBox 37">
              <a:extLst>
                <a:ext uri="{FF2B5EF4-FFF2-40B4-BE49-F238E27FC236}">
                  <a16:creationId xmlns:a16="http://schemas.microsoft.com/office/drawing/2014/main" id="{271C586D-4990-F14C-518A-8A23DBC84413}"/>
                </a:ext>
              </a:extLst>
            </p:cNvPr>
            <p:cNvSpPr txBox="1">
              <a:spLocks noChangeArrowheads="1"/>
            </p:cNvSpPr>
            <p:nvPr/>
          </p:nvSpPr>
          <p:spPr bwMode="auto">
            <a:xfrm>
              <a:off x="1575181" y="2888291"/>
              <a:ext cx="1216328" cy="52347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a:defRPr/>
              </a:pPr>
              <a:r>
                <a:rPr lang="zh-CN" altLang="en-US" sz="1600" dirty="0">
                  <a:latin typeface="Microsoft YaHei" panose="020B0503020204020204" pitchFamily="34" charset="-122"/>
                  <a:ea typeface="Microsoft YaHei" panose="020B0503020204020204" pitchFamily="34" charset="-122"/>
                </a:rPr>
                <a:t>客户端登录数据库</a:t>
              </a:r>
            </a:p>
          </p:txBody>
        </p:sp>
        <p:sp>
          <p:nvSpPr>
            <p:cNvPr id="25" name="TextBox 38">
              <a:extLst>
                <a:ext uri="{FF2B5EF4-FFF2-40B4-BE49-F238E27FC236}">
                  <a16:creationId xmlns:a16="http://schemas.microsoft.com/office/drawing/2014/main" id="{76C64B80-976A-7C00-88BA-E50D52D2C318}"/>
                </a:ext>
              </a:extLst>
            </p:cNvPr>
            <p:cNvSpPr txBox="1">
              <a:spLocks noChangeArrowheads="1"/>
            </p:cNvSpPr>
            <p:nvPr/>
          </p:nvSpPr>
          <p:spPr bwMode="auto">
            <a:xfrm>
              <a:off x="3278040" y="2492127"/>
              <a:ext cx="900248" cy="303064"/>
            </a:xfrm>
            <a:prstGeom prst="rect">
              <a:avLst/>
            </a:prstGeom>
            <a:solidFill>
              <a:schemeClr val="bg1"/>
            </a:solidFill>
            <a:ln w="9525">
              <a:solidFill>
                <a:schemeClr val="tx1"/>
              </a:solidFill>
              <a:miter lim="800000"/>
            </a:ln>
          </p:spPr>
          <p:txBody>
            <a:bodyPr>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a:defRPr/>
              </a:pPr>
              <a:r>
                <a:rPr lang="zh-CN" altLang="en-US" sz="1600">
                  <a:latin typeface="Microsoft YaHei" panose="020B0503020204020204" pitchFamily="34" charset="-122"/>
                  <a:ea typeface="Microsoft YaHei" panose="020B0503020204020204" pitchFamily="34" charset="-122"/>
                </a:rPr>
                <a:t>本地登录</a:t>
              </a:r>
            </a:p>
          </p:txBody>
        </p:sp>
        <p:sp>
          <p:nvSpPr>
            <p:cNvPr id="26" name="TextBox 39">
              <a:extLst>
                <a:ext uri="{FF2B5EF4-FFF2-40B4-BE49-F238E27FC236}">
                  <a16:creationId xmlns:a16="http://schemas.microsoft.com/office/drawing/2014/main" id="{C9723424-BE53-684F-657E-B04CA60ADDE9}"/>
                </a:ext>
              </a:extLst>
            </p:cNvPr>
            <p:cNvSpPr txBox="1">
              <a:spLocks noChangeArrowheads="1"/>
            </p:cNvSpPr>
            <p:nvPr/>
          </p:nvSpPr>
          <p:spPr bwMode="auto">
            <a:xfrm>
              <a:off x="3259837" y="3582904"/>
              <a:ext cx="900248" cy="303064"/>
            </a:xfrm>
            <a:prstGeom prst="rect">
              <a:avLst/>
            </a:prstGeom>
            <a:solidFill>
              <a:schemeClr val="bg1"/>
            </a:solidFill>
            <a:ln w="9525">
              <a:solidFill>
                <a:schemeClr val="tx1"/>
              </a:solidFill>
              <a:miter lim="800000"/>
            </a:ln>
          </p:spPr>
          <p:txBody>
            <a:bodyPr>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a:defRPr/>
              </a:pPr>
              <a:r>
                <a:rPr lang="zh-CN" altLang="en-US" sz="1600">
                  <a:latin typeface="Microsoft YaHei" panose="020B0503020204020204" pitchFamily="34" charset="-122"/>
                  <a:ea typeface="Microsoft YaHei" panose="020B0503020204020204" pitchFamily="34" charset="-122"/>
                </a:rPr>
                <a:t>远程登录</a:t>
              </a:r>
            </a:p>
          </p:txBody>
        </p:sp>
        <p:sp>
          <p:nvSpPr>
            <p:cNvPr id="27" name="TextBox 40">
              <a:extLst>
                <a:ext uri="{FF2B5EF4-FFF2-40B4-BE49-F238E27FC236}">
                  <a16:creationId xmlns:a16="http://schemas.microsoft.com/office/drawing/2014/main" id="{A5185EA9-65AF-7C80-02EC-981E1840F9B5}"/>
                </a:ext>
              </a:extLst>
            </p:cNvPr>
            <p:cNvSpPr txBox="1">
              <a:spLocks noChangeArrowheads="1"/>
            </p:cNvSpPr>
            <p:nvPr/>
          </p:nvSpPr>
          <p:spPr bwMode="auto">
            <a:xfrm>
              <a:off x="4611864" y="2164267"/>
              <a:ext cx="971408" cy="303064"/>
            </a:xfrm>
            <a:prstGeom prst="rect">
              <a:avLst/>
            </a:prstGeom>
            <a:solidFill>
              <a:schemeClr val="bg1"/>
            </a:solidFill>
            <a:ln w="9525">
              <a:solidFill>
                <a:schemeClr val="tx1"/>
              </a:solidFill>
              <a:miter lim="800000"/>
            </a:ln>
          </p:spPr>
          <p:txBody>
            <a:bodyPr>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a:defRPr/>
              </a:pPr>
              <a:r>
                <a:rPr lang="zh-CN" altLang="en-US" sz="1600" dirty="0">
                  <a:latin typeface="Microsoft YaHei" panose="020B0503020204020204" pitchFamily="34" charset="-122"/>
                  <a:ea typeface="Microsoft YaHei" panose="020B0503020204020204" pitchFamily="34" charset="-122"/>
                </a:rPr>
                <a:t>初始用户</a:t>
              </a:r>
            </a:p>
          </p:txBody>
        </p:sp>
        <p:sp>
          <p:nvSpPr>
            <p:cNvPr id="28" name="TextBox 41">
              <a:extLst>
                <a:ext uri="{FF2B5EF4-FFF2-40B4-BE49-F238E27FC236}">
                  <a16:creationId xmlns:a16="http://schemas.microsoft.com/office/drawing/2014/main" id="{5A008ED3-31E1-797A-1B27-FBCBFC5790FB}"/>
                </a:ext>
              </a:extLst>
            </p:cNvPr>
            <p:cNvSpPr txBox="1">
              <a:spLocks noChangeArrowheads="1"/>
            </p:cNvSpPr>
            <p:nvPr/>
          </p:nvSpPr>
          <p:spPr bwMode="auto">
            <a:xfrm>
              <a:off x="4611864" y="2790957"/>
              <a:ext cx="953204" cy="30306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a:defRPr/>
              </a:pPr>
              <a:r>
                <a:rPr lang="zh-CN" altLang="en-US" sz="1600" dirty="0">
                  <a:latin typeface="Microsoft YaHei" panose="020B0503020204020204" pitchFamily="34" charset="-122"/>
                  <a:ea typeface="Microsoft YaHei" panose="020B0503020204020204" pitchFamily="34" charset="-122"/>
                </a:rPr>
                <a:t>非初始用户</a:t>
              </a:r>
            </a:p>
          </p:txBody>
        </p:sp>
        <p:sp>
          <p:nvSpPr>
            <p:cNvPr id="29" name="TextBox 42">
              <a:extLst>
                <a:ext uri="{FF2B5EF4-FFF2-40B4-BE49-F238E27FC236}">
                  <a16:creationId xmlns:a16="http://schemas.microsoft.com/office/drawing/2014/main" id="{C7E48FAB-2F41-A298-6E3A-2FDE4CA45470}"/>
                </a:ext>
              </a:extLst>
            </p:cNvPr>
            <p:cNvSpPr txBox="1">
              <a:spLocks noChangeArrowheads="1"/>
            </p:cNvSpPr>
            <p:nvPr/>
          </p:nvSpPr>
          <p:spPr bwMode="auto">
            <a:xfrm>
              <a:off x="6248530" y="1949109"/>
              <a:ext cx="1476143" cy="303064"/>
            </a:xfrm>
            <a:prstGeom prst="rect">
              <a:avLst/>
            </a:prstGeom>
            <a:solidFill>
              <a:schemeClr val="bg1"/>
            </a:solidFill>
            <a:ln w="9525">
              <a:solidFill>
                <a:schemeClr val="tx1"/>
              </a:solidFill>
              <a:miter lim="800000"/>
            </a:ln>
          </p:spPr>
          <p:txBody>
            <a:bodyPr>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a:defRPr/>
              </a:pPr>
              <a:r>
                <a:rPr lang="en-US" altLang="zh-CN" sz="1600" dirty="0">
                  <a:latin typeface="Microsoft YaHei" panose="020B0503020204020204" pitchFamily="34" charset="-122"/>
                  <a:ea typeface="Microsoft YaHei" panose="020B0503020204020204" pitchFamily="34" charset="-122"/>
                  <a:cs typeface="Huawei Sans Light" panose="020C0303030203020204" pitchFamily="34" charset="0"/>
                </a:rPr>
                <a:t>trust</a:t>
              </a:r>
              <a:r>
                <a:rPr lang="zh-CN" altLang="en-US" sz="1600" dirty="0">
                  <a:latin typeface="Microsoft YaHei" panose="020B0503020204020204" pitchFamily="34" charset="-122"/>
                  <a:ea typeface="Microsoft YaHei" panose="020B0503020204020204" pitchFamily="34" charset="-122"/>
                </a:rPr>
                <a:t>连接</a:t>
              </a:r>
              <a:endParaRPr lang="en-US" altLang="zh-CN" sz="1600" dirty="0">
                <a:latin typeface="Microsoft YaHei" panose="020B0503020204020204" pitchFamily="34" charset="-122"/>
                <a:ea typeface="Microsoft YaHei" panose="020B0503020204020204" pitchFamily="34" charset="-122"/>
              </a:endParaRPr>
            </a:p>
          </p:txBody>
        </p:sp>
        <p:sp>
          <p:nvSpPr>
            <p:cNvPr id="30" name="TextBox 43">
              <a:extLst>
                <a:ext uri="{FF2B5EF4-FFF2-40B4-BE49-F238E27FC236}">
                  <a16:creationId xmlns:a16="http://schemas.microsoft.com/office/drawing/2014/main" id="{54EDFE51-CBE0-9090-2140-3C2546A63771}"/>
                </a:ext>
              </a:extLst>
            </p:cNvPr>
            <p:cNvSpPr txBox="1">
              <a:spLocks noChangeArrowheads="1"/>
            </p:cNvSpPr>
            <p:nvPr/>
          </p:nvSpPr>
          <p:spPr bwMode="auto">
            <a:xfrm>
              <a:off x="4627880" y="3419354"/>
              <a:ext cx="953736" cy="964296"/>
            </a:xfrm>
            <a:prstGeom prst="rect">
              <a:avLst/>
            </a:prstGeom>
            <a:solidFill>
              <a:schemeClr val="bg1"/>
            </a:solidFill>
            <a:ln w="9525">
              <a:solidFill>
                <a:schemeClr val="tx1"/>
              </a:solidFill>
              <a:miter lim="800000"/>
            </a:ln>
          </p:spPr>
          <p:txBody>
            <a:bodyPr wrap="square">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a:defRPr/>
              </a:pPr>
              <a:r>
                <a:rPr lang="zh-CN" altLang="en-US" sz="1600" dirty="0">
                  <a:latin typeface="Microsoft YaHei" panose="020B0503020204020204" pitchFamily="34" charset="-122"/>
                  <a:ea typeface="Microsoft YaHei" panose="020B0503020204020204" pitchFamily="34" charset="-122"/>
                </a:rPr>
                <a:t>非初始用户</a:t>
              </a:r>
              <a:endParaRPr lang="en-US" altLang="zh-CN" sz="1600" dirty="0">
                <a:latin typeface="Microsoft YaHei" panose="020B0503020204020204" pitchFamily="34" charset="-122"/>
                <a:ea typeface="Microsoft YaHei" panose="020B0503020204020204" pitchFamily="34" charset="-122"/>
              </a:endParaRPr>
            </a:p>
            <a:p>
              <a:pPr algn="ctr">
                <a:defRPr/>
              </a:pPr>
              <a:r>
                <a:rPr lang="zh-CN" altLang="en-US" sz="1600" dirty="0">
                  <a:latin typeface="Microsoft YaHei" panose="020B0503020204020204" pitchFamily="34" charset="-122"/>
                  <a:ea typeface="Microsoft YaHei" panose="020B0503020204020204" pitchFamily="34" charset="-122"/>
                </a:rPr>
                <a:t>（初始用户禁止远程连接）</a:t>
              </a:r>
            </a:p>
          </p:txBody>
        </p:sp>
        <p:cxnSp>
          <p:nvCxnSpPr>
            <p:cNvPr id="31" name="直接箭头连接符 44">
              <a:extLst>
                <a:ext uri="{FF2B5EF4-FFF2-40B4-BE49-F238E27FC236}">
                  <a16:creationId xmlns:a16="http://schemas.microsoft.com/office/drawing/2014/main" id="{C5BA0894-5D1E-0B88-191E-1FD3805DEE27}"/>
                </a:ext>
              </a:extLst>
            </p:cNvPr>
            <p:cNvCxnSpPr>
              <a:cxnSpLocks noChangeShapeType="1"/>
              <a:stCxn id="24" idx="3"/>
            </p:cNvCxnSpPr>
            <p:nvPr/>
          </p:nvCxnSpPr>
          <p:spPr bwMode="auto">
            <a:xfrm flipV="1">
              <a:off x="2791509" y="2626575"/>
              <a:ext cx="468588" cy="523453"/>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32" name="直接箭头连接符 45">
              <a:extLst>
                <a:ext uri="{FF2B5EF4-FFF2-40B4-BE49-F238E27FC236}">
                  <a16:creationId xmlns:a16="http://schemas.microsoft.com/office/drawing/2014/main" id="{EC149A79-9F3C-B0A0-CD49-2E3EA1D57F48}"/>
                </a:ext>
              </a:extLst>
            </p:cNvPr>
            <p:cNvCxnSpPr>
              <a:cxnSpLocks noChangeShapeType="1"/>
              <a:stCxn id="24" idx="3"/>
              <a:endCxn id="26" idx="1"/>
            </p:cNvCxnSpPr>
            <p:nvPr/>
          </p:nvCxnSpPr>
          <p:spPr bwMode="auto">
            <a:xfrm>
              <a:off x="2791509" y="3150028"/>
              <a:ext cx="468328" cy="584409"/>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33" name="直接箭头连接符 46">
              <a:extLst>
                <a:ext uri="{FF2B5EF4-FFF2-40B4-BE49-F238E27FC236}">
                  <a16:creationId xmlns:a16="http://schemas.microsoft.com/office/drawing/2014/main" id="{443DC2A4-A72F-A7A3-9DBC-D27C61345373}"/>
                </a:ext>
              </a:extLst>
            </p:cNvPr>
            <p:cNvCxnSpPr>
              <a:cxnSpLocks noChangeShapeType="1"/>
              <a:stCxn id="25" idx="3"/>
              <a:endCxn id="27" idx="1"/>
            </p:cNvCxnSpPr>
            <p:nvPr/>
          </p:nvCxnSpPr>
          <p:spPr bwMode="auto">
            <a:xfrm flipV="1">
              <a:off x="4178288" y="2315799"/>
              <a:ext cx="433576" cy="327860"/>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34" name="直接箭头连接符 47">
              <a:extLst>
                <a:ext uri="{FF2B5EF4-FFF2-40B4-BE49-F238E27FC236}">
                  <a16:creationId xmlns:a16="http://schemas.microsoft.com/office/drawing/2014/main" id="{35B5A670-E458-FAF5-E9D1-9B70C1E87CA6}"/>
                </a:ext>
              </a:extLst>
            </p:cNvPr>
            <p:cNvCxnSpPr>
              <a:cxnSpLocks noChangeShapeType="1"/>
              <a:stCxn id="25" idx="3"/>
              <a:endCxn id="28" idx="1"/>
            </p:cNvCxnSpPr>
            <p:nvPr/>
          </p:nvCxnSpPr>
          <p:spPr bwMode="auto">
            <a:xfrm>
              <a:off x="4178288" y="2643659"/>
              <a:ext cx="433576" cy="298830"/>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35" name="直接箭头连接符 48">
              <a:extLst>
                <a:ext uri="{FF2B5EF4-FFF2-40B4-BE49-F238E27FC236}">
                  <a16:creationId xmlns:a16="http://schemas.microsoft.com/office/drawing/2014/main" id="{CCBB11E4-525E-A581-72DD-F312430935A0}"/>
                </a:ext>
              </a:extLst>
            </p:cNvPr>
            <p:cNvCxnSpPr>
              <a:cxnSpLocks noChangeShapeType="1"/>
              <a:stCxn id="26" idx="3"/>
              <a:endCxn id="30" idx="1"/>
            </p:cNvCxnSpPr>
            <p:nvPr/>
          </p:nvCxnSpPr>
          <p:spPr bwMode="auto">
            <a:xfrm>
              <a:off x="4160085" y="3734436"/>
              <a:ext cx="467796" cy="167066"/>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36" name="直接箭头连接符 49">
              <a:extLst>
                <a:ext uri="{FF2B5EF4-FFF2-40B4-BE49-F238E27FC236}">
                  <a16:creationId xmlns:a16="http://schemas.microsoft.com/office/drawing/2014/main" id="{36644719-EC15-18AB-342B-2BAA7F98DACD}"/>
                </a:ext>
              </a:extLst>
            </p:cNvPr>
            <p:cNvCxnSpPr>
              <a:cxnSpLocks noChangeShapeType="1"/>
              <a:stCxn id="27" idx="3"/>
              <a:endCxn id="29" idx="1"/>
            </p:cNvCxnSpPr>
            <p:nvPr/>
          </p:nvCxnSpPr>
          <p:spPr bwMode="auto">
            <a:xfrm flipV="1">
              <a:off x="5583272" y="2100641"/>
              <a:ext cx="665258" cy="215158"/>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37" name="直接箭头连接符 50">
              <a:extLst>
                <a:ext uri="{FF2B5EF4-FFF2-40B4-BE49-F238E27FC236}">
                  <a16:creationId xmlns:a16="http://schemas.microsoft.com/office/drawing/2014/main" id="{887FE55A-4AD8-0C06-A2DF-AB7B29EDCF54}"/>
                </a:ext>
              </a:extLst>
            </p:cNvPr>
            <p:cNvCxnSpPr>
              <a:cxnSpLocks noChangeShapeType="1"/>
              <a:stCxn id="28" idx="3"/>
              <a:endCxn id="44" idx="1"/>
            </p:cNvCxnSpPr>
            <p:nvPr/>
          </p:nvCxnSpPr>
          <p:spPr bwMode="auto">
            <a:xfrm flipV="1">
              <a:off x="5565068" y="2937367"/>
              <a:ext cx="676842" cy="5122"/>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38" name="直接箭头连接符 51">
              <a:extLst>
                <a:ext uri="{FF2B5EF4-FFF2-40B4-BE49-F238E27FC236}">
                  <a16:creationId xmlns:a16="http://schemas.microsoft.com/office/drawing/2014/main" id="{017821EC-EA7D-9489-3029-B0400348EFBE}"/>
                </a:ext>
              </a:extLst>
            </p:cNvPr>
            <p:cNvCxnSpPr>
              <a:cxnSpLocks noChangeShapeType="1"/>
              <a:stCxn id="30" idx="3"/>
              <a:endCxn id="40" idx="1"/>
            </p:cNvCxnSpPr>
            <p:nvPr/>
          </p:nvCxnSpPr>
          <p:spPr bwMode="auto">
            <a:xfrm flipV="1">
              <a:off x="5581616" y="3400127"/>
              <a:ext cx="647055" cy="501375"/>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sp>
          <p:nvSpPr>
            <p:cNvPr id="39" name="TextBox 52">
              <a:extLst>
                <a:ext uri="{FF2B5EF4-FFF2-40B4-BE49-F238E27FC236}">
                  <a16:creationId xmlns:a16="http://schemas.microsoft.com/office/drawing/2014/main" id="{89E58A3E-4BC2-2F32-2A3B-B87E5974B185}"/>
                </a:ext>
              </a:extLst>
            </p:cNvPr>
            <p:cNvSpPr txBox="1">
              <a:spLocks noChangeArrowheads="1"/>
            </p:cNvSpPr>
            <p:nvPr/>
          </p:nvSpPr>
          <p:spPr bwMode="auto">
            <a:xfrm>
              <a:off x="8156709" y="3255425"/>
              <a:ext cx="1692815" cy="303064"/>
            </a:xfrm>
            <a:prstGeom prst="rect">
              <a:avLst/>
            </a:prstGeom>
            <a:solidFill>
              <a:schemeClr val="bg1"/>
            </a:solidFill>
            <a:ln w="9525">
              <a:solidFill>
                <a:schemeClr val="tx1"/>
              </a:solidFill>
              <a:miter lim="800000"/>
            </a:ln>
          </p:spPr>
          <p:txBody>
            <a:bodyPr wrap="square">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a:defRPr/>
              </a:pPr>
              <a:r>
                <a:rPr lang="zh-CN" altLang="en-US" sz="1600" dirty="0">
                  <a:latin typeface="Microsoft YaHei" panose="020B0503020204020204" pitchFamily="34" charset="-122"/>
                  <a:ea typeface="Microsoft YaHei" panose="020B0503020204020204" pitchFamily="34" charset="-122"/>
                </a:rPr>
                <a:t>禁止远程</a:t>
              </a:r>
              <a:r>
                <a:rPr lang="en-US" altLang="zh-CN" sz="1600" dirty="0">
                  <a:latin typeface="Microsoft YaHei" panose="020B0503020204020204" pitchFamily="34" charset="-122"/>
                  <a:ea typeface="Microsoft YaHei" panose="020B0503020204020204" pitchFamily="34" charset="-122"/>
                  <a:cs typeface="Huawei Sans Light" panose="020C0303030203020204" pitchFamily="34" charset="0"/>
                </a:rPr>
                <a:t>trust</a:t>
              </a:r>
              <a:r>
                <a:rPr lang="zh-CN" altLang="en-US" sz="1600" dirty="0">
                  <a:latin typeface="Microsoft YaHei" panose="020B0503020204020204" pitchFamily="34" charset="-122"/>
                  <a:ea typeface="Microsoft YaHei" panose="020B0503020204020204" pitchFamily="34" charset="-122"/>
                </a:rPr>
                <a:t>登录</a:t>
              </a:r>
            </a:p>
          </p:txBody>
        </p:sp>
        <p:sp>
          <p:nvSpPr>
            <p:cNvPr id="40" name="TextBox 53">
              <a:extLst>
                <a:ext uri="{FF2B5EF4-FFF2-40B4-BE49-F238E27FC236}">
                  <a16:creationId xmlns:a16="http://schemas.microsoft.com/office/drawing/2014/main" id="{E78BAFA4-A1F7-723F-A9E2-568F060CA191}"/>
                </a:ext>
              </a:extLst>
            </p:cNvPr>
            <p:cNvSpPr txBox="1">
              <a:spLocks noChangeArrowheads="1"/>
            </p:cNvSpPr>
            <p:nvPr/>
          </p:nvSpPr>
          <p:spPr bwMode="auto">
            <a:xfrm>
              <a:off x="6228671" y="3248595"/>
              <a:ext cx="1459594" cy="303064"/>
            </a:xfrm>
            <a:prstGeom prst="rect">
              <a:avLst/>
            </a:prstGeom>
            <a:solidFill>
              <a:schemeClr val="bg1"/>
            </a:solidFill>
            <a:ln w="9525">
              <a:solidFill>
                <a:schemeClr val="tx1"/>
              </a:solidFill>
              <a:miter lim="800000"/>
            </a:ln>
          </p:spPr>
          <p:txBody>
            <a:bodyPr>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a:defRPr/>
              </a:pPr>
              <a:r>
                <a:rPr lang="en-US" altLang="zh-CN" sz="1600" dirty="0">
                  <a:latin typeface="Microsoft YaHei" panose="020B0503020204020204" pitchFamily="34" charset="-122"/>
                  <a:ea typeface="Microsoft YaHei" panose="020B0503020204020204" pitchFamily="34" charset="-122"/>
                  <a:cs typeface="Huawei Sans Light" panose="020C0303030203020204" pitchFamily="34" charset="0"/>
                </a:rPr>
                <a:t>trust</a:t>
              </a:r>
              <a:r>
                <a:rPr lang="zh-CN" altLang="en-US" sz="1600" dirty="0">
                  <a:latin typeface="Microsoft YaHei" panose="020B0503020204020204" pitchFamily="34" charset="-122"/>
                  <a:ea typeface="Microsoft YaHei" panose="020B0503020204020204" pitchFamily="34" charset="-122"/>
                </a:rPr>
                <a:t>连接</a:t>
              </a:r>
            </a:p>
          </p:txBody>
        </p:sp>
        <p:cxnSp>
          <p:nvCxnSpPr>
            <p:cNvPr id="41" name="直接箭头连接符 54">
              <a:extLst>
                <a:ext uri="{FF2B5EF4-FFF2-40B4-BE49-F238E27FC236}">
                  <a16:creationId xmlns:a16="http://schemas.microsoft.com/office/drawing/2014/main" id="{66FDEA18-A50F-6E55-598B-0BDD6EE749C8}"/>
                </a:ext>
              </a:extLst>
            </p:cNvPr>
            <p:cNvCxnSpPr>
              <a:cxnSpLocks noChangeShapeType="1"/>
              <a:stCxn id="40" idx="3"/>
              <a:endCxn id="39" idx="1"/>
            </p:cNvCxnSpPr>
            <p:nvPr/>
          </p:nvCxnSpPr>
          <p:spPr bwMode="auto">
            <a:xfrm>
              <a:off x="7688265" y="3400127"/>
              <a:ext cx="468445" cy="6829"/>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sp>
          <p:nvSpPr>
            <p:cNvPr id="42" name="TextBox 55">
              <a:extLst>
                <a:ext uri="{FF2B5EF4-FFF2-40B4-BE49-F238E27FC236}">
                  <a16:creationId xmlns:a16="http://schemas.microsoft.com/office/drawing/2014/main" id="{F5BAA11C-9C43-AD3D-14BE-61E8D123A842}"/>
                </a:ext>
              </a:extLst>
            </p:cNvPr>
            <p:cNvSpPr txBox="1">
              <a:spLocks noChangeArrowheads="1"/>
            </p:cNvSpPr>
            <p:nvPr/>
          </p:nvSpPr>
          <p:spPr bwMode="auto">
            <a:xfrm>
              <a:off x="6212123" y="3752339"/>
              <a:ext cx="1476143" cy="30306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a:defRPr/>
              </a:pPr>
              <a:r>
                <a:rPr lang="zh-CN" altLang="en-US" sz="1600" dirty="0">
                  <a:latin typeface="Microsoft YaHei" panose="020B0503020204020204" pitchFamily="34" charset="-122"/>
                  <a:ea typeface="Microsoft YaHei" panose="020B0503020204020204" pitchFamily="34" charset="-122"/>
                </a:rPr>
                <a:t>非</a:t>
              </a:r>
              <a:r>
                <a:rPr lang="en-US" altLang="zh-CN" sz="1600" dirty="0">
                  <a:latin typeface="Microsoft YaHei" panose="020B0503020204020204" pitchFamily="34" charset="-122"/>
                  <a:ea typeface="Microsoft YaHei" panose="020B0503020204020204" pitchFamily="34" charset="-122"/>
                </a:rPr>
                <a:t>trust</a:t>
              </a:r>
              <a:r>
                <a:rPr lang="zh-CN" altLang="en-US" sz="1600" dirty="0">
                  <a:latin typeface="Microsoft YaHei" panose="020B0503020204020204" pitchFamily="34" charset="-122"/>
                  <a:ea typeface="Microsoft YaHei" panose="020B0503020204020204" pitchFamily="34" charset="-122"/>
                </a:rPr>
                <a:t>连接</a:t>
              </a:r>
            </a:p>
          </p:txBody>
        </p:sp>
        <p:sp>
          <p:nvSpPr>
            <p:cNvPr id="43" name="TextBox 56">
              <a:extLst>
                <a:ext uri="{FF2B5EF4-FFF2-40B4-BE49-F238E27FC236}">
                  <a16:creationId xmlns:a16="http://schemas.microsoft.com/office/drawing/2014/main" id="{37005E0E-ADF6-C0FA-6576-9962A34E0038}"/>
                </a:ext>
              </a:extLst>
            </p:cNvPr>
            <p:cNvSpPr txBox="1">
              <a:spLocks noChangeArrowheads="1"/>
            </p:cNvSpPr>
            <p:nvPr/>
          </p:nvSpPr>
          <p:spPr bwMode="auto">
            <a:xfrm>
              <a:off x="8156709" y="2780711"/>
              <a:ext cx="1692815" cy="30306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a:defRPr/>
              </a:pPr>
              <a:r>
                <a:rPr lang="zh-CN" altLang="en-US" sz="1600" dirty="0">
                  <a:latin typeface="Microsoft YaHei" panose="020B0503020204020204" pitchFamily="34" charset="-122"/>
                  <a:ea typeface="Microsoft YaHei" panose="020B0503020204020204" pitchFamily="34" charset="-122"/>
                </a:rPr>
                <a:t>通过身份验证后可登录</a:t>
              </a:r>
            </a:p>
          </p:txBody>
        </p:sp>
        <p:sp>
          <p:nvSpPr>
            <p:cNvPr id="44" name="TextBox 57">
              <a:extLst>
                <a:ext uri="{FF2B5EF4-FFF2-40B4-BE49-F238E27FC236}">
                  <a16:creationId xmlns:a16="http://schemas.microsoft.com/office/drawing/2014/main" id="{A31FA27D-3932-9B80-CBC4-2F87FD3428AD}"/>
                </a:ext>
              </a:extLst>
            </p:cNvPr>
            <p:cNvSpPr txBox="1">
              <a:spLocks noChangeArrowheads="1"/>
            </p:cNvSpPr>
            <p:nvPr/>
          </p:nvSpPr>
          <p:spPr bwMode="auto">
            <a:xfrm>
              <a:off x="6241910" y="2785835"/>
              <a:ext cx="1446355" cy="30306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a:defRPr/>
              </a:pPr>
              <a:r>
                <a:rPr lang="en-US" altLang="zh-CN" sz="1600" dirty="0">
                  <a:latin typeface="Microsoft YaHei" panose="020B0503020204020204" pitchFamily="34" charset="-122"/>
                  <a:ea typeface="Microsoft YaHei" panose="020B0503020204020204" pitchFamily="34" charset="-122"/>
                  <a:cs typeface="Huawei Sans Light" panose="020C0303030203020204" pitchFamily="34" charset="0"/>
                </a:rPr>
                <a:t>trust</a:t>
              </a:r>
              <a:r>
                <a:rPr lang="en-US" altLang="zh-CN" sz="1600" dirty="0">
                  <a:latin typeface="Microsoft YaHei" panose="020B0503020204020204" pitchFamily="34" charset="-122"/>
                  <a:ea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rPr>
                <a:t>非</a:t>
              </a:r>
              <a:r>
                <a:rPr lang="en-US" altLang="zh-CN" sz="1600" dirty="0">
                  <a:latin typeface="Microsoft YaHei" panose="020B0503020204020204" pitchFamily="34" charset="-122"/>
                  <a:ea typeface="Microsoft YaHei" panose="020B0503020204020204" pitchFamily="34" charset="-122"/>
                  <a:cs typeface="Huawei Sans Light" panose="020C0303030203020204" pitchFamily="34" charset="0"/>
                </a:rPr>
                <a:t>trust</a:t>
              </a:r>
              <a:r>
                <a:rPr lang="zh-CN" altLang="en-US" sz="1600" dirty="0">
                  <a:latin typeface="Microsoft YaHei" panose="020B0503020204020204" pitchFamily="34" charset="-122"/>
                  <a:ea typeface="Microsoft YaHei" panose="020B0503020204020204" pitchFamily="34" charset="-122"/>
                </a:rPr>
                <a:t>连接</a:t>
              </a:r>
            </a:p>
          </p:txBody>
        </p:sp>
        <p:cxnSp>
          <p:nvCxnSpPr>
            <p:cNvPr id="45" name="直接箭头连接符 58">
              <a:extLst>
                <a:ext uri="{FF2B5EF4-FFF2-40B4-BE49-F238E27FC236}">
                  <a16:creationId xmlns:a16="http://schemas.microsoft.com/office/drawing/2014/main" id="{49E4E64D-B349-9DA2-82F1-61AE33493CD1}"/>
                </a:ext>
              </a:extLst>
            </p:cNvPr>
            <p:cNvCxnSpPr>
              <a:cxnSpLocks noChangeShapeType="1"/>
              <a:stCxn id="44" idx="3"/>
              <a:endCxn id="43" idx="1"/>
            </p:cNvCxnSpPr>
            <p:nvPr/>
          </p:nvCxnSpPr>
          <p:spPr bwMode="auto">
            <a:xfrm flipV="1">
              <a:off x="7688265" y="2932243"/>
              <a:ext cx="468445" cy="5124"/>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sp>
          <p:nvSpPr>
            <p:cNvPr id="46" name="TextBox 59">
              <a:extLst>
                <a:ext uri="{FF2B5EF4-FFF2-40B4-BE49-F238E27FC236}">
                  <a16:creationId xmlns:a16="http://schemas.microsoft.com/office/drawing/2014/main" id="{6ACBEDA3-AF88-7593-ABFF-CBECE3F1F6E2}"/>
                </a:ext>
              </a:extLst>
            </p:cNvPr>
            <p:cNvSpPr txBox="1">
              <a:spLocks noChangeArrowheads="1"/>
            </p:cNvSpPr>
            <p:nvPr/>
          </p:nvSpPr>
          <p:spPr bwMode="auto">
            <a:xfrm>
              <a:off x="8156709" y="1954231"/>
              <a:ext cx="1692815" cy="303064"/>
            </a:xfrm>
            <a:prstGeom prst="rect">
              <a:avLst/>
            </a:prstGeom>
            <a:solidFill>
              <a:schemeClr val="bg1"/>
            </a:solidFill>
            <a:ln w="9525">
              <a:solidFill>
                <a:schemeClr val="tx1"/>
              </a:solidFill>
              <a:miter lim="800000"/>
            </a:ln>
          </p:spPr>
          <p:txBody>
            <a:bodyPr wrap="square">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a:defRPr/>
              </a:pPr>
              <a:r>
                <a:rPr lang="zh-CN" altLang="en-US" sz="1600" dirty="0">
                  <a:latin typeface="Microsoft YaHei" panose="020B0503020204020204" pitchFamily="34" charset="-122"/>
                  <a:ea typeface="Microsoft YaHei" panose="020B0503020204020204" pitchFamily="34" charset="-122"/>
                </a:rPr>
                <a:t>无需身份验证可登录</a:t>
              </a:r>
              <a:endParaRPr lang="en-US" altLang="zh-CN" sz="1600" dirty="0">
                <a:latin typeface="Microsoft YaHei" panose="020B0503020204020204" pitchFamily="34" charset="-122"/>
                <a:ea typeface="Microsoft YaHei" panose="020B0503020204020204" pitchFamily="34" charset="-122"/>
              </a:endParaRPr>
            </a:p>
          </p:txBody>
        </p:sp>
        <p:sp>
          <p:nvSpPr>
            <p:cNvPr id="47" name="TextBox 60">
              <a:extLst>
                <a:ext uri="{FF2B5EF4-FFF2-40B4-BE49-F238E27FC236}">
                  <a16:creationId xmlns:a16="http://schemas.microsoft.com/office/drawing/2014/main" id="{13327010-AA6C-A1B3-1AF7-D79728AEDA03}"/>
                </a:ext>
              </a:extLst>
            </p:cNvPr>
            <p:cNvSpPr txBox="1">
              <a:spLocks noChangeArrowheads="1"/>
            </p:cNvSpPr>
            <p:nvPr/>
          </p:nvSpPr>
          <p:spPr bwMode="auto">
            <a:xfrm>
              <a:off x="6248530" y="2350395"/>
              <a:ext cx="1476143" cy="30306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a:defRPr/>
              </a:pPr>
              <a:r>
                <a:rPr lang="zh-CN" altLang="en-US" sz="1600" dirty="0">
                  <a:latin typeface="Microsoft YaHei" panose="020B0503020204020204" pitchFamily="34" charset="-122"/>
                  <a:ea typeface="Microsoft YaHei" panose="020B0503020204020204" pitchFamily="34" charset="-122"/>
                </a:rPr>
                <a:t>非</a:t>
              </a:r>
              <a:r>
                <a:rPr lang="en-US" altLang="zh-CN" sz="1600" dirty="0">
                  <a:latin typeface="Microsoft YaHei" panose="020B0503020204020204" pitchFamily="34" charset="-122"/>
                  <a:ea typeface="Microsoft YaHei" panose="020B0503020204020204" pitchFamily="34" charset="-122"/>
                  <a:cs typeface="Huawei Sans Light" panose="020C0303030203020204" pitchFamily="34" charset="0"/>
                </a:rPr>
                <a:t>trust</a:t>
              </a:r>
              <a:r>
                <a:rPr lang="zh-CN" altLang="en-US" sz="1600" dirty="0">
                  <a:latin typeface="Microsoft YaHei" panose="020B0503020204020204" pitchFamily="34" charset="-122"/>
                  <a:ea typeface="Microsoft YaHei" panose="020B0503020204020204" pitchFamily="34" charset="-122"/>
                </a:rPr>
                <a:t>连接</a:t>
              </a:r>
              <a:endParaRPr lang="en-US" altLang="zh-CN" sz="1600" dirty="0">
                <a:latin typeface="Microsoft YaHei" panose="020B0503020204020204" pitchFamily="34" charset="-122"/>
                <a:ea typeface="Microsoft YaHei" panose="020B0503020204020204" pitchFamily="34" charset="-122"/>
              </a:endParaRPr>
            </a:p>
          </p:txBody>
        </p:sp>
        <p:cxnSp>
          <p:nvCxnSpPr>
            <p:cNvPr id="48" name="直接箭头连接符 61">
              <a:extLst>
                <a:ext uri="{FF2B5EF4-FFF2-40B4-BE49-F238E27FC236}">
                  <a16:creationId xmlns:a16="http://schemas.microsoft.com/office/drawing/2014/main" id="{3A72981F-BE8D-C9EF-264C-BE9CD573764E}"/>
                </a:ext>
              </a:extLst>
            </p:cNvPr>
            <p:cNvCxnSpPr>
              <a:cxnSpLocks noChangeShapeType="1"/>
              <a:stCxn id="27" idx="3"/>
              <a:endCxn id="47" idx="1"/>
            </p:cNvCxnSpPr>
            <p:nvPr/>
          </p:nvCxnSpPr>
          <p:spPr bwMode="auto">
            <a:xfrm>
              <a:off x="5583272" y="2315799"/>
              <a:ext cx="665258" cy="186128"/>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sp>
          <p:nvSpPr>
            <p:cNvPr id="49" name="TextBox 62">
              <a:extLst>
                <a:ext uri="{FF2B5EF4-FFF2-40B4-BE49-F238E27FC236}">
                  <a16:creationId xmlns:a16="http://schemas.microsoft.com/office/drawing/2014/main" id="{5BE5B5CA-C4FF-1133-1C0D-46B10ABB6EE5}"/>
                </a:ext>
              </a:extLst>
            </p:cNvPr>
            <p:cNvSpPr txBox="1">
              <a:spLocks noChangeArrowheads="1"/>
            </p:cNvSpPr>
            <p:nvPr/>
          </p:nvSpPr>
          <p:spPr bwMode="auto">
            <a:xfrm>
              <a:off x="8156709" y="2345273"/>
              <a:ext cx="1692815" cy="30306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a:defRPr/>
              </a:pPr>
              <a:r>
                <a:rPr lang="zh-CN" altLang="en-US" sz="1600" dirty="0">
                  <a:latin typeface="Microsoft YaHei" panose="020B0503020204020204" pitchFamily="34" charset="-122"/>
                  <a:ea typeface="Microsoft YaHei" panose="020B0503020204020204" pitchFamily="34" charset="-122"/>
                </a:rPr>
                <a:t>通过身份验证后可登录</a:t>
              </a:r>
            </a:p>
          </p:txBody>
        </p:sp>
        <p:cxnSp>
          <p:nvCxnSpPr>
            <p:cNvPr id="50" name="直接箭头连接符 63">
              <a:extLst>
                <a:ext uri="{FF2B5EF4-FFF2-40B4-BE49-F238E27FC236}">
                  <a16:creationId xmlns:a16="http://schemas.microsoft.com/office/drawing/2014/main" id="{D534C1D5-48E0-2716-88C4-71C7F60C1DAC}"/>
                </a:ext>
              </a:extLst>
            </p:cNvPr>
            <p:cNvCxnSpPr>
              <a:cxnSpLocks noChangeShapeType="1"/>
              <a:stCxn id="29" idx="3"/>
              <a:endCxn id="46" idx="1"/>
            </p:cNvCxnSpPr>
            <p:nvPr/>
          </p:nvCxnSpPr>
          <p:spPr bwMode="auto">
            <a:xfrm>
              <a:off x="7724673" y="2100641"/>
              <a:ext cx="432036" cy="5122"/>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51" name="直接箭头连接符 64">
              <a:extLst>
                <a:ext uri="{FF2B5EF4-FFF2-40B4-BE49-F238E27FC236}">
                  <a16:creationId xmlns:a16="http://schemas.microsoft.com/office/drawing/2014/main" id="{011E87DC-8D37-0712-7E10-83D9D34ABC38}"/>
                </a:ext>
              </a:extLst>
            </p:cNvPr>
            <p:cNvCxnSpPr>
              <a:cxnSpLocks noChangeShapeType="1"/>
              <a:stCxn id="47" idx="3"/>
              <a:endCxn id="49" idx="1"/>
            </p:cNvCxnSpPr>
            <p:nvPr/>
          </p:nvCxnSpPr>
          <p:spPr bwMode="auto">
            <a:xfrm flipV="1">
              <a:off x="7724673" y="2496805"/>
              <a:ext cx="432036" cy="5122"/>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cxnSp>
          <p:nvCxnSpPr>
            <p:cNvPr id="52" name="直接箭头连接符 65">
              <a:extLst>
                <a:ext uri="{FF2B5EF4-FFF2-40B4-BE49-F238E27FC236}">
                  <a16:creationId xmlns:a16="http://schemas.microsoft.com/office/drawing/2014/main" id="{14AECB27-51A0-CE59-D868-5CB755699A6F}"/>
                </a:ext>
              </a:extLst>
            </p:cNvPr>
            <p:cNvCxnSpPr>
              <a:cxnSpLocks noChangeShapeType="1"/>
              <a:stCxn id="30" idx="3"/>
              <a:endCxn id="42" idx="1"/>
            </p:cNvCxnSpPr>
            <p:nvPr/>
          </p:nvCxnSpPr>
          <p:spPr bwMode="auto">
            <a:xfrm>
              <a:off x="5581616" y="3901502"/>
              <a:ext cx="630507" cy="2370"/>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sp>
          <p:nvSpPr>
            <p:cNvPr id="53" name="TextBox 66">
              <a:extLst>
                <a:ext uri="{FF2B5EF4-FFF2-40B4-BE49-F238E27FC236}">
                  <a16:creationId xmlns:a16="http://schemas.microsoft.com/office/drawing/2014/main" id="{4EF6DD13-8F0B-F3BD-6D34-CA9096431A3A}"/>
                </a:ext>
              </a:extLst>
            </p:cNvPr>
            <p:cNvSpPr txBox="1">
              <a:spLocks noChangeArrowheads="1"/>
            </p:cNvSpPr>
            <p:nvPr/>
          </p:nvSpPr>
          <p:spPr bwMode="auto">
            <a:xfrm>
              <a:off x="8156710" y="3763132"/>
              <a:ext cx="1692815" cy="303064"/>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a:defRPr/>
              </a:pPr>
              <a:r>
                <a:rPr lang="zh-CN" altLang="en-US" sz="1600" dirty="0">
                  <a:latin typeface="Microsoft YaHei" panose="020B0503020204020204" pitchFamily="34" charset="-122"/>
                  <a:ea typeface="Microsoft YaHei" panose="020B0503020204020204" pitchFamily="34" charset="-122"/>
                </a:rPr>
                <a:t>通过身份验证后可登录</a:t>
              </a:r>
            </a:p>
          </p:txBody>
        </p:sp>
        <p:cxnSp>
          <p:nvCxnSpPr>
            <p:cNvPr id="54" name="直接箭头连接符 67">
              <a:extLst>
                <a:ext uri="{FF2B5EF4-FFF2-40B4-BE49-F238E27FC236}">
                  <a16:creationId xmlns:a16="http://schemas.microsoft.com/office/drawing/2014/main" id="{481E4360-A69E-B6B3-7762-331FF96E56A5}"/>
                </a:ext>
              </a:extLst>
            </p:cNvPr>
            <p:cNvCxnSpPr>
              <a:cxnSpLocks noChangeShapeType="1"/>
              <a:stCxn id="42" idx="3"/>
              <a:endCxn id="53" idx="1"/>
            </p:cNvCxnSpPr>
            <p:nvPr/>
          </p:nvCxnSpPr>
          <p:spPr bwMode="auto">
            <a:xfrm>
              <a:off x="7688266" y="3903871"/>
              <a:ext cx="468444" cy="10792"/>
            </a:xfrm>
            <a:prstGeom prst="straightConnector1">
              <a:avLst/>
            </a:prstGeom>
            <a:noFill/>
            <a:ln w="9525" algn="ctr">
              <a:solidFill>
                <a:schemeClr val="tx1"/>
              </a:solidFill>
              <a:round/>
              <a:tailEnd type="triangle" w="med" len="med"/>
            </a:ln>
            <a:extLst>
              <a:ext uri="{909E8E84-426E-40DD-AFC4-6F175D3DCCD1}">
                <a14:hiddenFill xmlns:a14="http://schemas.microsoft.com/office/drawing/2010/main">
                  <a:noFill/>
                </a14:hiddenFill>
              </a:ext>
            </a:extLst>
          </p:spPr>
        </p:cxnSp>
        <p:sp>
          <p:nvSpPr>
            <p:cNvPr id="55" name="TextBox 68">
              <a:extLst>
                <a:ext uri="{FF2B5EF4-FFF2-40B4-BE49-F238E27FC236}">
                  <a16:creationId xmlns:a16="http://schemas.microsoft.com/office/drawing/2014/main" id="{4E056EEE-C8C7-3B88-C1DB-ACB07FCEADD5}"/>
                </a:ext>
              </a:extLst>
            </p:cNvPr>
            <p:cNvSpPr txBox="1">
              <a:spLocks noChangeArrowheads="1"/>
            </p:cNvSpPr>
            <p:nvPr/>
          </p:nvSpPr>
          <p:spPr bwMode="auto">
            <a:xfrm>
              <a:off x="1856509" y="1448780"/>
              <a:ext cx="900248" cy="303064"/>
            </a:xfrm>
            <a:prstGeom prst="rect">
              <a:avLst/>
            </a:prstGeom>
            <a:solidFill>
              <a:srgbClr val="FFFF00"/>
            </a:solidFill>
            <a:ln w="9525">
              <a:solidFill>
                <a:schemeClr val="tx1"/>
              </a:solidFill>
              <a:miter lim="800000"/>
            </a:ln>
          </p:spPr>
          <p:txBody>
            <a:bodyPr>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a:defRPr/>
              </a:pPr>
              <a:r>
                <a:rPr lang="zh-CN" altLang="en-US" sz="1600" dirty="0">
                  <a:latin typeface="Microsoft YaHei" panose="020B0503020204020204" pitchFamily="34" charset="-122"/>
                  <a:ea typeface="Microsoft YaHei" panose="020B0503020204020204" pitchFamily="34" charset="-122"/>
                </a:rPr>
                <a:t>触发事件</a:t>
              </a:r>
            </a:p>
          </p:txBody>
        </p:sp>
        <p:sp>
          <p:nvSpPr>
            <p:cNvPr id="56" name="TextBox 69">
              <a:extLst>
                <a:ext uri="{FF2B5EF4-FFF2-40B4-BE49-F238E27FC236}">
                  <a16:creationId xmlns:a16="http://schemas.microsoft.com/office/drawing/2014/main" id="{C67C82A9-4F99-A084-6824-3DBD1DBB7147}"/>
                </a:ext>
              </a:extLst>
            </p:cNvPr>
            <p:cNvSpPr txBox="1">
              <a:spLocks noChangeArrowheads="1"/>
            </p:cNvSpPr>
            <p:nvPr/>
          </p:nvSpPr>
          <p:spPr bwMode="auto">
            <a:xfrm>
              <a:off x="3223430" y="1448780"/>
              <a:ext cx="900248" cy="303064"/>
            </a:xfrm>
            <a:prstGeom prst="rect">
              <a:avLst/>
            </a:prstGeom>
            <a:solidFill>
              <a:srgbClr val="FFFF00"/>
            </a:solidFill>
            <a:ln w="9525">
              <a:solidFill>
                <a:schemeClr val="tx1"/>
              </a:solidFill>
              <a:miter lim="800000"/>
            </a:ln>
          </p:spPr>
          <p:txBody>
            <a:bodyPr>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a:defRPr/>
              </a:pPr>
              <a:r>
                <a:rPr lang="zh-CN" altLang="en-US" sz="1600" dirty="0">
                  <a:latin typeface="Microsoft YaHei" panose="020B0503020204020204" pitchFamily="34" charset="-122"/>
                  <a:ea typeface="Microsoft YaHei" panose="020B0503020204020204" pitchFamily="34" charset="-122"/>
                </a:rPr>
                <a:t>登录方式</a:t>
              </a:r>
            </a:p>
          </p:txBody>
        </p:sp>
        <p:sp>
          <p:nvSpPr>
            <p:cNvPr id="57" name="TextBox 70">
              <a:extLst>
                <a:ext uri="{FF2B5EF4-FFF2-40B4-BE49-F238E27FC236}">
                  <a16:creationId xmlns:a16="http://schemas.microsoft.com/office/drawing/2014/main" id="{3B252B38-9D9E-6338-2AE6-5B31DD940627}"/>
                </a:ext>
              </a:extLst>
            </p:cNvPr>
            <p:cNvSpPr txBox="1">
              <a:spLocks noChangeArrowheads="1"/>
            </p:cNvSpPr>
            <p:nvPr/>
          </p:nvSpPr>
          <p:spPr bwMode="auto">
            <a:xfrm>
              <a:off x="4664820" y="1453903"/>
              <a:ext cx="900248" cy="303064"/>
            </a:xfrm>
            <a:prstGeom prst="rect">
              <a:avLst/>
            </a:prstGeom>
            <a:solidFill>
              <a:srgbClr val="FFFF00"/>
            </a:solidFill>
            <a:ln w="9525">
              <a:solidFill>
                <a:schemeClr val="tx1"/>
              </a:solidFill>
              <a:miter lim="800000"/>
            </a:ln>
          </p:spPr>
          <p:txBody>
            <a:bodyPr>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a:defRPr/>
              </a:pPr>
              <a:r>
                <a:rPr lang="zh-CN" altLang="en-US" sz="1600" dirty="0">
                  <a:latin typeface="Microsoft YaHei" panose="020B0503020204020204" pitchFamily="34" charset="-122"/>
                  <a:ea typeface="Microsoft YaHei" panose="020B0503020204020204" pitchFamily="34" charset="-122"/>
                </a:rPr>
                <a:t>用户级别</a:t>
              </a:r>
            </a:p>
          </p:txBody>
        </p:sp>
        <p:sp>
          <p:nvSpPr>
            <p:cNvPr id="58" name="TextBox 71">
              <a:extLst>
                <a:ext uri="{FF2B5EF4-FFF2-40B4-BE49-F238E27FC236}">
                  <a16:creationId xmlns:a16="http://schemas.microsoft.com/office/drawing/2014/main" id="{C83FE64C-4E9A-8A7A-AEDF-995104168031}"/>
                </a:ext>
              </a:extLst>
            </p:cNvPr>
            <p:cNvSpPr txBox="1">
              <a:spLocks noChangeArrowheads="1"/>
            </p:cNvSpPr>
            <p:nvPr/>
          </p:nvSpPr>
          <p:spPr bwMode="auto">
            <a:xfrm>
              <a:off x="6536477" y="1448780"/>
              <a:ext cx="900248" cy="303064"/>
            </a:xfrm>
            <a:prstGeom prst="rect">
              <a:avLst/>
            </a:prstGeom>
            <a:solidFill>
              <a:srgbClr val="FFFF00"/>
            </a:solidFill>
            <a:ln w="9525">
              <a:solidFill>
                <a:schemeClr val="tx1"/>
              </a:solidFill>
              <a:miter lim="800000"/>
            </a:ln>
          </p:spPr>
          <p:txBody>
            <a:bodyPr>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a:defRPr/>
              </a:pPr>
              <a:r>
                <a:rPr lang="zh-CN" altLang="en-US" sz="1600" dirty="0">
                  <a:latin typeface="Microsoft YaHei" panose="020B0503020204020204" pitchFamily="34" charset="-122"/>
                  <a:ea typeface="Microsoft YaHei" panose="020B0503020204020204" pitchFamily="34" charset="-122"/>
                </a:rPr>
                <a:t>连接配置</a:t>
              </a:r>
            </a:p>
          </p:txBody>
        </p:sp>
        <p:sp>
          <p:nvSpPr>
            <p:cNvPr id="59" name="TextBox 72">
              <a:extLst>
                <a:ext uri="{FF2B5EF4-FFF2-40B4-BE49-F238E27FC236}">
                  <a16:creationId xmlns:a16="http://schemas.microsoft.com/office/drawing/2014/main" id="{716802C6-FCFB-D5B5-664D-67E10F39B3D6}"/>
                </a:ext>
              </a:extLst>
            </p:cNvPr>
            <p:cNvSpPr txBox="1">
              <a:spLocks noChangeArrowheads="1"/>
            </p:cNvSpPr>
            <p:nvPr/>
          </p:nvSpPr>
          <p:spPr bwMode="auto">
            <a:xfrm>
              <a:off x="8661328" y="1453903"/>
              <a:ext cx="900248" cy="303064"/>
            </a:xfrm>
            <a:prstGeom prst="rect">
              <a:avLst/>
            </a:prstGeom>
            <a:solidFill>
              <a:srgbClr val="FFFF00"/>
            </a:solidFill>
            <a:ln w="9525">
              <a:solidFill>
                <a:schemeClr val="tx1"/>
              </a:solidFill>
              <a:miter lim="800000"/>
            </a:ln>
          </p:spPr>
          <p:txBody>
            <a:bodyPr>
              <a:spAutoFit/>
            </a:bodyPr>
            <a:lstStyle>
              <a:lvl1pPr>
                <a:defRPr sz="1000">
                  <a:solidFill>
                    <a:schemeClr val="tx1"/>
                  </a:solidFill>
                  <a:latin typeface="FrutigerNext LT Regular" panose="020B0803040504020204" pitchFamily="34" charset="0"/>
                  <a:ea typeface="宋体" panose="02010600030101010101" pitchFamily="2" charset="-122"/>
                </a:defRPr>
              </a:lvl1pPr>
              <a:lvl2pPr marL="742950" indent="-285750">
                <a:defRPr sz="1000">
                  <a:solidFill>
                    <a:schemeClr val="tx1"/>
                  </a:solidFill>
                  <a:latin typeface="FrutigerNext LT Regular" panose="020B0803040504020204" pitchFamily="34" charset="0"/>
                  <a:ea typeface="宋体" panose="02010600030101010101" pitchFamily="2" charset="-122"/>
                </a:defRPr>
              </a:lvl2pPr>
              <a:lvl3pPr marL="1143000" indent="-228600">
                <a:defRPr sz="1000">
                  <a:solidFill>
                    <a:schemeClr val="tx1"/>
                  </a:solidFill>
                  <a:latin typeface="FrutigerNext LT Regular" panose="020B0803040504020204" pitchFamily="34" charset="0"/>
                  <a:ea typeface="宋体" panose="02010600030101010101" pitchFamily="2" charset="-122"/>
                </a:defRPr>
              </a:lvl3pPr>
              <a:lvl4pPr marL="1600200" indent="-228600">
                <a:defRPr sz="1000">
                  <a:solidFill>
                    <a:schemeClr val="tx1"/>
                  </a:solidFill>
                  <a:latin typeface="FrutigerNext LT Regular" panose="020B0803040504020204" pitchFamily="34" charset="0"/>
                  <a:ea typeface="宋体" panose="02010600030101010101" pitchFamily="2" charset="-122"/>
                </a:defRPr>
              </a:lvl4pPr>
              <a:lvl5pPr marL="2057400" indent="-228600">
                <a:defRPr sz="1000">
                  <a:solidFill>
                    <a:schemeClr val="tx1"/>
                  </a:solidFill>
                  <a:latin typeface="FrutigerNext LT Regular" panose="020B0803040504020204"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anose="020B0803040504020204" pitchFamily="34" charset="0"/>
                  <a:ea typeface="宋体" panose="02010600030101010101" pitchFamily="2" charset="-122"/>
                </a:defRPr>
              </a:lvl9pPr>
            </a:lstStyle>
            <a:p>
              <a:pPr algn="ctr">
                <a:defRPr/>
              </a:pPr>
              <a:r>
                <a:rPr lang="zh-CN" altLang="en-US" sz="1600" dirty="0">
                  <a:latin typeface="Microsoft YaHei" panose="020B0503020204020204" pitchFamily="34" charset="-122"/>
                  <a:ea typeface="Microsoft YaHei" panose="020B0503020204020204" pitchFamily="34" charset="-122"/>
                </a:rPr>
                <a:t>登录期望</a:t>
              </a:r>
            </a:p>
          </p:txBody>
        </p:sp>
        <p:cxnSp>
          <p:nvCxnSpPr>
            <p:cNvPr id="60" name="直接连接符 73">
              <a:extLst>
                <a:ext uri="{FF2B5EF4-FFF2-40B4-BE49-F238E27FC236}">
                  <a16:creationId xmlns:a16="http://schemas.microsoft.com/office/drawing/2014/main" id="{3C0485A6-8673-6EDB-9320-2233B9E0BD0C}"/>
                </a:ext>
              </a:extLst>
            </p:cNvPr>
            <p:cNvCxnSpPr>
              <a:cxnSpLocks noChangeShapeType="1"/>
            </p:cNvCxnSpPr>
            <p:nvPr/>
          </p:nvCxnSpPr>
          <p:spPr bwMode="auto">
            <a:xfrm>
              <a:off x="1586765" y="1808820"/>
              <a:ext cx="8332263" cy="0"/>
            </a:xfrm>
            <a:prstGeom prst="line">
              <a:avLst/>
            </a:prstGeom>
            <a:noFill/>
            <a:ln w="19050" algn="ctr">
              <a:solidFill>
                <a:srgbClr val="00B0F0"/>
              </a:solidFill>
              <a:prstDash val="lgDash"/>
              <a:rou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0589874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E0FB79C-0CBB-4F07-A838-71EA5AF6242F}"/>
              </a:ext>
            </a:extLst>
          </p:cNvPr>
          <p:cNvSpPr>
            <a:spLocks noGrp="1"/>
          </p:cNvSpPr>
          <p:nvPr>
            <p:ph type="sldNum" sz="quarter" idx="10"/>
          </p:nvPr>
        </p:nvSpPr>
        <p:spPr/>
        <p:txBody>
          <a:bodyPr/>
          <a:lstStyle/>
          <a:p>
            <a:fld id="{87BBDC00-B9E2-4EFD-9306-2934E87247C6}" type="slidenum">
              <a:rPr lang="zh-CN" altLang="en-US" smtClean="0"/>
              <a:t>86</a:t>
            </a:fld>
            <a:endParaRPr lang="zh-CN" altLang="en-US"/>
          </a:p>
        </p:txBody>
      </p:sp>
      <p:sp>
        <p:nvSpPr>
          <p:cNvPr id="3" name="标题 2">
            <a:extLst>
              <a:ext uri="{FF2B5EF4-FFF2-40B4-BE49-F238E27FC236}">
                <a16:creationId xmlns:a16="http://schemas.microsoft.com/office/drawing/2014/main" id="{62D1207C-30DC-224A-5B59-6468CCE20A21}"/>
              </a:ext>
            </a:extLst>
          </p:cNvPr>
          <p:cNvSpPr>
            <a:spLocks noGrp="1"/>
          </p:cNvSpPr>
          <p:nvPr>
            <p:ph type="title"/>
          </p:nvPr>
        </p:nvSpPr>
        <p:spPr>
          <a:xfrm>
            <a:off x="1050551" y="109584"/>
            <a:ext cx="10213194" cy="678470"/>
          </a:xfrm>
        </p:spPr>
        <p:txBody>
          <a:bodyPr/>
          <a:lstStyle/>
          <a:p>
            <a:r>
              <a:rPr kumimoji="1" lang="en-US" altLang="zh-CN" sz="4400" dirty="0" err="1">
                <a:latin typeface="Microsoft YaHei" panose="020B0503020204020204" pitchFamily="34" charset="-122"/>
                <a:ea typeface="Microsoft YaHei" panose="020B0503020204020204" pitchFamily="34" charset="-122"/>
              </a:rPr>
              <a:t>GaussDB</a:t>
            </a:r>
            <a:r>
              <a:rPr kumimoji="1" lang="zh-CN" altLang="en-US" sz="4400" dirty="0">
                <a:latin typeface="Microsoft YaHei" panose="020B0503020204020204" pitchFamily="34" charset="-122"/>
                <a:ea typeface="Microsoft YaHei" panose="020B0503020204020204" pitchFamily="34" charset="-122"/>
              </a:rPr>
              <a:t>权限管理</a:t>
            </a:r>
            <a:r>
              <a:rPr kumimoji="1" lang="en-US" altLang="zh-CN" sz="4400" dirty="0">
                <a:latin typeface="Microsoft YaHei" panose="020B0503020204020204" pitchFamily="34" charset="-122"/>
                <a:ea typeface="Microsoft YaHei" panose="020B0503020204020204" pitchFamily="34" charset="-122"/>
              </a:rPr>
              <a:t>:</a:t>
            </a:r>
            <a:r>
              <a:rPr kumimoji="1" lang="zh-CN" altLang="en-US" sz="4400" dirty="0">
                <a:latin typeface="Microsoft YaHei" panose="020B0503020204020204" pitchFamily="34" charset="-122"/>
                <a:ea typeface="Microsoft YaHei" panose="020B0503020204020204" pitchFamily="34" charset="-122"/>
              </a:rPr>
              <a:t>基于角色的访问控制</a:t>
            </a:r>
          </a:p>
        </p:txBody>
      </p:sp>
      <p:sp>
        <p:nvSpPr>
          <p:cNvPr id="4" name="内容占位符 3">
            <a:extLst>
              <a:ext uri="{FF2B5EF4-FFF2-40B4-BE49-F238E27FC236}">
                <a16:creationId xmlns:a16="http://schemas.microsoft.com/office/drawing/2014/main" id="{6AF696FA-52C0-C3B9-DFD2-F46555F74AEE}"/>
              </a:ext>
            </a:extLst>
          </p:cNvPr>
          <p:cNvSpPr>
            <a:spLocks noGrp="1"/>
          </p:cNvSpPr>
          <p:nvPr>
            <p:ph idx="1"/>
          </p:nvPr>
        </p:nvSpPr>
        <p:spPr>
          <a:xfrm>
            <a:off x="457199" y="1125538"/>
            <a:ext cx="11734801" cy="5005387"/>
          </a:xfrm>
        </p:spPr>
        <p:txBody>
          <a:bodyPr/>
          <a:lstStyle/>
          <a:p>
            <a:pPr marL="285750" lvl="0" indent="-285750" defTabSz="914400">
              <a:lnSpc>
                <a:spcPct val="150000"/>
              </a:lnSpc>
              <a:buFont typeface="Arial" panose="020B0604020202020204" pitchFamily="34" charset="0"/>
              <a:buChar char="•"/>
            </a:pPr>
            <a:r>
              <a:rPr lang="zh-CN" altLang="en-US" sz="2400" dirty="0">
                <a:solidFill>
                  <a:schemeClr val="tx1">
                    <a:lumMod val="85000"/>
                    <a:lumOff val="15000"/>
                  </a:schemeClr>
                </a:solidFill>
                <a:latin typeface="Microsoft YaHei" panose="020B0503020204020204" pitchFamily="34" charset="-122"/>
                <a:ea typeface="Microsoft YaHei" panose="020B0503020204020204" pitchFamily="34" charset="-122"/>
              </a:rPr>
              <a:t>用户（</a:t>
            </a:r>
            <a:r>
              <a:rPr lang="en-US" altLang="zh-CN" sz="2400" dirty="0">
                <a:solidFill>
                  <a:schemeClr val="tx1">
                    <a:lumMod val="85000"/>
                    <a:lumOff val="15000"/>
                  </a:schemeClr>
                </a:solidFill>
                <a:latin typeface="Microsoft YaHei" panose="020B0503020204020204" pitchFamily="34" charset="-122"/>
                <a:ea typeface="Microsoft YaHei" panose="020B0503020204020204" pitchFamily="34" charset="-122"/>
                <a:cs typeface="Huawei Sans Light" panose="020C0303030203020204" pitchFamily="34" charset="0"/>
              </a:rPr>
              <a:t>USER</a:t>
            </a:r>
            <a:r>
              <a:rPr lang="zh-CN" altLang="en-US" sz="2400" dirty="0">
                <a:solidFill>
                  <a:schemeClr val="tx1">
                    <a:lumMod val="85000"/>
                    <a:lumOff val="15000"/>
                  </a:schemeClr>
                </a:solidFill>
                <a:latin typeface="Microsoft YaHei" panose="020B0503020204020204" pitchFamily="34" charset="-122"/>
                <a:ea typeface="Microsoft YaHei" panose="020B0503020204020204" pitchFamily="34" charset="-122"/>
              </a:rPr>
              <a:t>）创建、访问数据库对象和执行</a:t>
            </a:r>
            <a:r>
              <a:rPr lang="en-US" altLang="zh-CN" sz="2400" dirty="0">
                <a:solidFill>
                  <a:schemeClr val="tx1">
                    <a:lumMod val="85000"/>
                    <a:lumOff val="15000"/>
                  </a:schemeClr>
                </a:solidFill>
                <a:latin typeface="Microsoft YaHei" panose="020B0503020204020204" pitchFamily="34" charset="-122"/>
                <a:ea typeface="Microsoft YaHei" panose="020B0503020204020204" pitchFamily="34" charset="-122"/>
                <a:cs typeface="Huawei Sans Light" panose="020C0303030203020204" pitchFamily="34" charset="0"/>
              </a:rPr>
              <a:t>SQL</a:t>
            </a:r>
            <a:r>
              <a:rPr lang="zh-CN" altLang="en-US" sz="2400" dirty="0">
                <a:solidFill>
                  <a:schemeClr val="tx1">
                    <a:lumMod val="85000"/>
                    <a:lumOff val="15000"/>
                  </a:schemeClr>
                </a:solidFill>
                <a:latin typeface="Microsoft YaHei" panose="020B0503020204020204" pitchFamily="34" charset="-122"/>
                <a:ea typeface="Microsoft YaHei" panose="020B0503020204020204" pitchFamily="34" charset="-122"/>
              </a:rPr>
              <a:t>语句。</a:t>
            </a:r>
          </a:p>
          <a:p>
            <a:pPr marL="285750" lvl="0" indent="-285750" defTabSz="914400">
              <a:lnSpc>
                <a:spcPct val="150000"/>
              </a:lnSpc>
              <a:buFont typeface="Arial" panose="020B0604020202020204" pitchFamily="34" charset="0"/>
              <a:buChar char="•"/>
            </a:pPr>
            <a:r>
              <a:rPr lang="zh-CN" altLang="en-US" sz="2400" dirty="0">
                <a:solidFill>
                  <a:schemeClr val="tx1">
                    <a:lumMod val="85000"/>
                    <a:lumOff val="15000"/>
                  </a:schemeClr>
                </a:solidFill>
                <a:latin typeface="Microsoft YaHei" panose="020B0503020204020204" pitchFamily="34" charset="-122"/>
                <a:ea typeface="Microsoft YaHei" panose="020B0503020204020204" pitchFamily="34" charset="-122"/>
              </a:rPr>
              <a:t>角色（</a:t>
            </a:r>
            <a:r>
              <a:rPr lang="en-US" altLang="zh-CN" sz="2400" dirty="0">
                <a:solidFill>
                  <a:schemeClr val="tx1">
                    <a:lumMod val="85000"/>
                    <a:lumOff val="15000"/>
                  </a:schemeClr>
                </a:solidFill>
                <a:latin typeface="Microsoft YaHei" panose="020B0503020204020204" pitchFamily="34" charset="-122"/>
                <a:ea typeface="Microsoft YaHei" panose="020B0503020204020204" pitchFamily="34" charset="-122"/>
                <a:cs typeface="Huawei Sans Light" panose="020C0303030203020204" pitchFamily="34" charset="0"/>
              </a:rPr>
              <a:t>ROLE</a:t>
            </a:r>
            <a:r>
              <a:rPr lang="zh-CN" altLang="en-US" sz="2400" dirty="0">
                <a:solidFill>
                  <a:schemeClr val="tx1">
                    <a:lumMod val="85000"/>
                    <a:lumOff val="15000"/>
                  </a:schemeClr>
                </a:solidFill>
                <a:latin typeface="Microsoft YaHei" panose="020B0503020204020204" pitchFamily="34" charset="-122"/>
                <a:ea typeface="Microsoft YaHei" panose="020B0503020204020204" pitchFamily="34" charset="-122"/>
              </a:rPr>
              <a:t>）通常用来组织和管理权限。</a:t>
            </a:r>
            <a:endParaRPr lang="en-US" altLang="zh-CN" sz="24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2400" dirty="0">
                <a:solidFill>
                  <a:schemeClr val="tx1">
                    <a:lumMod val="85000"/>
                    <a:lumOff val="15000"/>
                  </a:schemeClr>
                </a:solidFill>
                <a:latin typeface="Microsoft YaHei" panose="020B0503020204020204" pitchFamily="34" charset="-122"/>
                <a:ea typeface="Microsoft YaHei" panose="020B0503020204020204" pitchFamily="34" charset="-122"/>
              </a:rPr>
              <a:t>系统权限：又称用户属性，系统规定用户使用数据库的权限，</a:t>
            </a:r>
            <a:br>
              <a:rPr lang="en-US" altLang="zh-CN" sz="2400" dirty="0">
                <a:solidFill>
                  <a:schemeClr val="tx1">
                    <a:lumMod val="85000"/>
                    <a:lumOff val="15000"/>
                  </a:schemeClr>
                </a:solidFill>
                <a:latin typeface="Microsoft YaHei" panose="020B0503020204020204" pitchFamily="34" charset="-122"/>
                <a:ea typeface="Microsoft YaHei" panose="020B0503020204020204" pitchFamily="34" charset="-122"/>
              </a:rPr>
            </a:br>
            <a:r>
              <a:rPr lang="zh-CN" altLang="en-US" sz="2400" dirty="0">
                <a:solidFill>
                  <a:schemeClr val="tx1">
                    <a:lumMod val="85000"/>
                    <a:lumOff val="15000"/>
                  </a:schemeClr>
                </a:solidFill>
                <a:latin typeface="Microsoft YaHei" panose="020B0503020204020204" pitchFamily="34" charset="-122"/>
                <a:ea typeface="Microsoft YaHei" panose="020B0503020204020204" pitchFamily="34" charset="-122"/>
              </a:rPr>
              <a:t>比如连接数据库（</a:t>
            </a:r>
            <a:r>
              <a:rPr lang="en-US" altLang="zh-CN" sz="2400" dirty="0">
                <a:solidFill>
                  <a:schemeClr val="tx1">
                    <a:lumMod val="85000"/>
                    <a:lumOff val="15000"/>
                  </a:schemeClr>
                </a:solidFill>
                <a:latin typeface="Microsoft YaHei" panose="020B0503020204020204" pitchFamily="34" charset="-122"/>
                <a:ea typeface="Microsoft YaHei" panose="020B0503020204020204" pitchFamily="34" charset="-122"/>
                <a:cs typeface="Huawei Sans Light" panose="020C0303030203020204" pitchFamily="34" charset="0"/>
              </a:rPr>
              <a:t>LOGIN</a:t>
            </a:r>
            <a:r>
              <a:rPr lang="zh-CN" altLang="en-US" sz="2400" dirty="0">
                <a:solidFill>
                  <a:schemeClr val="tx1">
                    <a:lumMod val="85000"/>
                    <a:lumOff val="15000"/>
                  </a:schemeClr>
                </a:solidFill>
                <a:latin typeface="Microsoft YaHei" panose="020B0503020204020204" pitchFamily="34" charset="-122"/>
                <a:ea typeface="Microsoft YaHei" panose="020B0503020204020204" pitchFamily="34" charset="-122"/>
              </a:rPr>
              <a:t>），创建数据库（</a:t>
            </a:r>
            <a:r>
              <a:rPr lang="en-US" altLang="zh-CN" sz="2400" dirty="0">
                <a:solidFill>
                  <a:schemeClr val="tx1">
                    <a:lumMod val="85000"/>
                    <a:lumOff val="15000"/>
                  </a:schemeClr>
                </a:solidFill>
                <a:latin typeface="Microsoft YaHei" panose="020B0503020204020204" pitchFamily="34" charset="-122"/>
                <a:ea typeface="Microsoft YaHei" panose="020B0503020204020204" pitchFamily="34" charset="-122"/>
                <a:cs typeface="Huawei Sans Light" panose="020C0303030203020204" pitchFamily="34" charset="0"/>
              </a:rPr>
              <a:t>CREATEDB</a:t>
            </a:r>
            <a:r>
              <a:rPr lang="zh-CN" altLang="en-US" sz="2400" dirty="0">
                <a:solidFill>
                  <a:schemeClr val="tx1">
                    <a:lumMod val="85000"/>
                    <a:lumOff val="15000"/>
                  </a:schemeClr>
                </a:solidFill>
                <a:latin typeface="Microsoft YaHei" panose="020B0503020204020204" pitchFamily="34" charset="-122"/>
                <a:ea typeface="Microsoft YaHei" panose="020B0503020204020204" pitchFamily="34" charset="-122"/>
              </a:rPr>
              <a:t>），创建用户（</a:t>
            </a:r>
            <a:r>
              <a:rPr lang="en-US" altLang="zh-CN" sz="2400" dirty="0">
                <a:solidFill>
                  <a:schemeClr val="tx1">
                    <a:lumMod val="85000"/>
                    <a:lumOff val="15000"/>
                  </a:schemeClr>
                </a:solidFill>
                <a:latin typeface="Microsoft YaHei" panose="020B0503020204020204" pitchFamily="34" charset="-122"/>
                <a:ea typeface="Microsoft YaHei" panose="020B0503020204020204" pitchFamily="34" charset="-122"/>
                <a:cs typeface="Huawei Sans Light" panose="020C0303030203020204" pitchFamily="34" charset="0"/>
              </a:rPr>
              <a:t>CREATEROLE</a:t>
            </a:r>
            <a:r>
              <a:rPr lang="zh-CN" altLang="en-US" sz="2400" dirty="0">
                <a:solidFill>
                  <a:schemeClr val="tx1">
                    <a:lumMod val="85000"/>
                    <a:lumOff val="15000"/>
                  </a:schemeClr>
                </a:solidFill>
                <a:latin typeface="Microsoft YaHei" panose="020B0503020204020204" pitchFamily="34" charset="-122"/>
                <a:ea typeface="Microsoft YaHei" panose="020B0503020204020204" pitchFamily="34" charset="-122"/>
              </a:rPr>
              <a:t>）等。</a:t>
            </a:r>
            <a:endParaRPr lang="en-US" altLang="zh-CN" sz="24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2400" dirty="0">
                <a:solidFill>
                  <a:schemeClr val="tx1">
                    <a:lumMod val="85000"/>
                    <a:lumOff val="15000"/>
                  </a:schemeClr>
                </a:solidFill>
                <a:latin typeface="Microsoft YaHei" panose="020B0503020204020204" pitchFamily="34" charset="-122"/>
                <a:ea typeface="Microsoft YaHei" panose="020B0503020204020204" pitchFamily="34" charset="-122"/>
              </a:rPr>
              <a:t>使用角色控制哪些用户拥有哪些对象的哪些权限，可以大大简化权限的管理。</a:t>
            </a:r>
            <a:endParaRPr lang="en-US" altLang="zh-CN" sz="24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285750" indent="-285750" defTabSz="914400">
              <a:lnSpc>
                <a:spcPct val="150000"/>
              </a:lnSpc>
              <a:buFont typeface="Arial" panose="020B0604020202020204" pitchFamily="34" charset="0"/>
              <a:buChar char="•"/>
            </a:pPr>
            <a:r>
              <a:rPr lang="zh-CN" altLang="en-US" sz="2400" dirty="0">
                <a:solidFill>
                  <a:schemeClr val="tx1">
                    <a:lumMod val="85000"/>
                    <a:lumOff val="15000"/>
                  </a:schemeClr>
                </a:solidFill>
                <a:latin typeface="Microsoft YaHei" panose="020B0503020204020204" pitchFamily="34" charset="-122"/>
                <a:ea typeface="Microsoft YaHei" panose="020B0503020204020204" pitchFamily="34" charset="-122"/>
              </a:rPr>
              <a:t>通过将多种权限打包成角色授予用户，使得用户获得该角色的所有权限；若改变角色的权限，则继承该角色的用户权限会被自动修改。一个用户也可以继承多个不同角色的权限。</a:t>
            </a:r>
            <a:endParaRPr lang="en-US" altLang="zh-CN" sz="2400" dirty="0">
              <a:solidFill>
                <a:schemeClr val="tx1">
                  <a:lumMod val="85000"/>
                  <a:lumOff val="15000"/>
                </a:schemeClr>
              </a:solidFill>
              <a:latin typeface="Microsoft YaHei" panose="020B0503020204020204" pitchFamily="34" charset="-122"/>
              <a:ea typeface="Microsoft YaHei" panose="020B0503020204020204" pitchFamily="34" charset="-122"/>
            </a:endParaRPr>
          </a:p>
          <a:p>
            <a:pPr marL="285750" lvl="0" indent="-285750" defTabSz="914400">
              <a:lnSpc>
                <a:spcPct val="150000"/>
              </a:lnSpc>
              <a:buFont typeface="Arial" panose="020B0604020202020204" pitchFamily="34" charset="0"/>
              <a:buChar char="•"/>
            </a:pPr>
            <a:endParaRPr lang="en-US" altLang="zh-CN" sz="2400" dirty="0">
              <a:solidFill>
                <a:schemeClr val="tx1">
                  <a:lumMod val="85000"/>
                  <a:lumOff val="15000"/>
                </a:schemeClr>
              </a:solidFill>
              <a:latin typeface="Microsoft YaHei" panose="020B0503020204020204" pitchFamily="34" charset="-122"/>
              <a:ea typeface="Microsoft YaHei" panose="020B0503020204020204" pitchFamily="34" charset="-122"/>
            </a:endParaRPr>
          </a:p>
          <a:p>
            <a:endParaRPr kumimoji="1" lang="zh-CN" altLang="en-US" sz="2400" dirty="0">
              <a:latin typeface="Microsoft YaHei" panose="020B0503020204020204" pitchFamily="34" charset="-122"/>
              <a:ea typeface="Microsoft YaHei" panose="020B0503020204020204" pitchFamily="34" charset="-122"/>
            </a:endParaRPr>
          </a:p>
        </p:txBody>
      </p:sp>
      <p:sp>
        <p:nvSpPr>
          <p:cNvPr id="5" name="页脚占位符 4">
            <a:extLst>
              <a:ext uri="{FF2B5EF4-FFF2-40B4-BE49-F238E27FC236}">
                <a16:creationId xmlns:a16="http://schemas.microsoft.com/office/drawing/2014/main" id="{55AF0A1A-149B-D656-3296-0DA5FEC8CB74}"/>
              </a:ext>
            </a:extLst>
          </p:cNvPr>
          <p:cNvSpPr>
            <a:spLocks noGrp="1"/>
          </p:cNvSpPr>
          <p:nvPr>
            <p:ph type="ftr" sz="quarter" idx="3"/>
          </p:nvPr>
        </p:nvSpPr>
        <p:spPr/>
        <p:txBody>
          <a:bodyPr/>
          <a:lstStyle/>
          <a:p>
            <a:pPr>
              <a:defRPr/>
            </a:pPr>
            <a:r>
              <a:rPr lang="zh-CN" altLang="en-US"/>
              <a:t>数据库系统—GaussDB</a:t>
            </a:r>
            <a:endParaRPr lang="en-US" altLang="zh-CN" sz="1200" dirty="0"/>
          </a:p>
        </p:txBody>
      </p:sp>
      <p:sp>
        <p:nvSpPr>
          <p:cNvPr id="7" name="椭圆 6">
            <a:extLst>
              <a:ext uri="{FF2B5EF4-FFF2-40B4-BE49-F238E27FC236}">
                <a16:creationId xmlns:a16="http://schemas.microsoft.com/office/drawing/2014/main" id="{12829DDA-F5BE-AEDC-D05F-1993A80CDA20}"/>
              </a:ext>
            </a:extLst>
          </p:cNvPr>
          <p:cNvSpPr/>
          <p:nvPr/>
        </p:nvSpPr>
        <p:spPr>
          <a:xfrm>
            <a:off x="8593282" y="1017699"/>
            <a:ext cx="3439391" cy="2114594"/>
          </a:xfrm>
          <a:prstGeom prst="ellipse">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8" name="椭圆 7">
            <a:extLst>
              <a:ext uri="{FF2B5EF4-FFF2-40B4-BE49-F238E27FC236}">
                <a16:creationId xmlns:a16="http://schemas.microsoft.com/office/drawing/2014/main" id="{016B9AE6-0B04-AF43-2469-CFE2BB42EE21}"/>
              </a:ext>
            </a:extLst>
          </p:cNvPr>
          <p:cNvSpPr/>
          <p:nvPr/>
        </p:nvSpPr>
        <p:spPr>
          <a:xfrm>
            <a:off x="9341170" y="1088837"/>
            <a:ext cx="2045819" cy="574031"/>
          </a:xfrm>
          <a:prstGeom prst="ellipse">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系统权限</a:t>
            </a:r>
          </a:p>
        </p:txBody>
      </p:sp>
      <p:sp>
        <p:nvSpPr>
          <p:cNvPr id="9" name="椭圆 8">
            <a:extLst>
              <a:ext uri="{FF2B5EF4-FFF2-40B4-BE49-F238E27FC236}">
                <a16:creationId xmlns:a16="http://schemas.microsoft.com/office/drawing/2014/main" id="{7D9B1905-2E10-C851-BBB5-9A375E49C708}"/>
              </a:ext>
            </a:extLst>
          </p:cNvPr>
          <p:cNvSpPr/>
          <p:nvPr/>
        </p:nvSpPr>
        <p:spPr>
          <a:xfrm>
            <a:off x="9316431" y="1765464"/>
            <a:ext cx="2059316" cy="511318"/>
          </a:xfrm>
          <a:prstGeom prst="ellipse">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lumMod val="85000"/>
                    <a:lumOff val="15000"/>
                  </a:schemeClr>
                </a:solidFill>
                <a:latin typeface="Microsoft YaHei" panose="020B0503020204020204" pitchFamily="34" charset="-122"/>
                <a:ea typeface="Microsoft YaHei" panose="020B0503020204020204" pitchFamily="34" charset="-122"/>
              </a:rPr>
              <a:t>对象权限</a:t>
            </a:r>
          </a:p>
        </p:txBody>
      </p:sp>
      <p:sp>
        <p:nvSpPr>
          <p:cNvPr id="10" name="椭圆 9">
            <a:extLst>
              <a:ext uri="{FF2B5EF4-FFF2-40B4-BE49-F238E27FC236}">
                <a16:creationId xmlns:a16="http://schemas.microsoft.com/office/drawing/2014/main" id="{2F0A48C9-8839-AB19-596C-F8F5518B3FFA}"/>
              </a:ext>
            </a:extLst>
          </p:cNvPr>
          <p:cNvSpPr/>
          <p:nvPr/>
        </p:nvSpPr>
        <p:spPr>
          <a:xfrm>
            <a:off x="9316430" y="2355633"/>
            <a:ext cx="2059316" cy="561075"/>
          </a:xfrm>
          <a:prstGeom prst="ellipse">
            <a:avLst/>
          </a:prstGeom>
          <a:solidFill>
            <a:schemeClr val="bg1"/>
          </a:solid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85000"/>
                    <a:lumOff val="15000"/>
                  </a:schemeClr>
                </a:solidFill>
                <a:latin typeface="Microsoft YaHei" panose="020B0503020204020204" pitchFamily="34" charset="-122"/>
                <a:ea typeface="Microsoft YaHei" panose="020B0503020204020204" pitchFamily="34" charset="-122"/>
              </a:rPr>
              <a:t>角色权限控制</a:t>
            </a:r>
          </a:p>
        </p:txBody>
      </p:sp>
    </p:spTree>
    <p:extLst>
      <p:ext uri="{BB962C8B-B14F-4D97-AF65-F5344CB8AC3E}">
        <p14:creationId xmlns:p14="http://schemas.microsoft.com/office/powerpoint/2010/main" val="33099061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18">
            <a:extLst>
              <a:ext uri="{FF2B5EF4-FFF2-40B4-BE49-F238E27FC236}">
                <a16:creationId xmlns:a16="http://schemas.microsoft.com/office/drawing/2014/main" id="{1CE344F1-6511-44EC-8CBB-E185E5B39302}"/>
              </a:ext>
            </a:extLst>
          </p:cNvPr>
          <p:cNvSpPr/>
          <p:nvPr/>
        </p:nvSpPr>
        <p:spPr>
          <a:xfrm>
            <a:off x="2044195" y="944318"/>
            <a:ext cx="8083708" cy="2419520"/>
          </a:xfrm>
          <a:prstGeom prst="roundRect">
            <a:avLst>
              <a:gd name="adj" fmla="val 982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6" name="Shape6">
            <a:extLst>
              <a:ext uri="{FF2B5EF4-FFF2-40B4-BE49-F238E27FC236}">
                <a16:creationId xmlns:a16="http://schemas.microsoft.com/office/drawing/2014/main" id="{82D12675-44BA-4A12-95E2-53CE42E365F2}"/>
              </a:ext>
            </a:extLst>
          </p:cNvPr>
          <p:cNvSpPr/>
          <p:nvPr/>
        </p:nvSpPr>
        <p:spPr>
          <a:xfrm>
            <a:off x="2044196" y="3380981"/>
            <a:ext cx="8083707" cy="3194251"/>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8" name="Shape6">
            <a:extLst>
              <a:ext uri="{FF2B5EF4-FFF2-40B4-BE49-F238E27FC236}">
                <a16:creationId xmlns:a16="http://schemas.microsoft.com/office/drawing/2014/main" id="{2BB58945-69A6-42E9-96FF-DC536AE97366}"/>
              </a:ext>
            </a:extLst>
          </p:cNvPr>
          <p:cNvSpPr/>
          <p:nvPr/>
        </p:nvSpPr>
        <p:spPr>
          <a:xfrm>
            <a:off x="2167160" y="3490138"/>
            <a:ext cx="7815286" cy="2999907"/>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87</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a:xfrm>
            <a:off x="1050551" y="109584"/>
            <a:ext cx="10150849" cy="678470"/>
          </a:xfrm>
        </p:spPr>
        <p:txBody>
          <a:bodyPr/>
          <a:lstStyle/>
          <a:p>
            <a:r>
              <a:rPr kumimoji="1" lang="en-US" altLang="zh-CN" sz="4400" dirty="0" err="1">
                <a:latin typeface="Microsoft YaHei" panose="020B0503020204020204" pitchFamily="34" charset="-122"/>
                <a:ea typeface="Microsoft YaHei" panose="020B0503020204020204" pitchFamily="34" charset="-122"/>
              </a:rPr>
              <a:t>GaussDB</a:t>
            </a:r>
            <a:r>
              <a:rPr kumimoji="1" lang="zh-CN" altLang="en-US" sz="4400" dirty="0">
                <a:latin typeface="Microsoft YaHei" panose="020B0503020204020204" pitchFamily="34" charset="-122"/>
                <a:ea typeface="Microsoft YaHei" panose="020B0503020204020204" pitchFamily="34" charset="-122"/>
              </a:rPr>
              <a:t>权限管理</a:t>
            </a:r>
            <a:r>
              <a:rPr kumimoji="1" lang="en-US" altLang="zh-CN" sz="4400" dirty="0">
                <a:latin typeface="Microsoft YaHei" panose="020B0503020204020204" pitchFamily="34" charset="-122"/>
                <a:ea typeface="Microsoft YaHei" panose="020B0503020204020204" pitchFamily="34" charset="-122"/>
              </a:rPr>
              <a:t>:</a:t>
            </a:r>
            <a:r>
              <a:rPr kumimoji="1" lang="zh-CN" altLang="en-US" sz="4400" dirty="0">
                <a:latin typeface="Microsoft YaHei" panose="020B0503020204020204" pitchFamily="34" charset="-122"/>
                <a:ea typeface="Microsoft YaHei" panose="020B0503020204020204" pitchFamily="34" charset="-122"/>
              </a:rPr>
              <a:t>基于角色的访问控制</a:t>
            </a:r>
            <a:endParaRPr kumimoji="1" lang="zh-CN" altLang="en-US" sz="4400" dirty="0">
              <a:latin typeface="微软雅黑" panose="020B0503020204020204" pitchFamily="34" charset="-122"/>
              <a:ea typeface="微软雅黑" panose="020B0503020204020204" pitchFamily="34" charset="-122"/>
            </a:endParaRPr>
          </a:p>
        </p:txBody>
      </p:sp>
      <p:sp>
        <p:nvSpPr>
          <p:cNvPr id="9" name="内容占位符 2"/>
          <p:cNvSpPr>
            <a:spLocks noGrp="1"/>
          </p:cNvSpPr>
          <p:nvPr>
            <p:ph idx="1"/>
          </p:nvPr>
        </p:nvSpPr>
        <p:spPr>
          <a:xfrm>
            <a:off x="2327565" y="955237"/>
            <a:ext cx="7481454" cy="2449917"/>
          </a:xfrm>
        </p:spPr>
        <p:txBody>
          <a:bodyPr/>
          <a:lstStyle/>
          <a:p>
            <a:pP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角色</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包含角色组中所有成员权限</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管理员将权限赋予角色，用户从角色继承相应权限</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每个数据库对象都有对应的访问控制列表</a:t>
            </a:r>
            <a:r>
              <a:rPr lang="en-US" altLang="zh-CN" sz="2000" dirty="0">
                <a:latin typeface="微软雅黑" panose="020B0503020204020204" pitchFamily="34" charset="-122"/>
                <a:ea typeface="微软雅黑" panose="020B0503020204020204" pitchFamily="34" charset="-122"/>
                <a:cs typeface="Arial" panose="020B0604020202020204" pitchFamily="34" charset="0"/>
              </a:rPr>
              <a:t>ACL</a:t>
            </a:r>
          </a:p>
          <a:p>
            <a:pP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三权分立</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管理员细分为安全管理员、系统管理员和审计管理员</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41" name="组合 40"/>
          <p:cNvGrpSpPr/>
          <p:nvPr/>
        </p:nvGrpSpPr>
        <p:grpSpPr>
          <a:xfrm>
            <a:off x="5289861" y="3474673"/>
            <a:ext cx="1602057" cy="988678"/>
            <a:chOff x="5289861" y="3871163"/>
            <a:chExt cx="1602057" cy="988678"/>
          </a:xfrm>
        </p:grpSpPr>
        <p:pic>
          <p:nvPicPr>
            <p:cNvPr id="27" name="图形 2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4009" y="3871163"/>
              <a:ext cx="643984" cy="643984"/>
            </a:xfrm>
            <a:prstGeom prst="rect">
              <a:avLst/>
            </a:prstGeom>
          </p:spPr>
        </p:pic>
        <p:sp>
          <p:nvSpPr>
            <p:cNvPr id="34" name="文本框 33"/>
            <p:cNvSpPr txBox="1"/>
            <p:nvPr/>
          </p:nvSpPr>
          <p:spPr>
            <a:xfrm>
              <a:off x="5289861" y="4490509"/>
              <a:ext cx="1602057" cy="369332"/>
            </a:xfrm>
            <a:prstGeom prst="rect">
              <a:avLst/>
            </a:prstGeom>
            <a:noFill/>
            <a:ln>
              <a:noFill/>
            </a:ln>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安全管理员</a:t>
              </a:r>
            </a:p>
          </p:txBody>
        </p:sp>
      </p:grpSp>
      <p:grpSp>
        <p:nvGrpSpPr>
          <p:cNvPr id="40" name="组合 39"/>
          <p:cNvGrpSpPr/>
          <p:nvPr/>
        </p:nvGrpSpPr>
        <p:grpSpPr>
          <a:xfrm>
            <a:off x="3139065" y="5396613"/>
            <a:ext cx="1602057" cy="987242"/>
            <a:chOff x="3139065" y="5662639"/>
            <a:chExt cx="1602057" cy="987242"/>
          </a:xfrm>
        </p:grpSpPr>
        <p:pic>
          <p:nvPicPr>
            <p:cNvPr id="30" name="图形 29"/>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18102" y="5662639"/>
              <a:ext cx="643984" cy="643984"/>
            </a:xfrm>
            <a:prstGeom prst="rect">
              <a:avLst/>
            </a:prstGeom>
          </p:spPr>
        </p:pic>
        <p:sp>
          <p:nvSpPr>
            <p:cNvPr id="35" name="文本框 34"/>
            <p:cNvSpPr txBox="1"/>
            <p:nvPr/>
          </p:nvSpPr>
          <p:spPr>
            <a:xfrm>
              <a:off x="3139065" y="6280549"/>
              <a:ext cx="1602057" cy="369332"/>
            </a:xfrm>
            <a:prstGeom prst="rect">
              <a:avLst/>
            </a:prstGeom>
            <a:noFill/>
            <a:ln>
              <a:noFill/>
            </a:ln>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系统管理员</a:t>
              </a:r>
            </a:p>
          </p:txBody>
        </p:sp>
      </p:grpSp>
      <p:grpSp>
        <p:nvGrpSpPr>
          <p:cNvPr id="38" name="组合 37"/>
          <p:cNvGrpSpPr/>
          <p:nvPr/>
        </p:nvGrpSpPr>
        <p:grpSpPr>
          <a:xfrm>
            <a:off x="7417378" y="5370539"/>
            <a:ext cx="1602057" cy="1013316"/>
            <a:chOff x="7094037" y="5662639"/>
            <a:chExt cx="1602057" cy="1013316"/>
          </a:xfrm>
        </p:grpSpPr>
        <p:pic>
          <p:nvPicPr>
            <p:cNvPr id="31" name="图形 30"/>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73074" y="5662639"/>
              <a:ext cx="643984" cy="643984"/>
            </a:xfrm>
            <a:prstGeom prst="rect">
              <a:avLst/>
            </a:prstGeom>
          </p:spPr>
        </p:pic>
        <p:sp>
          <p:nvSpPr>
            <p:cNvPr id="36" name="文本框 35"/>
            <p:cNvSpPr txBox="1"/>
            <p:nvPr/>
          </p:nvSpPr>
          <p:spPr>
            <a:xfrm>
              <a:off x="7094037" y="6306623"/>
              <a:ext cx="1602057" cy="369332"/>
            </a:xfrm>
            <a:prstGeom prst="rect">
              <a:avLst/>
            </a:prstGeom>
            <a:noFill/>
            <a:ln>
              <a:noFill/>
            </a:ln>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审计管理员</a:t>
              </a:r>
            </a:p>
          </p:txBody>
        </p:sp>
      </p:grpSp>
      <p:grpSp>
        <p:nvGrpSpPr>
          <p:cNvPr id="39" name="组合 38"/>
          <p:cNvGrpSpPr/>
          <p:nvPr/>
        </p:nvGrpSpPr>
        <p:grpSpPr>
          <a:xfrm>
            <a:off x="5236657" y="5248918"/>
            <a:ext cx="1602057" cy="1134937"/>
            <a:chOff x="5289860" y="5541018"/>
            <a:chExt cx="1602057" cy="1134937"/>
          </a:xfrm>
        </p:grpSpPr>
        <p:pic>
          <p:nvPicPr>
            <p:cNvPr id="33" name="图形 3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2193" y="5541018"/>
              <a:ext cx="765605" cy="765605"/>
            </a:xfrm>
            <a:prstGeom prst="rect">
              <a:avLst/>
            </a:prstGeom>
          </p:spPr>
        </p:pic>
        <p:sp>
          <p:nvSpPr>
            <p:cNvPr id="37" name="文本框 36"/>
            <p:cNvSpPr txBox="1"/>
            <p:nvPr/>
          </p:nvSpPr>
          <p:spPr>
            <a:xfrm>
              <a:off x="5289860" y="6306623"/>
              <a:ext cx="1602057" cy="369332"/>
            </a:xfrm>
            <a:prstGeom prst="rect">
              <a:avLst/>
            </a:prstGeom>
            <a:noFill/>
            <a:ln>
              <a:noFill/>
            </a:ln>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审计日志</a:t>
              </a:r>
            </a:p>
          </p:txBody>
        </p:sp>
      </p:grpSp>
      <p:sp>
        <p:nvSpPr>
          <p:cNvPr id="48" name="箭头: 右 47"/>
          <p:cNvSpPr/>
          <p:nvPr/>
        </p:nvSpPr>
        <p:spPr bwMode="auto">
          <a:xfrm rot="8271490">
            <a:off x="4444194" y="4370835"/>
            <a:ext cx="902661" cy="880639"/>
          </a:xfrm>
          <a:prstGeom prst="rightArrow">
            <a:avLst/>
          </a:prstGeom>
          <a:noFill/>
          <a:ln w="19050" cap="flat" cmpd="sng" algn="ctr">
            <a:solidFill>
              <a:schemeClr val="tx2">
                <a:lumMod val="85000"/>
                <a:lumOff val="15000"/>
              </a:schemeClr>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3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49" name="箭头: 右 48"/>
          <p:cNvSpPr/>
          <p:nvPr/>
        </p:nvSpPr>
        <p:spPr bwMode="auto">
          <a:xfrm rot="13328510" flipH="1">
            <a:off x="6667789" y="4428382"/>
            <a:ext cx="972917" cy="777440"/>
          </a:xfrm>
          <a:prstGeom prst="rightArrow">
            <a:avLst/>
          </a:prstGeom>
          <a:noFill/>
          <a:ln w="19050" cap="flat" cmpd="sng" algn="ctr">
            <a:solidFill>
              <a:schemeClr val="tx2">
                <a:lumMod val="85000"/>
                <a:lumOff val="15000"/>
              </a:schemeClr>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3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50" name="箭头: 右 49"/>
          <p:cNvSpPr/>
          <p:nvPr/>
        </p:nvSpPr>
        <p:spPr bwMode="auto">
          <a:xfrm>
            <a:off x="4575582" y="5479484"/>
            <a:ext cx="929851" cy="830927"/>
          </a:xfrm>
          <a:prstGeom prst="rightArrow">
            <a:avLst/>
          </a:prstGeom>
          <a:noFill/>
          <a:ln w="19050" cap="flat" cmpd="sng" algn="ctr">
            <a:solidFill>
              <a:schemeClr val="tx2">
                <a:lumMod val="85000"/>
                <a:lumOff val="15000"/>
              </a:schemeClr>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algn="ctr" fontAlgn="base">
              <a:spcBef>
                <a:spcPct val="50000"/>
              </a:spcBef>
              <a:spcAft>
                <a:spcPct val="0"/>
              </a:spcAft>
            </a:pPr>
            <a:endParaRPr kumimoji="1" lang="zh-CN" altLang="en-US" sz="3200">
              <a:latin typeface="微软雅黑" panose="020B0503020204020204" pitchFamily="34" charset="-122"/>
              <a:ea typeface="微软雅黑" panose="020B0503020204020204" pitchFamily="34" charset="-122"/>
            </a:endParaRPr>
          </a:p>
        </p:txBody>
      </p:sp>
      <p:sp>
        <p:nvSpPr>
          <p:cNvPr id="51" name="箭头: 右 50"/>
          <p:cNvSpPr/>
          <p:nvPr/>
        </p:nvSpPr>
        <p:spPr bwMode="auto">
          <a:xfrm flipH="1">
            <a:off x="6678182" y="5490123"/>
            <a:ext cx="929851" cy="818564"/>
          </a:xfrm>
          <a:prstGeom prst="rightArrow">
            <a:avLst/>
          </a:prstGeom>
          <a:noFill/>
          <a:ln w="19050" cap="flat" cmpd="sng" algn="ctr">
            <a:solidFill>
              <a:schemeClr val="tx2">
                <a:lumMod val="85000"/>
                <a:lumOff val="15000"/>
              </a:schemeClr>
            </a:solidFill>
            <a:prstDash val="solid"/>
            <a:round/>
            <a:headEnd type="none" w="med" len="med"/>
            <a:tailEnd type="none" w="med" len="med"/>
          </a:ln>
          <a:effectLst/>
        </p:spPr>
        <p:txBody>
          <a:bodyPr vert="horz" wrap="square" lIns="91440" tIns="45720" rIns="91440" bIns="45720" numCol="1" rtlCol="0" anchor="t" anchorCtr="0" compatLnSpc="1">
            <a:no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3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52" name="文本框 51"/>
          <p:cNvSpPr txBox="1"/>
          <p:nvPr/>
        </p:nvSpPr>
        <p:spPr>
          <a:xfrm>
            <a:off x="6678183" y="3470028"/>
            <a:ext cx="1602057" cy="861774"/>
          </a:xfrm>
          <a:prstGeom prst="rect">
            <a:avLst/>
          </a:prstGeom>
          <a:noFill/>
          <a:ln>
            <a:noFill/>
          </a:ln>
        </p:spPr>
        <p:txBody>
          <a:bodyPr wrap="square" rtlCol="0">
            <a:spAutoFit/>
          </a:bodyPr>
          <a:lstStyle/>
          <a:p>
            <a:pPr algn="ctr"/>
            <a:r>
              <a:rPr lang="zh-CN" altLang="en-US" sz="1600" dirty="0">
                <a:solidFill>
                  <a:srgbClr val="00B0F0"/>
                </a:solidFill>
                <a:latin typeface="微软雅黑" panose="020B0503020204020204" pitchFamily="34" charset="-122"/>
                <a:ea typeface="微软雅黑" panose="020B0503020204020204" pitchFamily="34" charset="-122"/>
              </a:rPr>
              <a:t>可创建</a:t>
            </a:r>
            <a:endParaRPr lang="en-US" altLang="zh-CN" sz="1600" dirty="0">
              <a:solidFill>
                <a:srgbClr val="00B0F0"/>
              </a:solidFill>
              <a:latin typeface="微软雅黑" panose="020B0503020204020204" pitchFamily="34" charset="-122"/>
              <a:ea typeface="微软雅黑" panose="020B0503020204020204" pitchFamily="34" charset="-122"/>
            </a:endParaRPr>
          </a:p>
          <a:p>
            <a:pPr algn="ctr"/>
            <a:r>
              <a:rPr lang="zh-CN" altLang="en-US" sz="1600" dirty="0">
                <a:solidFill>
                  <a:srgbClr val="00B0F0"/>
                </a:solidFill>
                <a:latin typeface="微软雅黑" panose="020B0503020204020204" pitchFamily="34" charset="-122"/>
                <a:ea typeface="微软雅黑" panose="020B0503020204020204" pitchFamily="34" charset="-122"/>
              </a:rPr>
              <a:t>不可审</a:t>
            </a:r>
            <a:endParaRPr lang="en-US" altLang="zh-CN" sz="1600" dirty="0">
              <a:solidFill>
                <a:srgbClr val="00B0F0"/>
              </a:solidFill>
              <a:latin typeface="微软雅黑" panose="020B0503020204020204" pitchFamily="34" charset="-122"/>
              <a:ea typeface="微软雅黑" panose="020B0503020204020204" pitchFamily="34" charset="-122"/>
            </a:endParaRPr>
          </a:p>
          <a:p>
            <a:pPr algn="ctr"/>
            <a:r>
              <a:rPr lang="zh-CN" altLang="en-US" sz="1600" dirty="0">
                <a:solidFill>
                  <a:srgbClr val="00B0F0"/>
                </a:solidFill>
                <a:latin typeface="微软雅黑" panose="020B0503020204020204" pitchFamily="34" charset="-122"/>
                <a:ea typeface="微软雅黑" panose="020B0503020204020204" pitchFamily="34" charset="-122"/>
              </a:rPr>
              <a:t>不可管</a:t>
            </a:r>
          </a:p>
        </p:txBody>
      </p:sp>
      <p:sp>
        <p:nvSpPr>
          <p:cNvPr id="53" name="文本框 52"/>
          <p:cNvSpPr txBox="1"/>
          <p:nvPr/>
        </p:nvSpPr>
        <p:spPr>
          <a:xfrm>
            <a:off x="8525846" y="5491713"/>
            <a:ext cx="1602057" cy="584775"/>
          </a:xfrm>
          <a:prstGeom prst="rect">
            <a:avLst/>
          </a:prstGeom>
          <a:noFill/>
          <a:ln>
            <a:noFill/>
          </a:ln>
        </p:spPr>
        <p:txBody>
          <a:bodyPr wrap="square" rtlCol="0">
            <a:spAutoFit/>
          </a:bodyPr>
          <a:lstStyle/>
          <a:p>
            <a:pPr algn="ctr"/>
            <a:r>
              <a:rPr lang="zh-CN" altLang="en-US" sz="1600" dirty="0">
                <a:solidFill>
                  <a:srgbClr val="00B0F0"/>
                </a:solidFill>
                <a:latin typeface="微软雅黑" panose="020B0503020204020204" pitchFamily="34" charset="-122"/>
                <a:ea typeface="微软雅黑" panose="020B0503020204020204" pitchFamily="34" charset="-122"/>
              </a:rPr>
              <a:t>可审</a:t>
            </a:r>
            <a:endParaRPr lang="en-US" altLang="zh-CN" sz="1600" dirty="0">
              <a:solidFill>
                <a:srgbClr val="00B0F0"/>
              </a:solidFill>
              <a:latin typeface="微软雅黑" panose="020B0503020204020204" pitchFamily="34" charset="-122"/>
              <a:ea typeface="微软雅黑" panose="020B0503020204020204" pitchFamily="34" charset="-122"/>
            </a:endParaRPr>
          </a:p>
          <a:p>
            <a:pPr algn="ctr"/>
            <a:r>
              <a:rPr lang="zh-CN" altLang="en-US" sz="1600" dirty="0">
                <a:solidFill>
                  <a:srgbClr val="00B0F0"/>
                </a:solidFill>
                <a:latin typeface="微软雅黑" panose="020B0503020204020204" pitchFamily="34" charset="-122"/>
                <a:ea typeface="微软雅黑" panose="020B0503020204020204" pitchFamily="34" charset="-122"/>
              </a:rPr>
              <a:t>不可管</a:t>
            </a:r>
          </a:p>
        </p:txBody>
      </p:sp>
      <p:sp>
        <p:nvSpPr>
          <p:cNvPr id="54" name="文本框 53"/>
          <p:cNvSpPr txBox="1"/>
          <p:nvPr/>
        </p:nvSpPr>
        <p:spPr>
          <a:xfrm>
            <a:off x="1969583" y="5413180"/>
            <a:ext cx="1602057" cy="584775"/>
          </a:xfrm>
          <a:prstGeom prst="rect">
            <a:avLst/>
          </a:prstGeom>
          <a:noFill/>
          <a:ln>
            <a:noFill/>
          </a:ln>
        </p:spPr>
        <p:txBody>
          <a:bodyPr wrap="square" rtlCol="0">
            <a:spAutoFit/>
          </a:bodyPr>
          <a:lstStyle/>
          <a:p>
            <a:pPr algn="ctr"/>
            <a:r>
              <a:rPr lang="zh-CN" altLang="en-US" sz="1600" dirty="0">
                <a:solidFill>
                  <a:srgbClr val="00B0F0"/>
                </a:solidFill>
                <a:latin typeface="微软雅黑" panose="020B0503020204020204" pitchFamily="34" charset="-122"/>
                <a:ea typeface="微软雅黑" panose="020B0503020204020204" pitchFamily="34" charset="-122"/>
              </a:rPr>
              <a:t>可管理</a:t>
            </a:r>
            <a:endParaRPr lang="en-US" altLang="zh-CN" sz="1600" dirty="0">
              <a:solidFill>
                <a:srgbClr val="00B0F0"/>
              </a:solidFill>
              <a:latin typeface="微软雅黑" panose="020B0503020204020204" pitchFamily="34" charset="-122"/>
              <a:ea typeface="微软雅黑" panose="020B0503020204020204" pitchFamily="34" charset="-122"/>
            </a:endParaRPr>
          </a:p>
          <a:p>
            <a:pPr algn="ctr"/>
            <a:r>
              <a:rPr lang="zh-CN" altLang="en-US" sz="1600" dirty="0">
                <a:solidFill>
                  <a:srgbClr val="00B0F0"/>
                </a:solidFill>
                <a:latin typeface="微软雅黑" panose="020B0503020204020204" pitchFamily="34" charset="-122"/>
                <a:ea typeface="微软雅黑" panose="020B0503020204020204" pitchFamily="34" charset="-122"/>
              </a:rPr>
              <a:t>不可审</a:t>
            </a:r>
          </a:p>
        </p:txBody>
      </p:sp>
      <p:sp>
        <p:nvSpPr>
          <p:cNvPr id="4" name="页脚占位符 3"/>
          <p:cNvSpPr>
            <a:spLocks noGrp="1"/>
          </p:cNvSpPr>
          <p:nvPr>
            <p:ph type="ftr" sz="quarter" idx="3"/>
          </p:nvPr>
        </p:nvSpPr>
        <p:spPr/>
        <p:txBody>
          <a:bodyPr/>
          <a:lstStyle/>
          <a:p>
            <a:pPr>
              <a:defRPr/>
            </a:pPr>
            <a:r>
              <a:rPr lang="zh-CN" altLang="en-US" dirty="0">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58691D6-0291-39C0-1BB0-27421AEADE78}"/>
              </a:ext>
            </a:extLst>
          </p:cNvPr>
          <p:cNvSpPr>
            <a:spLocks noGrp="1"/>
          </p:cNvSpPr>
          <p:nvPr>
            <p:ph type="sldNum" sz="quarter" idx="10"/>
          </p:nvPr>
        </p:nvSpPr>
        <p:spPr/>
        <p:txBody>
          <a:bodyPr/>
          <a:lstStyle/>
          <a:p>
            <a:fld id="{87BBDC00-B9E2-4EFD-9306-2934E87247C6}" type="slidenum">
              <a:rPr lang="zh-CN" altLang="en-US" smtClean="0"/>
              <a:t>88</a:t>
            </a:fld>
            <a:endParaRPr lang="zh-CN" altLang="en-US"/>
          </a:p>
        </p:txBody>
      </p:sp>
      <p:sp>
        <p:nvSpPr>
          <p:cNvPr id="3" name="标题 2">
            <a:extLst>
              <a:ext uri="{FF2B5EF4-FFF2-40B4-BE49-F238E27FC236}">
                <a16:creationId xmlns:a16="http://schemas.microsoft.com/office/drawing/2014/main" id="{BA0A2B47-F260-098C-575C-2B8572143E69}"/>
              </a:ext>
            </a:extLst>
          </p:cNvPr>
          <p:cNvSpPr>
            <a:spLocks noGrp="1"/>
          </p:cNvSpPr>
          <p:nvPr>
            <p:ph type="title"/>
          </p:nvPr>
        </p:nvSpPr>
        <p:spPr/>
        <p:txBody>
          <a:bodyPr/>
          <a:lstStyle/>
          <a:p>
            <a:r>
              <a:rPr kumimoji="1" lang="en-US" altLang="zh-CN" sz="4800" dirty="0" err="1">
                <a:latin typeface="Microsoft YaHei" panose="020B0503020204020204" pitchFamily="34" charset="-122"/>
                <a:ea typeface="Microsoft YaHei" panose="020B0503020204020204" pitchFamily="34" charset="-122"/>
              </a:rPr>
              <a:t>GaussDB</a:t>
            </a:r>
            <a:r>
              <a:rPr kumimoji="1" lang="zh-CN" altLang="en-US" sz="4800" dirty="0">
                <a:latin typeface="Microsoft YaHei" panose="020B0503020204020204" pitchFamily="34" charset="-122"/>
                <a:ea typeface="Microsoft YaHei" panose="020B0503020204020204" pitchFamily="34" charset="-122"/>
              </a:rPr>
              <a:t>基于标签的访问控制</a:t>
            </a:r>
            <a:endParaRPr kumimoji="1" lang="zh-CN" altLang="en-US" dirty="0"/>
          </a:p>
        </p:txBody>
      </p:sp>
      <p:sp>
        <p:nvSpPr>
          <p:cNvPr id="5" name="页脚占位符 4">
            <a:extLst>
              <a:ext uri="{FF2B5EF4-FFF2-40B4-BE49-F238E27FC236}">
                <a16:creationId xmlns:a16="http://schemas.microsoft.com/office/drawing/2014/main" id="{CC25AC89-74ED-F809-547D-47D67C103F6B}"/>
              </a:ext>
            </a:extLst>
          </p:cNvPr>
          <p:cNvSpPr>
            <a:spLocks noGrp="1"/>
          </p:cNvSpPr>
          <p:nvPr>
            <p:ph type="ftr" sz="quarter" idx="3"/>
          </p:nvPr>
        </p:nvSpPr>
        <p:spPr/>
        <p:txBody>
          <a:bodyPr/>
          <a:lstStyle/>
          <a:p>
            <a:pPr>
              <a:defRPr/>
            </a:pPr>
            <a:r>
              <a:rPr lang="zh-CN" altLang="en-US"/>
              <a:t>数据库系统—GaussDB</a:t>
            </a:r>
            <a:endParaRPr lang="en-US" altLang="zh-CN" sz="1200" dirty="0"/>
          </a:p>
        </p:txBody>
      </p:sp>
      <p:grpSp>
        <p:nvGrpSpPr>
          <p:cNvPr id="6" name="组合 5">
            <a:extLst>
              <a:ext uri="{FF2B5EF4-FFF2-40B4-BE49-F238E27FC236}">
                <a16:creationId xmlns:a16="http://schemas.microsoft.com/office/drawing/2014/main" id="{F7799FA6-4210-CA2C-96F0-8976BA7335B8}"/>
              </a:ext>
            </a:extLst>
          </p:cNvPr>
          <p:cNvGrpSpPr/>
          <p:nvPr/>
        </p:nvGrpSpPr>
        <p:grpSpPr>
          <a:xfrm>
            <a:off x="1050551" y="992981"/>
            <a:ext cx="9860949" cy="5350528"/>
            <a:chOff x="945580" y="871820"/>
            <a:chExt cx="8595787" cy="5776141"/>
          </a:xfrm>
        </p:grpSpPr>
        <p:sp>
          <p:nvSpPr>
            <p:cNvPr id="7" name="矩形: 圆角 146">
              <a:extLst>
                <a:ext uri="{FF2B5EF4-FFF2-40B4-BE49-F238E27FC236}">
                  <a16:creationId xmlns:a16="http://schemas.microsoft.com/office/drawing/2014/main" id="{962D8E0F-B6CE-314F-1A8B-508204418B1F}"/>
                </a:ext>
              </a:extLst>
            </p:cNvPr>
            <p:cNvSpPr/>
            <p:nvPr/>
          </p:nvSpPr>
          <p:spPr>
            <a:xfrm>
              <a:off x="969818" y="3579457"/>
              <a:ext cx="5673109" cy="2792400"/>
            </a:xfrm>
            <a:prstGeom prst="roundRect">
              <a:avLst/>
            </a:prstGeom>
            <a:solidFill>
              <a:schemeClr val="bg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8" name="矩形: 圆角 1033">
              <a:extLst>
                <a:ext uri="{FF2B5EF4-FFF2-40B4-BE49-F238E27FC236}">
                  <a16:creationId xmlns:a16="http://schemas.microsoft.com/office/drawing/2014/main" id="{20FFDAB4-695C-F71F-02FF-0BA0C28E91DE}"/>
                </a:ext>
              </a:extLst>
            </p:cNvPr>
            <p:cNvSpPr/>
            <p:nvPr/>
          </p:nvSpPr>
          <p:spPr>
            <a:xfrm>
              <a:off x="1737679" y="1754763"/>
              <a:ext cx="4118175" cy="1380920"/>
            </a:xfrm>
            <a:prstGeom prst="roundRect">
              <a:avLst/>
            </a:prstGeom>
            <a:solidFill>
              <a:srgbClr val="F5EAC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290D8B3E-77C4-94A4-6F9E-655D9927AEE2}"/>
                </a:ext>
              </a:extLst>
            </p:cNvPr>
            <p:cNvSpPr/>
            <p:nvPr/>
          </p:nvSpPr>
          <p:spPr>
            <a:xfrm>
              <a:off x="7012226" y="4722084"/>
              <a:ext cx="2529141" cy="767638"/>
            </a:xfrm>
            <a:prstGeom prst="rect">
              <a:avLst/>
            </a:prstGeom>
            <a:solidFill>
              <a:schemeClr val="bg1">
                <a:lumMod val="8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lnSpc>
                  <a:spcPct val="120000"/>
                </a:lnSpc>
              </a:pPr>
              <a:r>
                <a:rPr lang="zh-CN" altLang="en-US" dirty="0">
                  <a:solidFill>
                    <a:schemeClr val="tx2"/>
                  </a:solidFill>
                  <a:latin typeface="微软雅黑" panose="020B0503020204020204" pitchFamily="34" charset="-122"/>
                  <a:ea typeface="微软雅黑" panose="020B0503020204020204" pitchFamily="34" charset="-122"/>
                </a:rPr>
                <a:t>符合规则，允许访问</a:t>
              </a:r>
              <a:endParaRPr lang="en-US" altLang="zh-CN" dirty="0">
                <a:solidFill>
                  <a:schemeClr val="tx2"/>
                </a:solidFill>
                <a:latin typeface="微软雅黑" panose="020B0503020204020204" pitchFamily="34" charset="-122"/>
                <a:ea typeface="微软雅黑" panose="020B0503020204020204" pitchFamily="34" charset="-122"/>
              </a:endParaRPr>
            </a:p>
            <a:p>
              <a:pPr algn="ctr">
                <a:lnSpc>
                  <a:spcPct val="120000"/>
                </a:lnSpc>
              </a:pPr>
              <a:r>
                <a:rPr lang="zh-CN" altLang="en-US" dirty="0">
                  <a:solidFill>
                    <a:schemeClr val="tx2"/>
                  </a:solidFill>
                  <a:latin typeface="微软雅黑" panose="020B0503020204020204" pitchFamily="34" charset="-122"/>
                  <a:ea typeface="微软雅黑" panose="020B0503020204020204" pitchFamily="34" charset="-122"/>
                </a:rPr>
                <a:t>不符合规则，拒绝访问</a:t>
              </a:r>
            </a:p>
          </p:txBody>
        </p:sp>
        <p:sp>
          <p:nvSpPr>
            <p:cNvPr id="10" name="矩形 9">
              <a:extLst>
                <a:ext uri="{FF2B5EF4-FFF2-40B4-BE49-F238E27FC236}">
                  <a16:creationId xmlns:a16="http://schemas.microsoft.com/office/drawing/2014/main" id="{A1EFEDA8-6343-4CC8-FF43-A86AED74FD80}"/>
                </a:ext>
              </a:extLst>
            </p:cNvPr>
            <p:cNvSpPr/>
            <p:nvPr/>
          </p:nvSpPr>
          <p:spPr>
            <a:xfrm>
              <a:off x="6263314" y="1898771"/>
              <a:ext cx="3278053" cy="546813"/>
            </a:xfrm>
            <a:prstGeom prst="rect">
              <a:avLst/>
            </a:prstGeom>
            <a:solidFill>
              <a:schemeClr val="bg1">
                <a:lumMod val="8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72000" numCol="1" spcCol="0" rtlCol="0" fromWordArt="0" anchor="ctr" anchorCtr="0" forceAA="0" compatLnSpc="1">
              <a:prstTxWarp prst="textNoShape">
                <a:avLst/>
              </a:prstTxWarp>
              <a:noAutofit/>
            </a:bodyPr>
            <a:lstStyle/>
            <a:p>
              <a:pPr algn="ctr">
                <a:lnSpc>
                  <a:spcPct val="120000"/>
                </a:lnSpc>
              </a:pPr>
              <a:r>
                <a:rPr lang="zh-CN" altLang="en-US" dirty="0">
                  <a:solidFill>
                    <a:schemeClr val="tx2"/>
                  </a:solidFill>
                  <a:latin typeface="微软雅黑" panose="020B0503020204020204" pitchFamily="34" charset="-122"/>
                  <a:ea typeface="微软雅黑" panose="020B0503020204020204" pitchFamily="34" charset="-122"/>
                </a:rPr>
                <a:t>安全标签</a:t>
              </a:r>
              <a:endParaRPr lang="en-US" altLang="zh-CN" dirty="0">
                <a:solidFill>
                  <a:schemeClr val="tx2"/>
                </a:solidFill>
                <a:latin typeface="微软雅黑" panose="020B0503020204020204" pitchFamily="34" charset="-122"/>
                <a:ea typeface="微软雅黑" panose="020B0503020204020204" pitchFamily="34" charset="-122"/>
              </a:endParaRPr>
            </a:p>
            <a:p>
              <a:pPr algn="ctr">
                <a:lnSpc>
                  <a:spcPct val="120000"/>
                </a:lnSpc>
              </a:pPr>
              <a:r>
                <a:rPr lang="zh-CN" altLang="en-US" dirty="0">
                  <a:solidFill>
                    <a:schemeClr val="tx2"/>
                  </a:solidFill>
                  <a:latin typeface="微软雅黑" panose="020B0503020204020204" pitchFamily="34" charset="-122"/>
                  <a:ea typeface="微软雅黑" panose="020B0503020204020204" pitchFamily="34" charset="-122"/>
                </a:rPr>
                <a:t>等级</a:t>
              </a:r>
              <a:r>
                <a:rPr lang="en-US" altLang="zh-CN" dirty="0">
                  <a:solidFill>
                    <a:schemeClr val="tx2"/>
                  </a:solidFill>
                  <a:latin typeface="微软雅黑" panose="020B0503020204020204" pitchFamily="34" charset="-122"/>
                  <a:ea typeface="微软雅黑" panose="020B0503020204020204" pitchFamily="34" charset="-122"/>
                </a:rPr>
                <a:t>L1-L1024</a:t>
              </a:r>
              <a:r>
                <a:rPr lang="zh-CN" altLang="en-US" dirty="0">
                  <a:solidFill>
                    <a:schemeClr val="tx2"/>
                  </a:solidFill>
                  <a:latin typeface="微软雅黑" panose="020B0503020204020204" pitchFamily="34" charset="-122"/>
                  <a:ea typeface="微软雅黑" panose="020B0503020204020204" pitchFamily="34" charset="-122"/>
                </a:rPr>
                <a:t>：范围</a:t>
              </a:r>
              <a:r>
                <a:rPr lang="en-US" altLang="zh-CN" dirty="0">
                  <a:solidFill>
                    <a:schemeClr val="tx2"/>
                  </a:solidFill>
                  <a:latin typeface="微软雅黑" panose="020B0503020204020204" pitchFamily="34" charset="-122"/>
                  <a:ea typeface="微软雅黑" panose="020B0503020204020204" pitchFamily="34" charset="-122"/>
                </a:rPr>
                <a:t>G1-G1024</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40825CE6-A96F-B1DA-D1C2-DAD16FE9ABF3}"/>
                </a:ext>
              </a:extLst>
            </p:cNvPr>
            <p:cNvSpPr/>
            <p:nvPr/>
          </p:nvSpPr>
          <p:spPr>
            <a:xfrm>
              <a:off x="1941811" y="1898771"/>
              <a:ext cx="1849211" cy="531532"/>
            </a:xfrm>
            <a:prstGeom prst="rect">
              <a:avLst/>
            </a:prstGeom>
            <a:solidFill>
              <a:schemeClr val="bg1">
                <a:lumMod val="8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lnSpc>
                  <a:spcPts val="1100"/>
                </a:lnSpc>
              </a:pPr>
              <a:r>
                <a:rPr lang="zh-CN" altLang="en-US" dirty="0">
                  <a:solidFill>
                    <a:schemeClr val="tx2"/>
                  </a:solidFill>
                  <a:latin typeface="微软雅黑" panose="020B0503020204020204" pitchFamily="34" charset="-122"/>
                  <a:ea typeface="微软雅黑" panose="020B0503020204020204" pitchFamily="34" charset="-122"/>
                </a:rPr>
                <a:t>获取主体安全标签</a:t>
              </a:r>
            </a:p>
          </p:txBody>
        </p:sp>
        <p:sp>
          <p:nvSpPr>
            <p:cNvPr id="12" name="矩形 11">
              <a:extLst>
                <a:ext uri="{FF2B5EF4-FFF2-40B4-BE49-F238E27FC236}">
                  <a16:creationId xmlns:a16="http://schemas.microsoft.com/office/drawing/2014/main" id="{6F3B03A2-9E7D-AA1F-15CF-DC973C383C44}"/>
                </a:ext>
              </a:extLst>
            </p:cNvPr>
            <p:cNvSpPr/>
            <p:nvPr/>
          </p:nvSpPr>
          <p:spPr>
            <a:xfrm>
              <a:off x="2644886" y="3601755"/>
              <a:ext cx="2569642" cy="478042"/>
            </a:xfrm>
            <a:prstGeom prst="rect">
              <a:avLst/>
            </a:prstGeom>
            <a:solidFill>
              <a:schemeClr val="bg1">
                <a:lumMod val="8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2"/>
                  </a:solidFill>
                  <a:latin typeface="微软雅黑" panose="020B0503020204020204" pitchFamily="34" charset="-122"/>
                  <a:ea typeface="微软雅黑" panose="020B0503020204020204" pitchFamily="34" charset="-122"/>
                </a:rPr>
                <a:t>强制访问控制规则校验</a:t>
              </a:r>
            </a:p>
          </p:txBody>
        </p:sp>
        <p:sp>
          <p:nvSpPr>
            <p:cNvPr id="13" name="矩形 12">
              <a:extLst>
                <a:ext uri="{FF2B5EF4-FFF2-40B4-BE49-F238E27FC236}">
                  <a16:creationId xmlns:a16="http://schemas.microsoft.com/office/drawing/2014/main" id="{0FCD5BB0-1FDB-676F-0553-4455F7F4222B}"/>
                </a:ext>
              </a:extLst>
            </p:cNvPr>
            <p:cNvSpPr/>
            <p:nvPr/>
          </p:nvSpPr>
          <p:spPr>
            <a:xfrm>
              <a:off x="1039735" y="1060545"/>
              <a:ext cx="1561537" cy="391058"/>
            </a:xfrm>
            <a:prstGeom prst="rect">
              <a:avLst/>
            </a:prstGeom>
            <a:solidFill>
              <a:schemeClr val="bg1">
                <a:lumMod val="8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lnSpc>
                  <a:spcPts val="1100"/>
                </a:lnSpc>
              </a:pPr>
              <a:r>
                <a:rPr lang="zh-CN" altLang="en-US" dirty="0">
                  <a:solidFill>
                    <a:schemeClr val="tx2"/>
                  </a:solidFill>
                  <a:latin typeface="微软雅黑" panose="020B0503020204020204" pitchFamily="34" charset="-122"/>
                  <a:ea typeface="微软雅黑" panose="020B0503020204020204" pitchFamily="34" charset="-122"/>
                </a:rPr>
                <a:t>主体：用户</a:t>
              </a:r>
            </a:p>
          </p:txBody>
        </p:sp>
        <p:sp>
          <p:nvSpPr>
            <p:cNvPr id="14" name="矩形 13">
              <a:extLst>
                <a:ext uri="{FF2B5EF4-FFF2-40B4-BE49-F238E27FC236}">
                  <a16:creationId xmlns:a16="http://schemas.microsoft.com/office/drawing/2014/main" id="{9970E064-0D63-8C9F-6F8E-E8E7129BF437}"/>
                </a:ext>
              </a:extLst>
            </p:cNvPr>
            <p:cNvSpPr/>
            <p:nvPr/>
          </p:nvSpPr>
          <p:spPr>
            <a:xfrm>
              <a:off x="4829268" y="1059966"/>
              <a:ext cx="1851755" cy="373957"/>
            </a:xfrm>
            <a:prstGeom prst="rect">
              <a:avLst/>
            </a:prstGeom>
            <a:solidFill>
              <a:schemeClr val="bg1">
                <a:lumMod val="8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lnSpc>
                  <a:spcPts val="1100"/>
                </a:lnSpc>
              </a:pPr>
              <a:r>
                <a:rPr lang="zh-CN" altLang="en-US" dirty="0">
                  <a:solidFill>
                    <a:schemeClr val="tx2"/>
                  </a:solidFill>
                  <a:latin typeface="微软雅黑" panose="020B0503020204020204" pitchFamily="34" charset="-122"/>
                  <a:ea typeface="微软雅黑" panose="020B0503020204020204" pitchFamily="34" charset="-122"/>
                </a:rPr>
                <a:t>客体：表或表列</a:t>
              </a:r>
            </a:p>
          </p:txBody>
        </p:sp>
        <p:cxnSp>
          <p:nvCxnSpPr>
            <p:cNvPr id="15" name="直接箭头连接符 32">
              <a:extLst>
                <a:ext uri="{FF2B5EF4-FFF2-40B4-BE49-F238E27FC236}">
                  <a16:creationId xmlns:a16="http://schemas.microsoft.com/office/drawing/2014/main" id="{5ADFB6AB-3E07-D718-F5BF-579ED6D41F69}"/>
                </a:ext>
              </a:extLst>
            </p:cNvPr>
            <p:cNvCxnSpPr>
              <a:cxnSpLocks/>
              <a:stCxn id="13" idx="3"/>
              <a:endCxn id="14" idx="1"/>
            </p:cNvCxnSpPr>
            <p:nvPr/>
          </p:nvCxnSpPr>
          <p:spPr>
            <a:xfrm flipV="1">
              <a:off x="2601272" y="1246945"/>
              <a:ext cx="2227996" cy="9128"/>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38F5E87F-D6B8-BCCD-AFEA-C275C4831FE5}"/>
                </a:ext>
              </a:extLst>
            </p:cNvPr>
            <p:cNvSpPr/>
            <p:nvPr/>
          </p:nvSpPr>
          <p:spPr>
            <a:xfrm>
              <a:off x="3381239" y="871820"/>
              <a:ext cx="840509" cy="319150"/>
            </a:xfrm>
            <a:prstGeom prst="rect">
              <a:avLst/>
            </a:prstGeom>
            <a:solidFill>
              <a:schemeClr val="bg1">
                <a:lumMod val="8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lnSpc>
                  <a:spcPts val="1100"/>
                </a:lnSpc>
              </a:pPr>
              <a:r>
                <a:rPr lang="zh-CN" altLang="en-US" dirty="0">
                  <a:solidFill>
                    <a:schemeClr val="tx2"/>
                  </a:solidFill>
                  <a:latin typeface="微软雅黑" panose="020B0503020204020204" pitchFamily="34" charset="-122"/>
                  <a:ea typeface="微软雅黑" panose="020B0503020204020204" pitchFamily="34" charset="-122"/>
                </a:rPr>
                <a:t>访问</a:t>
              </a:r>
            </a:p>
          </p:txBody>
        </p:sp>
        <p:sp>
          <p:nvSpPr>
            <p:cNvPr id="17" name="矩形 16">
              <a:extLst>
                <a:ext uri="{FF2B5EF4-FFF2-40B4-BE49-F238E27FC236}">
                  <a16:creationId xmlns:a16="http://schemas.microsoft.com/office/drawing/2014/main" id="{ACD14106-2B65-A460-E870-956690AA5B06}"/>
                </a:ext>
              </a:extLst>
            </p:cNvPr>
            <p:cNvSpPr/>
            <p:nvPr/>
          </p:nvSpPr>
          <p:spPr>
            <a:xfrm>
              <a:off x="945580" y="4223376"/>
              <a:ext cx="2831677" cy="1177203"/>
            </a:xfrm>
            <a:prstGeom prst="rect">
              <a:avLst/>
            </a:prstGeom>
            <a:solidFill>
              <a:schemeClr val="bg1">
                <a:lumMod val="8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lnSpc>
                  <a:spcPct val="120000"/>
                </a:lnSpc>
                <a:spcAft>
                  <a:spcPts val="300"/>
                </a:spcAft>
              </a:pPr>
              <a:r>
                <a:rPr lang="zh-CN" altLang="en-US" b="1" dirty="0">
                  <a:solidFill>
                    <a:schemeClr val="tx2"/>
                  </a:solidFill>
                  <a:latin typeface="微软雅黑" panose="020B0503020204020204" pitchFamily="34" charset="-122"/>
                  <a:ea typeface="微软雅黑" panose="020B0503020204020204" pitchFamily="34" charset="-122"/>
                </a:rPr>
                <a:t>插入（</a:t>
              </a:r>
              <a:r>
                <a:rPr lang="en-US" altLang="zh-CN" b="1" dirty="0">
                  <a:solidFill>
                    <a:schemeClr val="tx2"/>
                  </a:solidFill>
                  <a:latin typeface="微软雅黑" panose="020B0503020204020204" pitchFamily="34" charset="-122"/>
                  <a:ea typeface="微软雅黑" panose="020B0503020204020204" pitchFamily="34" charset="-122"/>
                </a:rPr>
                <a:t>INSERT</a:t>
              </a:r>
              <a:r>
                <a:rPr lang="zh-CN" altLang="en-US" b="1" dirty="0">
                  <a:solidFill>
                    <a:schemeClr val="tx2"/>
                  </a:solidFill>
                  <a:latin typeface="微软雅黑" panose="020B0503020204020204" pitchFamily="34" charset="-122"/>
                  <a:ea typeface="微软雅黑" panose="020B0503020204020204" pitchFamily="34" charset="-122"/>
                </a:rPr>
                <a:t>）</a:t>
              </a:r>
              <a:endParaRPr lang="en-US" altLang="zh-CN" b="1" dirty="0">
                <a:solidFill>
                  <a:schemeClr val="tx2"/>
                </a:solidFill>
                <a:latin typeface="微软雅黑" panose="020B0503020204020204" pitchFamily="34" charset="-122"/>
                <a:ea typeface="微软雅黑" panose="020B0503020204020204" pitchFamily="34" charset="-122"/>
              </a:endParaRPr>
            </a:p>
            <a:p>
              <a:pPr algn="ctr">
                <a:lnSpc>
                  <a:spcPct val="120000"/>
                </a:lnSpc>
                <a:spcAft>
                  <a:spcPts val="300"/>
                </a:spcAft>
              </a:pPr>
              <a:r>
                <a:rPr lang="zh-CN" altLang="en-US" dirty="0">
                  <a:solidFill>
                    <a:schemeClr val="tx2"/>
                  </a:solidFill>
                  <a:latin typeface="微软雅黑" panose="020B0503020204020204" pitchFamily="34" charset="-122"/>
                  <a:ea typeface="微软雅黑" panose="020B0503020204020204" pitchFamily="34" charset="-122"/>
                </a:rPr>
                <a:t>主体等级小于等于客体等级且</a:t>
              </a:r>
              <a:br>
                <a:rPr lang="en-US" altLang="zh-CN" dirty="0">
                  <a:solidFill>
                    <a:schemeClr val="tx2"/>
                  </a:solidFill>
                  <a:latin typeface="微软雅黑" panose="020B0503020204020204" pitchFamily="34" charset="-122"/>
                  <a:ea typeface="微软雅黑" panose="020B0503020204020204" pitchFamily="34" charset="-122"/>
                </a:rPr>
              </a:br>
              <a:r>
                <a:rPr lang="zh-CN" altLang="en-US" dirty="0">
                  <a:solidFill>
                    <a:schemeClr val="tx2"/>
                  </a:solidFill>
                  <a:latin typeface="微软雅黑" panose="020B0503020204020204" pitchFamily="34" charset="-122"/>
                  <a:ea typeface="微软雅黑" panose="020B0503020204020204" pitchFamily="34" charset="-122"/>
                </a:rPr>
                <a:t>主体范围是客体范围的子集</a:t>
              </a:r>
            </a:p>
          </p:txBody>
        </p:sp>
        <p:sp>
          <p:nvSpPr>
            <p:cNvPr id="18" name="箭头: 下 76">
              <a:extLst>
                <a:ext uri="{FF2B5EF4-FFF2-40B4-BE49-F238E27FC236}">
                  <a16:creationId xmlns:a16="http://schemas.microsoft.com/office/drawing/2014/main" id="{BD038447-D91F-2C53-2960-0D3BD31F9026}"/>
                </a:ext>
              </a:extLst>
            </p:cNvPr>
            <p:cNvSpPr/>
            <p:nvPr/>
          </p:nvSpPr>
          <p:spPr>
            <a:xfrm>
              <a:off x="3584281" y="1310990"/>
              <a:ext cx="494467" cy="443773"/>
            </a:xfrm>
            <a:prstGeom prst="downArrow">
              <a:avLst>
                <a:gd name="adj1" fmla="val 50000"/>
                <a:gd name="adj2" fmla="val 50000"/>
              </a:avLst>
            </a:prstGeom>
            <a:gradFill>
              <a:gsLst>
                <a:gs pos="0">
                  <a:srgbClr val="C00000"/>
                </a:gs>
                <a:gs pos="100000">
                  <a:srgbClr val="C00000">
                    <a:alpha val="0"/>
                  </a:srgbClr>
                </a:gs>
              </a:gsLst>
              <a:lin ang="16200000" scaled="0"/>
            </a:gradFill>
            <a:ln w="25400" cap="flat" cmpd="sng" algn="ctr">
              <a:noFill/>
              <a:prstDash val="solid"/>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defTabSz="914387"/>
              <a:endParaRPr lang="zh-CN" altLang="en-US" kern="0" dirty="0">
                <a:solidFill>
                  <a:srgbClr val="666666"/>
                </a:solidFill>
                <a:latin typeface="微软雅黑" panose="020B0503020204020204" pitchFamily="34" charset="-122"/>
                <a:ea typeface="微软雅黑" panose="020B0503020204020204" pitchFamily="34" charset="-122"/>
              </a:endParaRPr>
            </a:p>
          </p:txBody>
        </p:sp>
        <p:cxnSp>
          <p:nvCxnSpPr>
            <p:cNvPr id="19" name="直接连接符 36">
              <a:extLst>
                <a:ext uri="{FF2B5EF4-FFF2-40B4-BE49-F238E27FC236}">
                  <a16:creationId xmlns:a16="http://schemas.microsoft.com/office/drawing/2014/main" id="{F7E0AF32-3583-DEA5-91D2-9F4A1D3E03D8}"/>
                </a:ext>
              </a:extLst>
            </p:cNvPr>
            <p:cNvCxnSpPr>
              <a:cxnSpLocks/>
              <a:stCxn id="20" idx="3"/>
              <a:endCxn id="10" idx="1"/>
            </p:cNvCxnSpPr>
            <p:nvPr/>
          </p:nvCxnSpPr>
          <p:spPr>
            <a:xfrm>
              <a:off x="5737220" y="2164537"/>
              <a:ext cx="526094" cy="7640"/>
            </a:xfrm>
            <a:prstGeom prst="line">
              <a:avLst/>
            </a:prstGeom>
            <a:ln w="2222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780346D2-3DD6-EB8D-1841-7B95BF9F24FD}"/>
                </a:ext>
              </a:extLst>
            </p:cNvPr>
            <p:cNvSpPr/>
            <p:nvPr/>
          </p:nvSpPr>
          <p:spPr>
            <a:xfrm>
              <a:off x="3867062" y="1898771"/>
              <a:ext cx="1870159" cy="531532"/>
            </a:xfrm>
            <a:prstGeom prst="rect">
              <a:avLst/>
            </a:prstGeom>
            <a:solidFill>
              <a:schemeClr val="bg1">
                <a:lumMod val="8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lnSpc>
                  <a:spcPts val="1100"/>
                </a:lnSpc>
              </a:pPr>
              <a:r>
                <a:rPr lang="zh-CN" altLang="en-US" dirty="0">
                  <a:solidFill>
                    <a:schemeClr val="tx2"/>
                  </a:solidFill>
                  <a:latin typeface="微软雅黑" panose="020B0503020204020204" pitchFamily="34" charset="-122"/>
                  <a:ea typeface="微软雅黑" panose="020B0503020204020204" pitchFamily="34" charset="-122"/>
                </a:rPr>
                <a:t>获取客体安全标签</a:t>
              </a:r>
            </a:p>
          </p:txBody>
        </p:sp>
        <p:sp>
          <p:nvSpPr>
            <p:cNvPr id="21" name="矩形 20">
              <a:extLst>
                <a:ext uri="{FF2B5EF4-FFF2-40B4-BE49-F238E27FC236}">
                  <a16:creationId xmlns:a16="http://schemas.microsoft.com/office/drawing/2014/main" id="{3E47AF32-96D2-3A42-1648-327EBA9B4768}"/>
                </a:ext>
              </a:extLst>
            </p:cNvPr>
            <p:cNvSpPr/>
            <p:nvPr/>
          </p:nvSpPr>
          <p:spPr>
            <a:xfrm>
              <a:off x="2866416" y="2519316"/>
              <a:ext cx="1870158" cy="531531"/>
            </a:xfrm>
            <a:prstGeom prst="rect">
              <a:avLst/>
            </a:prstGeom>
            <a:solidFill>
              <a:schemeClr val="bg1">
                <a:lumMod val="8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lnSpc>
                  <a:spcPts val="1100"/>
                </a:lnSpc>
              </a:pPr>
              <a:r>
                <a:rPr lang="zh-CN" altLang="en-US" dirty="0">
                  <a:solidFill>
                    <a:schemeClr val="tx2"/>
                  </a:solidFill>
                  <a:latin typeface="微软雅黑" panose="020B0503020204020204" pitchFamily="34" charset="-122"/>
                  <a:ea typeface="微软雅黑" panose="020B0503020204020204" pitchFamily="34" charset="-122"/>
                </a:rPr>
                <a:t>获取访问动作</a:t>
              </a:r>
            </a:p>
          </p:txBody>
        </p:sp>
        <p:sp>
          <p:nvSpPr>
            <p:cNvPr id="22" name="矩形 21">
              <a:extLst>
                <a:ext uri="{FF2B5EF4-FFF2-40B4-BE49-F238E27FC236}">
                  <a16:creationId xmlns:a16="http://schemas.microsoft.com/office/drawing/2014/main" id="{028471FB-F66B-ED2B-8FFB-4D3A102CAC2E}"/>
                </a:ext>
              </a:extLst>
            </p:cNvPr>
            <p:cNvSpPr/>
            <p:nvPr/>
          </p:nvSpPr>
          <p:spPr>
            <a:xfrm>
              <a:off x="3905725" y="4223376"/>
              <a:ext cx="2737201" cy="1177203"/>
            </a:xfrm>
            <a:prstGeom prst="rect">
              <a:avLst/>
            </a:prstGeom>
            <a:solidFill>
              <a:schemeClr val="bg1">
                <a:lumMod val="8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lnSpc>
                  <a:spcPct val="120000"/>
                </a:lnSpc>
                <a:spcAft>
                  <a:spcPts val="300"/>
                </a:spcAft>
              </a:pPr>
              <a:r>
                <a:rPr lang="zh-CN" altLang="en-US" b="1" dirty="0">
                  <a:solidFill>
                    <a:schemeClr val="tx2"/>
                  </a:solidFill>
                  <a:latin typeface="微软雅黑" panose="020B0503020204020204" pitchFamily="34" charset="-122"/>
                  <a:ea typeface="微软雅黑" panose="020B0503020204020204" pitchFamily="34" charset="-122"/>
                </a:rPr>
                <a:t>修改（</a:t>
              </a:r>
              <a:r>
                <a:rPr lang="en-US" altLang="zh-CN" b="1" dirty="0">
                  <a:solidFill>
                    <a:schemeClr val="tx2"/>
                  </a:solidFill>
                  <a:latin typeface="微软雅黑" panose="020B0503020204020204" pitchFamily="34" charset="-122"/>
                  <a:ea typeface="微软雅黑" panose="020B0503020204020204" pitchFamily="34" charset="-122"/>
                </a:rPr>
                <a:t>UPDATE</a:t>
              </a:r>
              <a:r>
                <a:rPr lang="zh-CN" altLang="en-US" b="1" dirty="0">
                  <a:solidFill>
                    <a:schemeClr val="tx2"/>
                  </a:solidFill>
                  <a:latin typeface="微软雅黑" panose="020B0503020204020204" pitchFamily="34" charset="-122"/>
                  <a:ea typeface="微软雅黑" panose="020B0503020204020204" pitchFamily="34" charset="-122"/>
                </a:rPr>
                <a:t>）</a:t>
              </a:r>
              <a:endParaRPr lang="en-US" altLang="zh-CN" b="1" dirty="0">
                <a:solidFill>
                  <a:schemeClr val="tx2"/>
                </a:solidFill>
                <a:latin typeface="微软雅黑" panose="020B0503020204020204" pitchFamily="34" charset="-122"/>
                <a:ea typeface="微软雅黑" panose="020B0503020204020204" pitchFamily="34" charset="-122"/>
              </a:endParaRPr>
            </a:p>
            <a:p>
              <a:pPr algn="ctr">
                <a:lnSpc>
                  <a:spcPct val="120000"/>
                </a:lnSpc>
                <a:spcAft>
                  <a:spcPts val="300"/>
                </a:spcAft>
              </a:pPr>
              <a:r>
                <a:rPr lang="zh-CN" altLang="en-US" dirty="0">
                  <a:solidFill>
                    <a:schemeClr val="tx2"/>
                  </a:solidFill>
                  <a:latin typeface="微软雅黑" panose="020B0503020204020204" pitchFamily="34" charset="-122"/>
                  <a:ea typeface="微软雅黑" panose="020B0503020204020204" pitchFamily="34" charset="-122"/>
                </a:rPr>
                <a:t>主体等级等于客体等级且</a:t>
              </a:r>
              <a:br>
                <a:rPr lang="en-US" altLang="zh-CN" dirty="0">
                  <a:solidFill>
                    <a:schemeClr val="tx2"/>
                  </a:solidFill>
                  <a:latin typeface="微软雅黑" panose="020B0503020204020204" pitchFamily="34" charset="-122"/>
                  <a:ea typeface="微软雅黑" panose="020B0503020204020204" pitchFamily="34" charset="-122"/>
                </a:rPr>
              </a:br>
              <a:r>
                <a:rPr lang="zh-CN" altLang="en-US" dirty="0">
                  <a:solidFill>
                    <a:schemeClr val="tx2"/>
                  </a:solidFill>
                  <a:latin typeface="微软雅黑" panose="020B0503020204020204" pitchFamily="34" charset="-122"/>
                  <a:ea typeface="微软雅黑" panose="020B0503020204020204" pitchFamily="34" charset="-122"/>
                </a:rPr>
                <a:t>主体范围等于客体范围</a:t>
              </a:r>
            </a:p>
          </p:txBody>
        </p:sp>
        <p:sp>
          <p:nvSpPr>
            <p:cNvPr id="23" name="矩形 22">
              <a:extLst>
                <a:ext uri="{FF2B5EF4-FFF2-40B4-BE49-F238E27FC236}">
                  <a16:creationId xmlns:a16="http://schemas.microsoft.com/office/drawing/2014/main" id="{5FFFE4DD-A744-1FDA-74C2-D178221847CA}"/>
                </a:ext>
              </a:extLst>
            </p:cNvPr>
            <p:cNvSpPr/>
            <p:nvPr/>
          </p:nvSpPr>
          <p:spPr>
            <a:xfrm>
              <a:off x="945580" y="5470755"/>
              <a:ext cx="2855917" cy="1177204"/>
            </a:xfrm>
            <a:prstGeom prst="rect">
              <a:avLst/>
            </a:prstGeom>
            <a:solidFill>
              <a:schemeClr val="bg1">
                <a:lumMod val="8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lnSpc>
                  <a:spcPct val="120000"/>
                </a:lnSpc>
                <a:spcAft>
                  <a:spcPts val="300"/>
                </a:spcAft>
              </a:pPr>
              <a:r>
                <a:rPr lang="zh-CN" altLang="en-US" b="1" dirty="0">
                  <a:solidFill>
                    <a:schemeClr val="tx2"/>
                  </a:solidFill>
                  <a:latin typeface="微软雅黑" panose="020B0503020204020204" pitchFamily="34" charset="-122"/>
                  <a:ea typeface="微软雅黑" panose="020B0503020204020204" pitchFamily="34" charset="-122"/>
                </a:rPr>
                <a:t>查询（</a:t>
              </a:r>
              <a:r>
                <a:rPr lang="en-US" altLang="zh-CN" b="1" dirty="0">
                  <a:solidFill>
                    <a:schemeClr val="tx2"/>
                  </a:solidFill>
                  <a:latin typeface="微软雅黑" panose="020B0503020204020204" pitchFamily="34" charset="-122"/>
                  <a:ea typeface="微软雅黑" panose="020B0503020204020204" pitchFamily="34" charset="-122"/>
                </a:rPr>
                <a:t>SELECT</a:t>
              </a:r>
              <a:r>
                <a:rPr lang="zh-CN" altLang="en-US" b="1" dirty="0">
                  <a:solidFill>
                    <a:schemeClr val="tx2"/>
                  </a:solidFill>
                  <a:latin typeface="微软雅黑" panose="020B0503020204020204" pitchFamily="34" charset="-122"/>
                  <a:ea typeface="微软雅黑" panose="020B0503020204020204" pitchFamily="34" charset="-122"/>
                </a:rPr>
                <a:t>）</a:t>
              </a:r>
              <a:endParaRPr lang="en-US" altLang="zh-CN" b="1" dirty="0">
                <a:solidFill>
                  <a:schemeClr val="tx2"/>
                </a:solidFill>
                <a:latin typeface="微软雅黑" panose="020B0503020204020204" pitchFamily="34" charset="-122"/>
                <a:ea typeface="微软雅黑" panose="020B0503020204020204" pitchFamily="34" charset="-122"/>
              </a:endParaRPr>
            </a:p>
            <a:p>
              <a:pPr algn="ctr">
                <a:lnSpc>
                  <a:spcPct val="120000"/>
                </a:lnSpc>
                <a:spcAft>
                  <a:spcPts val="300"/>
                </a:spcAft>
              </a:pPr>
              <a:r>
                <a:rPr lang="zh-CN" altLang="en-US" dirty="0">
                  <a:solidFill>
                    <a:schemeClr val="tx2"/>
                  </a:solidFill>
                  <a:latin typeface="微软雅黑" panose="020B0503020204020204" pitchFamily="34" charset="-122"/>
                  <a:ea typeface="微软雅黑" panose="020B0503020204020204" pitchFamily="34" charset="-122"/>
                </a:rPr>
                <a:t>主体等级大于等于客体等级且</a:t>
              </a:r>
              <a:br>
                <a:rPr lang="en-US" altLang="zh-CN" dirty="0">
                  <a:solidFill>
                    <a:schemeClr val="tx2"/>
                  </a:solidFill>
                  <a:latin typeface="微软雅黑" panose="020B0503020204020204" pitchFamily="34" charset="-122"/>
                  <a:ea typeface="微软雅黑" panose="020B0503020204020204" pitchFamily="34" charset="-122"/>
                </a:rPr>
              </a:br>
              <a:r>
                <a:rPr lang="zh-CN" altLang="en-US" dirty="0">
                  <a:solidFill>
                    <a:schemeClr val="tx2"/>
                  </a:solidFill>
                  <a:latin typeface="微软雅黑" panose="020B0503020204020204" pitchFamily="34" charset="-122"/>
                  <a:ea typeface="微软雅黑" panose="020B0503020204020204" pitchFamily="34" charset="-122"/>
                </a:rPr>
                <a:t>主体范围是客体范围的超集</a:t>
              </a:r>
            </a:p>
          </p:txBody>
        </p:sp>
        <p:sp>
          <p:nvSpPr>
            <p:cNvPr id="24" name="矩形 23">
              <a:extLst>
                <a:ext uri="{FF2B5EF4-FFF2-40B4-BE49-F238E27FC236}">
                  <a16:creationId xmlns:a16="http://schemas.microsoft.com/office/drawing/2014/main" id="{1BD03E05-BA01-2C58-00E3-15676351CE87}"/>
                </a:ext>
              </a:extLst>
            </p:cNvPr>
            <p:cNvSpPr/>
            <p:nvPr/>
          </p:nvSpPr>
          <p:spPr>
            <a:xfrm>
              <a:off x="3905725" y="5470754"/>
              <a:ext cx="2737201" cy="1177207"/>
            </a:xfrm>
            <a:prstGeom prst="rect">
              <a:avLst/>
            </a:prstGeom>
            <a:solidFill>
              <a:schemeClr val="bg1">
                <a:lumMod val="8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a:lnSpc>
                  <a:spcPct val="120000"/>
                </a:lnSpc>
                <a:spcAft>
                  <a:spcPts val="300"/>
                </a:spcAft>
              </a:pPr>
              <a:r>
                <a:rPr lang="zh-CN" altLang="en-US" b="1" dirty="0">
                  <a:solidFill>
                    <a:schemeClr val="tx2"/>
                  </a:solidFill>
                  <a:latin typeface="微软雅黑" panose="020B0503020204020204" pitchFamily="34" charset="-122"/>
                  <a:ea typeface="微软雅黑" panose="020B0503020204020204" pitchFamily="34" charset="-122"/>
                </a:rPr>
                <a:t>删除（</a:t>
              </a:r>
              <a:r>
                <a:rPr lang="en-US" altLang="zh-CN" b="1" dirty="0">
                  <a:solidFill>
                    <a:schemeClr val="tx2"/>
                  </a:solidFill>
                  <a:latin typeface="微软雅黑" panose="020B0503020204020204" pitchFamily="34" charset="-122"/>
                  <a:ea typeface="微软雅黑" panose="020B0503020204020204" pitchFamily="34" charset="-122"/>
                </a:rPr>
                <a:t>DELETE</a:t>
              </a:r>
              <a:r>
                <a:rPr lang="zh-CN" altLang="en-US" b="1" dirty="0">
                  <a:solidFill>
                    <a:schemeClr val="tx2"/>
                  </a:solidFill>
                  <a:latin typeface="微软雅黑" panose="020B0503020204020204" pitchFamily="34" charset="-122"/>
                  <a:ea typeface="微软雅黑" panose="020B0503020204020204" pitchFamily="34" charset="-122"/>
                </a:rPr>
                <a:t>）</a:t>
              </a:r>
              <a:endParaRPr lang="en-US" altLang="zh-CN" b="1" dirty="0">
                <a:solidFill>
                  <a:schemeClr val="tx2"/>
                </a:solidFill>
                <a:latin typeface="微软雅黑" panose="020B0503020204020204" pitchFamily="34" charset="-122"/>
                <a:ea typeface="微软雅黑" panose="020B0503020204020204" pitchFamily="34" charset="-122"/>
              </a:endParaRPr>
            </a:p>
            <a:p>
              <a:pPr algn="ctr">
                <a:lnSpc>
                  <a:spcPct val="120000"/>
                </a:lnSpc>
                <a:spcAft>
                  <a:spcPts val="300"/>
                </a:spcAft>
              </a:pPr>
              <a:r>
                <a:rPr lang="zh-CN" altLang="en-US" dirty="0">
                  <a:solidFill>
                    <a:schemeClr val="tx2"/>
                  </a:solidFill>
                  <a:latin typeface="微软雅黑" panose="020B0503020204020204" pitchFamily="34" charset="-122"/>
                  <a:ea typeface="微软雅黑" panose="020B0503020204020204" pitchFamily="34" charset="-122"/>
                </a:rPr>
                <a:t>主体等级等于客体等级且</a:t>
              </a:r>
              <a:br>
                <a:rPr lang="en-US" altLang="zh-CN" dirty="0">
                  <a:solidFill>
                    <a:schemeClr val="tx2"/>
                  </a:solidFill>
                  <a:latin typeface="微软雅黑" panose="020B0503020204020204" pitchFamily="34" charset="-122"/>
                  <a:ea typeface="微软雅黑" panose="020B0503020204020204" pitchFamily="34" charset="-122"/>
                </a:rPr>
              </a:br>
              <a:r>
                <a:rPr lang="zh-CN" altLang="en-US" dirty="0">
                  <a:solidFill>
                    <a:schemeClr val="tx2"/>
                  </a:solidFill>
                  <a:latin typeface="微软雅黑" panose="020B0503020204020204" pitchFamily="34" charset="-122"/>
                  <a:ea typeface="微软雅黑" panose="020B0503020204020204" pitchFamily="34" charset="-122"/>
                </a:rPr>
                <a:t>主体范围等于客体范围</a:t>
              </a:r>
            </a:p>
          </p:txBody>
        </p:sp>
        <p:sp>
          <p:nvSpPr>
            <p:cNvPr id="25" name="箭头: 右 1037">
              <a:extLst>
                <a:ext uri="{FF2B5EF4-FFF2-40B4-BE49-F238E27FC236}">
                  <a16:creationId xmlns:a16="http://schemas.microsoft.com/office/drawing/2014/main" id="{AA46DE0D-9DCB-D2E7-FAD5-95ADA8452985}"/>
                </a:ext>
              </a:extLst>
            </p:cNvPr>
            <p:cNvSpPr/>
            <p:nvPr/>
          </p:nvSpPr>
          <p:spPr>
            <a:xfrm>
              <a:off x="6540104" y="4816010"/>
              <a:ext cx="353238" cy="671209"/>
            </a:xfrm>
            <a:prstGeom prst="rightArrow">
              <a:avLst/>
            </a:prstGeom>
            <a:gradFill>
              <a:gsLst>
                <a:gs pos="0">
                  <a:srgbClr val="C00000"/>
                </a:gs>
                <a:gs pos="100000">
                  <a:srgbClr val="C00000">
                    <a:alpha val="0"/>
                  </a:srgbClr>
                </a:gs>
              </a:gsLst>
              <a:lin ang="10800000" scaled="0"/>
            </a:gradFill>
            <a:ln w="25400" cap="flat" cmpd="sng" algn="ctr">
              <a:noFill/>
              <a:prstDash val="solid"/>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defTabSz="914387"/>
              <a:endParaRPr lang="zh-CN" altLang="en-US" kern="0" dirty="0">
                <a:solidFill>
                  <a:srgbClr val="666666"/>
                </a:solidFill>
                <a:latin typeface="微软雅黑" panose="020B0503020204020204" pitchFamily="34" charset="-122"/>
                <a:ea typeface="微软雅黑" panose="020B0503020204020204" pitchFamily="34" charset="-122"/>
              </a:endParaRPr>
            </a:p>
          </p:txBody>
        </p:sp>
        <p:sp>
          <p:nvSpPr>
            <p:cNvPr id="26" name="箭头: 下 148">
              <a:extLst>
                <a:ext uri="{FF2B5EF4-FFF2-40B4-BE49-F238E27FC236}">
                  <a16:creationId xmlns:a16="http://schemas.microsoft.com/office/drawing/2014/main" id="{484E322B-A19B-B25A-E4D4-A96F7B8F61A9}"/>
                </a:ext>
              </a:extLst>
            </p:cNvPr>
            <p:cNvSpPr/>
            <p:nvPr/>
          </p:nvSpPr>
          <p:spPr>
            <a:xfrm>
              <a:off x="3604842" y="3195972"/>
              <a:ext cx="494467" cy="443773"/>
            </a:xfrm>
            <a:prstGeom prst="downArrow">
              <a:avLst>
                <a:gd name="adj1" fmla="val 50000"/>
                <a:gd name="adj2" fmla="val 50000"/>
              </a:avLst>
            </a:prstGeom>
            <a:gradFill>
              <a:gsLst>
                <a:gs pos="0">
                  <a:srgbClr val="C00000"/>
                </a:gs>
                <a:gs pos="100000">
                  <a:srgbClr val="C00000">
                    <a:alpha val="0"/>
                  </a:srgbClr>
                </a:gs>
              </a:gsLst>
              <a:lin ang="16200000" scaled="0"/>
            </a:gradFill>
            <a:ln w="25400" cap="flat" cmpd="sng" algn="ctr">
              <a:noFill/>
              <a:prstDash val="solid"/>
            </a:ln>
            <a:effectLst/>
          </p:spPr>
          <p:txBody>
            <a:bodyPr rot="0" spcFirstLastPara="0" vertOverflow="overflow" horzOverflow="overflow" vert="horz" wrap="square" lIns="91428" tIns="45714" rIns="91428" bIns="45714" numCol="1" spcCol="0" rtlCol="0" fromWordArt="0" anchor="ctr" anchorCtr="0" forceAA="0" compatLnSpc="1">
              <a:prstTxWarp prst="textNoShape">
                <a:avLst/>
              </a:prstTxWarp>
              <a:noAutofit/>
            </a:bodyPr>
            <a:lstStyle/>
            <a:p>
              <a:pPr algn="ctr" defTabSz="914387"/>
              <a:endParaRPr lang="zh-CN" altLang="en-US" kern="0" dirty="0">
                <a:solidFill>
                  <a:srgbClr val="666666"/>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26221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18">
            <a:extLst>
              <a:ext uri="{FF2B5EF4-FFF2-40B4-BE49-F238E27FC236}">
                <a16:creationId xmlns:a16="http://schemas.microsoft.com/office/drawing/2014/main" id="{1CE344F1-6511-44EC-8CBB-E185E5B39302}"/>
              </a:ext>
            </a:extLst>
          </p:cNvPr>
          <p:cNvSpPr/>
          <p:nvPr/>
        </p:nvSpPr>
        <p:spPr>
          <a:xfrm>
            <a:off x="299068" y="1035757"/>
            <a:ext cx="11473831" cy="5269447"/>
          </a:xfrm>
          <a:prstGeom prst="roundRect">
            <a:avLst>
              <a:gd name="adj" fmla="val 9827"/>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89</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Microsoft YaHei" panose="020B0503020204020204" pitchFamily="34" charset="-122"/>
                <a:ea typeface="Microsoft YaHei" panose="020B0503020204020204" pitchFamily="34" charset="-122"/>
              </a:rPr>
              <a:t>GaussDB</a:t>
            </a:r>
            <a:r>
              <a:rPr lang="zh-CN" altLang="en-US" dirty="0">
                <a:latin typeface="微软雅黑" panose="020B0503020204020204" pitchFamily="34" charset="-122"/>
                <a:ea typeface="微软雅黑" panose="020B0503020204020204" pitchFamily="34" charset="-122"/>
              </a:rPr>
              <a:t>审计</a:t>
            </a:r>
            <a:endParaRPr kumimoji="1" lang="zh-CN" altLang="en-US" dirty="0">
              <a:latin typeface="微软雅黑" panose="020B0503020204020204" pitchFamily="34" charset="-122"/>
              <a:ea typeface="微软雅黑" panose="020B0503020204020204" pitchFamily="34" charset="-122"/>
            </a:endParaRPr>
          </a:p>
        </p:txBody>
      </p:sp>
      <p:sp>
        <p:nvSpPr>
          <p:cNvPr id="9" name="内容占位符 2"/>
          <p:cNvSpPr>
            <a:spLocks noGrp="1"/>
          </p:cNvSpPr>
          <p:nvPr>
            <p:ph idx="1"/>
          </p:nvPr>
        </p:nvSpPr>
        <p:spPr>
          <a:xfrm>
            <a:off x="658906" y="1159447"/>
            <a:ext cx="10912181" cy="4140638"/>
          </a:xfrm>
        </p:spPr>
        <p:txBody>
          <a:bodyPr/>
          <a:lstStyle/>
          <a:p>
            <a:pPr>
              <a:lnSpc>
                <a:spcPct val="12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目的：快速发现和追溯异常行为</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审计日志</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2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内容：事件发起者、发生时间、事件内容</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2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审计线程自动记录审计日志</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2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保存方法：记录到数据库表或操作系统文件</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审计追踪</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2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审计文件按先后顺序进行标记</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2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以特定格式存储</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a:lnSpc>
                <a:spcPct val="12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统一审计</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2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cs typeface="Arial" panose="020B0604020202020204" pitchFamily="34" charset="0"/>
              </a:rPr>
              <a:t>通过规则在数据库内部有选择性执行有效审计</a:t>
            </a: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20000"/>
              </a:lnSpc>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20000"/>
              </a:lnSpc>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6">
            <a:extLst>
              <a:ext uri="{FF2B5EF4-FFF2-40B4-BE49-F238E27FC236}">
                <a16:creationId xmlns:a16="http://schemas.microsoft.com/office/drawing/2014/main" id="{549A2B29-C883-44C3-AFFC-8E92DBC0934E}"/>
              </a:ext>
            </a:extLst>
          </p:cNvPr>
          <p:cNvSpPr/>
          <p:nvPr/>
        </p:nvSpPr>
        <p:spPr>
          <a:xfrm>
            <a:off x="133346" y="1018309"/>
            <a:ext cx="11896727" cy="5460337"/>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8" name="Shape6">
            <a:extLst>
              <a:ext uri="{FF2B5EF4-FFF2-40B4-BE49-F238E27FC236}">
                <a16:creationId xmlns:a16="http://schemas.microsoft.com/office/drawing/2014/main" id="{6ED6B2DA-D9E3-4E77-B480-7BEAC913DBAB}"/>
              </a:ext>
            </a:extLst>
          </p:cNvPr>
          <p:cNvSpPr/>
          <p:nvPr/>
        </p:nvSpPr>
        <p:spPr>
          <a:xfrm>
            <a:off x="228600" y="1105476"/>
            <a:ext cx="11706225" cy="5274541"/>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9</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分布式并行执行</a:t>
            </a:r>
            <a:endParaRPr kumimoji="1" lang="zh-CN" altLang="en-US"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4019FE1A-74C1-D580-6DC8-43519A5C4ED3}"/>
              </a:ext>
            </a:extLst>
          </p:cNvPr>
          <p:cNvSpPr/>
          <p:nvPr/>
        </p:nvSpPr>
        <p:spPr>
          <a:xfrm>
            <a:off x="897458" y="1258644"/>
            <a:ext cx="3287237" cy="4947846"/>
          </a:xfrm>
          <a:prstGeom prst="rect">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srgbClr val="66666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2" name="矩形 11">
            <a:extLst>
              <a:ext uri="{FF2B5EF4-FFF2-40B4-BE49-F238E27FC236}">
                <a16:creationId xmlns:a16="http://schemas.microsoft.com/office/drawing/2014/main" id="{C5A99437-E29B-F454-9908-A35A7628ADE0}"/>
              </a:ext>
            </a:extLst>
          </p:cNvPr>
          <p:cNvSpPr/>
          <p:nvPr/>
        </p:nvSpPr>
        <p:spPr>
          <a:xfrm>
            <a:off x="7800106" y="1258644"/>
            <a:ext cx="3588330" cy="4947846"/>
          </a:xfrm>
          <a:prstGeom prst="rect">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srgbClr val="66666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3" name="五边形 12">
            <a:extLst>
              <a:ext uri="{FF2B5EF4-FFF2-40B4-BE49-F238E27FC236}">
                <a16:creationId xmlns:a16="http://schemas.microsoft.com/office/drawing/2014/main" id="{C066929D-3C0D-389C-3555-6A6213314E57}"/>
              </a:ext>
            </a:extLst>
          </p:cNvPr>
          <p:cNvSpPr/>
          <p:nvPr/>
        </p:nvSpPr>
        <p:spPr>
          <a:xfrm rot="5400000">
            <a:off x="9369779" y="-307710"/>
            <a:ext cx="448371" cy="3581080"/>
          </a:xfrm>
          <a:prstGeom prst="homePlate">
            <a:avLst>
              <a:gd name="adj" fmla="val 28260"/>
            </a:avLst>
          </a:prstGeom>
          <a:solidFill>
            <a:srgbClr val="B01C2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srgbClr val="66666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4" name="矩形 13">
            <a:extLst>
              <a:ext uri="{FF2B5EF4-FFF2-40B4-BE49-F238E27FC236}">
                <a16:creationId xmlns:a16="http://schemas.microsoft.com/office/drawing/2014/main" id="{BB8DD535-5B29-63CE-E95A-44902C571933}"/>
              </a:ext>
            </a:extLst>
          </p:cNvPr>
          <p:cNvSpPr/>
          <p:nvPr/>
        </p:nvSpPr>
        <p:spPr>
          <a:xfrm>
            <a:off x="4309748" y="1258644"/>
            <a:ext cx="3287237" cy="4947846"/>
          </a:xfrm>
          <a:prstGeom prst="rect">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srgbClr val="66666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5" name="五边形 14">
            <a:extLst>
              <a:ext uri="{FF2B5EF4-FFF2-40B4-BE49-F238E27FC236}">
                <a16:creationId xmlns:a16="http://schemas.microsoft.com/office/drawing/2014/main" id="{2BAE13FD-BB5D-A472-F60C-78717441BB3E}"/>
              </a:ext>
            </a:extLst>
          </p:cNvPr>
          <p:cNvSpPr/>
          <p:nvPr/>
        </p:nvSpPr>
        <p:spPr>
          <a:xfrm rot="5400000">
            <a:off x="5729180" y="-157468"/>
            <a:ext cx="448371" cy="3280595"/>
          </a:xfrm>
          <a:prstGeom prst="homePlate">
            <a:avLst>
              <a:gd name="adj" fmla="val 28260"/>
            </a:avLst>
          </a:prstGeom>
          <a:solidFill>
            <a:srgbClr val="B01C2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srgbClr val="66666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6" name="TextBox 2">
            <a:extLst>
              <a:ext uri="{FF2B5EF4-FFF2-40B4-BE49-F238E27FC236}">
                <a16:creationId xmlns:a16="http://schemas.microsoft.com/office/drawing/2014/main" id="{63F9A419-F9A8-2FF4-8174-5104B2C6E2DF}"/>
              </a:ext>
            </a:extLst>
          </p:cNvPr>
          <p:cNvSpPr txBox="1"/>
          <p:nvPr/>
        </p:nvSpPr>
        <p:spPr>
          <a:xfrm>
            <a:off x="4851740" y="1258644"/>
            <a:ext cx="2499988" cy="338554"/>
          </a:xfrm>
          <a:prstGeom prst="rect">
            <a:avLst/>
          </a:prstGeom>
          <a:noFill/>
        </p:spPr>
        <p:txBody>
          <a:bodyPr wrap="square" rtlCol="0">
            <a:spAutoFit/>
          </a:bodyPr>
          <a:lstStyle/>
          <a:p>
            <a:pPr lvl="0" algn="ctr" defTabSz="914186" fontAlgn="base" hangingPunct="1">
              <a:spcBef>
                <a:spcPct val="0"/>
              </a:spcBef>
              <a:spcAft>
                <a:spcPct val="0"/>
              </a:spcAft>
              <a:defRPr/>
            </a:pPr>
            <a:r>
              <a:rPr lang="zh-CN" altLang="en-US" sz="1600" b="1" kern="12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向量执行</a:t>
            </a:r>
            <a:r>
              <a:rPr lang="en-US" altLang="zh-CN" sz="1600" b="1" kern="12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(SIMD)</a:t>
            </a:r>
          </a:p>
        </p:txBody>
      </p:sp>
      <p:sp>
        <p:nvSpPr>
          <p:cNvPr id="17" name="五边形 16">
            <a:extLst>
              <a:ext uri="{FF2B5EF4-FFF2-40B4-BE49-F238E27FC236}">
                <a16:creationId xmlns:a16="http://schemas.microsoft.com/office/drawing/2014/main" id="{6125FC54-4E80-670E-45DB-BEBEF0556F23}"/>
              </a:ext>
            </a:extLst>
          </p:cNvPr>
          <p:cNvSpPr/>
          <p:nvPr/>
        </p:nvSpPr>
        <p:spPr>
          <a:xfrm rot="5400000">
            <a:off x="2316890" y="-157468"/>
            <a:ext cx="448371" cy="3280595"/>
          </a:xfrm>
          <a:prstGeom prst="homePlate">
            <a:avLst>
              <a:gd name="adj" fmla="val 28260"/>
            </a:avLst>
          </a:prstGeom>
          <a:solidFill>
            <a:srgbClr val="B01C24"/>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8"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srgbClr val="666666"/>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18" name="TextBox 2">
            <a:extLst>
              <a:ext uri="{FF2B5EF4-FFF2-40B4-BE49-F238E27FC236}">
                <a16:creationId xmlns:a16="http://schemas.microsoft.com/office/drawing/2014/main" id="{C35942EB-A01C-B265-8E34-08AF60EBD694}"/>
              </a:ext>
            </a:extLst>
          </p:cNvPr>
          <p:cNvSpPr txBox="1"/>
          <p:nvPr/>
        </p:nvSpPr>
        <p:spPr>
          <a:xfrm>
            <a:off x="1439450" y="1258644"/>
            <a:ext cx="2499988" cy="338554"/>
          </a:xfrm>
          <a:prstGeom prst="rect">
            <a:avLst/>
          </a:prstGeom>
          <a:noFill/>
        </p:spPr>
        <p:txBody>
          <a:bodyPr wrap="square" rtlCol="0">
            <a:spAutoFit/>
          </a:bodyPr>
          <a:lstStyle/>
          <a:p>
            <a:pPr marL="0" marR="0" lvl="0" indent="0" algn="ctr" defTabSz="914186" eaLnBrk="1" fontAlgn="base" latinLnBrk="0" hangingPunct="1">
              <a:lnSpc>
                <a:spcPct val="100000"/>
              </a:lnSpc>
              <a:spcBef>
                <a:spcPct val="0"/>
              </a:spcBef>
              <a:spcAft>
                <a:spcPct val="0"/>
              </a:spcAft>
              <a:buClrTx/>
              <a:buSzTx/>
              <a:buFont typeface="Arial" panose="020B0604020202020204" charset="-116"/>
              <a:buNone/>
              <a:tabLst/>
              <a:defRPr/>
            </a:pPr>
            <a:r>
              <a:rPr kumimoji="0" lang="zh-CN" altLang="en-US" sz="1600" b="1"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Arial" panose="020B0604020202020204" pitchFamily="34" charset="0"/>
              </a:rPr>
              <a:t>并行执行</a:t>
            </a:r>
            <a:r>
              <a:rPr kumimoji="0" lang="en-US" altLang="zh-CN" sz="1600" b="1"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Arial" panose="020B0604020202020204" pitchFamily="34" charset="0"/>
              </a:rPr>
              <a:t>(Parallel)</a:t>
            </a:r>
            <a:endParaRPr kumimoji="0" lang="en-US" sz="1600" b="1"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Arial" panose="020B0604020202020204" pitchFamily="34" charset="0"/>
            </a:endParaRPr>
          </a:p>
        </p:txBody>
      </p:sp>
      <p:graphicFrame>
        <p:nvGraphicFramePr>
          <p:cNvPr id="19" name="表格 18">
            <a:extLst>
              <a:ext uri="{FF2B5EF4-FFF2-40B4-BE49-F238E27FC236}">
                <a16:creationId xmlns:a16="http://schemas.microsoft.com/office/drawing/2014/main" id="{1C142FD5-8950-903D-00D7-65E437FDC711}"/>
              </a:ext>
            </a:extLst>
          </p:cNvPr>
          <p:cNvGraphicFramePr>
            <a:graphicFrameLocks noGrp="1"/>
          </p:cNvGraphicFramePr>
          <p:nvPr>
            <p:extLst>
              <p:ext uri="{D42A27DB-BD31-4B8C-83A1-F6EECF244321}">
                <p14:modId xmlns:p14="http://schemas.microsoft.com/office/powerpoint/2010/main" val="2048910964"/>
              </p:ext>
            </p:extLst>
          </p:nvPr>
        </p:nvGraphicFramePr>
        <p:xfrm>
          <a:off x="5758815" y="1824923"/>
          <a:ext cx="426526" cy="1062032"/>
        </p:xfrm>
        <a:graphic>
          <a:graphicData uri="http://schemas.openxmlformats.org/drawingml/2006/table">
            <a:tbl>
              <a:tblPr bandRow="1"/>
              <a:tblGrid>
                <a:gridCol w="426526">
                  <a:extLst>
                    <a:ext uri="{9D8B030D-6E8A-4147-A177-3AD203B41FA5}">
                      <a16:colId xmlns:a16="http://schemas.microsoft.com/office/drawing/2014/main" val="20000"/>
                    </a:ext>
                  </a:extLst>
                </a:gridCol>
              </a:tblGrid>
              <a:tr h="285990">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C1</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76523" marR="76523" marT="38262" marB="38262"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extLst>
                  <a:ext uri="{0D108BD9-81ED-4DB2-BD59-A6C34878D82A}">
                    <a16:rowId xmlns:a16="http://schemas.microsoft.com/office/drawing/2014/main" val="10000"/>
                  </a:ext>
                </a:extLst>
              </a:tr>
              <a:tr h="285990">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C2</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76523" marR="76523" marT="38262" marB="38262"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20000"/>
                      </a:srgbClr>
                    </a:solidFill>
                  </a:tcPr>
                </a:tc>
                <a:extLst>
                  <a:ext uri="{0D108BD9-81ED-4DB2-BD59-A6C34878D82A}">
                    <a16:rowId xmlns:a16="http://schemas.microsoft.com/office/drawing/2014/main" val="10001"/>
                  </a:ext>
                </a:extLst>
              </a:tr>
              <a:tr h="285990">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C3</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76523" marR="76523" marT="38262" marB="38262"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extLst>
                  <a:ext uri="{0D108BD9-81ED-4DB2-BD59-A6C34878D82A}">
                    <a16:rowId xmlns:a16="http://schemas.microsoft.com/office/drawing/2014/main" val="10002"/>
                  </a:ext>
                </a:extLst>
              </a:tr>
              <a:tr h="204062">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800" b="0" dirty="0">
                          <a:solidFill>
                            <a:schemeClr val="tx1"/>
                          </a:solidFill>
                          <a:latin typeface="微软雅黑" panose="020B0503020204020204" pitchFamily="34" charset="-122"/>
                          <a:ea typeface="微软雅黑" panose="020B0503020204020204" pitchFamily="34" charset="-122"/>
                        </a:rPr>
                        <a:t>Row</a:t>
                      </a:r>
                      <a:endParaRPr lang="zh-CN" altLang="en-US" sz="600" b="0" dirty="0">
                        <a:solidFill>
                          <a:schemeClr val="tx1"/>
                        </a:solidFill>
                        <a:latin typeface="微软雅黑" panose="020B0503020204020204" pitchFamily="34" charset="-122"/>
                        <a:ea typeface="微软雅黑" panose="020B0503020204020204" pitchFamily="34" charset="-122"/>
                      </a:endParaRPr>
                    </a:p>
                  </a:txBody>
                  <a:tcPr marL="76523" marR="76523" marT="38262" marB="38262"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bl>
          </a:graphicData>
        </a:graphic>
      </p:graphicFrame>
      <p:graphicFrame>
        <p:nvGraphicFramePr>
          <p:cNvPr id="20" name="表格 19">
            <a:extLst>
              <a:ext uri="{FF2B5EF4-FFF2-40B4-BE49-F238E27FC236}">
                <a16:creationId xmlns:a16="http://schemas.microsoft.com/office/drawing/2014/main" id="{C651FED8-35AD-1F71-194C-9033E31531DF}"/>
              </a:ext>
            </a:extLst>
          </p:cNvPr>
          <p:cNvGraphicFramePr>
            <a:graphicFrameLocks noGrp="1"/>
          </p:cNvGraphicFramePr>
          <p:nvPr>
            <p:extLst>
              <p:ext uri="{D42A27DB-BD31-4B8C-83A1-F6EECF244321}">
                <p14:modId xmlns:p14="http://schemas.microsoft.com/office/powerpoint/2010/main" val="2374449647"/>
              </p:ext>
            </p:extLst>
          </p:nvPr>
        </p:nvGraphicFramePr>
        <p:xfrm>
          <a:off x="4946426" y="3354132"/>
          <a:ext cx="2013880" cy="1044553"/>
        </p:xfrm>
        <a:graphic>
          <a:graphicData uri="http://schemas.openxmlformats.org/drawingml/2006/table">
            <a:tbl>
              <a:tblPr bandRow="1"/>
              <a:tblGrid>
                <a:gridCol w="402776">
                  <a:extLst>
                    <a:ext uri="{9D8B030D-6E8A-4147-A177-3AD203B41FA5}">
                      <a16:colId xmlns:a16="http://schemas.microsoft.com/office/drawing/2014/main" val="20000"/>
                    </a:ext>
                  </a:extLst>
                </a:gridCol>
                <a:gridCol w="402776">
                  <a:extLst>
                    <a:ext uri="{9D8B030D-6E8A-4147-A177-3AD203B41FA5}">
                      <a16:colId xmlns:a16="http://schemas.microsoft.com/office/drawing/2014/main" val="20001"/>
                    </a:ext>
                  </a:extLst>
                </a:gridCol>
                <a:gridCol w="402776">
                  <a:extLst>
                    <a:ext uri="{9D8B030D-6E8A-4147-A177-3AD203B41FA5}">
                      <a16:colId xmlns:a16="http://schemas.microsoft.com/office/drawing/2014/main" val="20002"/>
                    </a:ext>
                  </a:extLst>
                </a:gridCol>
                <a:gridCol w="402776">
                  <a:extLst>
                    <a:ext uri="{9D8B030D-6E8A-4147-A177-3AD203B41FA5}">
                      <a16:colId xmlns:a16="http://schemas.microsoft.com/office/drawing/2014/main" val="20003"/>
                    </a:ext>
                  </a:extLst>
                </a:gridCol>
                <a:gridCol w="402776">
                  <a:extLst>
                    <a:ext uri="{9D8B030D-6E8A-4147-A177-3AD203B41FA5}">
                      <a16:colId xmlns:a16="http://schemas.microsoft.com/office/drawing/2014/main" val="20004"/>
                    </a:ext>
                  </a:extLst>
                </a:gridCol>
              </a:tblGrid>
              <a:tr h="277911">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C1</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00" marR="7366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C1</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00" marR="7366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C1</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00" marR="7366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C1</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00" marR="7366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C1</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00" marR="7366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extLst>
                  <a:ext uri="{0D108BD9-81ED-4DB2-BD59-A6C34878D82A}">
                    <a16:rowId xmlns:a16="http://schemas.microsoft.com/office/drawing/2014/main" val="10000"/>
                  </a:ext>
                </a:extLst>
              </a:tr>
              <a:tr h="277911">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C2</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00" marR="7366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2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C2</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00" marR="7366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2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C2</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00" marR="7366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2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C2</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00" marR="7366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2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C2</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00" marR="7366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20000"/>
                      </a:srgbClr>
                    </a:solidFill>
                  </a:tcPr>
                </a:tc>
                <a:extLst>
                  <a:ext uri="{0D108BD9-81ED-4DB2-BD59-A6C34878D82A}">
                    <a16:rowId xmlns:a16="http://schemas.microsoft.com/office/drawing/2014/main" val="10001"/>
                  </a:ext>
                </a:extLst>
              </a:tr>
              <a:tr h="277911">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C3</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00" marR="7366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C3</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00" marR="7366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C3</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00" marR="7366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C3</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00" marR="7366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1" dirty="0">
                          <a:solidFill>
                            <a:schemeClr val="tx1"/>
                          </a:solidFill>
                          <a:latin typeface="微软雅黑" panose="020B0503020204020204" pitchFamily="34" charset="-122"/>
                          <a:ea typeface="微软雅黑" panose="020B0503020204020204" pitchFamily="34" charset="-122"/>
                        </a:rPr>
                        <a:t>C3</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58000" marR="7366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C9091E">
                        <a:tint val="40000"/>
                      </a:srgbClr>
                    </a:solidFill>
                  </a:tcPr>
                </a:tc>
                <a:extLst>
                  <a:ext uri="{0D108BD9-81ED-4DB2-BD59-A6C34878D82A}">
                    <a16:rowId xmlns:a16="http://schemas.microsoft.com/office/drawing/2014/main" val="10002"/>
                  </a:ext>
                </a:extLst>
              </a:tr>
              <a:tr h="203427">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0" dirty="0">
                          <a:solidFill>
                            <a:schemeClr val="tx1"/>
                          </a:solidFill>
                          <a:latin typeface="微软雅黑" panose="020B0503020204020204" pitchFamily="34" charset="-122"/>
                          <a:ea typeface="微软雅黑" panose="020B0503020204020204" pitchFamily="34" charset="-122"/>
                        </a:rPr>
                        <a:t>Row</a:t>
                      </a:r>
                      <a:endParaRPr lang="zh-CN" altLang="en-US" sz="900" b="0" dirty="0">
                        <a:solidFill>
                          <a:schemeClr val="tx1"/>
                        </a:solidFill>
                        <a:latin typeface="微软雅黑" panose="020B0503020204020204" pitchFamily="34" charset="-122"/>
                        <a:ea typeface="微软雅黑" panose="020B0503020204020204" pitchFamily="34" charset="-122"/>
                      </a:endParaRPr>
                    </a:p>
                  </a:txBody>
                  <a:tcPr marL="73660" marR="73660" marT="36830" marB="3683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0" dirty="0">
                          <a:solidFill>
                            <a:schemeClr val="tx1"/>
                          </a:solidFill>
                          <a:latin typeface="微软雅黑" panose="020B0503020204020204" pitchFamily="34" charset="-122"/>
                          <a:ea typeface="微软雅黑" panose="020B0503020204020204" pitchFamily="34" charset="-122"/>
                        </a:rPr>
                        <a:t>Row</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73660" marR="73660" marT="36830" marB="3683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0" dirty="0">
                          <a:solidFill>
                            <a:schemeClr val="tx1"/>
                          </a:solidFill>
                          <a:latin typeface="微软雅黑" panose="020B0503020204020204" pitchFamily="34" charset="-122"/>
                          <a:ea typeface="微软雅黑" panose="020B0503020204020204" pitchFamily="34" charset="-122"/>
                        </a:rPr>
                        <a:t>Row</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73660" marR="73660" marT="36830" marB="3683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0" dirty="0">
                          <a:solidFill>
                            <a:schemeClr val="tx1"/>
                          </a:solidFill>
                          <a:latin typeface="微软雅黑" panose="020B0503020204020204" pitchFamily="34" charset="-122"/>
                          <a:ea typeface="微软雅黑" panose="020B0503020204020204" pitchFamily="34" charset="-122"/>
                        </a:rPr>
                        <a:t>Row</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73660" marR="73660" marT="36830" marB="3683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marR="0" indent="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1pPr>
                      <a:lvl2pPr marL="593662" marR="0" indent="457240"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2pPr>
                      <a:lvl3pPr marL="1187323" marR="0" indent="914477"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3pPr>
                      <a:lvl4pPr marL="1780986" marR="0" indent="1371718"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4pPr>
                      <a:lvl5pPr marL="2374648" marR="0" indent="1828956"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5pPr>
                      <a:lvl6pPr marL="2968309" marR="0" indent="228619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6pPr>
                      <a:lvl7pPr marL="3561971" marR="0" indent="2743435"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7pPr>
                      <a:lvl8pPr marL="4155634" marR="0" indent="3200674"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8pPr>
                      <a:lvl9pPr marL="4749295" marR="0" indent="3657913" algn="l" defTabSz="1187323" rtl="0" eaLnBrk="1" latinLnBrk="0" hangingPunct="1">
                        <a:lnSpc>
                          <a:spcPct val="100000"/>
                        </a:lnSpc>
                        <a:spcBef>
                          <a:spcPts val="0"/>
                        </a:spcBef>
                        <a:spcAft>
                          <a:spcPts val="0"/>
                        </a:spcAft>
                        <a:buClrTx/>
                        <a:buSzTx/>
                        <a:buFontTx/>
                        <a:buNone/>
                        <a:tabLst/>
                        <a:defRPr sz="2337" b="0" i="0" u="none" strike="noStrike" kern="1200" cap="none" spc="0" baseline="0">
                          <a:solidFill>
                            <a:schemeClr val="dk1"/>
                          </a:solidFill>
                          <a:uFillTx/>
                          <a:latin typeface="Arial"/>
                          <a:ea typeface="华文楷体"/>
                          <a:sym typeface="Arial"/>
                        </a:defRPr>
                      </a:lvl9pPr>
                    </a:lstStyle>
                    <a:p>
                      <a:pPr algn="ctr"/>
                      <a:r>
                        <a:rPr lang="en-US" altLang="zh-CN" sz="900" b="0" dirty="0">
                          <a:solidFill>
                            <a:schemeClr val="tx1"/>
                          </a:solidFill>
                          <a:latin typeface="微软雅黑" panose="020B0503020204020204" pitchFamily="34" charset="-122"/>
                          <a:ea typeface="微软雅黑" panose="020B0503020204020204" pitchFamily="34" charset="-122"/>
                        </a:rPr>
                        <a:t>Row</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73660" marR="73660" marT="36830" marB="3683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bl>
          </a:graphicData>
        </a:graphic>
      </p:graphicFrame>
      <p:sp>
        <p:nvSpPr>
          <p:cNvPr id="21" name="右大括号 20">
            <a:extLst>
              <a:ext uri="{FF2B5EF4-FFF2-40B4-BE49-F238E27FC236}">
                <a16:creationId xmlns:a16="http://schemas.microsoft.com/office/drawing/2014/main" id="{D822217E-3D2F-D57D-F627-CD0D7669BC06}"/>
              </a:ext>
            </a:extLst>
          </p:cNvPr>
          <p:cNvSpPr/>
          <p:nvPr/>
        </p:nvSpPr>
        <p:spPr>
          <a:xfrm rot="5400000">
            <a:off x="5914684" y="2738219"/>
            <a:ext cx="114783" cy="426527"/>
          </a:xfrm>
          <a:prstGeom prst="rightBrace">
            <a:avLst/>
          </a:prstGeom>
          <a:noFill/>
          <a:ln w="6350" cap="flat" cmpd="sng" algn="ctr">
            <a:solidFill>
              <a:srgbClr val="C9091E"/>
            </a:solidFill>
            <a:prstDash val="solid"/>
            <a:miter lim="800000"/>
          </a:ln>
          <a:effectLst/>
        </p:spPr>
        <p:txBody>
          <a:bodyPr rtlCol="0" anchor="ctr"/>
          <a:lstStyle/>
          <a:p>
            <a:pPr algn="ctr" defTabSz="914400" fontAlgn="base" hangingPunct="1">
              <a:spcBef>
                <a:spcPct val="0"/>
              </a:spcBef>
              <a:spcAft>
                <a:spcPct val="0"/>
              </a:spcAft>
              <a:buFont typeface="Arial" panose="020B0604020202020204" charset="-116"/>
              <a:buNone/>
              <a:defRPr/>
            </a:pPr>
            <a:endParaRPr lang="zh-CN" altLang="en-US" sz="2000">
              <a:solidFill>
                <a:srgbClr val="000000"/>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2" name="文本框 21">
            <a:extLst>
              <a:ext uri="{FF2B5EF4-FFF2-40B4-BE49-F238E27FC236}">
                <a16:creationId xmlns:a16="http://schemas.microsoft.com/office/drawing/2014/main" id="{2BDB96D2-8419-F14C-7257-0344A05F8D61}"/>
              </a:ext>
            </a:extLst>
          </p:cNvPr>
          <p:cNvSpPr txBox="1"/>
          <p:nvPr/>
        </p:nvSpPr>
        <p:spPr>
          <a:xfrm>
            <a:off x="6179216" y="1838887"/>
            <a:ext cx="1005404" cy="338554"/>
          </a:xfrm>
          <a:prstGeom prst="rect">
            <a:avLst/>
          </a:prstGeom>
          <a:noFill/>
        </p:spPr>
        <p:txBody>
          <a:bodyPr wrap="none" rtlCol="0">
            <a:spAutoFit/>
          </a:bodyPr>
          <a:lstStyle/>
          <a:p>
            <a:pPr algn="ctr" defTabSz="914400" fontAlgn="base" hangingPunct="1">
              <a:spcBef>
                <a:spcPct val="0"/>
              </a:spcBef>
              <a:spcAft>
                <a:spcPct val="0"/>
              </a:spcAft>
              <a:buFont typeface="Arial" panose="020B0604020202020204" charset="-116"/>
              <a:buNone/>
            </a:pPr>
            <a:r>
              <a:rPr lang="zh-CN" altLang="en-US" sz="1600" b="1" kern="1200" dirty="0">
                <a:solidFill>
                  <a:srgbClr val="C00000"/>
                </a:solidFill>
                <a:latin typeface="Microsoft YaHei" panose="020B0503020204020204" pitchFamily="34" charset="-122"/>
                <a:ea typeface="Microsoft YaHei" panose="020B0503020204020204" pitchFamily="34" charset="-122"/>
                <a:cs typeface="Arial" panose="020B0604020202020204" pitchFamily="34" charset="0"/>
              </a:rPr>
              <a:t>行存引擎</a:t>
            </a:r>
          </a:p>
        </p:txBody>
      </p:sp>
      <p:sp>
        <p:nvSpPr>
          <p:cNvPr id="23" name="右大括号 22">
            <a:extLst>
              <a:ext uri="{FF2B5EF4-FFF2-40B4-BE49-F238E27FC236}">
                <a16:creationId xmlns:a16="http://schemas.microsoft.com/office/drawing/2014/main" id="{85D0AC20-954E-5AA7-387E-EC607E833800}"/>
              </a:ext>
            </a:extLst>
          </p:cNvPr>
          <p:cNvSpPr/>
          <p:nvPr/>
        </p:nvSpPr>
        <p:spPr>
          <a:xfrm rot="5400000">
            <a:off x="5883506" y="3619249"/>
            <a:ext cx="139720" cy="1824728"/>
          </a:xfrm>
          <a:prstGeom prst="rightBrace">
            <a:avLst/>
          </a:prstGeom>
          <a:noFill/>
          <a:ln w="6350" cap="flat" cmpd="sng" algn="ctr">
            <a:solidFill>
              <a:srgbClr val="C9091E"/>
            </a:solidFill>
            <a:prstDash val="solid"/>
            <a:miter lim="800000"/>
          </a:ln>
          <a:effectLst/>
        </p:spPr>
        <p:txBody>
          <a:bodyPr rtlCol="0" anchor="ctr"/>
          <a:lstStyle/>
          <a:p>
            <a:pPr algn="ctr" defTabSz="914400" fontAlgn="base" hangingPunct="1">
              <a:spcBef>
                <a:spcPct val="0"/>
              </a:spcBef>
              <a:spcAft>
                <a:spcPct val="0"/>
              </a:spcAft>
              <a:buFont typeface="Arial" panose="020B0604020202020204" charset="-116"/>
              <a:buNone/>
              <a:defRPr/>
            </a:pPr>
            <a:endParaRPr lang="zh-CN" altLang="en-US" sz="2000">
              <a:solidFill>
                <a:srgbClr val="000000"/>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4" name="文本框 23">
            <a:extLst>
              <a:ext uri="{FF2B5EF4-FFF2-40B4-BE49-F238E27FC236}">
                <a16:creationId xmlns:a16="http://schemas.microsoft.com/office/drawing/2014/main" id="{3BDB91A1-42B0-5291-237A-DF477A6C4277}"/>
              </a:ext>
            </a:extLst>
          </p:cNvPr>
          <p:cNvSpPr txBox="1"/>
          <p:nvPr/>
        </p:nvSpPr>
        <p:spPr>
          <a:xfrm>
            <a:off x="4887112" y="4633742"/>
            <a:ext cx="2132508" cy="307777"/>
          </a:xfrm>
          <a:prstGeom prst="rect">
            <a:avLst/>
          </a:prstGeom>
          <a:noFill/>
        </p:spPr>
        <p:txBody>
          <a:bodyPr wrap="none" rtlCol="0">
            <a:spAutoFit/>
          </a:bodyPr>
          <a:lstStyle/>
          <a:p>
            <a:pPr algn="ctr" defTabSz="914400" fontAlgn="base" hangingPunct="1">
              <a:spcBef>
                <a:spcPct val="0"/>
              </a:spcBef>
              <a:spcAft>
                <a:spcPct val="0"/>
              </a:spcAft>
              <a:buFont typeface="Arial" panose="020B0604020202020204" charset="-116"/>
              <a:buNone/>
            </a:pPr>
            <a:r>
              <a:rPr lang="zh-CN" altLang="en-US" sz="1400" b="1" kern="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向量引擎 *</a:t>
            </a:r>
            <a:r>
              <a:rPr lang="en-US" altLang="zh-CN" sz="1400" b="1" kern="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VectorBatch</a:t>
            </a:r>
            <a:endParaRPr lang="zh-CN" altLang="en-US" sz="1400" b="1" kern="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5" name="左大括号 24">
            <a:extLst>
              <a:ext uri="{FF2B5EF4-FFF2-40B4-BE49-F238E27FC236}">
                <a16:creationId xmlns:a16="http://schemas.microsoft.com/office/drawing/2014/main" id="{5C0E92BF-251B-B0AF-6B58-E645E97777D6}"/>
              </a:ext>
            </a:extLst>
          </p:cNvPr>
          <p:cNvSpPr/>
          <p:nvPr/>
        </p:nvSpPr>
        <p:spPr>
          <a:xfrm>
            <a:off x="5546734" y="1794655"/>
            <a:ext cx="137522" cy="817980"/>
          </a:xfrm>
          <a:prstGeom prst="leftBrace">
            <a:avLst/>
          </a:prstGeom>
          <a:noFill/>
          <a:ln w="6350" cap="flat" cmpd="sng" algn="ctr">
            <a:solidFill>
              <a:srgbClr val="C9091E"/>
            </a:solidFill>
            <a:prstDash val="solid"/>
            <a:miter lim="800000"/>
          </a:ln>
          <a:effectLst/>
        </p:spPr>
        <p:txBody>
          <a:bodyPr rtlCol="0" anchor="ctr"/>
          <a:lstStyle/>
          <a:p>
            <a:pPr algn="ctr" defTabSz="914400" fontAlgn="base" hangingPunct="1">
              <a:spcBef>
                <a:spcPct val="0"/>
              </a:spcBef>
              <a:spcAft>
                <a:spcPct val="0"/>
              </a:spcAft>
              <a:buFont typeface="Arial" panose="020B0604020202020204" charset="-116"/>
              <a:buNone/>
              <a:defRPr/>
            </a:pPr>
            <a:endParaRPr lang="zh-CN" altLang="en-US" sz="2000">
              <a:solidFill>
                <a:srgbClr val="000000"/>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6" name="文本框 25">
            <a:extLst>
              <a:ext uri="{FF2B5EF4-FFF2-40B4-BE49-F238E27FC236}">
                <a16:creationId xmlns:a16="http://schemas.microsoft.com/office/drawing/2014/main" id="{C3C909EF-5C10-8CB5-7A14-7F157E0D6061}"/>
              </a:ext>
            </a:extLst>
          </p:cNvPr>
          <p:cNvSpPr txBox="1"/>
          <p:nvPr/>
        </p:nvSpPr>
        <p:spPr>
          <a:xfrm rot="16200000">
            <a:off x="4902339" y="2101247"/>
            <a:ext cx="973856" cy="276999"/>
          </a:xfrm>
          <a:prstGeom prst="rect">
            <a:avLst/>
          </a:prstGeom>
          <a:noFill/>
        </p:spPr>
        <p:txBody>
          <a:bodyPr wrap="none" rtlCol="0">
            <a:spAutoFit/>
          </a:bodyPr>
          <a:lstStyle/>
          <a:p>
            <a:pPr defTabSz="914400" fontAlgn="base" hangingPunct="1">
              <a:spcBef>
                <a:spcPct val="0"/>
              </a:spcBef>
              <a:spcAft>
                <a:spcPct val="0"/>
              </a:spcAft>
              <a:buFont typeface="Arial" panose="020B0604020202020204" charset="-116"/>
              <a:buNone/>
            </a:pPr>
            <a:r>
              <a:rPr lang="en-US" altLang="zh-CN" sz="1200" b="1" kern="12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Table Row</a:t>
            </a:r>
            <a:endParaRPr lang="zh-CN" altLang="en-US" sz="1200" b="1" kern="12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27" name="下箭头 26">
            <a:extLst>
              <a:ext uri="{FF2B5EF4-FFF2-40B4-BE49-F238E27FC236}">
                <a16:creationId xmlns:a16="http://schemas.microsoft.com/office/drawing/2014/main" id="{AA8BCA5E-282F-C232-9B10-6F9FE93662D9}"/>
              </a:ext>
            </a:extLst>
          </p:cNvPr>
          <p:cNvSpPr/>
          <p:nvPr/>
        </p:nvSpPr>
        <p:spPr>
          <a:xfrm>
            <a:off x="5854303" y="3054744"/>
            <a:ext cx="229087" cy="267854"/>
          </a:xfrm>
          <a:prstGeom prst="downArrow">
            <a:avLst>
              <a:gd name="adj1" fmla="val 38149"/>
              <a:gd name="adj2" fmla="val 56896"/>
            </a:avLst>
          </a:prstGeom>
          <a:solidFill>
            <a:srgbClr val="B01C24"/>
          </a:solidFill>
          <a:ln w="12700" cap="flat" cmpd="sng" algn="ctr">
            <a:solidFill>
              <a:srgbClr val="C9091E">
                <a:shade val="50000"/>
              </a:srgbClr>
            </a:solidFill>
            <a:prstDash val="solid"/>
            <a:miter lim="800000"/>
          </a:ln>
          <a:effectLst/>
        </p:spPr>
        <p:txBody>
          <a:bodyPr rtlCol="0" anchor="ctr"/>
          <a:lstStyle/>
          <a:p>
            <a:pPr algn="ctr" defTabSz="914400" fontAlgn="base" hangingPunct="1">
              <a:spcBef>
                <a:spcPct val="0"/>
              </a:spcBef>
              <a:spcAft>
                <a:spcPct val="0"/>
              </a:spcAft>
              <a:buFont typeface="Arial" panose="020B0604020202020204" charset="-116"/>
              <a:buNone/>
              <a:defRPr/>
            </a:pPr>
            <a:endParaRPr lang="zh-CN" altLang="en-US" sz="2000">
              <a:solidFill>
                <a:srgbClr val="FFFFFF"/>
              </a:solidFill>
              <a:latin typeface="Microsoft YaHei" panose="020B0503020204020204" pitchFamily="34" charset="-122"/>
              <a:ea typeface="Microsoft YaHei" panose="020B0503020204020204" pitchFamily="34" charset="-122"/>
              <a:cs typeface="Arial" panose="020B0604020202020204" pitchFamily="34" charset="0"/>
            </a:endParaRPr>
          </a:p>
        </p:txBody>
      </p:sp>
      <p:pic>
        <p:nvPicPr>
          <p:cNvPr id="28" name="图片 27">
            <a:extLst>
              <a:ext uri="{FF2B5EF4-FFF2-40B4-BE49-F238E27FC236}">
                <a16:creationId xmlns:a16="http://schemas.microsoft.com/office/drawing/2014/main" id="{41D74413-C61C-2D39-4AAA-5A0F11E7E6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9364" y="3707958"/>
            <a:ext cx="1988721" cy="1245764"/>
          </a:xfrm>
          <a:prstGeom prst="rect">
            <a:avLst/>
          </a:prstGeom>
        </p:spPr>
      </p:pic>
      <p:pic>
        <p:nvPicPr>
          <p:cNvPr id="29" name="图片 28" descr="LLVM2.emf">
            <a:extLst>
              <a:ext uri="{FF2B5EF4-FFF2-40B4-BE49-F238E27FC236}">
                <a16:creationId xmlns:a16="http://schemas.microsoft.com/office/drawing/2014/main" id="{750CD95C-F324-89B1-C510-B736F35AA36A}"/>
              </a:ext>
            </a:extLst>
          </p:cNvPr>
          <p:cNvPicPr>
            <a:picLocks noChangeAspect="1"/>
          </p:cNvPicPr>
          <p:nvPr/>
        </p:nvPicPr>
        <p:blipFill>
          <a:blip r:embed="rId3" cstate="print"/>
          <a:stretch>
            <a:fillRect/>
          </a:stretch>
        </p:blipFill>
        <p:spPr>
          <a:xfrm>
            <a:off x="8449364" y="1747471"/>
            <a:ext cx="1988721" cy="1909803"/>
          </a:xfrm>
          <a:prstGeom prst="rect">
            <a:avLst/>
          </a:prstGeom>
        </p:spPr>
      </p:pic>
      <p:sp>
        <p:nvSpPr>
          <p:cNvPr id="30" name="矩形 29">
            <a:extLst>
              <a:ext uri="{FF2B5EF4-FFF2-40B4-BE49-F238E27FC236}">
                <a16:creationId xmlns:a16="http://schemas.microsoft.com/office/drawing/2014/main" id="{C7C988E2-A247-10CA-3ABC-9B9431D05B15}"/>
              </a:ext>
            </a:extLst>
          </p:cNvPr>
          <p:cNvSpPr/>
          <p:nvPr/>
        </p:nvSpPr>
        <p:spPr>
          <a:xfrm>
            <a:off x="1175688" y="5044309"/>
            <a:ext cx="2966485" cy="369332"/>
          </a:xfrm>
          <a:prstGeom prst="rect">
            <a:avLst/>
          </a:prstGeom>
        </p:spPr>
        <p:txBody>
          <a:bodyPr wrap="square">
            <a:spAutoFit/>
          </a:bodyPr>
          <a:lstStyle/>
          <a:p>
            <a:pPr marL="285750" indent="-285750">
              <a:buFont typeface="Wingdings" panose="05000000000000000000" pitchFamily="2" charset="2"/>
              <a:buChar char="p"/>
            </a:pPr>
            <a:r>
              <a:rPr lang="zh-CN" altLang="en-US" b="1" dirty="0">
                <a:solidFill>
                  <a:srgbClr val="B01C24"/>
                </a:solidFill>
                <a:latin typeface="Microsoft YaHei" panose="020B0503020204020204" pitchFamily="34" charset="-122"/>
                <a:ea typeface="Microsoft YaHei" panose="020B0503020204020204" pitchFamily="34" charset="-122"/>
                <a:cs typeface="Arial" panose="020B0604020202020204" pitchFamily="34" charset="0"/>
              </a:rPr>
              <a:t>多机多线程并行执行</a:t>
            </a:r>
            <a:endParaRPr lang="en-US" altLang="zh-CN" b="1" dirty="0">
              <a:solidFill>
                <a:srgbClr val="B01C24"/>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31" name="矩形 30">
            <a:extLst>
              <a:ext uri="{FF2B5EF4-FFF2-40B4-BE49-F238E27FC236}">
                <a16:creationId xmlns:a16="http://schemas.microsoft.com/office/drawing/2014/main" id="{C3479CF0-1F97-2A1C-998A-41B4D6EABE1B}"/>
              </a:ext>
            </a:extLst>
          </p:cNvPr>
          <p:cNvSpPr/>
          <p:nvPr/>
        </p:nvSpPr>
        <p:spPr>
          <a:xfrm>
            <a:off x="900778" y="5446022"/>
            <a:ext cx="3378705" cy="584775"/>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充分利用当前多核特点，通过多线程并发执行，提高系统吞吐量</a:t>
            </a:r>
            <a:endParaRPr lang="zh-CN" altLang="en-US" sz="1600" dirty="0">
              <a:latin typeface="Microsoft YaHei" panose="020B0503020204020204" pitchFamily="34" charset="-122"/>
              <a:ea typeface="Microsoft YaHei" panose="020B0503020204020204" pitchFamily="34" charset="-122"/>
              <a:cs typeface="Arial" panose="020B0604020202020204" pitchFamily="34" charset="0"/>
            </a:endParaRPr>
          </a:p>
        </p:txBody>
      </p:sp>
      <p:grpSp>
        <p:nvGrpSpPr>
          <p:cNvPr id="32" name="组合 31">
            <a:extLst>
              <a:ext uri="{FF2B5EF4-FFF2-40B4-BE49-F238E27FC236}">
                <a16:creationId xmlns:a16="http://schemas.microsoft.com/office/drawing/2014/main" id="{359AC9D2-57CB-B7AF-A1B4-C822C909AC16}"/>
              </a:ext>
            </a:extLst>
          </p:cNvPr>
          <p:cNvGrpSpPr/>
          <p:nvPr/>
        </p:nvGrpSpPr>
        <p:grpSpPr>
          <a:xfrm>
            <a:off x="1309558" y="1747979"/>
            <a:ext cx="2487706" cy="1631212"/>
            <a:chOff x="1317813" y="2079613"/>
            <a:chExt cx="2487706" cy="1631212"/>
          </a:xfrm>
        </p:grpSpPr>
        <p:sp>
          <p:nvSpPr>
            <p:cNvPr id="33" name="矩形 32">
              <a:extLst>
                <a:ext uri="{FF2B5EF4-FFF2-40B4-BE49-F238E27FC236}">
                  <a16:creationId xmlns:a16="http://schemas.microsoft.com/office/drawing/2014/main" id="{0D5821A7-9BDD-D23B-CB89-A1CBFDB94A6C}"/>
                </a:ext>
              </a:extLst>
            </p:cNvPr>
            <p:cNvSpPr/>
            <p:nvPr/>
          </p:nvSpPr>
          <p:spPr>
            <a:xfrm>
              <a:off x="1317813" y="2079613"/>
              <a:ext cx="2487706" cy="1631212"/>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77"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rgbClr val="1D1D1A"/>
                  </a:solidFill>
                  <a:effectLst/>
                  <a:uFillTx/>
                  <a:latin typeface="Microsoft YaHei" panose="020B0503020204020204" pitchFamily="34" charset="-122"/>
                  <a:ea typeface="Microsoft YaHei" panose="020B0503020204020204" pitchFamily="34" charset="-122"/>
                  <a:sym typeface="Helvetica"/>
                </a:rPr>
                <a:t>   </a:t>
              </a:r>
            </a:p>
            <a:p>
              <a:pPr marL="0" marR="0" indent="0" algn="l" defTabSz="914477" rtl="0" fontAlgn="auto" latinLnBrk="0" hangingPunct="0">
                <a:lnSpc>
                  <a:spcPct val="100000"/>
                </a:lnSpc>
                <a:spcBef>
                  <a:spcPts val="0"/>
                </a:spcBef>
                <a:spcAft>
                  <a:spcPts val="0"/>
                </a:spcAft>
                <a:buClrTx/>
                <a:buSzTx/>
                <a:buFontTx/>
                <a:buNone/>
                <a:tabLst/>
              </a:pPr>
              <a:endParaRPr lang="en-US" altLang="zh-CN" sz="2000" dirty="0">
                <a:latin typeface="Microsoft YaHei" panose="020B0503020204020204" pitchFamily="34" charset="-122"/>
                <a:ea typeface="Microsoft YaHei" panose="020B0503020204020204" pitchFamily="34" charset="-122"/>
              </a:endParaRPr>
            </a:p>
            <a:p>
              <a:pPr marL="0" marR="0" indent="0" algn="l" defTabSz="914477" rtl="0" fontAlgn="auto" latinLnBrk="0" hangingPunct="0">
                <a:lnSpc>
                  <a:spcPct val="100000"/>
                </a:lnSpc>
                <a:spcBef>
                  <a:spcPts val="0"/>
                </a:spcBef>
                <a:spcAft>
                  <a:spcPts val="0"/>
                </a:spcAft>
                <a:buClrTx/>
                <a:buSzTx/>
                <a:buFontTx/>
                <a:buNone/>
                <a:tabLst/>
              </a:pPr>
              <a:endParaRPr kumimoji="0" lang="en-US" altLang="zh-CN" sz="2000" b="0" i="0" u="none" strike="noStrike" cap="none" spc="0" normalizeH="0" baseline="0" dirty="0">
                <a:ln>
                  <a:noFill/>
                </a:ln>
                <a:solidFill>
                  <a:srgbClr val="1D1D1A"/>
                </a:solidFill>
                <a:effectLst/>
                <a:uFillTx/>
                <a:latin typeface="Microsoft YaHei" panose="020B0503020204020204" pitchFamily="34" charset="-122"/>
                <a:ea typeface="Microsoft YaHei" panose="020B0503020204020204" pitchFamily="34" charset="-122"/>
                <a:sym typeface="Helvetica"/>
              </a:endParaRPr>
            </a:p>
            <a:p>
              <a:pPr marL="0" marR="0" indent="0" algn="l" defTabSz="914477" rtl="0" fontAlgn="auto" latinLnBrk="0" hangingPunct="0">
                <a:lnSpc>
                  <a:spcPct val="100000"/>
                </a:lnSpc>
                <a:spcBef>
                  <a:spcPts val="0"/>
                </a:spcBef>
                <a:spcAft>
                  <a:spcPts val="0"/>
                </a:spcAft>
                <a:buClrTx/>
                <a:buSzTx/>
                <a:buFontTx/>
                <a:buNone/>
                <a:tabLst/>
              </a:pPr>
              <a:endParaRPr lang="en-US" altLang="zh-CN" sz="2000" dirty="0">
                <a:latin typeface="Microsoft YaHei" panose="020B0503020204020204" pitchFamily="34" charset="-122"/>
                <a:ea typeface="Microsoft YaHei" panose="020B0503020204020204" pitchFamily="34" charset="-122"/>
              </a:endParaRPr>
            </a:p>
            <a:p>
              <a:pPr marL="0" marR="0" indent="0" algn="l" defTabSz="914477" rtl="0" fontAlgn="auto" latinLnBrk="0" hangingPunct="0">
                <a:lnSpc>
                  <a:spcPct val="100000"/>
                </a:lnSpc>
                <a:spcBef>
                  <a:spcPts val="0"/>
                </a:spcBef>
                <a:spcAft>
                  <a:spcPts val="0"/>
                </a:spcAft>
                <a:buClrTx/>
                <a:buSzTx/>
                <a:buFontTx/>
                <a:buNone/>
                <a:tabLst/>
              </a:pPr>
              <a:endParaRPr kumimoji="0" lang="zh-CN" altLang="en-US" sz="2000" b="0" i="0" u="none" strike="noStrike" cap="none" spc="0" normalizeH="0" baseline="0" dirty="0">
                <a:ln>
                  <a:noFill/>
                </a:ln>
                <a:solidFill>
                  <a:srgbClr val="1D1D1A"/>
                </a:solidFill>
                <a:effectLst/>
                <a:uFillTx/>
                <a:latin typeface="Microsoft YaHei" panose="020B0503020204020204" pitchFamily="34" charset="-122"/>
                <a:ea typeface="Microsoft YaHei" panose="020B0503020204020204" pitchFamily="34" charset="-122"/>
                <a:sym typeface="Helvetica"/>
              </a:endParaRPr>
            </a:p>
          </p:txBody>
        </p:sp>
        <p:pic>
          <p:nvPicPr>
            <p:cNvPr id="34" name="图片 33">
              <a:extLst>
                <a:ext uri="{FF2B5EF4-FFF2-40B4-BE49-F238E27FC236}">
                  <a16:creationId xmlns:a16="http://schemas.microsoft.com/office/drawing/2014/main" id="{DE6A0263-346E-0C10-4418-A410B9541D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462" b="62174"/>
            <a:stretch/>
          </p:blipFill>
          <p:spPr>
            <a:xfrm>
              <a:off x="2173287" y="2249158"/>
              <a:ext cx="1278524" cy="1070349"/>
            </a:xfrm>
            <a:prstGeom prst="rect">
              <a:avLst/>
            </a:prstGeom>
          </p:spPr>
        </p:pic>
        <p:sp>
          <p:nvSpPr>
            <p:cNvPr id="35" name="文本框 34">
              <a:extLst>
                <a:ext uri="{FF2B5EF4-FFF2-40B4-BE49-F238E27FC236}">
                  <a16:creationId xmlns:a16="http://schemas.microsoft.com/office/drawing/2014/main" id="{F74BAF5A-D261-7C13-A8A8-988EB75F6DA3}"/>
                </a:ext>
              </a:extLst>
            </p:cNvPr>
            <p:cNvSpPr txBox="1"/>
            <p:nvPr/>
          </p:nvSpPr>
          <p:spPr>
            <a:xfrm>
              <a:off x="1516630" y="2289324"/>
              <a:ext cx="400110" cy="990016"/>
            </a:xfrm>
            <a:prstGeom prst="rect">
              <a:avLst/>
            </a:prstGeom>
            <a:solidFill>
              <a:srgbClr val="FFFFFF"/>
            </a:solidFill>
          </p:spPr>
          <p:txBody>
            <a:bodyPr vert="eaVert" wrap="none" rtlCol="0">
              <a:spAutoFit/>
            </a:bodyPr>
            <a:lstStyle/>
            <a:p>
              <a:pPr algn="ctr" defTabSz="914400" fontAlgn="base" hangingPunct="1">
                <a:spcBef>
                  <a:spcPct val="0"/>
                </a:spcBef>
                <a:spcAft>
                  <a:spcPct val="0"/>
                </a:spcAft>
                <a:buFont typeface="Arial" panose="020B0604020202020204" charset="-116"/>
                <a:buNone/>
              </a:pPr>
              <a:r>
                <a:rPr lang="zh-CN" altLang="en-US" sz="1400" b="1" kern="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节点间并行</a:t>
              </a:r>
            </a:p>
          </p:txBody>
        </p:sp>
      </p:grpSp>
      <p:grpSp>
        <p:nvGrpSpPr>
          <p:cNvPr id="36" name="组合 35">
            <a:extLst>
              <a:ext uri="{FF2B5EF4-FFF2-40B4-BE49-F238E27FC236}">
                <a16:creationId xmlns:a16="http://schemas.microsoft.com/office/drawing/2014/main" id="{1F3B97E8-8A8D-A554-9EAF-6755F926AAFE}"/>
              </a:ext>
            </a:extLst>
          </p:cNvPr>
          <p:cNvGrpSpPr/>
          <p:nvPr/>
        </p:nvGrpSpPr>
        <p:grpSpPr>
          <a:xfrm>
            <a:off x="1309558" y="3375120"/>
            <a:ext cx="2487706" cy="1631212"/>
            <a:chOff x="1317813" y="3706754"/>
            <a:chExt cx="2487706" cy="1631212"/>
          </a:xfrm>
        </p:grpSpPr>
        <p:sp>
          <p:nvSpPr>
            <p:cNvPr id="37" name="矩形 36">
              <a:extLst>
                <a:ext uri="{FF2B5EF4-FFF2-40B4-BE49-F238E27FC236}">
                  <a16:creationId xmlns:a16="http://schemas.microsoft.com/office/drawing/2014/main" id="{A9866C32-4155-7BEC-8E2F-0244D0442871}"/>
                </a:ext>
              </a:extLst>
            </p:cNvPr>
            <p:cNvSpPr/>
            <p:nvPr/>
          </p:nvSpPr>
          <p:spPr>
            <a:xfrm>
              <a:off x="1317813" y="3706754"/>
              <a:ext cx="2487706" cy="1631212"/>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77" rtl="0" fontAlgn="auto" latinLnBrk="0" hangingPunct="0">
                <a:lnSpc>
                  <a:spcPct val="100000"/>
                </a:lnSpc>
                <a:spcBef>
                  <a:spcPts val="0"/>
                </a:spcBef>
                <a:spcAft>
                  <a:spcPts val="0"/>
                </a:spcAft>
                <a:buClrTx/>
                <a:buSzTx/>
                <a:buFontTx/>
                <a:buNone/>
                <a:tabLst/>
              </a:pPr>
              <a:endParaRPr kumimoji="0" lang="en-US" altLang="zh-CN" sz="2000" b="0" i="0" u="none" strike="noStrike" cap="none" spc="0" normalizeH="0" baseline="0" dirty="0">
                <a:ln>
                  <a:noFill/>
                </a:ln>
                <a:solidFill>
                  <a:srgbClr val="1D1D1A"/>
                </a:solidFill>
                <a:effectLst/>
                <a:uFillTx/>
                <a:latin typeface="Microsoft YaHei" panose="020B0503020204020204" pitchFamily="34" charset="-122"/>
                <a:ea typeface="Microsoft YaHei" panose="020B0503020204020204" pitchFamily="34" charset="-122"/>
                <a:sym typeface="Helvetica"/>
              </a:endParaRPr>
            </a:p>
            <a:p>
              <a:pPr marL="0" marR="0" indent="0" algn="l" defTabSz="914477" rtl="0" fontAlgn="auto" latinLnBrk="0" hangingPunct="0">
                <a:lnSpc>
                  <a:spcPct val="100000"/>
                </a:lnSpc>
                <a:spcBef>
                  <a:spcPts val="0"/>
                </a:spcBef>
                <a:spcAft>
                  <a:spcPts val="0"/>
                </a:spcAft>
                <a:buClrTx/>
                <a:buSzTx/>
                <a:buFontTx/>
                <a:buNone/>
                <a:tabLst/>
              </a:pPr>
              <a:endParaRPr lang="en-US" altLang="zh-CN" sz="2000" dirty="0">
                <a:latin typeface="Microsoft YaHei" panose="020B0503020204020204" pitchFamily="34" charset="-122"/>
                <a:ea typeface="Microsoft YaHei" panose="020B0503020204020204" pitchFamily="34" charset="-122"/>
              </a:endParaRPr>
            </a:p>
            <a:p>
              <a:pPr marL="0" marR="0" indent="0" algn="l" defTabSz="914477" rtl="0" fontAlgn="auto" latinLnBrk="0" hangingPunct="0">
                <a:lnSpc>
                  <a:spcPct val="100000"/>
                </a:lnSpc>
                <a:spcBef>
                  <a:spcPts val="0"/>
                </a:spcBef>
                <a:spcAft>
                  <a:spcPts val="0"/>
                </a:spcAft>
                <a:buClrTx/>
                <a:buSzTx/>
                <a:buFontTx/>
                <a:buNone/>
                <a:tabLst/>
              </a:pPr>
              <a:endParaRPr kumimoji="0" lang="en-US" altLang="zh-CN" sz="2000" b="0" i="0" u="none" strike="noStrike" cap="none" spc="0" normalizeH="0" baseline="0" dirty="0">
                <a:ln>
                  <a:noFill/>
                </a:ln>
                <a:solidFill>
                  <a:srgbClr val="1D1D1A"/>
                </a:solidFill>
                <a:effectLst/>
                <a:uFillTx/>
                <a:latin typeface="Microsoft YaHei" panose="020B0503020204020204" pitchFamily="34" charset="-122"/>
                <a:ea typeface="Microsoft YaHei" panose="020B0503020204020204" pitchFamily="34" charset="-122"/>
                <a:sym typeface="Helvetica"/>
              </a:endParaRPr>
            </a:p>
            <a:p>
              <a:pPr marL="0" marR="0" indent="0" algn="l" defTabSz="914477" rtl="0" fontAlgn="auto" latinLnBrk="0" hangingPunct="0">
                <a:lnSpc>
                  <a:spcPct val="100000"/>
                </a:lnSpc>
                <a:spcBef>
                  <a:spcPts val="0"/>
                </a:spcBef>
                <a:spcAft>
                  <a:spcPts val="0"/>
                </a:spcAft>
                <a:buClrTx/>
                <a:buSzTx/>
                <a:buFontTx/>
                <a:buNone/>
                <a:tabLst/>
              </a:pPr>
              <a:endParaRPr lang="en-US" altLang="zh-CN" sz="2000" dirty="0">
                <a:latin typeface="Microsoft YaHei" panose="020B0503020204020204" pitchFamily="34" charset="-122"/>
                <a:ea typeface="Microsoft YaHei" panose="020B0503020204020204" pitchFamily="34" charset="-122"/>
              </a:endParaRPr>
            </a:p>
            <a:p>
              <a:pPr marL="0" marR="0" indent="0" algn="l" defTabSz="914477" rtl="0" fontAlgn="auto" latinLnBrk="0" hangingPunct="0">
                <a:lnSpc>
                  <a:spcPct val="100000"/>
                </a:lnSpc>
                <a:spcBef>
                  <a:spcPts val="0"/>
                </a:spcBef>
                <a:spcAft>
                  <a:spcPts val="0"/>
                </a:spcAft>
                <a:buClrTx/>
                <a:buSzTx/>
                <a:buFontTx/>
                <a:buNone/>
                <a:tabLst/>
              </a:pPr>
              <a:endParaRPr kumimoji="0" lang="zh-CN" altLang="en-US" sz="2000" b="0" i="0" u="none" strike="noStrike" cap="none" spc="0" normalizeH="0" baseline="0" dirty="0">
                <a:ln>
                  <a:noFill/>
                </a:ln>
                <a:solidFill>
                  <a:srgbClr val="1D1D1A"/>
                </a:solidFill>
                <a:effectLst/>
                <a:uFillTx/>
                <a:latin typeface="Microsoft YaHei" panose="020B0503020204020204" pitchFamily="34" charset="-122"/>
                <a:ea typeface="Microsoft YaHei" panose="020B0503020204020204" pitchFamily="34" charset="-122"/>
                <a:sym typeface="Helvetica"/>
              </a:endParaRPr>
            </a:p>
          </p:txBody>
        </p:sp>
        <p:pic>
          <p:nvPicPr>
            <p:cNvPr id="38" name="图片 37">
              <a:extLst>
                <a:ext uri="{FF2B5EF4-FFF2-40B4-BE49-F238E27FC236}">
                  <a16:creationId xmlns:a16="http://schemas.microsoft.com/office/drawing/2014/main" id="{F6ADB240-28E0-07DB-E017-CF820E83782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296" t="52151" b="6060"/>
            <a:stretch/>
          </p:blipFill>
          <p:spPr>
            <a:xfrm>
              <a:off x="2157646" y="3774748"/>
              <a:ext cx="1309806" cy="1182513"/>
            </a:xfrm>
            <a:prstGeom prst="rect">
              <a:avLst/>
            </a:prstGeom>
          </p:spPr>
        </p:pic>
        <p:sp>
          <p:nvSpPr>
            <p:cNvPr id="39" name="文本框 38">
              <a:extLst>
                <a:ext uri="{FF2B5EF4-FFF2-40B4-BE49-F238E27FC236}">
                  <a16:creationId xmlns:a16="http://schemas.microsoft.com/office/drawing/2014/main" id="{43FBF9AF-03D8-659C-9A8B-CC1F34F0E1B7}"/>
                </a:ext>
              </a:extLst>
            </p:cNvPr>
            <p:cNvSpPr txBox="1"/>
            <p:nvPr/>
          </p:nvSpPr>
          <p:spPr>
            <a:xfrm>
              <a:off x="1516630" y="3890223"/>
              <a:ext cx="400110" cy="990016"/>
            </a:xfrm>
            <a:prstGeom prst="rect">
              <a:avLst/>
            </a:prstGeom>
            <a:solidFill>
              <a:srgbClr val="FFFFFF"/>
            </a:solidFill>
          </p:spPr>
          <p:txBody>
            <a:bodyPr vert="eaVert" wrap="none" rtlCol="0">
              <a:spAutoFit/>
            </a:bodyPr>
            <a:lstStyle/>
            <a:p>
              <a:pPr algn="ctr" defTabSz="914400" fontAlgn="base" hangingPunct="1">
                <a:spcBef>
                  <a:spcPct val="0"/>
                </a:spcBef>
                <a:spcAft>
                  <a:spcPct val="0"/>
                </a:spcAft>
                <a:buFont typeface="Arial" panose="020B0604020202020204" charset="-116"/>
                <a:buNone/>
              </a:pPr>
              <a:r>
                <a:rPr lang="zh-CN" altLang="en-US" sz="1400" b="1" kern="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节点内并行</a:t>
              </a:r>
            </a:p>
          </p:txBody>
        </p:sp>
        <p:sp>
          <p:nvSpPr>
            <p:cNvPr id="40" name="文本框 39">
              <a:extLst>
                <a:ext uri="{FF2B5EF4-FFF2-40B4-BE49-F238E27FC236}">
                  <a16:creationId xmlns:a16="http://schemas.microsoft.com/office/drawing/2014/main" id="{53733F5E-ECF0-AB29-A487-DBC850FB7F46}"/>
                </a:ext>
              </a:extLst>
            </p:cNvPr>
            <p:cNvSpPr txBox="1"/>
            <p:nvPr/>
          </p:nvSpPr>
          <p:spPr>
            <a:xfrm>
              <a:off x="1916740" y="4972649"/>
              <a:ext cx="1840862" cy="230832"/>
            </a:xfrm>
            <a:prstGeom prst="rect">
              <a:avLst/>
            </a:prstGeom>
            <a:solidFill>
              <a:srgbClr val="FFFFFF"/>
            </a:solidFill>
          </p:spPr>
          <p:txBody>
            <a:bodyPr vert="horz" wrap="square" rtlCol="0">
              <a:spAutoFit/>
            </a:bodyPr>
            <a:lstStyle/>
            <a:p>
              <a:pPr algn="ctr" defTabSz="914400" fontAlgn="base" hangingPunct="1">
                <a:spcBef>
                  <a:spcPct val="0"/>
                </a:spcBef>
                <a:spcAft>
                  <a:spcPct val="0"/>
                </a:spcAft>
              </a:pPr>
              <a:r>
                <a:rPr lang="zh-CN" altLang="en-US" sz="900" b="1" kern="1200" dirty="0">
                  <a:solidFill>
                    <a:schemeClr val="tx1"/>
                  </a:solidFill>
                  <a:latin typeface="Microsoft YaHei" panose="020B0503020204020204" pitchFamily="34" charset="-122"/>
                  <a:ea typeface="Microsoft YaHei" panose="020B0503020204020204" pitchFamily="34" charset="-122"/>
                  <a:cs typeface="Arial" panose="020B0604020202020204" pitchFamily="34" charset="0"/>
                </a:rPr>
                <a:t>线程   线程  线程   线程  线程</a:t>
              </a:r>
            </a:p>
          </p:txBody>
        </p:sp>
      </p:grpSp>
      <p:sp>
        <p:nvSpPr>
          <p:cNvPr id="41" name="下箭头 40">
            <a:extLst>
              <a:ext uri="{FF2B5EF4-FFF2-40B4-BE49-F238E27FC236}">
                <a16:creationId xmlns:a16="http://schemas.microsoft.com/office/drawing/2014/main" id="{7F20EF5B-CF77-D5F9-84BC-80EFD3122530}"/>
              </a:ext>
            </a:extLst>
          </p:cNvPr>
          <p:cNvSpPr/>
          <p:nvPr/>
        </p:nvSpPr>
        <p:spPr>
          <a:xfrm>
            <a:off x="2599704" y="3054744"/>
            <a:ext cx="229087" cy="267854"/>
          </a:xfrm>
          <a:prstGeom prst="downArrow">
            <a:avLst>
              <a:gd name="adj1" fmla="val 38149"/>
              <a:gd name="adj2" fmla="val 56896"/>
            </a:avLst>
          </a:prstGeom>
          <a:solidFill>
            <a:srgbClr val="B01C24"/>
          </a:solidFill>
          <a:ln w="12700" cap="flat" cmpd="sng" algn="ctr">
            <a:solidFill>
              <a:srgbClr val="C9091E">
                <a:shade val="50000"/>
              </a:srgbClr>
            </a:solidFill>
            <a:prstDash val="solid"/>
            <a:miter lim="800000"/>
          </a:ln>
          <a:effectLst/>
        </p:spPr>
        <p:txBody>
          <a:bodyPr rtlCol="0" anchor="ctr"/>
          <a:lstStyle/>
          <a:p>
            <a:pPr algn="ctr" defTabSz="914400" fontAlgn="base" hangingPunct="1">
              <a:spcBef>
                <a:spcPct val="0"/>
              </a:spcBef>
              <a:spcAft>
                <a:spcPct val="0"/>
              </a:spcAft>
              <a:buFont typeface="Arial" panose="020B0604020202020204" charset="-116"/>
              <a:buNone/>
              <a:defRPr/>
            </a:pPr>
            <a:endParaRPr lang="zh-CN" altLang="en-US" sz="2000">
              <a:solidFill>
                <a:srgbClr val="FFFFFF"/>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42" name="矩形 41">
            <a:extLst>
              <a:ext uri="{FF2B5EF4-FFF2-40B4-BE49-F238E27FC236}">
                <a16:creationId xmlns:a16="http://schemas.microsoft.com/office/drawing/2014/main" id="{75D4AF33-8F02-7840-165A-6D52C8626041}"/>
              </a:ext>
            </a:extLst>
          </p:cNvPr>
          <p:cNvSpPr/>
          <p:nvPr/>
        </p:nvSpPr>
        <p:spPr>
          <a:xfrm>
            <a:off x="4516189" y="5044309"/>
            <a:ext cx="3077473" cy="369332"/>
          </a:xfrm>
          <a:prstGeom prst="rect">
            <a:avLst/>
          </a:prstGeom>
        </p:spPr>
        <p:txBody>
          <a:bodyPr wrap="square">
            <a:spAutoFit/>
          </a:bodyPr>
          <a:lstStyle/>
          <a:p>
            <a:pPr marL="285750" lvl="0" indent="-285750" defTabSz="914309" hangingPunct="1">
              <a:buFont typeface="Wingdings" panose="05000000000000000000" pitchFamily="2" charset="2"/>
              <a:buChar char="p"/>
              <a:defRPr/>
            </a:pPr>
            <a:r>
              <a:rPr lang="zh-CN" altLang="en-US" b="1" kern="1200" dirty="0">
                <a:solidFill>
                  <a:srgbClr val="B01C24"/>
                </a:solidFill>
                <a:latin typeface="Microsoft YaHei" panose="020B0503020204020204" pitchFamily="34" charset="-122"/>
                <a:ea typeface="Microsoft YaHei" panose="020B0503020204020204" pitchFamily="34" charset="-122"/>
                <a:cs typeface="Arial" panose="020B0604020202020204" pitchFamily="34" charset="0"/>
              </a:rPr>
              <a:t>利用</a:t>
            </a:r>
            <a:r>
              <a:rPr lang="en-US" altLang="zh-CN" b="1" kern="1200" dirty="0">
                <a:solidFill>
                  <a:srgbClr val="B01C24"/>
                </a:solidFill>
                <a:latin typeface="Microsoft YaHei" panose="020B0503020204020204" pitchFamily="34" charset="-122"/>
                <a:ea typeface="Microsoft YaHei" panose="020B0503020204020204" pitchFamily="34" charset="-122"/>
                <a:cs typeface="Arial" panose="020B0604020202020204" pitchFamily="34" charset="0"/>
              </a:rPr>
              <a:t>CPU</a:t>
            </a:r>
            <a:r>
              <a:rPr lang="zh-CN" altLang="en-US" b="1" kern="1200" dirty="0">
                <a:solidFill>
                  <a:srgbClr val="B01C24"/>
                </a:solidFill>
                <a:latin typeface="Microsoft YaHei" panose="020B0503020204020204" pitchFamily="34" charset="-122"/>
                <a:ea typeface="Microsoft YaHei" panose="020B0503020204020204" pitchFamily="34" charset="-122"/>
                <a:cs typeface="Arial" panose="020B0604020202020204" pitchFamily="34" charset="0"/>
              </a:rPr>
              <a:t>的局部性及算力</a:t>
            </a:r>
          </a:p>
        </p:txBody>
      </p:sp>
      <p:sp>
        <p:nvSpPr>
          <p:cNvPr id="43" name="矩形 42">
            <a:extLst>
              <a:ext uri="{FF2B5EF4-FFF2-40B4-BE49-F238E27FC236}">
                <a16:creationId xmlns:a16="http://schemas.microsoft.com/office/drawing/2014/main" id="{23773C13-62D6-7F7B-221D-180FB6DFCE92}"/>
              </a:ext>
            </a:extLst>
          </p:cNvPr>
          <p:cNvSpPr/>
          <p:nvPr/>
        </p:nvSpPr>
        <p:spPr>
          <a:xfrm>
            <a:off x="4258159" y="5446022"/>
            <a:ext cx="3171251" cy="584775"/>
          </a:xfrm>
          <a:prstGeom prst="rect">
            <a:avLst/>
          </a:prstGeom>
        </p:spPr>
        <p:txBody>
          <a:bodyPr wrap="square">
            <a:spAutoFit/>
          </a:bodyPr>
          <a:lstStyle/>
          <a:p>
            <a:pPr marL="171496" lvl="0" indent="-171450">
              <a:buFont typeface="Arial" panose="020B0604020202020204" pitchFamily="34" charset="0"/>
              <a:buChar char="•"/>
            </a:pPr>
            <a:r>
              <a:rPr lang="zh-CN" altLang="en-US" sz="16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利用</a:t>
            </a:r>
            <a:r>
              <a:rPr lang="en-US" altLang="zh-CN" sz="16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CPU</a:t>
            </a:r>
            <a:r>
              <a:rPr lang="zh-CN" altLang="en-US" sz="16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的局部性，通过向量执行提高执行效率</a:t>
            </a:r>
            <a:endParaRPr lang="en-US" altLang="zh-CN" sz="16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44" name="TextBox 2">
            <a:extLst>
              <a:ext uri="{FF2B5EF4-FFF2-40B4-BE49-F238E27FC236}">
                <a16:creationId xmlns:a16="http://schemas.microsoft.com/office/drawing/2014/main" id="{E127290A-9EBE-D838-E97C-247396D230CF}"/>
              </a:ext>
            </a:extLst>
          </p:cNvPr>
          <p:cNvSpPr txBox="1"/>
          <p:nvPr/>
        </p:nvSpPr>
        <p:spPr>
          <a:xfrm>
            <a:off x="8104556" y="1258644"/>
            <a:ext cx="2499988" cy="338554"/>
          </a:xfrm>
          <a:prstGeom prst="rect">
            <a:avLst/>
          </a:prstGeom>
          <a:noFill/>
        </p:spPr>
        <p:txBody>
          <a:bodyPr wrap="square" rtlCol="0">
            <a:spAutoFit/>
          </a:bodyPr>
          <a:lstStyle/>
          <a:p>
            <a:pPr lvl="0" algn="ctr" defTabSz="914186" fontAlgn="base" hangingPunct="1">
              <a:spcBef>
                <a:spcPct val="0"/>
              </a:spcBef>
              <a:spcAft>
                <a:spcPct val="0"/>
              </a:spcAft>
              <a:defRPr/>
            </a:pPr>
            <a:r>
              <a:rPr lang="zh-CN" altLang="en-US" sz="1600" b="1" kern="12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编译执行</a:t>
            </a:r>
            <a:r>
              <a:rPr lang="en-US" altLang="zh-CN" sz="1600" b="1" kern="12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(LLVM)</a:t>
            </a:r>
          </a:p>
        </p:txBody>
      </p:sp>
      <p:sp>
        <p:nvSpPr>
          <p:cNvPr id="45" name="矩形 44">
            <a:extLst>
              <a:ext uri="{FF2B5EF4-FFF2-40B4-BE49-F238E27FC236}">
                <a16:creationId xmlns:a16="http://schemas.microsoft.com/office/drawing/2014/main" id="{CB87A2ED-2EAB-83C8-F580-CA5AE1BD5CE2}"/>
              </a:ext>
            </a:extLst>
          </p:cNvPr>
          <p:cNvSpPr/>
          <p:nvPr/>
        </p:nvSpPr>
        <p:spPr>
          <a:xfrm>
            <a:off x="7894895" y="5044309"/>
            <a:ext cx="2913220" cy="369332"/>
          </a:xfrm>
          <a:prstGeom prst="rect">
            <a:avLst/>
          </a:prstGeom>
        </p:spPr>
        <p:txBody>
          <a:bodyPr wrap="square">
            <a:spAutoFit/>
          </a:bodyPr>
          <a:lstStyle/>
          <a:p>
            <a:pPr marL="285750" lvl="0" indent="-285750" defTabSz="914309" hangingPunct="1">
              <a:buFont typeface="Wingdings" panose="05000000000000000000" pitchFamily="2" charset="2"/>
              <a:buChar char="p"/>
              <a:defRPr/>
            </a:pPr>
            <a:r>
              <a:rPr lang="zh-CN" altLang="en-US" b="1" kern="1200" dirty="0">
                <a:solidFill>
                  <a:srgbClr val="B01C24"/>
                </a:solidFill>
                <a:latin typeface="Microsoft YaHei" panose="020B0503020204020204" pitchFamily="34" charset="-122"/>
                <a:ea typeface="Microsoft YaHei" panose="020B0503020204020204" pitchFamily="34" charset="-122"/>
                <a:cs typeface="Arial" panose="020B0604020202020204" pitchFamily="34" charset="0"/>
              </a:rPr>
              <a:t>提高</a:t>
            </a:r>
            <a:r>
              <a:rPr lang="en-US" altLang="zh-CN" b="1" kern="1200" dirty="0">
                <a:solidFill>
                  <a:srgbClr val="B01C24"/>
                </a:solidFill>
                <a:latin typeface="Microsoft YaHei" panose="020B0503020204020204" pitchFamily="34" charset="-122"/>
                <a:ea typeface="Microsoft YaHei" panose="020B0503020204020204" pitchFamily="34" charset="-122"/>
                <a:cs typeface="Arial" panose="020B0604020202020204" pitchFamily="34" charset="0"/>
              </a:rPr>
              <a:t>CPU</a:t>
            </a:r>
            <a:r>
              <a:rPr lang="zh-CN" altLang="en-US" b="1" kern="1200" dirty="0">
                <a:solidFill>
                  <a:srgbClr val="B01C24"/>
                </a:solidFill>
                <a:latin typeface="Microsoft YaHei" panose="020B0503020204020204" pitchFamily="34" charset="-122"/>
                <a:ea typeface="Microsoft YaHei" panose="020B0503020204020204" pitchFamily="34" charset="-122"/>
                <a:cs typeface="Arial" panose="020B0604020202020204" pitchFamily="34" charset="0"/>
              </a:rPr>
              <a:t>指令的利用率</a:t>
            </a:r>
          </a:p>
        </p:txBody>
      </p:sp>
      <p:sp>
        <p:nvSpPr>
          <p:cNvPr id="46" name="矩形 45">
            <a:extLst>
              <a:ext uri="{FF2B5EF4-FFF2-40B4-BE49-F238E27FC236}">
                <a16:creationId xmlns:a16="http://schemas.microsoft.com/office/drawing/2014/main" id="{1A1DC200-1756-D25C-60BA-92AE50631FBC}"/>
              </a:ext>
            </a:extLst>
          </p:cNvPr>
          <p:cNvSpPr/>
          <p:nvPr/>
        </p:nvSpPr>
        <p:spPr>
          <a:xfrm>
            <a:off x="7742730" y="5446022"/>
            <a:ext cx="3696323" cy="584775"/>
          </a:xfrm>
          <a:prstGeom prst="rect">
            <a:avLst/>
          </a:prstGeom>
        </p:spPr>
        <p:txBody>
          <a:bodyPr wrap="square">
            <a:spAutoFit/>
          </a:bodyPr>
          <a:lstStyle/>
          <a:p>
            <a:pPr marL="171496" lvl="0" indent="-171450">
              <a:buFont typeface="Arial" panose="020B0604020202020204" pitchFamily="34" charset="0"/>
              <a:buChar char="•"/>
            </a:pPr>
            <a:r>
              <a:rPr lang="zh-CN" altLang="en-US" sz="16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rPr>
              <a:t>从解释执行向编译执行转变，大幅降低执行算子指令数量，提高运算效率</a:t>
            </a:r>
            <a:endParaRPr lang="en-US" altLang="zh-CN" sz="1600" dirty="0">
              <a:solidFill>
                <a:srgbClr val="000000"/>
              </a:solidFill>
              <a:latin typeface="Microsoft YaHei" panose="020B0503020204020204" pitchFamily="34" charset="-122"/>
              <a:ea typeface="Microsoft YaHei" panose="020B0503020204020204" pitchFamily="34" charset="-122"/>
              <a:cs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6">
            <a:extLst>
              <a:ext uri="{FF2B5EF4-FFF2-40B4-BE49-F238E27FC236}">
                <a16:creationId xmlns:a16="http://schemas.microsoft.com/office/drawing/2014/main" id="{82D12675-44BA-4A12-95E2-53CE42E365F2}"/>
              </a:ext>
            </a:extLst>
          </p:cNvPr>
          <p:cNvSpPr/>
          <p:nvPr/>
        </p:nvSpPr>
        <p:spPr>
          <a:xfrm>
            <a:off x="3230370" y="829004"/>
            <a:ext cx="6229350" cy="579608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9E926430-98D3-43A8-FE90-0DE514BEE69B}"/>
              </a:ext>
            </a:extLst>
          </p:cNvPr>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90</a:t>
            </a:fld>
            <a:endParaRPr lang="zh-CN" altLang="en-US">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CDFF2AEB-4FEA-4CDC-B1F7-6E7AF2631B8C}"/>
              </a:ext>
            </a:extLst>
          </p:cNvPr>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数据安全管理</a:t>
            </a:r>
            <a:endParaRPr kumimoji="1" lang="zh-CN" altLang="en-US"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0CF78B19-EC1B-33A7-4CC6-8C69F473A1BA}"/>
              </a:ext>
            </a:extLst>
          </p:cNvPr>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46" name="组合 45">
            <a:extLst>
              <a:ext uri="{FF2B5EF4-FFF2-40B4-BE49-F238E27FC236}">
                <a16:creationId xmlns:a16="http://schemas.microsoft.com/office/drawing/2014/main" id="{3A5CE751-C3D8-07FC-CD52-E42D3F97D5F2}"/>
              </a:ext>
            </a:extLst>
          </p:cNvPr>
          <p:cNvGrpSpPr/>
          <p:nvPr/>
        </p:nvGrpSpPr>
        <p:grpSpPr>
          <a:xfrm>
            <a:off x="3423858" y="964770"/>
            <a:ext cx="5842374" cy="5552376"/>
            <a:chOff x="4811053" y="997489"/>
            <a:chExt cx="4175170" cy="4854399"/>
          </a:xfrm>
        </p:grpSpPr>
        <p:sp>
          <p:nvSpPr>
            <p:cNvPr id="47" name="矩形 46">
              <a:extLst>
                <a:ext uri="{FF2B5EF4-FFF2-40B4-BE49-F238E27FC236}">
                  <a16:creationId xmlns:a16="http://schemas.microsoft.com/office/drawing/2014/main" id="{7E29780E-89C4-60C3-52AD-F992D1BEEB0E}"/>
                </a:ext>
              </a:extLst>
            </p:cNvPr>
            <p:cNvSpPr/>
            <p:nvPr/>
          </p:nvSpPr>
          <p:spPr>
            <a:xfrm>
              <a:off x="4811053" y="2744582"/>
              <a:ext cx="4175170" cy="3107306"/>
            </a:xfrm>
            <a:prstGeom prst="rect">
              <a:avLst/>
            </a:prstGeom>
            <a:solidFill>
              <a:sysClr val="window" lastClr="FFFFFF"/>
            </a:solidFill>
            <a:ln w="1270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EF0CB58D-A037-1465-8A3B-E4336B58DCB0}"/>
                </a:ext>
              </a:extLst>
            </p:cNvPr>
            <p:cNvSpPr/>
            <p:nvPr/>
          </p:nvSpPr>
          <p:spPr>
            <a:xfrm>
              <a:off x="4873487" y="997489"/>
              <a:ext cx="4049944" cy="318748"/>
            </a:xfrm>
            <a:prstGeom prst="rect">
              <a:avLst/>
            </a:prstGeom>
            <a:solidFill>
              <a:sysClr val="window" lastClr="FFFFFF">
                <a:lumMod val="95000"/>
              </a:sysClr>
            </a:solidFill>
            <a:ln w="635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应用程序</a:t>
              </a:r>
              <a:endPar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9" name="矩形 48">
              <a:extLst>
                <a:ext uri="{FF2B5EF4-FFF2-40B4-BE49-F238E27FC236}">
                  <a16:creationId xmlns:a16="http://schemas.microsoft.com/office/drawing/2014/main" id="{91A3982D-0214-8F2B-6C20-E64CA189A887}"/>
                </a:ext>
              </a:extLst>
            </p:cNvPr>
            <p:cNvSpPr/>
            <p:nvPr/>
          </p:nvSpPr>
          <p:spPr>
            <a:xfrm>
              <a:off x="4873489" y="1602099"/>
              <a:ext cx="4049942" cy="318748"/>
            </a:xfrm>
            <a:prstGeom prst="rect">
              <a:avLst/>
            </a:prstGeom>
            <a:solidFill>
              <a:sysClr val="window" lastClr="FFFFFF">
                <a:lumMod val="95000"/>
              </a:sysClr>
            </a:solidFill>
            <a:ln w="635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ODBC/JDBC</a:t>
              </a: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驱动</a:t>
              </a:r>
            </a:p>
          </p:txBody>
        </p:sp>
        <p:sp>
          <p:nvSpPr>
            <p:cNvPr id="50" name="矩形 49">
              <a:extLst>
                <a:ext uri="{FF2B5EF4-FFF2-40B4-BE49-F238E27FC236}">
                  <a16:creationId xmlns:a16="http://schemas.microsoft.com/office/drawing/2014/main" id="{5F9E1F8B-302C-CFF8-4C4B-520E4001BD42}"/>
                </a:ext>
              </a:extLst>
            </p:cNvPr>
            <p:cNvSpPr/>
            <p:nvPr/>
          </p:nvSpPr>
          <p:spPr>
            <a:xfrm>
              <a:off x="4873489" y="2376593"/>
              <a:ext cx="4049942" cy="318748"/>
            </a:xfrm>
            <a:prstGeom prst="rect">
              <a:avLst/>
            </a:prstGeom>
            <a:solidFill>
              <a:sysClr val="window" lastClr="FFFFFF">
                <a:lumMod val="95000"/>
              </a:sysClr>
            </a:solidFill>
            <a:ln w="635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加密驱动</a:t>
              </a: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(User Side)</a:t>
              </a: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0905427B-D82A-13CF-D231-609A82AFB349}"/>
                </a:ext>
              </a:extLst>
            </p:cNvPr>
            <p:cNvSpPr txBox="1"/>
            <p:nvPr/>
          </p:nvSpPr>
          <p:spPr>
            <a:xfrm>
              <a:off x="6420790" y="1345903"/>
              <a:ext cx="804091" cy="228967"/>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121944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明文数据</a:t>
              </a:r>
              <a:endParaRPr kumimoji="0" 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cxnSp>
          <p:nvCxnSpPr>
            <p:cNvPr id="52" name="直接箭头连接符 89">
              <a:extLst>
                <a:ext uri="{FF2B5EF4-FFF2-40B4-BE49-F238E27FC236}">
                  <a16:creationId xmlns:a16="http://schemas.microsoft.com/office/drawing/2014/main" id="{5DFC28AF-5678-44F2-2618-702EA43050B0}"/>
                </a:ext>
              </a:extLst>
            </p:cNvPr>
            <p:cNvCxnSpPr>
              <a:cxnSpLocks/>
            </p:cNvCxnSpPr>
            <p:nvPr/>
          </p:nvCxnSpPr>
          <p:spPr>
            <a:xfrm>
              <a:off x="6393177" y="1316237"/>
              <a:ext cx="0" cy="270153"/>
            </a:xfrm>
            <a:prstGeom prst="straightConnector1">
              <a:avLst/>
            </a:prstGeom>
            <a:noFill/>
            <a:ln w="6350" cap="flat" cmpd="sng" algn="ctr">
              <a:solidFill>
                <a:srgbClr val="C00000"/>
              </a:solidFill>
              <a:prstDash val="solid"/>
              <a:miter lim="800000"/>
              <a:tailEnd type="triangle"/>
            </a:ln>
            <a:effectLst/>
          </p:spPr>
        </p:cxnSp>
        <p:cxnSp>
          <p:nvCxnSpPr>
            <p:cNvPr id="53" name="直接箭头连接符 90">
              <a:extLst>
                <a:ext uri="{FF2B5EF4-FFF2-40B4-BE49-F238E27FC236}">
                  <a16:creationId xmlns:a16="http://schemas.microsoft.com/office/drawing/2014/main" id="{4E30DFDE-358E-8B25-1455-D653F3230DA5}"/>
                </a:ext>
              </a:extLst>
            </p:cNvPr>
            <p:cNvCxnSpPr>
              <a:cxnSpLocks/>
            </p:cNvCxnSpPr>
            <p:nvPr/>
          </p:nvCxnSpPr>
          <p:spPr>
            <a:xfrm flipV="1">
              <a:off x="7218524" y="1316237"/>
              <a:ext cx="0" cy="257964"/>
            </a:xfrm>
            <a:prstGeom prst="straightConnector1">
              <a:avLst/>
            </a:prstGeom>
            <a:noFill/>
            <a:ln w="6350" cap="flat" cmpd="sng" algn="ctr">
              <a:solidFill>
                <a:srgbClr val="C00000"/>
              </a:solidFill>
              <a:prstDash val="solid"/>
              <a:miter lim="800000"/>
              <a:tailEnd type="triangle"/>
            </a:ln>
            <a:effectLst/>
          </p:spPr>
        </p:cxnSp>
        <p:sp>
          <p:nvSpPr>
            <p:cNvPr id="54" name="文本框 53">
              <a:extLst>
                <a:ext uri="{FF2B5EF4-FFF2-40B4-BE49-F238E27FC236}">
                  <a16:creationId xmlns:a16="http://schemas.microsoft.com/office/drawing/2014/main" id="{7161314E-A73E-FC33-ACB6-BECAFCC65D08}"/>
                </a:ext>
              </a:extLst>
            </p:cNvPr>
            <p:cNvSpPr txBox="1"/>
            <p:nvPr/>
          </p:nvSpPr>
          <p:spPr>
            <a:xfrm>
              <a:off x="6349988" y="1944569"/>
              <a:ext cx="950275" cy="238663"/>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defRPr sz="1200">
                  <a:solidFill>
                    <a:schemeClr val="tx1"/>
                  </a:solidFill>
                </a:defRPr>
              </a:lvl1pPr>
            </a:lstStyle>
            <a:p>
              <a:pPr marL="0" marR="0" lvl="0" indent="0" defTabSz="121944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数据加解密</a:t>
              </a:r>
            </a:p>
          </p:txBody>
        </p:sp>
        <p:cxnSp>
          <p:nvCxnSpPr>
            <p:cNvPr id="55" name="直接箭头连接符 92">
              <a:extLst>
                <a:ext uri="{FF2B5EF4-FFF2-40B4-BE49-F238E27FC236}">
                  <a16:creationId xmlns:a16="http://schemas.microsoft.com/office/drawing/2014/main" id="{92DBD9AC-77F1-9C0C-CC3A-CA05E0A977C8}"/>
                </a:ext>
              </a:extLst>
            </p:cNvPr>
            <p:cNvCxnSpPr>
              <a:cxnSpLocks/>
            </p:cNvCxnSpPr>
            <p:nvPr/>
          </p:nvCxnSpPr>
          <p:spPr>
            <a:xfrm>
              <a:off x="6393177" y="1935387"/>
              <a:ext cx="0" cy="441206"/>
            </a:xfrm>
            <a:prstGeom prst="straightConnector1">
              <a:avLst/>
            </a:prstGeom>
            <a:noFill/>
            <a:ln w="6350" cap="flat" cmpd="sng" algn="ctr">
              <a:solidFill>
                <a:srgbClr val="C00000"/>
              </a:solidFill>
              <a:prstDash val="solid"/>
              <a:miter lim="800000"/>
              <a:tailEnd type="triangle"/>
            </a:ln>
            <a:effectLst/>
          </p:spPr>
        </p:cxnSp>
        <p:cxnSp>
          <p:nvCxnSpPr>
            <p:cNvPr id="56" name="直接箭头连接符 93">
              <a:extLst>
                <a:ext uri="{FF2B5EF4-FFF2-40B4-BE49-F238E27FC236}">
                  <a16:creationId xmlns:a16="http://schemas.microsoft.com/office/drawing/2014/main" id="{5BFC9940-CDC5-980E-2C5F-E59DD0B6A8D4}"/>
                </a:ext>
              </a:extLst>
            </p:cNvPr>
            <p:cNvCxnSpPr>
              <a:cxnSpLocks/>
            </p:cNvCxnSpPr>
            <p:nvPr/>
          </p:nvCxnSpPr>
          <p:spPr>
            <a:xfrm flipH="1" flipV="1">
              <a:off x="7216932" y="1930071"/>
              <a:ext cx="1592" cy="446522"/>
            </a:xfrm>
            <a:prstGeom prst="straightConnector1">
              <a:avLst/>
            </a:prstGeom>
            <a:noFill/>
            <a:ln w="6350" cap="flat" cmpd="sng" algn="ctr">
              <a:solidFill>
                <a:srgbClr val="C00000"/>
              </a:solidFill>
              <a:prstDash val="solid"/>
              <a:miter lim="800000"/>
              <a:tailEnd type="triangle"/>
            </a:ln>
            <a:effectLst/>
          </p:spPr>
        </p:cxnSp>
        <p:sp>
          <p:nvSpPr>
            <p:cNvPr id="57" name="矩形 56">
              <a:extLst>
                <a:ext uri="{FF2B5EF4-FFF2-40B4-BE49-F238E27FC236}">
                  <a16:creationId xmlns:a16="http://schemas.microsoft.com/office/drawing/2014/main" id="{A8B4C928-C68F-383C-41F5-7DB7AB1B930A}"/>
                </a:ext>
              </a:extLst>
            </p:cNvPr>
            <p:cNvSpPr/>
            <p:nvPr/>
          </p:nvSpPr>
          <p:spPr>
            <a:xfrm>
              <a:off x="4873487" y="2965495"/>
              <a:ext cx="4049944" cy="2151730"/>
            </a:xfrm>
            <a:prstGeom prst="rect">
              <a:avLst/>
            </a:prstGeom>
            <a:solidFill>
              <a:sysClr val="window" lastClr="FFFFFF">
                <a:lumMod val="95000"/>
              </a:sysClr>
            </a:solidFill>
            <a:ln w="6350" cap="flat" cmpd="sng" algn="ctr">
              <a:solidFill>
                <a:sysClr val="window" lastClr="FFFFFF">
                  <a:lumMod val="75000"/>
                </a:sys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493DE70F-CE5B-FD24-2A7A-EAB2FAD2E817}"/>
                </a:ext>
              </a:extLst>
            </p:cNvPr>
            <p:cNvSpPr txBox="1"/>
            <p:nvPr/>
          </p:nvSpPr>
          <p:spPr>
            <a:xfrm>
              <a:off x="6322848" y="2921044"/>
              <a:ext cx="999976" cy="2690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数据库内核</a:t>
              </a:r>
            </a:p>
          </p:txBody>
        </p:sp>
        <p:sp>
          <p:nvSpPr>
            <p:cNvPr id="59" name="文本框 58">
              <a:extLst>
                <a:ext uri="{FF2B5EF4-FFF2-40B4-BE49-F238E27FC236}">
                  <a16:creationId xmlns:a16="http://schemas.microsoft.com/office/drawing/2014/main" id="{F79E5055-8C44-6238-7785-239A06FF5771}"/>
                </a:ext>
              </a:extLst>
            </p:cNvPr>
            <p:cNvSpPr txBox="1"/>
            <p:nvPr/>
          </p:nvSpPr>
          <p:spPr>
            <a:xfrm>
              <a:off x="6419991" y="2778475"/>
              <a:ext cx="880273" cy="169680"/>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121944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密文数据</a:t>
              </a:r>
              <a:endParaRPr kumimoji="0" 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760BFE6F-000A-BF41-AB3E-C5C61150C08B}"/>
                </a:ext>
              </a:extLst>
            </p:cNvPr>
            <p:cNvSpPr/>
            <p:nvPr/>
          </p:nvSpPr>
          <p:spPr>
            <a:xfrm>
              <a:off x="4873487" y="5388917"/>
              <a:ext cx="3983438" cy="405344"/>
            </a:xfrm>
            <a:prstGeom prst="rect">
              <a:avLst/>
            </a:prstGeom>
            <a:solidFill>
              <a:srgbClr val="44546A">
                <a:lumMod val="60000"/>
                <a:lumOff val="40000"/>
                <a:alpha val="20000"/>
              </a:srgbClr>
            </a:solidFill>
            <a:ln w="12700" cap="flat" cmpd="sng" algn="ctr">
              <a:noFill/>
              <a:prstDash val="solid"/>
              <a:miter lim="800000"/>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可信执行环境</a:t>
              </a: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(TEE)</a:t>
              </a: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19D86038-32C0-723A-1136-9CEE1B9EBC42}"/>
                </a:ext>
              </a:extLst>
            </p:cNvPr>
            <p:cNvSpPr/>
            <p:nvPr/>
          </p:nvSpPr>
          <p:spPr>
            <a:xfrm>
              <a:off x="4989846" y="3287248"/>
              <a:ext cx="1208382" cy="1096056"/>
            </a:xfrm>
            <a:prstGeom prst="rect">
              <a:avLst/>
            </a:prstGeom>
            <a:solidFill>
              <a:srgbClr val="ED7D31">
                <a:lumMod val="40000"/>
                <a:lumOff val="60000"/>
                <a:alpha val="20000"/>
              </a:srgbClr>
            </a:solidFill>
            <a:ln w="12700" cap="flat" cmpd="sng" algn="ctr">
              <a:noFill/>
              <a:prstDash val="solid"/>
              <a:miter lim="800000"/>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2" name="文本框 61">
              <a:extLst>
                <a:ext uri="{FF2B5EF4-FFF2-40B4-BE49-F238E27FC236}">
                  <a16:creationId xmlns:a16="http://schemas.microsoft.com/office/drawing/2014/main" id="{8FE2AF4B-558D-0284-5966-D849AF3A5002}"/>
                </a:ext>
              </a:extLst>
            </p:cNvPr>
            <p:cNvSpPr txBox="1"/>
            <p:nvPr/>
          </p:nvSpPr>
          <p:spPr>
            <a:xfrm>
              <a:off x="6831871" y="5129415"/>
              <a:ext cx="900675" cy="245206"/>
            </a:xfrm>
            <a:prstGeom prst="rect">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121944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密文数据</a:t>
              </a:r>
              <a:endParaRPr kumimoji="0" 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98346D97-FE41-D43C-1FA5-D1689AB9864A}"/>
                </a:ext>
              </a:extLst>
            </p:cNvPr>
            <p:cNvSpPr/>
            <p:nvPr/>
          </p:nvSpPr>
          <p:spPr>
            <a:xfrm>
              <a:off x="7607035" y="3286845"/>
              <a:ext cx="1208382" cy="1095289"/>
            </a:xfrm>
            <a:prstGeom prst="rect">
              <a:avLst/>
            </a:prstGeom>
            <a:solidFill>
              <a:srgbClr val="ED7D31">
                <a:lumMod val="40000"/>
                <a:lumOff val="60000"/>
                <a:alpha val="20000"/>
              </a:srgbClr>
            </a:solidFill>
            <a:ln w="12700" cap="flat" cmpd="sng" algn="ctr">
              <a:noFill/>
              <a:prstDash val="solid"/>
              <a:miter lim="800000"/>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B981E714-5B2E-5A20-1C79-24711C2CC110}"/>
                </a:ext>
              </a:extLst>
            </p:cNvPr>
            <p:cNvSpPr txBox="1"/>
            <p:nvPr/>
          </p:nvSpPr>
          <p:spPr>
            <a:xfrm>
              <a:off x="7652982" y="3304356"/>
              <a:ext cx="1116485" cy="2690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智能安全管控</a:t>
              </a:r>
            </a:p>
          </p:txBody>
        </p:sp>
        <p:sp>
          <p:nvSpPr>
            <p:cNvPr id="65" name="矩形 64">
              <a:extLst>
                <a:ext uri="{FF2B5EF4-FFF2-40B4-BE49-F238E27FC236}">
                  <a16:creationId xmlns:a16="http://schemas.microsoft.com/office/drawing/2014/main" id="{EE72211A-C94D-03A0-DCE9-289C0439E9CF}"/>
                </a:ext>
              </a:extLst>
            </p:cNvPr>
            <p:cNvSpPr/>
            <p:nvPr/>
          </p:nvSpPr>
          <p:spPr>
            <a:xfrm>
              <a:off x="7639527" y="3626858"/>
              <a:ext cx="1103087" cy="279542"/>
            </a:xfrm>
            <a:prstGeom prst="rect">
              <a:avLst/>
            </a:prstGeom>
            <a:solidFill>
              <a:srgbClr val="5B9BD5">
                <a:lumMod val="40000"/>
                <a:lumOff val="60000"/>
              </a:srgbClr>
            </a:solidFill>
            <a:ln w="635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SQL</a:t>
              </a: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注入检测</a:t>
              </a:r>
            </a:p>
          </p:txBody>
        </p:sp>
        <p:sp>
          <p:nvSpPr>
            <p:cNvPr id="66" name="矩形 65">
              <a:extLst>
                <a:ext uri="{FF2B5EF4-FFF2-40B4-BE49-F238E27FC236}">
                  <a16:creationId xmlns:a16="http://schemas.microsoft.com/office/drawing/2014/main" id="{2F432976-E6EA-1C64-E17D-3E3765C79070}"/>
                </a:ext>
              </a:extLst>
            </p:cNvPr>
            <p:cNvSpPr/>
            <p:nvPr/>
          </p:nvSpPr>
          <p:spPr>
            <a:xfrm>
              <a:off x="7639527" y="4009209"/>
              <a:ext cx="1103087" cy="279542"/>
            </a:xfrm>
            <a:prstGeom prst="rect">
              <a:avLst/>
            </a:prstGeom>
            <a:solidFill>
              <a:srgbClr val="5B9BD5">
                <a:lumMod val="40000"/>
                <a:lumOff val="60000"/>
              </a:srgbClr>
            </a:solidFill>
            <a:ln w="635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异常行为检测</a:t>
              </a:r>
            </a:p>
          </p:txBody>
        </p:sp>
        <p:sp>
          <p:nvSpPr>
            <p:cNvPr id="67" name="文本框 66">
              <a:extLst>
                <a:ext uri="{FF2B5EF4-FFF2-40B4-BE49-F238E27FC236}">
                  <a16:creationId xmlns:a16="http://schemas.microsoft.com/office/drawing/2014/main" id="{F33820E7-9881-46A3-2662-474C2F96A738}"/>
                </a:ext>
              </a:extLst>
            </p:cNvPr>
            <p:cNvSpPr txBox="1"/>
            <p:nvPr/>
          </p:nvSpPr>
          <p:spPr>
            <a:xfrm>
              <a:off x="4958120" y="3291195"/>
              <a:ext cx="1253562" cy="2690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全密态数据处理</a:t>
              </a:r>
            </a:p>
          </p:txBody>
        </p:sp>
        <p:sp>
          <p:nvSpPr>
            <p:cNvPr id="68" name="矩形 67">
              <a:extLst>
                <a:ext uri="{FF2B5EF4-FFF2-40B4-BE49-F238E27FC236}">
                  <a16:creationId xmlns:a16="http://schemas.microsoft.com/office/drawing/2014/main" id="{825707AB-F9F0-9DDD-2D82-E16473AD0E31}"/>
                </a:ext>
              </a:extLst>
            </p:cNvPr>
            <p:cNvSpPr/>
            <p:nvPr/>
          </p:nvSpPr>
          <p:spPr>
            <a:xfrm>
              <a:off x="5034674" y="3630143"/>
              <a:ext cx="1154223" cy="279542"/>
            </a:xfrm>
            <a:prstGeom prst="rect">
              <a:avLst/>
            </a:prstGeom>
            <a:solidFill>
              <a:srgbClr val="5B9BD5">
                <a:lumMod val="40000"/>
                <a:lumOff val="60000"/>
              </a:srgbClr>
            </a:solidFill>
            <a:ln w="635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纯软密态查询</a:t>
              </a:r>
            </a:p>
          </p:txBody>
        </p:sp>
        <p:sp>
          <p:nvSpPr>
            <p:cNvPr id="69" name="矩形 68">
              <a:extLst>
                <a:ext uri="{FF2B5EF4-FFF2-40B4-BE49-F238E27FC236}">
                  <a16:creationId xmlns:a16="http://schemas.microsoft.com/office/drawing/2014/main" id="{FA4C2119-4D1C-6B92-B2B4-22ED6D7D31ED}"/>
                </a:ext>
              </a:extLst>
            </p:cNvPr>
            <p:cNvSpPr/>
            <p:nvPr/>
          </p:nvSpPr>
          <p:spPr>
            <a:xfrm>
              <a:off x="5023854" y="4012494"/>
              <a:ext cx="1165043" cy="279542"/>
            </a:xfrm>
            <a:prstGeom prst="rect">
              <a:avLst/>
            </a:prstGeom>
            <a:solidFill>
              <a:srgbClr val="5B9BD5">
                <a:lumMod val="40000"/>
                <a:lumOff val="60000"/>
              </a:srgbClr>
            </a:solidFill>
            <a:ln w="635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软硬融合密态</a:t>
              </a:r>
            </a:p>
          </p:txBody>
        </p:sp>
        <p:sp>
          <p:nvSpPr>
            <p:cNvPr id="70" name="矩形 69">
              <a:extLst>
                <a:ext uri="{FF2B5EF4-FFF2-40B4-BE49-F238E27FC236}">
                  <a16:creationId xmlns:a16="http://schemas.microsoft.com/office/drawing/2014/main" id="{DF1BDD39-EDD2-3F4F-E63D-3B12CF49E465}"/>
                </a:ext>
              </a:extLst>
            </p:cNvPr>
            <p:cNvSpPr/>
            <p:nvPr/>
          </p:nvSpPr>
          <p:spPr>
            <a:xfrm>
              <a:off x="6314687" y="3280295"/>
              <a:ext cx="1208382" cy="1100654"/>
            </a:xfrm>
            <a:prstGeom prst="rect">
              <a:avLst/>
            </a:prstGeom>
            <a:solidFill>
              <a:srgbClr val="ED7D31">
                <a:lumMod val="40000"/>
                <a:lumOff val="60000"/>
                <a:alpha val="20000"/>
              </a:srgbClr>
            </a:solidFill>
            <a:ln w="12700" cap="flat" cmpd="sng" algn="ctr">
              <a:noFill/>
              <a:prstDash val="solid"/>
              <a:miter lim="800000"/>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1" name="文本框 70">
              <a:extLst>
                <a:ext uri="{FF2B5EF4-FFF2-40B4-BE49-F238E27FC236}">
                  <a16:creationId xmlns:a16="http://schemas.microsoft.com/office/drawing/2014/main" id="{BB3B8236-E6DC-7E0B-EFF9-BFEE070B43AA}"/>
                </a:ext>
              </a:extLst>
            </p:cNvPr>
            <p:cNvSpPr txBox="1"/>
            <p:nvPr/>
          </p:nvSpPr>
          <p:spPr>
            <a:xfrm>
              <a:off x="6282961" y="3284242"/>
              <a:ext cx="1253562" cy="2690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防篡改数据处理</a:t>
              </a:r>
            </a:p>
          </p:txBody>
        </p:sp>
        <p:sp>
          <p:nvSpPr>
            <p:cNvPr id="72" name="矩形 71">
              <a:extLst>
                <a:ext uri="{FF2B5EF4-FFF2-40B4-BE49-F238E27FC236}">
                  <a16:creationId xmlns:a16="http://schemas.microsoft.com/office/drawing/2014/main" id="{32EC7607-258A-0172-11DA-53688607E512}"/>
                </a:ext>
              </a:extLst>
            </p:cNvPr>
            <p:cNvSpPr/>
            <p:nvPr/>
          </p:nvSpPr>
          <p:spPr>
            <a:xfrm>
              <a:off x="6368364" y="3623190"/>
              <a:ext cx="1100277" cy="279542"/>
            </a:xfrm>
            <a:prstGeom prst="rect">
              <a:avLst/>
            </a:prstGeom>
            <a:solidFill>
              <a:srgbClr val="5B9BD5">
                <a:lumMod val="40000"/>
                <a:lumOff val="60000"/>
              </a:srgbClr>
            </a:solidFill>
            <a:ln w="635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账本数据库</a:t>
              </a:r>
            </a:p>
          </p:txBody>
        </p:sp>
        <p:sp>
          <p:nvSpPr>
            <p:cNvPr id="73" name="矩形 72">
              <a:extLst>
                <a:ext uri="{FF2B5EF4-FFF2-40B4-BE49-F238E27FC236}">
                  <a16:creationId xmlns:a16="http://schemas.microsoft.com/office/drawing/2014/main" id="{5D5BBF6F-05D8-40F8-0204-9F919E20536B}"/>
                </a:ext>
              </a:extLst>
            </p:cNvPr>
            <p:cNvSpPr/>
            <p:nvPr/>
          </p:nvSpPr>
          <p:spPr>
            <a:xfrm>
              <a:off x="6368364" y="4005541"/>
              <a:ext cx="1100277" cy="279542"/>
            </a:xfrm>
            <a:prstGeom prst="rect">
              <a:avLst/>
            </a:prstGeom>
            <a:solidFill>
              <a:srgbClr val="5B9BD5">
                <a:lumMod val="40000"/>
                <a:lumOff val="60000"/>
              </a:srgbClr>
            </a:solidFill>
            <a:ln w="635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多中心防篡改</a:t>
              </a:r>
            </a:p>
          </p:txBody>
        </p:sp>
        <p:cxnSp>
          <p:nvCxnSpPr>
            <p:cNvPr id="74" name="直接箭头连接符 111">
              <a:extLst>
                <a:ext uri="{FF2B5EF4-FFF2-40B4-BE49-F238E27FC236}">
                  <a16:creationId xmlns:a16="http://schemas.microsoft.com/office/drawing/2014/main" id="{25684D07-01DA-1F78-F277-53C5B4193157}"/>
                </a:ext>
              </a:extLst>
            </p:cNvPr>
            <p:cNvCxnSpPr>
              <a:cxnSpLocks/>
            </p:cNvCxnSpPr>
            <p:nvPr/>
          </p:nvCxnSpPr>
          <p:spPr>
            <a:xfrm>
              <a:off x="6400790" y="2695341"/>
              <a:ext cx="0" cy="270153"/>
            </a:xfrm>
            <a:prstGeom prst="straightConnector1">
              <a:avLst/>
            </a:prstGeom>
            <a:noFill/>
            <a:ln w="6350" cap="flat" cmpd="sng" algn="ctr">
              <a:solidFill>
                <a:srgbClr val="C00000"/>
              </a:solidFill>
              <a:prstDash val="solid"/>
              <a:miter lim="800000"/>
              <a:tailEnd type="triangle"/>
            </a:ln>
            <a:effectLst/>
          </p:spPr>
        </p:cxnSp>
        <p:cxnSp>
          <p:nvCxnSpPr>
            <p:cNvPr id="75" name="直接箭头连接符 112">
              <a:extLst>
                <a:ext uri="{FF2B5EF4-FFF2-40B4-BE49-F238E27FC236}">
                  <a16:creationId xmlns:a16="http://schemas.microsoft.com/office/drawing/2014/main" id="{9B53D360-F4E1-9C5F-3BD8-C5A6652B6E97}"/>
                </a:ext>
              </a:extLst>
            </p:cNvPr>
            <p:cNvCxnSpPr>
              <a:cxnSpLocks/>
            </p:cNvCxnSpPr>
            <p:nvPr/>
          </p:nvCxnSpPr>
          <p:spPr>
            <a:xfrm flipV="1">
              <a:off x="7226137" y="2695341"/>
              <a:ext cx="0" cy="257964"/>
            </a:xfrm>
            <a:prstGeom prst="straightConnector1">
              <a:avLst/>
            </a:prstGeom>
            <a:noFill/>
            <a:ln w="6350" cap="flat" cmpd="sng" algn="ctr">
              <a:solidFill>
                <a:srgbClr val="C00000"/>
              </a:solidFill>
              <a:prstDash val="solid"/>
              <a:miter lim="800000"/>
              <a:tailEnd type="triangle"/>
            </a:ln>
            <a:effectLst/>
          </p:spPr>
        </p:cxnSp>
        <p:sp>
          <p:nvSpPr>
            <p:cNvPr id="76" name="矩形 75">
              <a:extLst>
                <a:ext uri="{FF2B5EF4-FFF2-40B4-BE49-F238E27FC236}">
                  <a16:creationId xmlns:a16="http://schemas.microsoft.com/office/drawing/2014/main" id="{A82C92F5-A321-925E-14D5-4741DA524BF2}"/>
                </a:ext>
              </a:extLst>
            </p:cNvPr>
            <p:cNvSpPr/>
            <p:nvPr/>
          </p:nvSpPr>
          <p:spPr>
            <a:xfrm flipH="1">
              <a:off x="4981390" y="4471061"/>
              <a:ext cx="1211247" cy="265526"/>
            </a:xfrm>
            <a:prstGeom prst="rect">
              <a:avLst/>
            </a:prstGeom>
            <a:solidFill>
              <a:srgbClr val="44546A">
                <a:lumMod val="60000"/>
                <a:lumOff val="40000"/>
                <a:alpha val="20000"/>
              </a:srgbClr>
            </a:solidFill>
            <a:ln w="12700" cap="flat" cmpd="sng" algn="ctr">
              <a:noFill/>
              <a:prstDash val="solid"/>
              <a:miter lim="800000"/>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安全认证</a:t>
              </a:r>
            </a:p>
          </p:txBody>
        </p:sp>
        <p:sp>
          <p:nvSpPr>
            <p:cNvPr id="77" name="矩形 76">
              <a:extLst>
                <a:ext uri="{FF2B5EF4-FFF2-40B4-BE49-F238E27FC236}">
                  <a16:creationId xmlns:a16="http://schemas.microsoft.com/office/drawing/2014/main" id="{2EFE4C72-A6EB-57F3-4163-24D3C8B61589}"/>
                </a:ext>
              </a:extLst>
            </p:cNvPr>
            <p:cNvSpPr/>
            <p:nvPr/>
          </p:nvSpPr>
          <p:spPr>
            <a:xfrm flipH="1">
              <a:off x="4981390" y="4775416"/>
              <a:ext cx="1211247" cy="265526"/>
            </a:xfrm>
            <a:prstGeom prst="rect">
              <a:avLst/>
            </a:prstGeom>
            <a:solidFill>
              <a:srgbClr val="44546A">
                <a:lumMod val="60000"/>
                <a:lumOff val="40000"/>
                <a:alpha val="20000"/>
              </a:srgbClr>
            </a:solidFill>
            <a:ln w="12700" cap="flat" cmpd="sng" algn="ctr">
              <a:noFill/>
              <a:prstDash val="solid"/>
              <a:miter lim="800000"/>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访问控制</a:t>
              </a:r>
            </a:p>
          </p:txBody>
        </p:sp>
        <p:cxnSp>
          <p:nvCxnSpPr>
            <p:cNvPr id="78" name="直接箭头连接符 116">
              <a:extLst>
                <a:ext uri="{FF2B5EF4-FFF2-40B4-BE49-F238E27FC236}">
                  <a16:creationId xmlns:a16="http://schemas.microsoft.com/office/drawing/2014/main" id="{EFCA5851-50DF-8B4F-695D-FEC8FEA6370C}"/>
                </a:ext>
              </a:extLst>
            </p:cNvPr>
            <p:cNvCxnSpPr>
              <a:cxnSpLocks/>
            </p:cNvCxnSpPr>
            <p:nvPr/>
          </p:nvCxnSpPr>
          <p:spPr>
            <a:xfrm>
              <a:off x="6803271" y="5117225"/>
              <a:ext cx="0" cy="270153"/>
            </a:xfrm>
            <a:prstGeom prst="straightConnector1">
              <a:avLst/>
            </a:prstGeom>
            <a:noFill/>
            <a:ln w="6350" cap="flat" cmpd="sng" algn="ctr">
              <a:solidFill>
                <a:srgbClr val="C00000"/>
              </a:solidFill>
              <a:prstDash val="solid"/>
              <a:miter lim="800000"/>
              <a:tailEnd type="triangle"/>
            </a:ln>
            <a:effectLst/>
          </p:spPr>
        </p:cxnSp>
        <p:sp>
          <p:nvSpPr>
            <p:cNvPr id="79" name="矩形 78">
              <a:extLst>
                <a:ext uri="{FF2B5EF4-FFF2-40B4-BE49-F238E27FC236}">
                  <a16:creationId xmlns:a16="http://schemas.microsoft.com/office/drawing/2014/main" id="{41FECB5B-D4B5-7078-CF00-363E403661ED}"/>
                </a:ext>
              </a:extLst>
            </p:cNvPr>
            <p:cNvSpPr/>
            <p:nvPr/>
          </p:nvSpPr>
          <p:spPr>
            <a:xfrm flipH="1">
              <a:off x="6287291" y="4464083"/>
              <a:ext cx="1211247" cy="265526"/>
            </a:xfrm>
            <a:prstGeom prst="rect">
              <a:avLst/>
            </a:prstGeom>
            <a:solidFill>
              <a:srgbClr val="44546A">
                <a:lumMod val="60000"/>
                <a:lumOff val="40000"/>
                <a:alpha val="20000"/>
              </a:srgbClr>
            </a:solidFill>
            <a:ln w="12700" cap="flat" cmpd="sng" algn="ctr">
              <a:noFill/>
              <a:prstDash val="solid"/>
              <a:miter lim="800000"/>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数据脱敏</a:t>
              </a:r>
            </a:p>
          </p:txBody>
        </p:sp>
        <p:sp>
          <p:nvSpPr>
            <p:cNvPr id="80" name="矩形 79">
              <a:extLst>
                <a:ext uri="{FF2B5EF4-FFF2-40B4-BE49-F238E27FC236}">
                  <a16:creationId xmlns:a16="http://schemas.microsoft.com/office/drawing/2014/main" id="{C05E1CDD-C308-A7AC-8E60-AC0F74829526}"/>
                </a:ext>
              </a:extLst>
            </p:cNvPr>
            <p:cNvSpPr/>
            <p:nvPr/>
          </p:nvSpPr>
          <p:spPr>
            <a:xfrm flipH="1">
              <a:off x="6287291" y="4768438"/>
              <a:ext cx="1211247" cy="265526"/>
            </a:xfrm>
            <a:prstGeom prst="rect">
              <a:avLst/>
            </a:prstGeom>
            <a:solidFill>
              <a:srgbClr val="44546A">
                <a:lumMod val="60000"/>
                <a:lumOff val="40000"/>
                <a:alpha val="20000"/>
              </a:srgbClr>
            </a:solidFill>
            <a:ln w="12700" cap="flat" cmpd="sng" algn="ctr">
              <a:noFill/>
              <a:prstDash val="solid"/>
              <a:miter lim="800000"/>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透明加密</a:t>
              </a:r>
            </a:p>
          </p:txBody>
        </p:sp>
        <p:sp>
          <p:nvSpPr>
            <p:cNvPr id="81" name="矩形 80">
              <a:extLst>
                <a:ext uri="{FF2B5EF4-FFF2-40B4-BE49-F238E27FC236}">
                  <a16:creationId xmlns:a16="http://schemas.microsoft.com/office/drawing/2014/main" id="{36C9A0EB-3171-C6CE-2292-85F0659B7E83}"/>
                </a:ext>
              </a:extLst>
            </p:cNvPr>
            <p:cNvSpPr/>
            <p:nvPr/>
          </p:nvSpPr>
          <p:spPr>
            <a:xfrm flipH="1">
              <a:off x="7587530" y="4471061"/>
              <a:ext cx="1211247" cy="265526"/>
            </a:xfrm>
            <a:prstGeom prst="rect">
              <a:avLst/>
            </a:prstGeom>
            <a:solidFill>
              <a:srgbClr val="44546A">
                <a:lumMod val="60000"/>
                <a:lumOff val="40000"/>
                <a:alpha val="20000"/>
              </a:srgb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审计机制</a:t>
              </a:r>
            </a:p>
          </p:txBody>
        </p:sp>
        <p:sp>
          <p:nvSpPr>
            <p:cNvPr id="82" name="矩形 81">
              <a:extLst>
                <a:ext uri="{FF2B5EF4-FFF2-40B4-BE49-F238E27FC236}">
                  <a16:creationId xmlns:a16="http://schemas.microsoft.com/office/drawing/2014/main" id="{C237C749-7AF9-0899-CE65-DEFA0345824B}"/>
                </a:ext>
              </a:extLst>
            </p:cNvPr>
            <p:cNvSpPr/>
            <p:nvPr/>
          </p:nvSpPr>
          <p:spPr>
            <a:xfrm flipH="1">
              <a:off x="7587530" y="4775416"/>
              <a:ext cx="1211247" cy="265526"/>
            </a:xfrm>
            <a:prstGeom prst="rect">
              <a:avLst/>
            </a:prstGeom>
            <a:solidFill>
              <a:srgbClr val="44546A">
                <a:lumMod val="60000"/>
                <a:lumOff val="40000"/>
                <a:alpha val="20000"/>
              </a:srgbClr>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第三方认证</a:t>
              </a:r>
            </a:p>
          </p:txBody>
        </p:sp>
        <p:sp>
          <p:nvSpPr>
            <p:cNvPr id="83" name="椭圆 82">
              <a:extLst>
                <a:ext uri="{FF2B5EF4-FFF2-40B4-BE49-F238E27FC236}">
                  <a16:creationId xmlns:a16="http://schemas.microsoft.com/office/drawing/2014/main" id="{5B081829-5C7F-A188-A398-087E23577458}"/>
                </a:ext>
              </a:extLst>
            </p:cNvPr>
            <p:cNvSpPr/>
            <p:nvPr/>
          </p:nvSpPr>
          <p:spPr>
            <a:xfrm>
              <a:off x="6132034" y="3165708"/>
              <a:ext cx="308261" cy="213606"/>
            </a:xfrm>
            <a:prstGeom prst="ellipse">
              <a:avLst/>
            </a:prstGeom>
            <a:solidFill>
              <a:srgbClr val="7030A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4" name="椭圆 83">
              <a:extLst>
                <a:ext uri="{FF2B5EF4-FFF2-40B4-BE49-F238E27FC236}">
                  <a16:creationId xmlns:a16="http://schemas.microsoft.com/office/drawing/2014/main" id="{41B63575-1360-FECF-A498-2D546FFAA140}"/>
                </a:ext>
              </a:extLst>
            </p:cNvPr>
            <p:cNvSpPr/>
            <p:nvPr/>
          </p:nvSpPr>
          <p:spPr>
            <a:xfrm>
              <a:off x="7507881" y="3165708"/>
              <a:ext cx="308261" cy="213606"/>
            </a:xfrm>
            <a:prstGeom prst="ellipse">
              <a:avLst/>
            </a:prstGeom>
            <a:solidFill>
              <a:srgbClr val="7030A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3</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5" name="椭圆 84">
              <a:extLst>
                <a:ext uri="{FF2B5EF4-FFF2-40B4-BE49-F238E27FC236}">
                  <a16:creationId xmlns:a16="http://schemas.microsoft.com/office/drawing/2014/main" id="{A463C40A-44A3-D373-F445-8CB538761B9E}"/>
                </a:ext>
              </a:extLst>
            </p:cNvPr>
            <p:cNvSpPr/>
            <p:nvPr/>
          </p:nvSpPr>
          <p:spPr>
            <a:xfrm>
              <a:off x="4850107" y="3165708"/>
              <a:ext cx="308261" cy="213606"/>
            </a:xfrm>
            <a:prstGeom prst="ellipse">
              <a:avLst/>
            </a:prstGeom>
            <a:solidFill>
              <a:srgbClr val="7030A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1</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131369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hape18">
            <a:extLst>
              <a:ext uri="{FF2B5EF4-FFF2-40B4-BE49-F238E27FC236}">
                <a16:creationId xmlns:a16="http://schemas.microsoft.com/office/drawing/2014/main" id="{644FD423-2E42-4F5D-8496-FD1466E464C1}"/>
              </a:ext>
            </a:extLst>
          </p:cNvPr>
          <p:cNvSpPr/>
          <p:nvPr/>
        </p:nvSpPr>
        <p:spPr>
          <a:xfrm>
            <a:off x="329565" y="863301"/>
            <a:ext cx="6133045" cy="5754353"/>
          </a:xfrm>
          <a:prstGeom prst="roundRect">
            <a:avLst>
              <a:gd name="adj" fmla="val 11904"/>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35" name="Shape6">
            <a:extLst>
              <a:ext uri="{FF2B5EF4-FFF2-40B4-BE49-F238E27FC236}">
                <a16:creationId xmlns:a16="http://schemas.microsoft.com/office/drawing/2014/main" id="{82D12675-44BA-4A12-95E2-53CE42E365F2}"/>
              </a:ext>
            </a:extLst>
          </p:cNvPr>
          <p:cNvSpPr/>
          <p:nvPr/>
        </p:nvSpPr>
        <p:spPr>
          <a:xfrm>
            <a:off x="6619875" y="814576"/>
            <a:ext cx="5334000" cy="5891024"/>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39" name="Shape6">
            <a:extLst>
              <a:ext uri="{FF2B5EF4-FFF2-40B4-BE49-F238E27FC236}">
                <a16:creationId xmlns:a16="http://schemas.microsoft.com/office/drawing/2014/main" id="{2BB58945-69A6-42E9-96FF-DC536AE97366}"/>
              </a:ext>
            </a:extLst>
          </p:cNvPr>
          <p:cNvSpPr/>
          <p:nvPr/>
        </p:nvSpPr>
        <p:spPr>
          <a:xfrm>
            <a:off x="6695334" y="911148"/>
            <a:ext cx="5138621" cy="5689611"/>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91</a:t>
            </a:fld>
            <a:endParaRPr lang="zh-CN" altLang="en-US">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kumimoji="1" lang="en-US" altLang="zh-CN" dirty="0" err="1">
                <a:latin typeface="Microsoft YaHei" panose="020B0503020204020204" pitchFamily="34" charset="-122"/>
                <a:ea typeface="Microsoft YaHei" panose="020B0503020204020204" pitchFamily="34" charset="-122"/>
              </a:rPr>
              <a:t>GaussDB</a:t>
            </a:r>
            <a:r>
              <a:rPr lang="zh-CN" altLang="en-US" dirty="0">
                <a:latin typeface="微软雅黑" panose="020B0503020204020204" pitchFamily="34" charset="-122"/>
                <a:ea typeface="微软雅黑" panose="020B0503020204020204" pitchFamily="34" charset="-122"/>
              </a:rPr>
              <a:t>数据加密</a:t>
            </a:r>
            <a:endParaRPr kumimoji="1" lang="zh-CN" altLang="en-US" dirty="0">
              <a:latin typeface="微软雅黑" panose="020B0503020204020204" pitchFamily="34" charset="-122"/>
              <a:ea typeface="微软雅黑" panose="020B0503020204020204" pitchFamily="34" charset="-122"/>
            </a:endParaRPr>
          </a:p>
        </p:txBody>
      </p:sp>
      <p:sp>
        <p:nvSpPr>
          <p:cNvPr id="9" name="内容占位符 2"/>
          <p:cNvSpPr>
            <a:spLocks noGrp="1"/>
          </p:cNvSpPr>
          <p:nvPr>
            <p:ph idx="1"/>
          </p:nvPr>
        </p:nvSpPr>
        <p:spPr>
          <a:xfrm>
            <a:off x="588536" y="817070"/>
            <a:ext cx="6095259" cy="5388562"/>
          </a:xfrm>
        </p:spPr>
        <p:txBody>
          <a:bodyPr/>
          <a:lstStyle/>
          <a:p>
            <a:pPr>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数据加密</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数据经过加密后以密文形式存储</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数据脱敏</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对敏感信息进行特殊处理，掩盖敏感数据</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主要使用动态脱敏技术</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透明加密</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全程加密更好地保护静态存储的数据</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防止第三方人员绕过认证机制</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数据库密钥由系统密钥管理系统生成</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数据库密钥密文以文件存储于数据库系统中</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Arial" panose="020B0604020202020204" pitchFamily="34" charset="0"/>
              </a:rPr>
              <a:t>数据进入到数据库系统后一直出于加密状态</a:t>
            </a:r>
            <a:endParaRPr lang="en-US" altLang="zh-CN" sz="2000" dirty="0">
              <a:latin typeface="微软雅黑" panose="020B0503020204020204" pitchFamily="34" charset="-122"/>
              <a:ea typeface="微软雅黑" panose="020B0503020204020204" pitchFamily="34" charset="-122"/>
              <a:cs typeface="Arial" panose="020B0604020202020204" pitchFamily="34" charset="0"/>
            </a:endParaRPr>
          </a:p>
          <a:p>
            <a:pPr lvl="1">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a:p>
            <a:pPr lvl="1">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5" name="组合 4"/>
          <p:cNvGrpSpPr/>
          <p:nvPr/>
        </p:nvGrpSpPr>
        <p:grpSpPr>
          <a:xfrm>
            <a:off x="7119946" y="1000418"/>
            <a:ext cx="4316029" cy="5296473"/>
            <a:chOff x="7511506" y="1044374"/>
            <a:chExt cx="4316029" cy="5296473"/>
          </a:xfrm>
        </p:grpSpPr>
        <p:sp>
          <p:nvSpPr>
            <p:cNvPr id="6" name="矩形: 圆角 5"/>
            <p:cNvSpPr/>
            <p:nvPr/>
          </p:nvSpPr>
          <p:spPr bwMode="auto">
            <a:xfrm>
              <a:off x="9867396" y="1044374"/>
              <a:ext cx="1960139" cy="5296473"/>
            </a:xfrm>
            <a:prstGeom prst="roundRect">
              <a:avLst>
                <a:gd name="adj" fmla="val 8233"/>
              </a:avLst>
            </a:prstGeom>
            <a:noFill/>
            <a:ln w="190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3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0027518" y="1311787"/>
              <a:ext cx="1602057" cy="338554"/>
            </a:xfrm>
            <a:prstGeom prst="rect">
              <a:avLst/>
            </a:prstGeom>
            <a:noFill/>
            <a:ln>
              <a:solidFill>
                <a:schemeClr val="tx1"/>
              </a:solidFill>
            </a:ln>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DML</a:t>
              </a:r>
              <a:r>
                <a:rPr lang="zh-CN" altLang="en-US" sz="1600" dirty="0">
                  <a:latin typeface="微软雅黑" panose="020B0503020204020204" pitchFamily="34" charset="-122"/>
                  <a:ea typeface="微软雅黑" panose="020B0503020204020204" pitchFamily="34" charset="-122"/>
                </a:rPr>
                <a:t>请求</a:t>
              </a:r>
            </a:p>
          </p:txBody>
        </p:sp>
        <p:sp>
          <p:nvSpPr>
            <p:cNvPr id="10" name="文本框 9"/>
            <p:cNvSpPr txBox="1"/>
            <p:nvPr/>
          </p:nvSpPr>
          <p:spPr>
            <a:xfrm>
              <a:off x="10027518" y="1939120"/>
              <a:ext cx="1602057" cy="584775"/>
            </a:xfrm>
            <a:prstGeom prst="rect">
              <a:avLst/>
            </a:prstGeom>
            <a:noFill/>
            <a:ln>
              <a:solidFill>
                <a:schemeClr val="tx1"/>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解析、查询、重写、生成</a:t>
              </a:r>
            </a:p>
          </p:txBody>
        </p:sp>
        <p:sp>
          <p:nvSpPr>
            <p:cNvPr id="12" name="文本框 11"/>
            <p:cNvSpPr txBox="1"/>
            <p:nvPr/>
          </p:nvSpPr>
          <p:spPr>
            <a:xfrm>
              <a:off x="10027518" y="2843452"/>
              <a:ext cx="1602057" cy="338554"/>
            </a:xfrm>
            <a:prstGeom prst="rect">
              <a:avLst/>
            </a:prstGeom>
            <a:noFill/>
            <a:ln>
              <a:solidFill>
                <a:schemeClr val="tx1"/>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执行计划</a:t>
              </a:r>
            </a:p>
          </p:txBody>
        </p:sp>
        <p:sp>
          <p:nvSpPr>
            <p:cNvPr id="13" name="文本框 12"/>
            <p:cNvSpPr txBox="1"/>
            <p:nvPr/>
          </p:nvSpPr>
          <p:spPr>
            <a:xfrm>
              <a:off x="10027518" y="3470785"/>
              <a:ext cx="1602057" cy="338554"/>
            </a:xfrm>
            <a:prstGeom prst="rect">
              <a:avLst/>
            </a:prstGeom>
            <a:noFill/>
            <a:ln>
              <a:solidFill>
                <a:schemeClr val="tx1"/>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调用存储引擎</a:t>
              </a:r>
            </a:p>
          </p:txBody>
        </p:sp>
        <p:sp>
          <p:nvSpPr>
            <p:cNvPr id="14" name="文本框 13"/>
            <p:cNvSpPr txBox="1"/>
            <p:nvPr/>
          </p:nvSpPr>
          <p:spPr>
            <a:xfrm>
              <a:off x="10027518" y="4098118"/>
              <a:ext cx="1602057" cy="584775"/>
            </a:xfrm>
            <a:prstGeom prst="rect">
              <a:avLst/>
            </a:prstGeom>
            <a:noFill/>
            <a:ln>
              <a:solidFill>
                <a:schemeClr val="tx1"/>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选择加密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解密算法</a:t>
              </a:r>
            </a:p>
          </p:txBody>
        </p:sp>
        <p:sp>
          <p:nvSpPr>
            <p:cNvPr id="15" name="文本框 14"/>
            <p:cNvSpPr txBox="1"/>
            <p:nvPr/>
          </p:nvSpPr>
          <p:spPr>
            <a:xfrm>
              <a:off x="10027518" y="5002450"/>
              <a:ext cx="1602057" cy="584775"/>
            </a:xfrm>
            <a:prstGeom prst="rect">
              <a:avLst/>
            </a:prstGeom>
            <a:noFill/>
            <a:ln>
              <a:solidFill>
                <a:schemeClr val="tx1"/>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执行加密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解密运算</a:t>
              </a:r>
            </a:p>
          </p:txBody>
        </p:sp>
        <p:sp>
          <p:nvSpPr>
            <p:cNvPr id="16" name="文本框 15"/>
            <p:cNvSpPr txBox="1"/>
            <p:nvPr/>
          </p:nvSpPr>
          <p:spPr>
            <a:xfrm>
              <a:off x="10031347" y="5906783"/>
              <a:ext cx="1602057" cy="338554"/>
            </a:xfrm>
            <a:prstGeom prst="rect">
              <a:avLst/>
            </a:prstGeom>
            <a:noFill/>
            <a:ln>
              <a:solidFill>
                <a:schemeClr val="tx1"/>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返回结果</a:t>
              </a:r>
            </a:p>
          </p:txBody>
        </p:sp>
        <p:cxnSp>
          <p:nvCxnSpPr>
            <p:cNvPr id="17" name="直接箭头连接符 16"/>
            <p:cNvCxnSpPr>
              <a:stCxn id="8" idx="2"/>
              <a:endCxn id="10" idx="0"/>
            </p:cNvCxnSpPr>
            <p:nvPr/>
          </p:nvCxnSpPr>
          <p:spPr bwMode="auto">
            <a:xfrm>
              <a:off x="10828547" y="1650341"/>
              <a:ext cx="0" cy="288779"/>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a:stCxn id="10" idx="2"/>
              <a:endCxn id="12" idx="0"/>
            </p:cNvCxnSpPr>
            <p:nvPr/>
          </p:nvCxnSpPr>
          <p:spPr bwMode="auto">
            <a:xfrm>
              <a:off x="10828547" y="2523895"/>
              <a:ext cx="0" cy="319557"/>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p:cNvCxnSpPr>
              <a:stCxn id="12" idx="2"/>
              <a:endCxn id="13" idx="0"/>
            </p:cNvCxnSpPr>
            <p:nvPr/>
          </p:nvCxnSpPr>
          <p:spPr bwMode="auto">
            <a:xfrm>
              <a:off x="10828547" y="3182006"/>
              <a:ext cx="0" cy="288779"/>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p:cNvCxnSpPr>
              <a:stCxn id="13" idx="2"/>
              <a:endCxn id="14" idx="0"/>
            </p:cNvCxnSpPr>
            <p:nvPr/>
          </p:nvCxnSpPr>
          <p:spPr bwMode="auto">
            <a:xfrm>
              <a:off x="10828547" y="3809339"/>
              <a:ext cx="0" cy="288779"/>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p:cNvCxnSpPr>
              <a:stCxn id="14" idx="2"/>
              <a:endCxn id="15" idx="0"/>
            </p:cNvCxnSpPr>
            <p:nvPr/>
          </p:nvCxnSpPr>
          <p:spPr bwMode="auto">
            <a:xfrm>
              <a:off x="10828547" y="4682893"/>
              <a:ext cx="0" cy="319557"/>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a:stCxn id="15" idx="2"/>
              <a:endCxn id="16" idx="0"/>
            </p:cNvCxnSpPr>
            <p:nvPr/>
          </p:nvCxnSpPr>
          <p:spPr bwMode="auto">
            <a:xfrm>
              <a:off x="10828547" y="5587225"/>
              <a:ext cx="3829" cy="31955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8" name="矩形: 圆角 27"/>
            <p:cNvSpPr/>
            <p:nvPr/>
          </p:nvSpPr>
          <p:spPr bwMode="auto">
            <a:xfrm>
              <a:off x="7511506" y="1044374"/>
              <a:ext cx="1930949" cy="4862409"/>
            </a:xfrm>
            <a:prstGeom prst="roundRect">
              <a:avLst>
                <a:gd name="adj" fmla="val 8233"/>
              </a:avLst>
            </a:prstGeom>
            <a:noFill/>
            <a:ln w="19050"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3200" b="0"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p:txBody>
        </p:sp>
        <p:sp>
          <p:nvSpPr>
            <p:cNvPr id="29" name="文本框 28"/>
            <p:cNvSpPr txBox="1"/>
            <p:nvPr/>
          </p:nvSpPr>
          <p:spPr>
            <a:xfrm>
              <a:off x="7696170" y="1311787"/>
              <a:ext cx="1602057" cy="584775"/>
            </a:xfrm>
            <a:prstGeom prst="rect">
              <a:avLst/>
            </a:prstGeom>
            <a:noFill/>
            <a:ln>
              <a:solidFill>
                <a:schemeClr val="tx1"/>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检查密钥记录文件</a:t>
              </a:r>
            </a:p>
          </p:txBody>
        </p:sp>
        <p:sp>
          <p:nvSpPr>
            <p:cNvPr id="30" name="文本框 29"/>
            <p:cNvSpPr txBox="1"/>
            <p:nvPr/>
          </p:nvSpPr>
          <p:spPr>
            <a:xfrm>
              <a:off x="7696170" y="2680507"/>
              <a:ext cx="1602057" cy="338554"/>
            </a:xfrm>
            <a:prstGeom prst="rect">
              <a:avLst/>
            </a:prstGeom>
            <a:noFill/>
            <a:ln>
              <a:solidFill>
                <a:schemeClr val="tx1"/>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获取密钥</a:t>
              </a:r>
            </a:p>
          </p:txBody>
        </p:sp>
        <p:sp>
          <p:nvSpPr>
            <p:cNvPr id="31" name="文本框 30"/>
            <p:cNvSpPr txBox="1"/>
            <p:nvPr/>
          </p:nvSpPr>
          <p:spPr>
            <a:xfrm>
              <a:off x="7696170" y="3772228"/>
              <a:ext cx="1602057" cy="584775"/>
            </a:xfrm>
            <a:prstGeom prst="rect">
              <a:avLst/>
            </a:prstGeom>
            <a:noFill/>
            <a:ln>
              <a:solidFill>
                <a:schemeClr val="tx1"/>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检查密钥正确性</a:t>
              </a:r>
            </a:p>
          </p:txBody>
        </p:sp>
        <p:sp>
          <p:nvSpPr>
            <p:cNvPr id="32" name="文本框 31"/>
            <p:cNvSpPr txBox="1"/>
            <p:nvPr/>
          </p:nvSpPr>
          <p:spPr>
            <a:xfrm>
              <a:off x="7696170" y="5128249"/>
              <a:ext cx="1602057" cy="338554"/>
            </a:xfrm>
            <a:prstGeom prst="rect">
              <a:avLst/>
            </a:prstGeom>
            <a:noFill/>
            <a:ln>
              <a:solidFill>
                <a:schemeClr val="tx1"/>
              </a:solidFill>
            </a:ln>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数据库密钥</a:t>
              </a:r>
            </a:p>
          </p:txBody>
        </p:sp>
        <p:cxnSp>
          <p:nvCxnSpPr>
            <p:cNvPr id="36" name="直接箭头连接符 35"/>
            <p:cNvCxnSpPr>
              <a:stCxn id="29" idx="2"/>
              <a:endCxn id="30" idx="0"/>
            </p:cNvCxnSpPr>
            <p:nvPr/>
          </p:nvCxnSpPr>
          <p:spPr bwMode="auto">
            <a:xfrm>
              <a:off x="8497199" y="1896562"/>
              <a:ext cx="0" cy="783945"/>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p:cNvCxnSpPr>
              <a:stCxn id="30" idx="2"/>
              <a:endCxn id="31" idx="0"/>
            </p:cNvCxnSpPr>
            <p:nvPr/>
          </p:nvCxnSpPr>
          <p:spPr bwMode="auto">
            <a:xfrm>
              <a:off x="8497199" y="3019061"/>
              <a:ext cx="0" cy="753167"/>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a:stCxn id="31" idx="2"/>
              <a:endCxn id="32" idx="0"/>
            </p:cNvCxnSpPr>
            <p:nvPr/>
          </p:nvCxnSpPr>
          <p:spPr bwMode="auto">
            <a:xfrm>
              <a:off x="8497199" y="4357003"/>
              <a:ext cx="0" cy="771246"/>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p:cNvCxnSpPr>
              <a:stCxn id="32" idx="3"/>
              <a:endCxn id="15" idx="1"/>
            </p:cNvCxnSpPr>
            <p:nvPr/>
          </p:nvCxnSpPr>
          <p:spPr bwMode="auto">
            <a:xfrm flipV="1">
              <a:off x="9298227" y="5294838"/>
              <a:ext cx="729291" cy="268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grpSp>
      <p:sp>
        <p:nvSpPr>
          <p:cNvPr id="4" name="页脚占位符 3"/>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F905745-5853-9107-3D9E-09BED120B9C1}"/>
              </a:ext>
            </a:extLst>
          </p:cNvPr>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92</a:t>
            </a:fld>
            <a:endParaRPr lang="zh-CN" altLang="en-US">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2DEA7ECD-9600-BF27-A839-71D8D2A01915}"/>
              </a:ext>
            </a:extLst>
          </p:cNvPr>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全密态</a:t>
            </a:r>
          </a:p>
        </p:txBody>
      </p:sp>
      <p:sp>
        <p:nvSpPr>
          <p:cNvPr id="5" name="页脚占位符 4">
            <a:extLst>
              <a:ext uri="{FF2B5EF4-FFF2-40B4-BE49-F238E27FC236}">
                <a16:creationId xmlns:a16="http://schemas.microsoft.com/office/drawing/2014/main" id="{A0AC0F2C-006C-F655-EA46-89F1D322EC6B}"/>
              </a:ext>
            </a:extLst>
          </p:cNvPr>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127E95FB-C777-D6AD-EC1D-B8B38DE9C389}"/>
              </a:ext>
            </a:extLst>
          </p:cNvPr>
          <p:cNvGrpSpPr/>
          <p:nvPr/>
        </p:nvGrpSpPr>
        <p:grpSpPr>
          <a:xfrm>
            <a:off x="5064819" y="1342389"/>
            <a:ext cx="6658478" cy="4603718"/>
            <a:chOff x="-249507" y="1355593"/>
            <a:chExt cx="10412043" cy="5124975"/>
          </a:xfrm>
        </p:grpSpPr>
        <p:grpSp>
          <p:nvGrpSpPr>
            <p:cNvPr id="7" name="组合 6">
              <a:extLst>
                <a:ext uri="{FF2B5EF4-FFF2-40B4-BE49-F238E27FC236}">
                  <a16:creationId xmlns:a16="http://schemas.microsoft.com/office/drawing/2014/main" id="{100AA766-115A-40F7-C2C7-74D685726768}"/>
                </a:ext>
              </a:extLst>
            </p:cNvPr>
            <p:cNvGrpSpPr/>
            <p:nvPr/>
          </p:nvGrpSpPr>
          <p:grpSpPr>
            <a:xfrm>
              <a:off x="3335297" y="2104742"/>
              <a:ext cx="1806584" cy="1061192"/>
              <a:chOff x="1731579" y="2719409"/>
              <a:chExt cx="2870353" cy="1503897"/>
            </a:xfrm>
            <a:solidFill>
              <a:schemeClr val="bg1">
                <a:lumMod val="20000"/>
                <a:lumOff val="80000"/>
              </a:schemeClr>
            </a:solidFill>
          </p:grpSpPr>
          <p:sp>
            <p:nvSpPr>
              <p:cNvPr id="38" name="矩形 37">
                <a:extLst>
                  <a:ext uri="{FF2B5EF4-FFF2-40B4-BE49-F238E27FC236}">
                    <a16:creationId xmlns:a16="http://schemas.microsoft.com/office/drawing/2014/main" id="{EA387361-F1B5-BF63-3EE4-3A0599B0268F}"/>
                  </a:ext>
                </a:extLst>
              </p:cNvPr>
              <p:cNvSpPr/>
              <p:nvPr/>
            </p:nvSpPr>
            <p:spPr>
              <a:xfrm>
                <a:off x="1731579" y="2719409"/>
                <a:ext cx="2870343" cy="633453"/>
              </a:xfrm>
              <a:prstGeom prst="rect">
                <a:avLst/>
              </a:prstGeom>
              <a:solidFill>
                <a:schemeClr val="accent5">
                  <a:lumMod val="75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libpq</a:t>
                </a: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协议</a:t>
                </a:r>
              </a:p>
            </p:txBody>
          </p:sp>
          <p:sp>
            <p:nvSpPr>
              <p:cNvPr id="39" name="矩形 38">
                <a:extLst>
                  <a:ext uri="{FF2B5EF4-FFF2-40B4-BE49-F238E27FC236}">
                    <a16:creationId xmlns:a16="http://schemas.microsoft.com/office/drawing/2014/main" id="{C16B192A-2072-6901-F9B5-C16A577C5F40}"/>
                  </a:ext>
                </a:extLst>
              </p:cNvPr>
              <p:cNvSpPr/>
              <p:nvPr/>
            </p:nvSpPr>
            <p:spPr>
              <a:xfrm>
                <a:off x="1731579" y="3566103"/>
                <a:ext cx="2870353" cy="657203"/>
              </a:xfrm>
              <a:prstGeom prst="rect">
                <a:avLst/>
              </a:prstGeom>
              <a:solidFill>
                <a:schemeClr val="accent5">
                  <a:lumMod val="75000"/>
                </a:schemeClr>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Client KMS</a:t>
                </a: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8" name="矩形 7">
              <a:extLst>
                <a:ext uri="{FF2B5EF4-FFF2-40B4-BE49-F238E27FC236}">
                  <a16:creationId xmlns:a16="http://schemas.microsoft.com/office/drawing/2014/main" id="{8C913762-E75E-C044-4277-4B783D56E35A}"/>
                </a:ext>
              </a:extLst>
            </p:cNvPr>
            <p:cNvSpPr/>
            <p:nvPr/>
          </p:nvSpPr>
          <p:spPr>
            <a:xfrm>
              <a:off x="3603551" y="4472793"/>
              <a:ext cx="1517569" cy="463597"/>
            </a:xfrm>
            <a:prstGeom prst="rect">
              <a:avLst/>
            </a:prstGeom>
            <a:solidFill>
              <a:srgbClr val="BDD8EE"/>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REE</a:t>
              </a:r>
            </a:p>
            <a:p>
              <a:pPr algn="ctr"/>
              <a:r>
                <a:rPr lang="zh-CN" altLang="en-US" sz="1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000" b="1" dirty="0" err="1">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ciphertext</a:t>
              </a:r>
              <a:r>
                <a:rPr lang="zh-CN" altLang="en-US" sz="1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9" name="矩形 8">
              <a:extLst>
                <a:ext uri="{FF2B5EF4-FFF2-40B4-BE49-F238E27FC236}">
                  <a16:creationId xmlns:a16="http://schemas.microsoft.com/office/drawing/2014/main" id="{1C2EF2CB-6096-039B-D320-C519897892C5}"/>
                </a:ext>
              </a:extLst>
            </p:cNvPr>
            <p:cNvSpPr/>
            <p:nvPr/>
          </p:nvSpPr>
          <p:spPr>
            <a:xfrm>
              <a:off x="1654955" y="1355593"/>
              <a:ext cx="5193799" cy="616725"/>
            </a:xfrm>
            <a:prstGeom prst="rect">
              <a:avLst/>
            </a:prstGeom>
          </p:spPr>
          <p:txBody>
            <a:bodyPr wrap="none">
              <a:spAutoFit/>
            </a:bodyPr>
            <a:lstStyle/>
            <a:p>
              <a:pPr algn="ctr"/>
              <a:r>
                <a:rPr lang="zh-CN" altLang="en-US" sz="1600" dirty="0">
                  <a:latin typeface="微软雅黑" panose="020B0503020204020204" pitchFamily="34" charset="-122"/>
                  <a:ea typeface="微软雅黑" panose="020B0503020204020204" pitchFamily="34" charset="-122"/>
                </a:rPr>
                <a:t>业务</a:t>
              </a:r>
              <a:r>
                <a:rPr lang="en-US" altLang="zh-CN" sz="1600" dirty="0">
                  <a:latin typeface="微软雅黑" panose="020B0503020204020204" pitchFamily="34" charset="-122"/>
                  <a:ea typeface="微软雅黑" panose="020B0503020204020204" pitchFamily="34" charset="-122"/>
                </a:rPr>
                <a:t>Query</a:t>
              </a:r>
            </a:p>
            <a:p>
              <a:pPr algn="ctr"/>
              <a:r>
                <a:rPr lang="en-US" altLang="zh-CN" sz="1400" dirty="0">
                  <a:latin typeface="微软雅黑" panose="020B0503020204020204" pitchFamily="34" charset="-122"/>
                  <a:ea typeface="微软雅黑" panose="020B0503020204020204" pitchFamily="34" charset="-122"/>
                </a:rPr>
                <a:t>Select c1 from table where c1 &gt; 123;</a:t>
              </a:r>
              <a:endParaRPr lang="zh-CN" altLang="en-US" sz="1400"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7AF65891-32A2-0F7C-0D36-0ED26565B67E}"/>
                </a:ext>
              </a:extLst>
            </p:cNvPr>
            <p:cNvPicPr>
              <a:picLocks noChangeAspect="1"/>
            </p:cNvPicPr>
            <p:nvPr/>
          </p:nvPicPr>
          <p:blipFill>
            <a:blip r:embed="rId2">
              <a:clrChange>
                <a:clrFrom>
                  <a:srgbClr val="F1F1F1"/>
                </a:clrFrom>
                <a:clrTo>
                  <a:srgbClr val="F1F1F1">
                    <a:alpha val="0"/>
                  </a:srgbClr>
                </a:clrTo>
              </a:clrChange>
            </a:blip>
            <a:stretch>
              <a:fillRect/>
            </a:stretch>
          </p:blipFill>
          <p:spPr>
            <a:xfrm>
              <a:off x="6608989" y="3468100"/>
              <a:ext cx="411021" cy="463421"/>
            </a:xfrm>
            <a:prstGeom prst="rect">
              <a:avLst/>
            </a:prstGeom>
          </p:spPr>
        </p:pic>
        <p:cxnSp>
          <p:nvCxnSpPr>
            <p:cNvPr id="11" name="曲线连接符 12">
              <a:extLst>
                <a:ext uri="{FF2B5EF4-FFF2-40B4-BE49-F238E27FC236}">
                  <a16:creationId xmlns:a16="http://schemas.microsoft.com/office/drawing/2014/main" id="{CDA2F094-2544-63E9-07D3-45B378FE7692}"/>
                </a:ext>
              </a:extLst>
            </p:cNvPr>
            <p:cNvCxnSpPr>
              <a:cxnSpLocks/>
              <a:stCxn id="38" idx="3"/>
              <a:endCxn id="10" idx="0"/>
            </p:cNvCxnSpPr>
            <p:nvPr/>
          </p:nvCxnSpPr>
          <p:spPr>
            <a:xfrm>
              <a:off x="5141874" y="2328234"/>
              <a:ext cx="1672627" cy="1139867"/>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曲线连接符 13">
              <a:extLst>
                <a:ext uri="{FF2B5EF4-FFF2-40B4-BE49-F238E27FC236}">
                  <a16:creationId xmlns:a16="http://schemas.microsoft.com/office/drawing/2014/main" id="{903A1C54-552C-9F5B-928D-F324FF2A61CF}"/>
                </a:ext>
              </a:extLst>
            </p:cNvPr>
            <p:cNvCxnSpPr>
              <a:cxnSpLocks/>
              <a:stCxn id="10" idx="2"/>
              <a:endCxn id="8" idx="3"/>
            </p:cNvCxnSpPr>
            <p:nvPr/>
          </p:nvCxnSpPr>
          <p:spPr>
            <a:xfrm rot="5400000">
              <a:off x="5581276" y="3471367"/>
              <a:ext cx="773070" cy="1693380"/>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0740E906-F505-C26A-EB06-8ECF5000E406}"/>
                </a:ext>
              </a:extLst>
            </p:cNvPr>
            <p:cNvPicPr>
              <a:picLocks noChangeAspect="1"/>
            </p:cNvPicPr>
            <p:nvPr/>
          </p:nvPicPr>
          <p:blipFill>
            <a:blip r:embed="rId2">
              <a:clrChange>
                <a:clrFrom>
                  <a:srgbClr val="F1F1F1"/>
                </a:clrFrom>
                <a:clrTo>
                  <a:srgbClr val="F1F1F1">
                    <a:alpha val="0"/>
                  </a:srgbClr>
                </a:clrTo>
              </a:clrChange>
            </a:blip>
            <a:stretch>
              <a:fillRect/>
            </a:stretch>
          </p:blipFill>
          <p:spPr>
            <a:xfrm>
              <a:off x="1533708" y="3466685"/>
              <a:ext cx="411021" cy="466250"/>
            </a:xfrm>
            <a:prstGeom prst="rect">
              <a:avLst/>
            </a:prstGeom>
          </p:spPr>
        </p:pic>
        <p:cxnSp>
          <p:nvCxnSpPr>
            <p:cNvPr id="14" name="曲线连接符 15">
              <a:extLst>
                <a:ext uri="{FF2B5EF4-FFF2-40B4-BE49-F238E27FC236}">
                  <a16:creationId xmlns:a16="http://schemas.microsoft.com/office/drawing/2014/main" id="{F27C74E4-24F3-6671-391E-6AD524B0DA57}"/>
                </a:ext>
              </a:extLst>
            </p:cNvPr>
            <p:cNvCxnSpPr>
              <a:cxnSpLocks/>
              <a:stCxn id="8" idx="1"/>
              <a:endCxn id="13" idx="2"/>
            </p:cNvCxnSpPr>
            <p:nvPr/>
          </p:nvCxnSpPr>
          <p:spPr>
            <a:xfrm rot="10800000">
              <a:off x="1739219" y="3932936"/>
              <a:ext cx="1864332" cy="771658"/>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16">
              <a:extLst>
                <a:ext uri="{FF2B5EF4-FFF2-40B4-BE49-F238E27FC236}">
                  <a16:creationId xmlns:a16="http://schemas.microsoft.com/office/drawing/2014/main" id="{2D84D735-60A7-3541-1371-472D65951896}"/>
                </a:ext>
              </a:extLst>
            </p:cNvPr>
            <p:cNvCxnSpPr>
              <a:cxnSpLocks/>
              <a:stCxn id="13" idx="0"/>
              <a:endCxn id="38" idx="1"/>
            </p:cNvCxnSpPr>
            <p:nvPr/>
          </p:nvCxnSpPr>
          <p:spPr>
            <a:xfrm rot="5400000" flipH="1" flipV="1">
              <a:off x="1968033" y="2099420"/>
              <a:ext cx="1138451" cy="1596078"/>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6CC7C56B-469E-0A3D-A556-31B84F58770C}"/>
                </a:ext>
              </a:extLst>
            </p:cNvPr>
            <p:cNvSpPr/>
            <p:nvPr/>
          </p:nvSpPr>
          <p:spPr>
            <a:xfrm>
              <a:off x="3602949" y="5031302"/>
              <a:ext cx="1517567" cy="444148"/>
            </a:xfrm>
            <a:prstGeom prst="rect">
              <a:avLst/>
            </a:prstGeom>
            <a:solidFill>
              <a:srgbClr val="BDD8EE"/>
            </a:solidFill>
            <a:ln>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TEE</a:t>
              </a:r>
            </a:p>
            <a:p>
              <a:pPr algn="ctr"/>
              <a:r>
                <a:rPr lang="en-US" altLang="zh-CN" sz="1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(plaintext)</a:t>
              </a:r>
              <a:endParaRPr lang="zh-CN" altLang="en-US" sz="10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下箭头 18">
              <a:extLst>
                <a:ext uri="{FF2B5EF4-FFF2-40B4-BE49-F238E27FC236}">
                  <a16:creationId xmlns:a16="http://schemas.microsoft.com/office/drawing/2014/main" id="{56E5819D-CF31-79B3-261D-1F4274056522}"/>
                </a:ext>
              </a:extLst>
            </p:cNvPr>
            <p:cNvSpPr/>
            <p:nvPr/>
          </p:nvSpPr>
          <p:spPr>
            <a:xfrm>
              <a:off x="4213428" y="1935440"/>
              <a:ext cx="111912" cy="175861"/>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1332F15F-E900-D526-37F4-5FA5A0675628}"/>
                </a:ext>
              </a:extLst>
            </p:cNvPr>
            <p:cNvSpPr/>
            <p:nvPr/>
          </p:nvSpPr>
          <p:spPr>
            <a:xfrm>
              <a:off x="2182281" y="3301604"/>
              <a:ext cx="4062293" cy="582462"/>
            </a:xfrm>
            <a:prstGeom prst="rect">
              <a:avLst/>
            </a:prstGeom>
          </p:spPr>
          <p:txBody>
            <a:bodyPr wrap="none">
              <a:spAutoFit/>
            </a:bodyPr>
            <a:lstStyle/>
            <a:p>
              <a:pPr algn="ctr"/>
              <a:r>
                <a:rPr lang="en-US" altLang="zh-CN" sz="1400" dirty="0">
                  <a:latin typeface="微软雅黑" panose="020B0503020204020204" pitchFamily="34" charset="-122"/>
                  <a:ea typeface="微软雅黑" panose="020B0503020204020204" pitchFamily="34" charset="-122"/>
                </a:rPr>
                <a:t>select c1 from table </a:t>
              </a:r>
            </a:p>
            <a:p>
              <a:pPr algn="ctr"/>
              <a:r>
                <a:rPr lang="en-US" altLang="zh-CN" sz="1400" dirty="0">
                  <a:latin typeface="微软雅黑" panose="020B0503020204020204" pitchFamily="34" charset="-122"/>
                  <a:ea typeface="微软雅黑" panose="020B0503020204020204" pitchFamily="34" charset="-122"/>
                </a:rPr>
                <a:t>where c1 &gt; ‘0xfe31da05’;</a:t>
              </a:r>
              <a:endParaRPr lang="zh-CN" altLang="en-US" sz="1400" dirty="0">
                <a:latin typeface="微软雅黑" panose="020B0503020204020204" pitchFamily="34" charset="-122"/>
                <a:ea typeface="微软雅黑" panose="020B0503020204020204" pitchFamily="34" charset="-122"/>
              </a:endParaRPr>
            </a:p>
          </p:txBody>
        </p:sp>
        <p:cxnSp>
          <p:nvCxnSpPr>
            <p:cNvPr id="19" name="直接箭头连接符 157">
              <a:extLst>
                <a:ext uri="{FF2B5EF4-FFF2-40B4-BE49-F238E27FC236}">
                  <a16:creationId xmlns:a16="http://schemas.microsoft.com/office/drawing/2014/main" id="{58B524DA-6DF6-6765-6C2B-0271B5C8F6D6}"/>
                </a:ext>
              </a:extLst>
            </p:cNvPr>
            <p:cNvCxnSpPr/>
            <p:nvPr/>
          </p:nvCxnSpPr>
          <p:spPr>
            <a:xfrm>
              <a:off x="4069143" y="2502237"/>
              <a:ext cx="0" cy="1946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58">
              <a:extLst>
                <a:ext uri="{FF2B5EF4-FFF2-40B4-BE49-F238E27FC236}">
                  <a16:creationId xmlns:a16="http://schemas.microsoft.com/office/drawing/2014/main" id="{21EBFD9F-0FB9-4E62-9D27-FFE3BC6C37E3}"/>
                </a:ext>
              </a:extLst>
            </p:cNvPr>
            <p:cNvCxnSpPr/>
            <p:nvPr/>
          </p:nvCxnSpPr>
          <p:spPr>
            <a:xfrm flipV="1">
              <a:off x="4491311" y="2502237"/>
              <a:ext cx="0" cy="1946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3F97543A-959E-45C4-1286-BA59314C766E}"/>
                </a:ext>
              </a:extLst>
            </p:cNvPr>
            <p:cNvSpPr/>
            <p:nvPr/>
          </p:nvSpPr>
          <p:spPr>
            <a:xfrm>
              <a:off x="2804879" y="3108008"/>
              <a:ext cx="3567575" cy="308362"/>
            </a:xfrm>
            <a:prstGeom prst="rect">
              <a:avLst/>
            </a:prstGeom>
          </p:spPr>
          <p:txBody>
            <a:bodyPr wrap="square">
              <a:spAutoFit/>
            </a:bodyPr>
            <a:lstStyle/>
            <a:p>
              <a:r>
                <a:rPr lang="en-US" altLang="zh-CN" sz="1200" dirty="0">
                  <a:latin typeface="微软雅黑" panose="020B0503020204020204" pitchFamily="34" charset="-122"/>
                  <a:ea typeface="微软雅黑" panose="020B0503020204020204" pitchFamily="34" charset="-122"/>
                </a:rPr>
                <a:t>123 -&gt; ‘0xfe31da05’</a:t>
              </a:r>
              <a:endParaRPr lang="zh-CN" altLang="en-US" sz="1200" dirty="0">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DC8D3F57-11D5-310C-6268-486779099181}"/>
                </a:ext>
              </a:extLst>
            </p:cNvPr>
            <p:cNvSpPr/>
            <p:nvPr/>
          </p:nvSpPr>
          <p:spPr>
            <a:xfrm>
              <a:off x="-249507" y="4253465"/>
              <a:ext cx="2507161" cy="822299"/>
            </a:xfrm>
            <a:prstGeom prst="rect">
              <a:avLst/>
            </a:prstGeom>
          </p:spPr>
          <p:txBody>
            <a:bodyPr wrap="none">
              <a:spAutoFit/>
            </a:bodyPr>
            <a:lstStyle/>
            <a:p>
              <a:r>
                <a:rPr lang="en-US" altLang="zh-CN" sz="1400" dirty="0">
                  <a:latin typeface="微软雅黑" panose="020B0503020204020204" pitchFamily="34" charset="-122"/>
                  <a:ea typeface="微软雅黑" panose="020B0503020204020204" pitchFamily="34" charset="-122"/>
                </a:rPr>
                <a:t>‘0xad6e5d2e’</a:t>
              </a:r>
            </a:p>
            <a:p>
              <a:r>
                <a:rPr lang="en-US" altLang="zh-CN" sz="1400" dirty="0">
                  <a:latin typeface="微软雅黑" panose="020B0503020204020204" pitchFamily="34" charset="-122"/>
                  <a:ea typeface="微软雅黑" panose="020B0503020204020204" pitchFamily="34" charset="-122"/>
                </a:rPr>
                <a:t>‘0x5892be2d’</a:t>
              </a:r>
            </a:p>
            <a:p>
              <a:r>
                <a:rPr lang="en-US" altLang="zh-CN" sz="1400" dirty="0">
                  <a:latin typeface="微软雅黑" panose="020B0503020204020204" pitchFamily="34" charset="-122"/>
                  <a:ea typeface="微软雅黑" panose="020B0503020204020204" pitchFamily="34" charset="-122"/>
                </a:rPr>
                <a:t>‘0x784dce2f’</a:t>
              </a:r>
              <a:endParaRPr lang="zh-CN" altLang="en-US" sz="1400" dirty="0">
                <a:latin typeface="微软雅黑" panose="020B0503020204020204" pitchFamily="34" charset="-122"/>
                <a:ea typeface="微软雅黑" panose="020B0503020204020204" pitchFamily="34" charset="-122"/>
              </a:endParaRPr>
            </a:p>
          </p:txBody>
        </p:sp>
        <p:cxnSp>
          <p:nvCxnSpPr>
            <p:cNvPr id="23" name="曲线连接符 24">
              <a:extLst>
                <a:ext uri="{FF2B5EF4-FFF2-40B4-BE49-F238E27FC236}">
                  <a16:creationId xmlns:a16="http://schemas.microsoft.com/office/drawing/2014/main" id="{D95B2862-01AC-46F0-FAB9-883E11336FD7}"/>
                </a:ext>
              </a:extLst>
            </p:cNvPr>
            <p:cNvCxnSpPr>
              <a:cxnSpLocks/>
              <a:stCxn id="38" idx="3"/>
              <a:endCxn id="26" idx="0"/>
            </p:cNvCxnSpPr>
            <p:nvPr/>
          </p:nvCxnSpPr>
          <p:spPr>
            <a:xfrm>
              <a:off x="5141874" y="2328234"/>
              <a:ext cx="2363405" cy="1139867"/>
            </a:xfrm>
            <a:prstGeom prst="curvedConnector2">
              <a:avLst/>
            </a:prstGeom>
            <a:ln w="7620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162">
              <a:extLst>
                <a:ext uri="{FF2B5EF4-FFF2-40B4-BE49-F238E27FC236}">
                  <a16:creationId xmlns:a16="http://schemas.microsoft.com/office/drawing/2014/main" id="{32C313BF-3468-E0E6-5B1E-B3471710900A}"/>
                </a:ext>
              </a:extLst>
            </p:cNvPr>
            <p:cNvCxnSpPr/>
            <p:nvPr/>
          </p:nvCxnSpPr>
          <p:spPr>
            <a:xfrm>
              <a:off x="4757347" y="4776792"/>
              <a:ext cx="0" cy="422992"/>
            </a:xfrm>
            <a:prstGeom prst="straightConnector1">
              <a:avLst/>
            </a:prstGeom>
            <a:ln>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15E0E39B-E4F7-048B-3964-A12948822A2A}"/>
                </a:ext>
              </a:extLst>
            </p:cNvPr>
            <p:cNvSpPr txBox="1"/>
            <p:nvPr/>
          </p:nvSpPr>
          <p:spPr>
            <a:xfrm>
              <a:off x="7145886" y="4201039"/>
              <a:ext cx="3016650" cy="1062136"/>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叠加网络</a:t>
              </a:r>
              <a:endParaRPr lang="en-US" altLang="zh-CN" sz="1400" dirty="0">
                <a:latin typeface="微软雅黑" panose="020B0503020204020204" pitchFamily="34" charset="-122"/>
                <a:ea typeface="微软雅黑" panose="020B0503020204020204" pitchFamily="34" charset="-122"/>
              </a:endParaRPr>
            </a:p>
            <a:p>
              <a:pPr algn="ctr"/>
              <a:r>
                <a:rPr lang="en-US" altLang="zh-CN" sz="1400" dirty="0">
                  <a:latin typeface="微软雅黑" panose="020B0503020204020204" pitchFamily="34" charset="-122"/>
                  <a:ea typeface="微软雅黑" panose="020B0503020204020204" pitchFamily="34" charset="-122"/>
                </a:rPr>
                <a:t>Client Encryption Key </a:t>
              </a:r>
            </a:p>
            <a:p>
              <a:pPr algn="ctr"/>
              <a:r>
                <a:rPr lang="en-US" altLang="zh-CN" sz="1400" dirty="0">
                  <a:latin typeface="微软雅黑" panose="020B0503020204020204" pitchFamily="34" charset="-122"/>
                  <a:ea typeface="微软雅黑" panose="020B0503020204020204" pitchFamily="34" charset="-122"/>
                </a:rPr>
                <a:t>(CEK)</a:t>
              </a:r>
              <a:endParaRPr lang="zh-CN" altLang="en-US" sz="1400" dirty="0">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8BC1AA70-1638-48DD-457C-5F57F5F3315B}"/>
                </a:ext>
              </a:extLst>
            </p:cNvPr>
            <p:cNvPicPr>
              <a:picLocks noChangeAspect="1"/>
            </p:cNvPicPr>
            <p:nvPr/>
          </p:nvPicPr>
          <p:blipFill>
            <a:blip r:embed="rId2">
              <a:clrChange>
                <a:clrFrom>
                  <a:srgbClr val="F1F1F1"/>
                </a:clrFrom>
                <a:clrTo>
                  <a:srgbClr val="F1F1F1">
                    <a:alpha val="0"/>
                  </a:srgbClr>
                </a:clrTo>
              </a:clrChange>
            </a:blip>
            <a:stretch>
              <a:fillRect/>
            </a:stretch>
          </p:blipFill>
          <p:spPr>
            <a:xfrm>
              <a:off x="7299767" y="3468100"/>
              <a:ext cx="411021" cy="463421"/>
            </a:xfrm>
            <a:prstGeom prst="rect">
              <a:avLst/>
            </a:prstGeom>
          </p:spPr>
        </p:pic>
        <p:cxnSp>
          <p:nvCxnSpPr>
            <p:cNvPr id="27" name="曲线连接符 28">
              <a:extLst>
                <a:ext uri="{FF2B5EF4-FFF2-40B4-BE49-F238E27FC236}">
                  <a16:creationId xmlns:a16="http://schemas.microsoft.com/office/drawing/2014/main" id="{7121CD94-0F1C-A56C-41FD-E246DF54FC35}"/>
                </a:ext>
              </a:extLst>
            </p:cNvPr>
            <p:cNvCxnSpPr>
              <a:cxnSpLocks/>
              <a:stCxn id="26" idx="2"/>
              <a:endCxn id="16" idx="3"/>
            </p:cNvCxnSpPr>
            <p:nvPr/>
          </p:nvCxnSpPr>
          <p:spPr>
            <a:xfrm rot="5400000">
              <a:off x="5651970" y="3400068"/>
              <a:ext cx="1321855" cy="2384762"/>
            </a:xfrm>
            <a:prstGeom prst="curvedConnector2">
              <a:avLst/>
            </a:prstGeom>
            <a:ln w="7620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26E3B557-8B1F-9E12-4FC9-2B6C9CADF770}"/>
                </a:ext>
              </a:extLst>
            </p:cNvPr>
            <p:cNvPicPr>
              <a:picLocks noChangeAspect="1"/>
            </p:cNvPicPr>
            <p:nvPr/>
          </p:nvPicPr>
          <p:blipFill>
            <a:blip r:embed="rId3">
              <a:clrChange>
                <a:clrFrom>
                  <a:srgbClr val="FFFFFF"/>
                </a:clrFrom>
                <a:clrTo>
                  <a:srgbClr val="FFFFFF">
                    <a:alpha val="0"/>
                  </a:srgbClr>
                </a:clrTo>
              </a:clrChange>
              <a:duotone>
                <a:schemeClr val="bg2">
                  <a:shade val="45000"/>
                  <a:satMod val="135000"/>
                </a:schemeClr>
                <a:prstClr val="white"/>
              </a:duotone>
            </a:blip>
            <a:stretch>
              <a:fillRect/>
            </a:stretch>
          </p:blipFill>
          <p:spPr>
            <a:xfrm>
              <a:off x="3134069" y="5564573"/>
              <a:ext cx="604792" cy="645616"/>
            </a:xfrm>
            <a:prstGeom prst="rect">
              <a:avLst/>
            </a:prstGeom>
          </p:spPr>
        </p:pic>
        <p:pic>
          <p:nvPicPr>
            <p:cNvPr id="29" name="图片 28">
              <a:extLst>
                <a:ext uri="{FF2B5EF4-FFF2-40B4-BE49-F238E27FC236}">
                  <a16:creationId xmlns:a16="http://schemas.microsoft.com/office/drawing/2014/main" id="{62AE9500-FEEC-0FF1-422B-2F9CEF73BB51}"/>
                </a:ext>
              </a:extLst>
            </p:cNvPr>
            <p:cNvPicPr>
              <a:picLocks noChangeAspect="1"/>
            </p:cNvPicPr>
            <p:nvPr/>
          </p:nvPicPr>
          <p:blipFill>
            <a:blip r:embed="rId3">
              <a:clrChange>
                <a:clrFrom>
                  <a:srgbClr val="FFFFFF"/>
                </a:clrFrom>
                <a:clrTo>
                  <a:srgbClr val="FFFFFF">
                    <a:alpha val="0"/>
                  </a:srgbClr>
                </a:clrTo>
              </a:clrChange>
              <a:duotone>
                <a:schemeClr val="bg2">
                  <a:shade val="45000"/>
                  <a:satMod val="135000"/>
                </a:schemeClr>
                <a:prstClr val="white"/>
              </a:duotone>
            </a:blip>
            <a:stretch>
              <a:fillRect/>
            </a:stretch>
          </p:blipFill>
          <p:spPr>
            <a:xfrm>
              <a:off x="3969409" y="5564573"/>
              <a:ext cx="604792" cy="645616"/>
            </a:xfrm>
            <a:prstGeom prst="rect">
              <a:avLst/>
            </a:prstGeom>
          </p:spPr>
        </p:pic>
        <p:pic>
          <p:nvPicPr>
            <p:cNvPr id="30" name="图片 29">
              <a:extLst>
                <a:ext uri="{FF2B5EF4-FFF2-40B4-BE49-F238E27FC236}">
                  <a16:creationId xmlns:a16="http://schemas.microsoft.com/office/drawing/2014/main" id="{CF19411F-6073-15FD-CE71-3605939CAD81}"/>
                </a:ext>
              </a:extLst>
            </p:cNvPr>
            <p:cNvPicPr>
              <a:picLocks noChangeAspect="1"/>
            </p:cNvPicPr>
            <p:nvPr/>
          </p:nvPicPr>
          <p:blipFill>
            <a:blip r:embed="rId3">
              <a:clrChange>
                <a:clrFrom>
                  <a:srgbClr val="FFFFFF"/>
                </a:clrFrom>
                <a:clrTo>
                  <a:srgbClr val="FFFFFF">
                    <a:alpha val="0"/>
                  </a:srgbClr>
                </a:clrTo>
              </a:clrChange>
              <a:duotone>
                <a:schemeClr val="bg2">
                  <a:shade val="45000"/>
                  <a:satMod val="135000"/>
                </a:schemeClr>
                <a:prstClr val="white"/>
              </a:duotone>
            </a:blip>
            <a:stretch>
              <a:fillRect/>
            </a:stretch>
          </p:blipFill>
          <p:spPr>
            <a:xfrm>
              <a:off x="4804750" y="5564573"/>
              <a:ext cx="604792" cy="645616"/>
            </a:xfrm>
            <a:prstGeom prst="rect">
              <a:avLst/>
            </a:prstGeom>
          </p:spPr>
        </p:pic>
        <p:sp>
          <p:nvSpPr>
            <p:cNvPr id="31" name="文本框 30">
              <a:extLst>
                <a:ext uri="{FF2B5EF4-FFF2-40B4-BE49-F238E27FC236}">
                  <a16:creationId xmlns:a16="http://schemas.microsoft.com/office/drawing/2014/main" id="{310AA94C-599E-89B4-4586-55CCBBDCABD6}"/>
                </a:ext>
              </a:extLst>
            </p:cNvPr>
            <p:cNvSpPr txBox="1"/>
            <p:nvPr/>
          </p:nvSpPr>
          <p:spPr>
            <a:xfrm>
              <a:off x="3134069" y="6206469"/>
              <a:ext cx="2275471" cy="274099"/>
            </a:xfrm>
            <a:prstGeom prst="rect">
              <a:avLst/>
            </a:prstGeom>
            <a:noFill/>
          </p:spPr>
          <p:txBody>
            <a:bodyPr wrap="square" rtlCol="0">
              <a:spAutoFit/>
            </a:bodyPr>
            <a:lstStyle/>
            <a:p>
              <a:pPr algn="ctr"/>
              <a:r>
                <a:rPr lang="en-US" altLang="zh-CN" sz="1000" b="1" dirty="0">
                  <a:latin typeface="微软雅黑" panose="020B0503020204020204" pitchFamily="34" charset="-122"/>
                  <a:ea typeface="微软雅黑" panose="020B0503020204020204" pitchFamily="34" charset="-122"/>
                </a:rPr>
                <a:t>GaussDB</a:t>
              </a:r>
              <a:endParaRPr lang="en-US" sz="1000" b="1" dirty="0">
                <a:latin typeface="微软雅黑" panose="020B0503020204020204" pitchFamily="34" charset="-122"/>
                <a:ea typeface="微软雅黑" panose="020B0503020204020204" pitchFamily="34" charset="-122"/>
              </a:endParaRPr>
            </a:p>
          </p:txBody>
        </p:sp>
        <p:cxnSp>
          <p:nvCxnSpPr>
            <p:cNvPr id="32" name="直接箭头连接符 170">
              <a:extLst>
                <a:ext uri="{FF2B5EF4-FFF2-40B4-BE49-F238E27FC236}">
                  <a16:creationId xmlns:a16="http://schemas.microsoft.com/office/drawing/2014/main" id="{0B59DB45-CCAF-74A6-0AA9-10245F66D8B1}"/>
                </a:ext>
              </a:extLst>
            </p:cNvPr>
            <p:cNvCxnSpPr/>
            <p:nvPr/>
          </p:nvCxnSpPr>
          <p:spPr>
            <a:xfrm flipV="1">
              <a:off x="3738860" y="4783719"/>
              <a:ext cx="0" cy="409138"/>
            </a:xfrm>
            <a:prstGeom prst="straightConnector1">
              <a:avLst/>
            </a:prstGeom>
            <a:ln>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B1AB6F6B-878B-7E0F-0E85-83A241B5A45C}"/>
                </a:ext>
              </a:extLst>
            </p:cNvPr>
            <p:cNvSpPr/>
            <p:nvPr/>
          </p:nvSpPr>
          <p:spPr>
            <a:xfrm>
              <a:off x="5866765" y="5728365"/>
              <a:ext cx="4161155" cy="513937"/>
            </a:xfrm>
            <a:prstGeom prst="rect">
              <a:avLst/>
            </a:prstGeom>
          </p:spPr>
          <p:txBody>
            <a:bodyPr wrap="none">
              <a:spAutoFit/>
            </a:bodyPr>
            <a:lstStyle/>
            <a:p>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REE : Rich Execution Environment</a:t>
              </a:r>
            </a:p>
            <a:p>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TEE : Trust Execution Environment</a:t>
              </a:r>
            </a:p>
          </p:txBody>
        </p:sp>
        <p:sp>
          <p:nvSpPr>
            <p:cNvPr id="34" name="矩形 33">
              <a:extLst>
                <a:ext uri="{FF2B5EF4-FFF2-40B4-BE49-F238E27FC236}">
                  <a16:creationId xmlns:a16="http://schemas.microsoft.com/office/drawing/2014/main" id="{BDA0A29D-0DC5-6CC9-ED3A-C19AE5C235A2}"/>
                </a:ext>
              </a:extLst>
            </p:cNvPr>
            <p:cNvSpPr/>
            <p:nvPr/>
          </p:nvSpPr>
          <p:spPr>
            <a:xfrm>
              <a:off x="2209610" y="5059349"/>
              <a:ext cx="1567389" cy="513937"/>
            </a:xfrm>
            <a:prstGeom prst="rect">
              <a:avLst/>
            </a:prstGeom>
          </p:spPr>
          <p:txBody>
            <a:bodyPr wrap="square">
              <a:spAutoFit/>
            </a:bodyPr>
            <a:lstStyle/>
            <a:p>
              <a:pPr algn="ct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TEE</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环境</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明文计算</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矩形 34">
              <a:extLst>
                <a:ext uri="{FF2B5EF4-FFF2-40B4-BE49-F238E27FC236}">
                  <a16:creationId xmlns:a16="http://schemas.microsoft.com/office/drawing/2014/main" id="{9C0B8185-013E-93CF-C8FF-EFA75EA470A6}"/>
                </a:ext>
              </a:extLst>
            </p:cNvPr>
            <p:cNvSpPr/>
            <p:nvPr/>
          </p:nvSpPr>
          <p:spPr>
            <a:xfrm>
              <a:off x="2282113" y="4036650"/>
              <a:ext cx="1451076" cy="513937"/>
            </a:xfrm>
            <a:prstGeom prst="rect">
              <a:avLst/>
            </a:prstGeom>
          </p:spPr>
          <p:txBody>
            <a:bodyPr wrap="square">
              <a:spAutoFit/>
            </a:bodyPr>
            <a:lstStyle/>
            <a:p>
              <a:pPr algn="ct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REE</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环境</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密文计算</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6" name="矩形 35">
              <a:extLst>
                <a:ext uri="{FF2B5EF4-FFF2-40B4-BE49-F238E27FC236}">
                  <a16:creationId xmlns:a16="http://schemas.microsoft.com/office/drawing/2014/main" id="{957406C4-8869-42CB-8107-E0E43E490F68}"/>
                </a:ext>
              </a:extLst>
            </p:cNvPr>
            <p:cNvSpPr/>
            <p:nvPr/>
          </p:nvSpPr>
          <p:spPr>
            <a:xfrm>
              <a:off x="5287010" y="4316497"/>
              <a:ext cx="770046" cy="308362"/>
            </a:xfrm>
            <a:prstGeom prst="rect">
              <a:avLst/>
            </a:prstGeom>
          </p:spPr>
          <p:txBody>
            <a:bodyPr wrap="none">
              <a:spAutoFit/>
            </a:bodyPr>
            <a:lstStyle/>
            <a:p>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纯软</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矩形 36">
              <a:extLst>
                <a:ext uri="{FF2B5EF4-FFF2-40B4-BE49-F238E27FC236}">
                  <a16:creationId xmlns:a16="http://schemas.microsoft.com/office/drawing/2014/main" id="{EDB92D53-102B-B3E9-707E-6696BE71DF74}"/>
                </a:ext>
              </a:extLst>
            </p:cNvPr>
            <p:cNvSpPr/>
            <p:nvPr/>
          </p:nvSpPr>
          <p:spPr>
            <a:xfrm>
              <a:off x="5860360" y="5045515"/>
              <a:ext cx="1567389" cy="308362"/>
            </a:xfrm>
            <a:prstGeom prst="rect">
              <a:avLst/>
            </a:prstGeom>
          </p:spPr>
          <p:txBody>
            <a:bodyPr wrap="square">
              <a:spAutoFit/>
            </a:bodyPr>
            <a:lstStyle/>
            <a:p>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软硬结合</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graphicFrame>
        <p:nvGraphicFramePr>
          <p:cNvPr id="40" name="表格 39">
            <a:extLst>
              <a:ext uri="{FF2B5EF4-FFF2-40B4-BE49-F238E27FC236}">
                <a16:creationId xmlns:a16="http://schemas.microsoft.com/office/drawing/2014/main" id="{1A3B28A6-A871-87FE-0FA4-398EF1FAD0D7}"/>
              </a:ext>
            </a:extLst>
          </p:cNvPr>
          <p:cNvGraphicFramePr>
            <a:graphicFrameLocks noGrp="1"/>
          </p:cNvGraphicFramePr>
          <p:nvPr>
            <p:extLst>
              <p:ext uri="{D42A27DB-BD31-4B8C-83A1-F6EECF244321}">
                <p14:modId xmlns:p14="http://schemas.microsoft.com/office/powerpoint/2010/main" val="3671329198"/>
              </p:ext>
            </p:extLst>
          </p:nvPr>
        </p:nvGraphicFramePr>
        <p:xfrm>
          <a:off x="329916" y="2454008"/>
          <a:ext cx="4352911" cy="2026920"/>
        </p:xfrm>
        <a:graphic>
          <a:graphicData uri="http://schemas.openxmlformats.org/drawingml/2006/table">
            <a:tbl>
              <a:tblPr firstRow="1" bandRow="1">
                <a:tableStyleId>{9D7B26C5-4107-4FEC-AEDC-1716B250A1EF}</a:tableStyleId>
              </a:tblPr>
              <a:tblGrid>
                <a:gridCol w="1216293">
                  <a:extLst>
                    <a:ext uri="{9D8B030D-6E8A-4147-A177-3AD203B41FA5}">
                      <a16:colId xmlns:a16="http://schemas.microsoft.com/office/drawing/2014/main" val="20000"/>
                    </a:ext>
                  </a:extLst>
                </a:gridCol>
                <a:gridCol w="1481157">
                  <a:extLst>
                    <a:ext uri="{9D8B030D-6E8A-4147-A177-3AD203B41FA5}">
                      <a16:colId xmlns:a16="http://schemas.microsoft.com/office/drawing/2014/main" val="20001"/>
                    </a:ext>
                  </a:extLst>
                </a:gridCol>
                <a:gridCol w="1655461">
                  <a:extLst>
                    <a:ext uri="{9D8B030D-6E8A-4147-A177-3AD203B41FA5}">
                      <a16:colId xmlns:a16="http://schemas.microsoft.com/office/drawing/2014/main" val="20002"/>
                    </a:ext>
                  </a:extLst>
                </a:gridCol>
              </a:tblGrid>
              <a:tr h="0">
                <a:tc>
                  <a:txBody>
                    <a:bodyPr/>
                    <a:lstStyle/>
                    <a:p>
                      <a:pPr algn="ctr"/>
                      <a:r>
                        <a:rPr lang="en-US" altLang="zh-CN" sz="1600" dirty="0">
                          <a:solidFill>
                            <a:schemeClr val="tx1"/>
                          </a:solidFill>
                          <a:latin typeface="+mn-lt"/>
                        </a:rPr>
                        <a:t>id</a:t>
                      </a:r>
                      <a:endParaRPr lang="zh-CN" altLang="en-US" sz="1600" dirty="0">
                        <a:solidFill>
                          <a:schemeClr val="tx1"/>
                        </a:solidFill>
                        <a:latin typeface="+mn-lt"/>
                        <a:cs typeface="Times New Roman" panose="02020603050405020304" pitchFamily="18" charset="0"/>
                      </a:endParaRPr>
                    </a:p>
                  </a:txBody>
                  <a:tcPr anchor="ctr"/>
                </a:tc>
                <a:tc>
                  <a:txBody>
                    <a:bodyPr/>
                    <a:lstStyle/>
                    <a:p>
                      <a:pPr algn="ctr"/>
                      <a:r>
                        <a:rPr lang="en-US" altLang="zh-CN" sz="1600" dirty="0">
                          <a:solidFill>
                            <a:schemeClr val="tx1"/>
                          </a:solidFill>
                          <a:latin typeface="+mn-lt"/>
                        </a:rPr>
                        <a:t>c1</a:t>
                      </a:r>
                    </a:p>
                    <a:p>
                      <a:pPr algn="ctr"/>
                      <a:r>
                        <a:rPr lang="zh-CN" altLang="en-US" sz="1100" dirty="0">
                          <a:solidFill>
                            <a:schemeClr val="tx1"/>
                          </a:solidFill>
                          <a:latin typeface="+mn-lt"/>
                        </a:rPr>
                        <a:t>（</a:t>
                      </a:r>
                      <a:r>
                        <a:rPr lang="en-US" altLang="zh-CN" sz="1100" dirty="0">
                          <a:solidFill>
                            <a:schemeClr val="tx1"/>
                          </a:solidFill>
                          <a:latin typeface="+mn-lt"/>
                        </a:rPr>
                        <a:t>plaintext</a:t>
                      </a:r>
                      <a:r>
                        <a:rPr lang="zh-CN" altLang="en-US" sz="1100" dirty="0">
                          <a:solidFill>
                            <a:schemeClr val="tx1"/>
                          </a:solidFill>
                          <a:latin typeface="+mn-lt"/>
                        </a:rPr>
                        <a:t>）</a:t>
                      </a:r>
                      <a:endParaRPr lang="zh-CN" altLang="en-US" sz="1100" dirty="0">
                        <a:solidFill>
                          <a:schemeClr val="tx1"/>
                        </a:solidFill>
                        <a:latin typeface="+mn-lt"/>
                        <a:cs typeface="Times New Roman" panose="02020603050405020304" pitchFamily="18" charset="0"/>
                      </a:endParaRPr>
                    </a:p>
                  </a:txBody>
                  <a:tcPr anchor="ctr"/>
                </a:tc>
                <a:tc>
                  <a:txBody>
                    <a:bodyPr/>
                    <a:lstStyle/>
                    <a:p>
                      <a:pPr algn="ctr"/>
                      <a:r>
                        <a:rPr lang="en-US" altLang="zh-CN" sz="1600" kern="1200" dirty="0">
                          <a:solidFill>
                            <a:schemeClr val="tx1"/>
                          </a:solidFill>
                          <a:latin typeface="+mn-lt"/>
                        </a:rPr>
                        <a:t>c1</a:t>
                      </a:r>
                    </a:p>
                    <a:p>
                      <a:pPr algn="ctr"/>
                      <a:r>
                        <a:rPr lang="en-US" altLang="zh-CN" sz="1100" kern="1200" dirty="0">
                          <a:solidFill>
                            <a:schemeClr val="tx1"/>
                          </a:solidFill>
                          <a:latin typeface="+mn-lt"/>
                        </a:rPr>
                        <a:t>(</a:t>
                      </a:r>
                      <a:r>
                        <a:rPr lang="en-US" altLang="zh-CN" sz="1100" kern="1200" dirty="0" err="1">
                          <a:solidFill>
                            <a:schemeClr val="tx1"/>
                          </a:solidFill>
                          <a:latin typeface="+mn-lt"/>
                        </a:rPr>
                        <a:t>ciphertext</a:t>
                      </a:r>
                      <a:r>
                        <a:rPr lang="en-US" altLang="zh-CN" sz="1100" kern="1200" dirty="0">
                          <a:solidFill>
                            <a:schemeClr val="tx1"/>
                          </a:solidFill>
                          <a:latin typeface="+mn-lt"/>
                        </a:rPr>
                        <a:t>)</a:t>
                      </a:r>
                      <a:endParaRPr lang="zh-CN" altLang="en-US" sz="1100" kern="1200" dirty="0">
                        <a:solidFill>
                          <a:schemeClr val="tx1"/>
                        </a:solidFill>
                        <a:latin typeface="+mn-lt"/>
                        <a:ea typeface="+mn-ea"/>
                        <a:cs typeface="+mn-cs"/>
                      </a:endParaRPr>
                    </a:p>
                  </a:txBody>
                  <a:tcPr anchor="ctr"/>
                </a:tc>
                <a:extLst>
                  <a:ext uri="{0D108BD9-81ED-4DB2-BD59-A6C34878D82A}">
                    <a16:rowId xmlns:a16="http://schemas.microsoft.com/office/drawing/2014/main" val="10000"/>
                  </a:ext>
                </a:extLst>
              </a:tr>
              <a:tr h="0">
                <a:tc>
                  <a:txBody>
                    <a:bodyPr/>
                    <a:lstStyle/>
                    <a:p>
                      <a:pPr algn="ctr"/>
                      <a:r>
                        <a:rPr lang="en-US" altLang="zh-CN" sz="1400" dirty="0">
                          <a:solidFill>
                            <a:schemeClr val="tx1"/>
                          </a:solidFill>
                          <a:latin typeface="+mn-lt"/>
                        </a:rPr>
                        <a:t>C10001</a:t>
                      </a:r>
                      <a:endParaRPr lang="zh-CN" altLang="en-US" sz="1400" dirty="0">
                        <a:solidFill>
                          <a:schemeClr val="tx1"/>
                        </a:solidFill>
                        <a:latin typeface="+mn-lt"/>
                        <a:cs typeface="Times New Roman" panose="02020603050405020304" pitchFamily="18" charset="0"/>
                      </a:endParaRPr>
                    </a:p>
                  </a:txBody>
                  <a:tcPr anchor="ctr"/>
                </a:tc>
                <a:tc>
                  <a:txBody>
                    <a:bodyPr/>
                    <a:lstStyle/>
                    <a:p>
                      <a:pPr algn="ctr"/>
                      <a:r>
                        <a:rPr lang="en-US" altLang="zh-CN" sz="1400" dirty="0">
                          <a:solidFill>
                            <a:schemeClr val="tx1"/>
                          </a:solidFill>
                          <a:latin typeface="+mn-lt"/>
                        </a:rPr>
                        <a:t>256</a:t>
                      </a:r>
                      <a:endParaRPr lang="zh-CN" altLang="en-US" sz="1400" dirty="0">
                        <a:solidFill>
                          <a:schemeClr val="tx1"/>
                        </a:solidFill>
                        <a:latin typeface="+mn-lt"/>
                        <a:cs typeface="Times New Roman" panose="02020603050405020304" pitchFamily="18" charset="0"/>
                      </a:endParaRPr>
                    </a:p>
                  </a:txBody>
                  <a:tcPr anchor="ctr"/>
                </a:tc>
                <a:tc>
                  <a:txBody>
                    <a:bodyPr/>
                    <a:lstStyle/>
                    <a:p>
                      <a:pPr algn="ctr"/>
                      <a:r>
                        <a:rPr lang="en-US" altLang="zh-CN" sz="1400" dirty="0">
                          <a:solidFill>
                            <a:schemeClr val="tx1"/>
                          </a:solidFill>
                          <a:latin typeface="+mn-lt"/>
                        </a:rPr>
                        <a:t>0xad6e5d2e</a:t>
                      </a:r>
                      <a:endParaRPr lang="zh-CN" altLang="en-US" sz="1400" dirty="0">
                        <a:solidFill>
                          <a:schemeClr val="tx1"/>
                        </a:solidFill>
                        <a:latin typeface="+mn-lt"/>
                      </a:endParaRPr>
                    </a:p>
                  </a:txBody>
                  <a:tcPr anchor="ctr"/>
                </a:tc>
                <a:extLst>
                  <a:ext uri="{0D108BD9-81ED-4DB2-BD59-A6C34878D82A}">
                    <a16:rowId xmlns:a16="http://schemas.microsoft.com/office/drawing/2014/main" val="10001"/>
                  </a:ext>
                </a:extLst>
              </a:tr>
              <a:tr h="0">
                <a:tc>
                  <a:txBody>
                    <a:bodyPr/>
                    <a:lstStyle/>
                    <a:p>
                      <a:pPr algn="ctr"/>
                      <a:r>
                        <a:rPr lang="en-US" altLang="zh-CN" sz="1400" dirty="0">
                          <a:solidFill>
                            <a:schemeClr val="tx1"/>
                          </a:solidFill>
                          <a:latin typeface="+mn-lt"/>
                        </a:rPr>
                        <a:t>C10002</a:t>
                      </a:r>
                      <a:endParaRPr lang="zh-CN" altLang="en-US" sz="1400" dirty="0">
                        <a:solidFill>
                          <a:schemeClr val="tx1"/>
                        </a:solidFill>
                        <a:latin typeface="+mn-lt"/>
                        <a:cs typeface="Times New Roman" panose="02020603050405020304" pitchFamily="18" charset="0"/>
                      </a:endParaRPr>
                    </a:p>
                  </a:txBody>
                  <a:tcPr anchor="ctr"/>
                </a:tc>
                <a:tc>
                  <a:txBody>
                    <a:bodyPr/>
                    <a:lstStyle/>
                    <a:p>
                      <a:pPr algn="ctr"/>
                      <a:r>
                        <a:rPr lang="en-US" altLang="zh-CN" sz="1400" dirty="0">
                          <a:solidFill>
                            <a:schemeClr val="tx1"/>
                          </a:solidFill>
                          <a:latin typeface="+mn-lt"/>
                        </a:rPr>
                        <a:t>157</a:t>
                      </a:r>
                      <a:endParaRPr lang="zh-CN" altLang="en-US" sz="1400" dirty="0">
                        <a:solidFill>
                          <a:schemeClr val="tx1"/>
                        </a:solidFill>
                        <a:latin typeface="+mn-lt"/>
                        <a:cs typeface="Times New Roman" panose="02020603050405020304" pitchFamily="18" charset="0"/>
                      </a:endParaRPr>
                    </a:p>
                  </a:txBody>
                  <a:tcPr anchor="ctr"/>
                </a:tc>
                <a:tc>
                  <a:txBody>
                    <a:bodyPr/>
                    <a:lstStyle/>
                    <a:p>
                      <a:pPr algn="ctr"/>
                      <a:r>
                        <a:rPr lang="en-US" altLang="zh-CN" sz="1400" dirty="0">
                          <a:solidFill>
                            <a:schemeClr val="tx1"/>
                          </a:solidFill>
                          <a:latin typeface="+mn-lt"/>
                        </a:rPr>
                        <a:t>0x5892be2d</a:t>
                      </a:r>
                      <a:endParaRPr lang="zh-CN" altLang="en-US" sz="1400" dirty="0">
                        <a:solidFill>
                          <a:schemeClr val="tx1"/>
                        </a:solidFill>
                        <a:latin typeface="+mn-lt"/>
                      </a:endParaRPr>
                    </a:p>
                  </a:txBody>
                  <a:tcPr anchor="ctr"/>
                </a:tc>
                <a:extLst>
                  <a:ext uri="{0D108BD9-81ED-4DB2-BD59-A6C34878D82A}">
                    <a16:rowId xmlns:a16="http://schemas.microsoft.com/office/drawing/2014/main" val="10002"/>
                  </a:ext>
                </a:extLst>
              </a:tr>
              <a:tr h="0">
                <a:tc>
                  <a:txBody>
                    <a:bodyPr/>
                    <a:lstStyle/>
                    <a:p>
                      <a:pPr algn="ctr"/>
                      <a:r>
                        <a:rPr lang="en-US" altLang="zh-CN" sz="1400" dirty="0">
                          <a:solidFill>
                            <a:schemeClr val="tx1"/>
                          </a:solidFill>
                          <a:latin typeface="+mn-lt"/>
                        </a:rPr>
                        <a:t>C10003</a:t>
                      </a:r>
                      <a:endParaRPr lang="zh-CN" altLang="en-US" sz="1400" dirty="0">
                        <a:solidFill>
                          <a:schemeClr val="tx1"/>
                        </a:solidFill>
                        <a:latin typeface="+mn-lt"/>
                        <a:cs typeface="Times New Roman" panose="02020603050405020304" pitchFamily="18" charset="0"/>
                      </a:endParaRPr>
                    </a:p>
                  </a:txBody>
                  <a:tcPr anchor="ctr"/>
                </a:tc>
                <a:tc>
                  <a:txBody>
                    <a:bodyPr/>
                    <a:lstStyle/>
                    <a:p>
                      <a:pPr algn="ctr"/>
                      <a:r>
                        <a:rPr lang="en-US" altLang="zh-CN" sz="1400" dirty="0">
                          <a:solidFill>
                            <a:schemeClr val="tx1"/>
                          </a:solidFill>
                          <a:latin typeface="+mn-lt"/>
                        </a:rPr>
                        <a:t>97</a:t>
                      </a:r>
                      <a:endParaRPr lang="zh-CN" altLang="en-US" sz="1400" dirty="0">
                        <a:solidFill>
                          <a:schemeClr val="tx1"/>
                        </a:solidFill>
                        <a:latin typeface="+mn-lt"/>
                        <a:cs typeface="Times New Roman" panose="02020603050405020304" pitchFamily="18" charset="0"/>
                      </a:endParaRPr>
                    </a:p>
                  </a:txBody>
                  <a:tcPr anchor="ctr"/>
                </a:tc>
                <a:tc>
                  <a:txBody>
                    <a:bodyPr/>
                    <a:lstStyle/>
                    <a:p>
                      <a:pPr algn="ctr"/>
                      <a:r>
                        <a:rPr lang="en-US" altLang="zh-CN" sz="1400" dirty="0">
                          <a:solidFill>
                            <a:schemeClr val="tx1"/>
                          </a:solidFill>
                          <a:latin typeface="+mn-lt"/>
                        </a:rPr>
                        <a:t>0x124f4ed2</a:t>
                      </a:r>
                      <a:endParaRPr lang="zh-CN" altLang="en-US" sz="1400" dirty="0">
                        <a:solidFill>
                          <a:schemeClr val="tx1"/>
                        </a:solidFill>
                        <a:latin typeface="+mn-lt"/>
                      </a:endParaRPr>
                    </a:p>
                  </a:txBody>
                  <a:tcPr anchor="ctr"/>
                </a:tc>
                <a:extLst>
                  <a:ext uri="{0D108BD9-81ED-4DB2-BD59-A6C34878D82A}">
                    <a16:rowId xmlns:a16="http://schemas.microsoft.com/office/drawing/2014/main" val="10003"/>
                  </a:ext>
                </a:extLst>
              </a:tr>
              <a:tr h="0">
                <a:tc>
                  <a:txBody>
                    <a:bodyPr/>
                    <a:lstStyle/>
                    <a:p>
                      <a:pPr algn="ctr"/>
                      <a:r>
                        <a:rPr lang="en-US" altLang="zh-CN" sz="1400" dirty="0">
                          <a:solidFill>
                            <a:schemeClr val="tx1"/>
                          </a:solidFill>
                          <a:latin typeface="+mn-lt"/>
                        </a:rPr>
                        <a:t>C10004</a:t>
                      </a:r>
                      <a:endParaRPr lang="zh-CN" altLang="en-US" sz="1400" dirty="0">
                        <a:solidFill>
                          <a:schemeClr val="tx1"/>
                        </a:solidFill>
                        <a:latin typeface="+mn-lt"/>
                        <a:cs typeface="Times New Roman" panose="02020603050405020304" pitchFamily="18" charset="0"/>
                      </a:endParaRPr>
                    </a:p>
                  </a:txBody>
                  <a:tcPr anchor="ctr"/>
                </a:tc>
                <a:tc>
                  <a:txBody>
                    <a:bodyPr/>
                    <a:lstStyle/>
                    <a:p>
                      <a:pPr algn="ctr"/>
                      <a:r>
                        <a:rPr lang="en-US" altLang="zh-CN" sz="1400" dirty="0">
                          <a:solidFill>
                            <a:schemeClr val="tx1"/>
                          </a:solidFill>
                          <a:latin typeface="+mn-lt"/>
                        </a:rPr>
                        <a:t>685</a:t>
                      </a:r>
                      <a:endParaRPr lang="zh-CN" altLang="en-US" sz="1400" dirty="0">
                        <a:solidFill>
                          <a:schemeClr val="tx1"/>
                        </a:solidFill>
                        <a:latin typeface="+mn-lt"/>
                        <a:cs typeface="Times New Roman" panose="02020603050405020304" pitchFamily="18" charset="0"/>
                      </a:endParaRPr>
                    </a:p>
                  </a:txBody>
                  <a:tcPr anchor="ctr"/>
                </a:tc>
                <a:tc>
                  <a:txBody>
                    <a:bodyPr/>
                    <a:lstStyle/>
                    <a:p>
                      <a:pPr algn="ctr"/>
                      <a:r>
                        <a:rPr lang="en-US" altLang="zh-CN" sz="1400" dirty="0">
                          <a:solidFill>
                            <a:schemeClr val="tx1"/>
                          </a:solidFill>
                          <a:latin typeface="+mn-lt"/>
                        </a:rPr>
                        <a:t>0x784dce2f</a:t>
                      </a:r>
                      <a:endParaRPr lang="zh-CN" altLang="en-US" sz="1400" dirty="0">
                        <a:solidFill>
                          <a:schemeClr val="tx1"/>
                        </a:solidFill>
                        <a:latin typeface="+mn-lt"/>
                      </a:endParaRPr>
                    </a:p>
                  </a:txBody>
                  <a:tcPr anchor="ctr"/>
                </a:tc>
                <a:extLst>
                  <a:ext uri="{0D108BD9-81ED-4DB2-BD59-A6C34878D82A}">
                    <a16:rowId xmlns:a16="http://schemas.microsoft.com/office/drawing/2014/main" val="10004"/>
                  </a:ext>
                </a:extLst>
              </a:tr>
              <a:tr h="0">
                <a:tc>
                  <a:txBody>
                    <a:bodyPr/>
                    <a:lstStyle/>
                    <a:p>
                      <a:pPr algn="ctr"/>
                      <a:r>
                        <a:rPr lang="en-US" altLang="zh-CN" sz="1400" dirty="0">
                          <a:solidFill>
                            <a:schemeClr val="tx1"/>
                          </a:solidFill>
                          <a:latin typeface="+mn-lt"/>
                        </a:rPr>
                        <a:t>C10005</a:t>
                      </a:r>
                      <a:endParaRPr lang="zh-CN" altLang="en-US" sz="1400" dirty="0">
                        <a:solidFill>
                          <a:schemeClr val="tx1"/>
                        </a:solidFill>
                        <a:latin typeface="+mn-lt"/>
                        <a:cs typeface="Times New Roman" panose="02020603050405020304" pitchFamily="18" charset="0"/>
                      </a:endParaRPr>
                    </a:p>
                  </a:txBody>
                  <a:tcPr anchor="ctr"/>
                </a:tc>
                <a:tc>
                  <a:txBody>
                    <a:bodyPr/>
                    <a:lstStyle/>
                    <a:p>
                      <a:pPr algn="ctr"/>
                      <a:r>
                        <a:rPr lang="en-US" altLang="zh-CN" sz="1400" dirty="0">
                          <a:solidFill>
                            <a:schemeClr val="tx1"/>
                          </a:solidFill>
                          <a:latin typeface="+mn-lt"/>
                        </a:rPr>
                        <a:t>58</a:t>
                      </a:r>
                      <a:endParaRPr lang="zh-CN" altLang="en-US" sz="1400" dirty="0">
                        <a:solidFill>
                          <a:schemeClr val="tx1"/>
                        </a:solidFill>
                        <a:latin typeface="+mn-lt"/>
                        <a:cs typeface="Times New Roman" panose="02020603050405020304" pitchFamily="18" charset="0"/>
                      </a:endParaRPr>
                    </a:p>
                  </a:txBody>
                  <a:tcPr anchor="ctr"/>
                </a:tc>
                <a:tc>
                  <a:txBody>
                    <a:bodyPr/>
                    <a:lstStyle/>
                    <a:p>
                      <a:pPr marL="0" marR="0" lvl="0" indent="0" algn="ctr" defTabSz="1187798" rtl="0" eaLnBrk="1" fontAlgn="auto" latinLnBrk="0" hangingPunct="1">
                        <a:lnSpc>
                          <a:spcPct val="100000"/>
                        </a:lnSpc>
                        <a:spcBef>
                          <a:spcPts val="0"/>
                        </a:spcBef>
                        <a:spcAft>
                          <a:spcPts val="0"/>
                        </a:spcAft>
                        <a:buClrTx/>
                        <a:buSzTx/>
                        <a:buFontTx/>
                        <a:buNone/>
                        <a:tabLst/>
                        <a:defRPr/>
                      </a:pPr>
                      <a:r>
                        <a:rPr lang="en-US" altLang="zh-CN" sz="1400" dirty="0">
                          <a:solidFill>
                            <a:schemeClr val="tx1"/>
                          </a:solidFill>
                          <a:latin typeface="+mn-lt"/>
                        </a:rPr>
                        <a:t>0x324f4ed2</a:t>
                      </a:r>
                      <a:endParaRPr lang="zh-CN" altLang="en-US" sz="1400" dirty="0">
                        <a:solidFill>
                          <a:schemeClr val="tx1"/>
                        </a:solidFill>
                        <a:latin typeface="+mn-lt"/>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940496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7AEBB96-CE66-6DCA-AD7B-5EB9022CA336}"/>
              </a:ext>
            </a:extLst>
          </p:cNvPr>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93</a:t>
            </a:fld>
            <a:endParaRPr lang="zh-CN" altLang="en-US">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D92293F7-320C-B907-FF05-874C9BD1DD4D}"/>
              </a:ext>
            </a:extLst>
          </p:cNvPr>
          <p:cNvSpPr>
            <a:spLocks noGrp="1"/>
          </p:cNvSpPr>
          <p:nvPr>
            <p:ph type="title"/>
          </p:nvPr>
        </p:nvSpPr>
        <p:spPr/>
        <p:txBody>
          <a:bodyPr/>
          <a:lstStyle/>
          <a:p>
            <a:r>
              <a:rPr kumimoji="1" lang="en-US" altLang="zh-CN" dirty="0" err="1">
                <a:latin typeface="微软雅黑" panose="020B0503020204020204" pitchFamily="34" charset="-122"/>
                <a:ea typeface="微软雅黑" panose="020B0503020204020204" pitchFamily="34" charset="-122"/>
              </a:rPr>
              <a:t>GaussDB</a:t>
            </a:r>
            <a:r>
              <a:rPr kumimoji="1" lang="zh-CN" altLang="en-US" dirty="0">
                <a:latin typeface="微软雅黑" panose="020B0503020204020204" pitchFamily="34" charset="-122"/>
                <a:ea typeface="微软雅黑" panose="020B0503020204020204" pitchFamily="34" charset="-122"/>
              </a:rPr>
              <a:t>防篡改</a:t>
            </a:r>
          </a:p>
        </p:txBody>
      </p:sp>
      <p:sp>
        <p:nvSpPr>
          <p:cNvPr id="5" name="页脚占位符 4">
            <a:extLst>
              <a:ext uri="{FF2B5EF4-FFF2-40B4-BE49-F238E27FC236}">
                <a16:creationId xmlns:a16="http://schemas.microsoft.com/office/drawing/2014/main" id="{3B4173F8-1CFB-FD66-611A-36202BC43856}"/>
              </a:ext>
            </a:extLst>
          </p:cNvPr>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sp>
        <p:nvSpPr>
          <p:cNvPr id="106" name="文本框 105">
            <a:extLst>
              <a:ext uri="{FF2B5EF4-FFF2-40B4-BE49-F238E27FC236}">
                <a16:creationId xmlns:a16="http://schemas.microsoft.com/office/drawing/2014/main" id="{029A2E98-6125-4594-C06C-4484983B5718}"/>
              </a:ext>
            </a:extLst>
          </p:cNvPr>
          <p:cNvSpPr txBox="1"/>
          <p:nvPr/>
        </p:nvSpPr>
        <p:spPr>
          <a:xfrm>
            <a:off x="881918" y="5375396"/>
            <a:ext cx="2627604" cy="369332"/>
          </a:xfrm>
          <a:prstGeom prst="rect">
            <a:avLst/>
          </a:prstGeom>
          <a:noFill/>
        </p:spPr>
        <p:txBody>
          <a:bodyPr wrap="square" rtlCol="0">
            <a:spAutoFit/>
          </a:bodyPr>
          <a:lstStyle/>
          <a:p>
            <a:pPr algn="ctr" defTabSz="914478"/>
            <a:r>
              <a:rPr lang="en-US" altLang="zh-CN" dirty="0" err="1">
                <a:solidFill>
                  <a:srgbClr val="000000"/>
                </a:solidFill>
                <a:latin typeface="微软雅黑" panose="020B0503020204020204" pitchFamily="34" charset="-122"/>
                <a:ea typeface="微软雅黑" panose="020B0503020204020204" pitchFamily="34" charset="-122"/>
                <a:cs typeface="+mn-ea"/>
                <a:sym typeface="+mn-lt"/>
              </a:rPr>
              <a:t>GaussDB</a:t>
            </a:r>
            <a:r>
              <a:rPr lang="zh-CN" altLang="en-US" dirty="0">
                <a:solidFill>
                  <a:srgbClr val="000000"/>
                </a:solidFill>
                <a:latin typeface="微软雅黑" panose="020B0503020204020204" pitchFamily="34" charset="-122"/>
                <a:ea typeface="微软雅黑" panose="020B0503020204020204" pitchFamily="34" charset="-122"/>
                <a:cs typeface="+mn-ea"/>
                <a:sym typeface="+mn-lt"/>
              </a:rPr>
              <a:t>账本数据库</a:t>
            </a:r>
            <a:endParaRPr lang="en-US" dirty="0">
              <a:solidFill>
                <a:srgbClr val="000000"/>
              </a:solidFill>
              <a:latin typeface="微软雅黑" panose="020B0503020204020204" pitchFamily="34" charset="-122"/>
              <a:ea typeface="微软雅黑" panose="020B0503020204020204" pitchFamily="34" charset="-122"/>
              <a:cs typeface="+mn-ea"/>
              <a:sym typeface="+mn-lt"/>
            </a:endParaRPr>
          </a:p>
        </p:txBody>
      </p:sp>
      <p:grpSp>
        <p:nvGrpSpPr>
          <p:cNvPr id="107" name="组合 106">
            <a:extLst>
              <a:ext uri="{FF2B5EF4-FFF2-40B4-BE49-F238E27FC236}">
                <a16:creationId xmlns:a16="http://schemas.microsoft.com/office/drawing/2014/main" id="{BA522DF8-93E4-2902-CB19-2F266356D112}"/>
              </a:ext>
            </a:extLst>
          </p:cNvPr>
          <p:cNvGrpSpPr/>
          <p:nvPr/>
        </p:nvGrpSpPr>
        <p:grpSpPr>
          <a:xfrm>
            <a:off x="581317" y="1787730"/>
            <a:ext cx="3299706" cy="3225573"/>
            <a:chOff x="1662928" y="611424"/>
            <a:chExt cx="3792213" cy="4002137"/>
          </a:xfrm>
        </p:grpSpPr>
        <p:grpSp>
          <p:nvGrpSpPr>
            <p:cNvPr id="108" name="组合 107">
              <a:extLst>
                <a:ext uri="{FF2B5EF4-FFF2-40B4-BE49-F238E27FC236}">
                  <a16:creationId xmlns:a16="http://schemas.microsoft.com/office/drawing/2014/main" id="{E7484CF9-4C00-9ED5-8684-E018A397B636}"/>
                </a:ext>
              </a:extLst>
            </p:cNvPr>
            <p:cNvGrpSpPr/>
            <p:nvPr/>
          </p:nvGrpSpPr>
          <p:grpSpPr>
            <a:xfrm>
              <a:off x="1706001" y="611424"/>
              <a:ext cx="3662060" cy="4002137"/>
              <a:chOff x="5800400" y="2863830"/>
              <a:chExt cx="2687359" cy="2280518"/>
            </a:xfrm>
          </p:grpSpPr>
          <p:sp>
            <p:nvSpPr>
              <p:cNvPr id="113" name="文本框 112">
                <a:extLst>
                  <a:ext uri="{FF2B5EF4-FFF2-40B4-BE49-F238E27FC236}">
                    <a16:creationId xmlns:a16="http://schemas.microsoft.com/office/drawing/2014/main" id="{600AE9B3-2A69-5B1C-CB57-49C27DBB7743}"/>
                  </a:ext>
                </a:extLst>
              </p:cNvPr>
              <p:cNvSpPr txBox="1"/>
              <p:nvPr/>
            </p:nvSpPr>
            <p:spPr>
              <a:xfrm>
                <a:off x="5829068" y="3270952"/>
                <a:ext cx="2625200" cy="239362"/>
              </a:xfrm>
              <a:prstGeom prst="rect">
                <a:avLst/>
              </a:prstGeom>
              <a:noFill/>
            </p:spPr>
            <p:txBody>
              <a:bodyPr wrap="square" rtlCol="0">
                <a:spAutoFit/>
              </a:bodyPr>
              <a:lstStyle/>
              <a:p>
                <a:pPr algn="ctr" defTabSz="914478">
                  <a:defRPr/>
                </a:pPr>
                <a:r>
                  <a:rPr lang="zh-CN" altLang="en-US" sz="1600" b="1" kern="0" dirty="0">
                    <a:solidFill>
                      <a:srgbClr val="000000"/>
                    </a:solidFill>
                    <a:latin typeface="微软雅黑" panose="020B0503020204020204" pitchFamily="34" charset="-122"/>
                    <a:ea typeface="微软雅黑" panose="020B0503020204020204" pitchFamily="34" charset="-122"/>
                    <a:cs typeface="+mn-ea"/>
                    <a:sym typeface="+mn-lt"/>
                  </a:rPr>
                  <a:t>多方共识</a:t>
                </a:r>
                <a:endParaRPr lang="en-US" altLang="zh-CN" sz="1600" b="1" kern="0" dirty="0">
                  <a:solidFill>
                    <a:srgbClr val="000000"/>
                  </a:solidFill>
                  <a:latin typeface="微软雅黑" panose="020B0503020204020204" pitchFamily="34" charset="-122"/>
                  <a:ea typeface="微软雅黑" panose="020B0503020204020204" pitchFamily="34" charset="-122"/>
                  <a:cs typeface="+mn-ea"/>
                  <a:sym typeface="+mn-lt"/>
                </a:endParaRPr>
              </a:p>
            </p:txBody>
          </p:sp>
          <p:grpSp>
            <p:nvGrpSpPr>
              <p:cNvPr id="114" name="组合 113">
                <a:extLst>
                  <a:ext uri="{FF2B5EF4-FFF2-40B4-BE49-F238E27FC236}">
                    <a16:creationId xmlns:a16="http://schemas.microsoft.com/office/drawing/2014/main" id="{6297987E-859B-A0F0-58BB-6E4FF9396DA6}"/>
                  </a:ext>
                </a:extLst>
              </p:cNvPr>
              <p:cNvGrpSpPr/>
              <p:nvPr/>
            </p:nvGrpSpPr>
            <p:grpSpPr>
              <a:xfrm>
                <a:off x="5800400" y="2863830"/>
                <a:ext cx="2687359" cy="2280518"/>
                <a:chOff x="3956739" y="2703450"/>
                <a:chExt cx="2718359" cy="1849514"/>
              </a:xfrm>
            </p:grpSpPr>
            <p:cxnSp>
              <p:nvCxnSpPr>
                <p:cNvPr id="115" name="直接连接符 137">
                  <a:extLst>
                    <a:ext uri="{FF2B5EF4-FFF2-40B4-BE49-F238E27FC236}">
                      <a16:creationId xmlns:a16="http://schemas.microsoft.com/office/drawing/2014/main" id="{6CFD99CB-A347-FEA2-ED6E-B878A0E41578}"/>
                    </a:ext>
                  </a:extLst>
                </p:cNvPr>
                <p:cNvCxnSpPr/>
                <p:nvPr/>
              </p:nvCxnSpPr>
              <p:spPr bwMode="auto">
                <a:xfrm>
                  <a:off x="5325730" y="3228755"/>
                  <a:ext cx="0" cy="313235"/>
                </a:xfrm>
                <a:prstGeom prst="line">
                  <a:avLst/>
                </a:prstGeom>
                <a:noFill/>
                <a:ln w="6350" cap="flat" cmpd="sng" algn="ctr">
                  <a:solidFill>
                    <a:srgbClr val="0070C0"/>
                  </a:solidFill>
                  <a:prstDash val="sysDash"/>
                  <a:round/>
                  <a:headEnd type="none" w="med" len="med"/>
                  <a:tailEnd type="none" w="med" len="med"/>
                </a:ln>
                <a:effectLst>
                  <a:outerShdw blurRad="50800" dist="38100" dir="2700000" algn="tl" rotWithShape="0">
                    <a:prstClr val="black">
                      <a:alpha val="40000"/>
                    </a:prstClr>
                  </a:outerShdw>
                </a:effectLst>
              </p:spPr>
            </p:cxnSp>
            <p:cxnSp>
              <p:nvCxnSpPr>
                <p:cNvPr id="116" name="直接连接符 138">
                  <a:extLst>
                    <a:ext uri="{FF2B5EF4-FFF2-40B4-BE49-F238E27FC236}">
                      <a16:creationId xmlns:a16="http://schemas.microsoft.com/office/drawing/2014/main" id="{468F8876-FAE1-39F0-50BE-270BACDCB7FE}"/>
                    </a:ext>
                  </a:extLst>
                </p:cNvPr>
                <p:cNvCxnSpPr/>
                <p:nvPr/>
              </p:nvCxnSpPr>
              <p:spPr bwMode="auto">
                <a:xfrm>
                  <a:off x="4268681" y="3541990"/>
                  <a:ext cx="0" cy="183257"/>
                </a:xfrm>
                <a:prstGeom prst="line">
                  <a:avLst/>
                </a:prstGeom>
                <a:noFill/>
                <a:ln w="6350" cap="flat" cmpd="sng" algn="ctr">
                  <a:solidFill>
                    <a:srgbClr val="0070C0"/>
                  </a:solidFill>
                  <a:prstDash val="sysDash"/>
                  <a:round/>
                  <a:headEnd type="none" w="med" len="med"/>
                  <a:tailEnd type="none" w="med" len="med"/>
                </a:ln>
                <a:effectLst>
                  <a:outerShdw blurRad="50800" dist="38100" dir="2700000" algn="tl" rotWithShape="0">
                    <a:prstClr val="black">
                      <a:alpha val="40000"/>
                    </a:prstClr>
                  </a:outerShdw>
                </a:effectLst>
              </p:spPr>
            </p:cxnSp>
            <p:cxnSp>
              <p:nvCxnSpPr>
                <p:cNvPr id="117" name="直接连接符 139">
                  <a:extLst>
                    <a:ext uri="{FF2B5EF4-FFF2-40B4-BE49-F238E27FC236}">
                      <a16:creationId xmlns:a16="http://schemas.microsoft.com/office/drawing/2014/main" id="{B5E34CBA-28FB-4630-34FA-55F1FAE524DD}"/>
                    </a:ext>
                  </a:extLst>
                </p:cNvPr>
                <p:cNvCxnSpPr/>
                <p:nvPr/>
              </p:nvCxnSpPr>
              <p:spPr bwMode="auto">
                <a:xfrm>
                  <a:off x="4258608" y="3545570"/>
                  <a:ext cx="2122242" cy="0"/>
                </a:xfrm>
                <a:prstGeom prst="line">
                  <a:avLst/>
                </a:prstGeom>
                <a:noFill/>
                <a:ln w="6350" cap="flat" cmpd="sng" algn="ctr">
                  <a:solidFill>
                    <a:srgbClr val="0070C0"/>
                  </a:solidFill>
                  <a:prstDash val="sysDash"/>
                  <a:round/>
                  <a:headEnd type="none" w="med" len="med"/>
                  <a:tailEnd type="none" w="med" len="med"/>
                </a:ln>
                <a:effectLst>
                  <a:outerShdw blurRad="50800" dist="38100" dir="2700000" algn="tl" rotWithShape="0">
                    <a:prstClr val="black">
                      <a:alpha val="40000"/>
                    </a:prstClr>
                  </a:outerShdw>
                </a:effectLst>
              </p:spPr>
            </p:cxnSp>
            <p:cxnSp>
              <p:nvCxnSpPr>
                <p:cNvPr id="118" name="直接连接符 140">
                  <a:extLst>
                    <a:ext uri="{FF2B5EF4-FFF2-40B4-BE49-F238E27FC236}">
                      <a16:creationId xmlns:a16="http://schemas.microsoft.com/office/drawing/2014/main" id="{11CFD65A-8A56-ECA6-2EFA-8FE165EEF24D}"/>
                    </a:ext>
                  </a:extLst>
                </p:cNvPr>
                <p:cNvCxnSpPr/>
                <p:nvPr/>
              </p:nvCxnSpPr>
              <p:spPr bwMode="auto">
                <a:xfrm>
                  <a:off x="6370778" y="3541990"/>
                  <a:ext cx="0" cy="183257"/>
                </a:xfrm>
                <a:prstGeom prst="line">
                  <a:avLst/>
                </a:prstGeom>
                <a:noFill/>
                <a:ln w="6350" cap="flat" cmpd="sng" algn="ctr">
                  <a:solidFill>
                    <a:srgbClr val="0070C0"/>
                  </a:solidFill>
                  <a:prstDash val="sysDash"/>
                  <a:round/>
                  <a:headEnd type="none" w="med" len="med"/>
                  <a:tailEnd type="none" w="med" len="med"/>
                </a:ln>
                <a:effectLst>
                  <a:outerShdw blurRad="50800" dist="38100" dir="2700000" algn="tl" rotWithShape="0">
                    <a:prstClr val="black">
                      <a:alpha val="40000"/>
                    </a:prstClr>
                  </a:outerShdw>
                </a:effectLst>
              </p:spPr>
            </p:cxnSp>
            <p:cxnSp>
              <p:nvCxnSpPr>
                <p:cNvPr id="119" name="直接连接符 141">
                  <a:extLst>
                    <a:ext uri="{FF2B5EF4-FFF2-40B4-BE49-F238E27FC236}">
                      <a16:creationId xmlns:a16="http://schemas.microsoft.com/office/drawing/2014/main" id="{BA863442-F4C7-E3E8-5FA4-2D862574BCB4}"/>
                    </a:ext>
                  </a:extLst>
                </p:cNvPr>
                <p:cNvCxnSpPr/>
                <p:nvPr/>
              </p:nvCxnSpPr>
              <p:spPr bwMode="auto">
                <a:xfrm>
                  <a:off x="5327855" y="3545569"/>
                  <a:ext cx="0" cy="179676"/>
                </a:xfrm>
                <a:prstGeom prst="line">
                  <a:avLst/>
                </a:prstGeom>
                <a:noFill/>
                <a:ln w="6350" cap="flat" cmpd="sng" algn="ctr">
                  <a:solidFill>
                    <a:srgbClr val="0070C0"/>
                  </a:solidFill>
                  <a:prstDash val="sysDash"/>
                  <a:round/>
                  <a:headEnd type="none" w="med" len="med"/>
                  <a:tailEnd type="none" w="med" len="med"/>
                </a:ln>
                <a:effectLst>
                  <a:outerShdw blurRad="50800" dist="38100" dir="2700000" algn="tl" rotWithShape="0">
                    <a:prstClr val="black">
                      <a:alpha val="40000"/>
                    </a:prstClr>
                  </a:outerShdw>
                </a:effectLst>
              </p:spPr>
            </p:cxnSp>
            <p:grpSp>
              <p:nvGrpSpPr>
                <p:cNvPr id="120" name="组合 119">
                  <a:extLst>
                    <a:ext uri="{FF2B5EF4-FFF2-40B4-BE49-F238E27FC236}">
                      <a16:creationId xmlns:a16="http://schemas.microsoft.com/office/drawing/2014/main" id="{9F29C8FD-85D8-A71E-05C7-91262012A7BA}"/>
                    </a:ext>
                  </a:extLst>
                </p:cNvPr>
                <p:cNvGrpSpPr/>
                <p:nvPr/>
              </p:nvGrpSpPr>
              <p:grpSpPr>
                <a:xfrm>
                  <a:off x="3956739" y="3733983"/>
                  <a:ext cx="623886" cy="818981"/>
                  <a:chOff x="11242309" y="3702365"/>
                  <a:chExt cx="527402" cy="1091252"/>
                </a:xfrm>
              </p:grpSpPr>
              <p:sp>
                <p:nvSpPr>
                  <p:cNvPr id="130" name="Freeform 18">
                    <a:extLst>
                      <a:ext uri="{FF2B5EF4-FFF2-40B4-BE49-F238E27FC236}">
                        <a16:creationId xmlns:a16="http://schemas.microsoft.com/office/drawing/2014/main" id="{7F374D58-8386-7359-C914-1B8A6C30BC55}"/>
                      </a:ext>
                    </a:extLst>
                  </p:cNvPr>
                  <p:cNvSpPr>
                    <a:spLocks noChangeAspect="1" noEditPoints="1"/>
                  </p:cNvSpPr>
                  <p:nvPr/>
                </p:nvSpPr>
                <p:spPr bwMode="auto">
                  <a:xfrm>
                    <a:off x="11302710" y="3782162"/>
                    <a:ext cx="406600" cy="325003"/>
                  </a:xfrm>
                  <a:custGeom>
                    <a:avLst/>
                    <a:gdLst/>
                    <a:ahLst/>
                    <a:cxnLst>
                      <a:cxn ang="0">
                        <a:pos x="354" y="18"/>
                      </a:cxn>
                      <a:cxn ang="0">
                        <a:pos x="442" y="110"/>
                      </a:cxn>
                      <a:cxn ang="0">
                        <a:pos x="476" y="114"/>
                      </a:cxn>
                      <a:cxn ang="0">
                        <a:pos x="536" y="142"/>
                      </a:cxn>
                      <a:cxn ang="0">
                        <a:pos x="576" y="196"/>
                      </a:cxn>
                      <a:cxn ang="0">
                        <a:pos x="588" y="250"/>
                      </a:cxn>
                      <a:cxn ang="0">
                        <a:pos x="554" y="340"/>
                      </a:cxn>
                      <a:cxn ang="0">
                        <a:pos x="516" y="354"/>
                      </a:cxn>
                      <a:cxn ang="0">
                        <a:pos x="508" y="272"/>
                      </a:cxn>
                      <a:cxn ang="0">
                        <a:pos x="464" y="208"/>
                      </a:cxn>
                      <a:cxn ang="0">
                        <a:pos x="412" y="178"/>
                      </a:cxn>
                      <a:cxn ang="0">
                        <a:pos x="316" y="200"/>
                      </a:cxn>
                      <a:cxn ang="0">
                        <a:pos x="248" y="212"/>
                      </a:cxn>
                      <a:cxn ang="0">
                        <a:pos x="208" y="274"/>
                      </a:cxn>
                      <a:cxn ang="0">
                        <a:pos x="224" y="340"/>
                      </a:cxn>
                      <a:cxn ang="0">
                        <a:pos x="116" y="390"/>
                      </a:cxn>
                      <a:cxn ang="0">
                        <a:pos x="34" y="356"/>
                      </a:cxn>
                      <a:cxn ang="0">
                        <a:pos x="0" y="274"/>
                      </a:cxn>
                      <a:cxn ang="0">
                        <a:pos x="28" y="198"/>
                      </a:cxn>
                      <a:cxn ang="0">
                        <a:pos x="98" y="158"/>
                      </a:cxn>
                      <a:cxn ang="0">
                        <a:pos x="124" y="82"/>
                      </a:cxn>
                      <a:cxn ang="0">
                        <a:pos x="182" y="26"/>
                      </a:cxn>
                      <a:cxn ang="0">
                        <a:pos x="258" y="0"/>
                      </a:cxn>
                      <a:cxn ang="0">
                        <a:pos x="476" y="246"/>
                      </a:cxn>
                      <a:cxn ang="0">
                        <a:pos x="502" y="332"/>
                      </a:cxn>
                      <a:cxn ang="0">
                        <a:pos x="456" y="432"/>
                      </a:cxn>
                      <a:cxn ang="0">
                        <a:pos x="356" y="448"/>
                      </a:cxn>
                      <a:cxn ang="0">
                        <a:pos x="316" y="440"/>
                      </a:cxn>
                      <a:cxn ang="0">
                        <a:pos x="228" y="390"/>
                      </a:cxn>
                      <a:cxn ang="0">
                        <a:pos x="218" y="302"/>
                      </a:cxn>
                      <a:cxn ang="0">
                        <a:pos x="260" y="222"/>
                      </a:cxn>
                      <a:cxn ang="0">
                        <a:pos x="362" y="184"/>
                      </a:cxn>
                      <a:cxn ang="0">
                        <a:pos x="444" y="244"/>
                      </a:cxn>
                      <a:cxn ang="0">
                        <a:pos x="402" y="282"/>
                      </a:cxn>
                      <a:cxn ang="0">
                        <a:pos x="420" y="326"/>
                      </a:cxn>
                      <a:cxn ang="0">
                        <a:pos x="402" y="372"/>
                      </a:cxn>
                      <a:cxn ang="0">
                        <a:pos x="360" y="390"/>
                      </a:cxn>
                      <a:cxn ang="0">
                        <a:pos x="314" y="372"/>
                      </a:cxn>
                      <a:cxn ang="0">
                        <a:pos x="296" y="328"/>
                      </a:cxn>
                      <a:cxn ang="0">
                        <a:pos x="314" y="284"/>
                      </a:cxn>
                      <a:cxn ang="0">
                        <a:pos x="358" y="264"/>
                      </a:cxn>
                      <a:cxn ang="0">
                        <a:pos x="396" y="320"/>
                      </a:cxn>
                      <a:cxn ang="0">
                        <a:pos x="380" y="296"/>
                      </a:cxn>
                      <a:cxn ang="0">
                        <a:pos x="350" y="290"/>
                      </a:cxn>
                      <a:cxn ang="0">
                        <a:pos x="326" y="306"/>
                      </a:cxn>
                      <a:cxn ang="0">
                        <a:pos x="320" y="336"/>
                      </a:cxn>
                      <a:cxn ang="0">
                        <a:pos x="338" y="360"/>
                      </a:cxn>
                      <a:cxn ang="0">
                        <a:pos x="366" y="366"/>
                      </a:cxn>
                      <a:cxn ang="0">
                        <a:pos x="390" y="348"/>
                      </a:cxn>
                      <a:cxn ang="0">
                        <a:pos x="396" y="320"/>
                      </a:cxn>
                      <a:cxn ang="0">
                        <a:pos x="418" y="288"/>
                      </a:cxn>
                      <a:cxn ang="0">
                        <a:pos x="426" y="354"/>
                      </a:cxn>
                      <a:cxn ang="0">
                        <a:pos x="386" y="394"/>
                      </a:cxn>
                      <a:cxn ang="0">
                        <a:pos x="318" y="388"/>
                      </a:cxn>
                      <a:cxn ang="0">
                        <a:pos x="288" y="342"/>
                      </a:cxn>
                      <a:cxn ang="0">
                        <a:pos x="298" y="288"/>
                      </a:cxn>
                      <a:cxn ang="0">
                        <a:pos x="358" y="256"/>
                      </a:cxn>
                    </a:cxnLst>
                    <a:rect l="0" t="0" r="r" b="b"/>
                    <a:pathLst>
                      <a:path w="588" h="470">
                        <a:moveTo>
                          <a:pt x="276" y="0"/>
                        </a:moveTo>
                        <a:lnTo>
                          <a:pt x="276" y="0"/>
                        </a:lnTo>
                        <a:lnTo>
                          <a:pt x="304" y="2"/>
                        </a:lnTo>
                        <a:lnTo>
                          <a:pt x="330" y="8"/>
                        </a:lnTo>
                        <a:lnTo>
                          <a:pt x="354" y="18"/>
                        </a:lnTo>
                        <a:lnTo>
                          <a:pt x="376" y="30"/>
                        </a:lnTo>
                        <a:lnTo>
                          <a:pt x="396" y="46"/>
                        </a:lnTo>
                        <a:lnTo>
                          <a:pt x="414" y="66"/>
                        </a:lnTo>
                        <a:lnTo>
                          <a:pt x="430" y="88"/>
                        </a:lnTo>
                        <a:lnTo>
                          <a:pt x="442" y="110"/>
                        </a:lnTo>
                        <a:lnTo>
                          <a:pt x="442" y="110"/>
                        </a:lnTo>
                        <a:lnTo>
                          <a:pt x="448" y="110"/>
                        </a:lnTo>
                        <a:lnTo>
                          <a:pt x="448" y="110"/>
                        </a:lnTo>
                        <a:lnTo>
                          <a:pt x="462" y="112"/>
                        </a:lnTo>
                        <a:lnTo>
                          <a:pt x="476" y="114"/>
                        </a:lnTo>
                        <a:lnTo>
                          <a:pt x="490" y="116"/>
                        </a:lnTo>
                        <a:lnTo>
                          <a:pt x="502" y="122"/>
                        </a:lnTo>
                        <a:lnTo>
                          <a:pt x="514" y="128"/>
                        </a:lnTo>
                        <a:lnTo>
                          <a:pt x="526" y="134"/>
                        </a:lnTo>
                        <a:lnTo>
                          <a:pt x="536" y="142"/>
                        </a:lnTo>
                        <a:lnTo>
                          <a:pt x="546" y="152"/>
                        </a:lnTo>
                        <a:lnTo>
                          <a:pt x="556" y="162"/>
                        </a:lnTo>
                        <a:lnTo>
                          <a:pt x="564" y="172"/>
                        </a:lnTo>
                        <a:lnTo>
                          <a:pt x="570" y="184"/>
                        </a:lnTo>
                        <a:lnTo>
                          <a:pt x="576" y="196"/>
                        </a:lnTo>
                        <a:lnTo>
                          <a:pt x="582" y="208"/>
                        </a:lnTo>
                        <a:lnTo>
                          <a:pt x="584" y="222"/>
                        </a:lnTo>
                        <a:lnTo>
                          <a:pt x="586" y="236"/>
                        </a:lnTo>
                        <a:lnTo>
                          <a:pt x="588" y="250"/>
                        </a:lnTo>
                        <a:lnTo>
                          <a:pt x="588" y="250"/>
                        </a:lnTo>
                        <a:lnTo>
                          <a:pt x="586" y="270"/>
                        </a:lnTo>
                        <a:lnTo>
                          <a:pt x="582" y="290"/>
                        </a:lnTo>
                        <a:lnTo>
                          <a:pt x="576" y="308"/>
                        </a:lnTo>
                        <a:lnTo>
                          <a:pt x="566" y="324"/>
                        </a:lnTo>
                        <a:lnTo>
                          <a:pt x="554" y="340"/>
                        </a:lnTo>
                        <a:lnTo>
                          <a:pt x="542" y="354"/>
                        </a:lnTo>
                        <a:lnTo>
                          <a:pt x="526" y="366"/>
                        </a:lnTo>
                        <a:lnTo>
                          <a:pt x="510" y="376"/>
                        </a:lnTo>
                        <a:lnTo>
                          <a:pt x="510" y="376"/>
                        </a:lnTo>
                        <a:lnTo>
                          <a:pt x="516" y="354"/>
                        </a:lnTo>
                        <a:lnTo>
                          <a:pt x="518" y="332"/>
                        </a:lnTo>
                        <a:lnTo>
                          <a:pt x="518" y="318"/>
                        </a:lnTo>
                        <a:lnTo>
                          <a:pt x="492" y="314"/>
                        </a:lnTo>
                        <a:lnTo>
                          <a:pt x="486" y="286"/>
                        </a:lnTo>
                        <a:lnTo>
                          <a:pt x="508" y="272"/>
                        </a:lnTo>
                        <a:lnTo>
                          <a:pt x="502" y="258"/>
                        </a:lnTo>
                        <a:lnTo>
                          <a:pt x="502" y="258"/>
                        </a:lnTo>
                        <a:lnTo>
                          <a:pt x="490" y="238"/>
                        </a:lnTo>
                        <a:lnTo>
                          <a:pt x="474" y="218"/>
                        </a:lnTo>
                        <a:lnTo>
                          <a:pt x="464" y="208"/>
                        </a:lnTo>
                        <a:lnTo>
                          <a:pt x="444" y="224"/>
                        </a:lnTo>
                        <a:lnTo>
                          <a:pt x="418" y="208"/>
                        </a:lnTo>
                        <a:lnTo>
                          <a:pt x="426" y="182"/>
                        </a:lnTo>
                        <a:lnTo>
                          <a:pt x="412" y="178"/>
                        </a:lnTo>
                        <a:lnTo>
                          <a:pt x="412" y="178"/>
                        </a:lnTo>
                        <a:lnTo>
                          <a:pt x="388" y="170"/>
                        </a:lnTo>
                        <a:lnTo>
                          <a:pt x="362" y="168"/>
                        </a:lnTo>
                        <a:lnTo>
                          <a:pt x="348" y="168"/>
                        </a:lnTo>
                        <a:lnTo>
                          <a:pt x="346" y="194"/>
                        </a:lnTo>
                        <a:lnTo>
                          <a:pt x="316" y="200"/>
                        </a:lnTo>
                        <a:lnTo>
                          <a:pt x="302" y="178"/>
                        </a:lnTo>
                        <a:lnTo>
                          <a:pt x="290" y="184"/>
                        </a:lnTo>
                        <a:lnTo>
                          <a:pt x="290" y="184"/>
                        </a:lnTo>
                        <a:lnTo>
                          <a:pt x="268" y="196"/>
                        </a:lnTo>
                        <a:lnTo>
                          <a:pt x="248" y="212"/>
                        </a:lnTo>
                        <a:lnTo>
                          <a:pt x="238" y="222"/>
                        </a:lnTo>
                        <a:lnTo>
                          <a:pt x="254" y="242"/>
                        </a:lnTo>
                        <a:lnTo>
                          <a:pt x="238" y="268"/>
                        </a:lnTo>
                        <a:lnTo>
                          <a:pt x="212" y="260"/>
                        </a:lnTo>
                        <a:lnTo>
                          <a:pt x="208" y="274"/>
                        </a:lnTo>
                        <a:lnTo>
                          <a:pt x="208" y="274"/>
                        </a:lnTo>
                        <a:lnTo>
                          <a:pt x="202" y="298"/>
                        </a:lnTo>
                        <a:lnTo>
                          <a:pt x="198" y="322"/>
                        </a:lnTo>
                        <a:lnTo>
                          <a:pt x="198" y="338"/>
                        </a:lnTo>
                        <a:lnTo>
                          <a:pt x="224" y="340"/>
                        </a:lnTo>
                        <a:lnTo>
                          <a:pt x="230" y="370"/>
                        </a:lnTo>
                        <a:lnTo>
                          <a:pt x="208" y="382"/>
                        </a:lnTo>
                        <a:lnTo>
                          <a:pt x="212" y="390"/>
                        </a:lnTo>
                        <a:lnTo>
                          <a:pt x="116" y="390"/>
                        </a:lnTo>
                        <a:lnTo>
                          <a:pt x="116" y="390"/>
                        </a:lnTo>
                        <a:lnTo>
                          <a:pt x="104" y="390"/>
                        </a:lnTo>
                        <a:lnTo>
                          <a:pt x="94" y="388"/>
                        </a:lnTo>
                        <a:lnTo>
                          <a:pt x="72" y="380"/>
                        </a:lnTo>
                        <a:lnTo>
                          <a:pt x="52" y="370"/>
                        </a:lnTo>
                        <a:lnTo>
                          <a:pt x="34" y="356"/>
                        </a:lnTo>
                        <a:lnTo>
                          <a:pt x="20" y="338"/>
                        </a:lnTo>
                        <a:lnTo>
                          <a:pt x="10" y="318"/>
                        </a:lnTo>
                        <a:lnTo>
                          <a:pt x="4" y="296"/>
                        </a:lnTo>
                        <a:lnTo>
                          <a:pt x="2" y="286"/>
                        </a:lnTo>
                        <a:lnTo>
                          <a:pt x="0" y="274"/>
                        </a:lnTo>
                        <a:lnTo>
                          <a:pt x="0" y="274"/>
                        </a:lnTo>
                        <a:lnTo>
                          <a:pt x="2" y="252"/>
                        </a:lnTo>
                        <a:lnTo>
                          <a:pt x="8" y="232"/>
                        </a:lnTo>
                        <a:lnTo>
                          <a:pt x="16" y="214"/>
                        </a:lnTo>
                        <a:lnTo>
                          <a:pt x="28" y="198"/>
                        </a:lnTo>
                        <a:lnTo>
                          <a:pt x="42" y="184"/>
                        </a:lnTo>
                        <a:lnTo>
                          <a:pt x="60" y="172"/>
                        </a:lnTo>
                        <a:lnTo>
                          <a:pt x="78" y="164"/>
                        </a:lnTo>
                        <a:lnTo>
                          <a:pt x="98" y="158"/>
                        </a:lnTo>
                        <a:lnTo>
                          <a:pt x="98" y="158"/>
                        </a:lnTo>
                        <a:lnTo>
                          <a:pt x="100" y="142"/>
                        </a:lnTo>
                        <a:lnTo>
                          <a:pt x="104" y="126"/>
                        </a:lnTo>
                        <a:lnTo>
                          <a:pt x="110" y="110"/>
                        </a:lnTo>
                        <a:lnTo>
                          <a:pt x="116" y="96"/>
                        </a:lnTo>
                        <a:lnTo>
                          <a:pt x="124" y="82"/>
                        </a:lnTo>
                        <a:lnTo>
                          <a:pt x="134" y="70"/>
                        </a:lnTo>
                        <a:lnTo>
                          <a:pt x="144" y="56"/>
                        </a:lnTo>
                        <a:lnTo>
                          <a:pt x="156" y="46"/>
                        </a:lnTo>
                        <a:lnTo>
                          <a:pt x="168" y="36"/>
                        </a:lnTo>
                        <a:lnTo>
                          <a:pt x="182" y="26"/>
                        </a:lnTo>
                        <a:lnTo>
                          <a:pt x="196" y="18"/>
                        </a:lnTo>
                        <a:lnTo>
                          <a:pt x="210" y="12"/>
                        </a:lnTo>
                        <a:lnTo>
                          <a:pt x="226" y="6"/>
                        </a:lnTo>
                        <a:lnTo>
                          <a:pt x="242" y="2"/>
                        </a:lnTo>
                        <a:lnTo>
                          <a:pt x="258" y="0"/>
                        </a:lnTo>
                        <a:lnTo>
                          <a:pt x="276" y="0"/>
                        </a:lnTo>
                        <a:lnTo>
                          <a:pt x="276" y="0"/>
                        </a:lnTo>
                        <a:close/>
                        <a:moveTo>
                          <a:pt x="462" y="228"/>
                        </a:moveTo>
                        <a:lnTo>
                          <a:pt x="462" y="228"/>
                        </a:lnTo>
                        <a:lnTo>
                          <a:pt x="476" y="246"/>
                        </a:lnTo>
                        <a:lnTo>
                          <a:pt x="488" y="266"/>
                        </a:lnTo>
                        <a:lnTo>
                          <a:pt x="468" y="278"/>
                        </a:lnTo>
                        <a:lnTo>
                          <a:pt x="480" y="328"/>
                        </a:lnTo>
                        <a:lnTo>
                          <a:pt x="502" y="332"/>
                        </a:lnTo>
                        <a:lnTo>
                          <a:pt x="502" y="332"/>
                        </a:lnTo>
                        <a:lnTo>
                          <a:pt x="500" y="354"/>
                        </a:lnTo>
                        <a:lnTo>
                          <a:pt x="494" y="376"/>
                        </a:lnTo>
                        <a:lnTo>
                          <a:pt x="472" y="370"/>
                        </a:lnTo>
                        <a:lnTo>
                          <a:pt x="442" y="414"/>
                        </a:lnTo>
                        <a:lnTo>
                          <a:pt x="456" y="432"/>
                        </a:lnTo>
                        <a:lnTo>
                          <a:pt x="456" y="432"/>
                        </a:lnTo>
                        <a:lnTo>
                          <a:pt x="440" y="446"/>
                        </a:lnTo>
                        <a:lnTo>
                          <a:pt x="420" y="456"/>
                        </a:lnTo>
                        <a:lnTo>
                          <a:pt x="408" y="438"/>
                        </a:lnTo>
                        <a:lnTo>
                          <a:pt x="356" y="448"/>
                        </a:lnTo>
                        <a:lnTo>
                          <a:pt x="354" y="470"/>
                        </a:lnTo>
                        <a:lnTo>
                          <a:pt x="354" y="470"/>
                        </a:lnTo>
                        <a:lnTo>
                          <a:pt x="332" y="468"/>
                        </a:lnTo>
                        <a:lnTo>
                          <a:pt x="310" y="462"/>
                        </a:lnTo>
                        <a:lnTo>
                          <a:pt x="316" y="440"/>
                        </a:lnTo>
                        <a:lnTo>
                          <a:pt x="272" y="412"/>
                        </a:lnTo>
                        <a:lnTo>
                          <a:pt x="254" y="426"/>
                        </a:lnTo>
                        <a:lnTo>
                          <a:pt x="254" y="426"/>
                        </a:lnTo>
                        <a:lnTo>
                          <a:pt x="240" y="408"/>
                        </a:lnTo>
                        <a:lnTo>
                          <a:pt x="228" y="390"/>
                        </a:lnTo>
                        <a:lnTo>
                          <a:pt x="248" y="378"/>
                        </a:lnTo>
                        <a:lnTo>
                          <a:pt x="238" y="326"/>
                        </a:lnTo>
                        <a:lnTo>
                          <a:pt x="214" y="324"/>
                        </a:lnTo>
                        <a:lnTo>
                          <a:pt x="214" y="324"/>
                        </a:lnTo>
                        <a:lnTo>
                          <a:pt x="218" y="302"/>
                        </a:lnTo>
                        <a:lnTo>
                          <a:pt x="222" y="280"/>
                        </a:lnTo>
                        <a:lnTo>
                          <a:pt x="246" y="286"/>
                        </a:lnTo>
                        <a:lnTo>
                          <a:pt x="274" y="240"/>
                        </a:lnTo>
                        <a:lnTo>
                          <a:pt x="260" y="222"/>
                        </a:lnTo>
                        <a:lnTo>
                          <a:pt x="260" y="222"/>
                        </a:lnTo>
                        <a:lnTo>
                          <a:pt x="278" y="208"/>
                        </a:lnTo>
                        <a:lnTo>
                          <a:pt x="296" y="198"/>
                        </a:lnTo>
                        <a:lnTo>
                          <a:pt x="308" y="218"/>
                        </a:lnTo>
                        <a:lnTo>
                          <a:pt x="360" y="206"/>
                        </a:lnTo>
                        <a:lnTo>
                          <a:pt x="362" y="184"/>
                        </a:lnTo>
                        <a:lnTo>
                          <a:pt x="362" y="184"/>
                        </a:lnTo>
                        <a:lnTo>
                          <a:pt x="384" y="186"/>
                        </a:lnTo>
                        <a:lnTo>
                          <a:pt x="406" y="192"/>
                        </a:lnTo>
                        <a:lnTo>
                          <a:pt x="400" y="214"/>
                        </a:lnTo>
                        <a:lnTo>
                          <a:pt x="444" y="244"/>
                        </a:lnTo>
                        <a:lnTo>
                          <a:pt x="462" y="228"/>
                        </a:lnTo>
                        <a:lnTo>
                          <a:pt x="462" y="228"/>
                        </a:lnTo>
                        <a:close/>
                        <a:moveTo>
                          <a:pt x="392" y="274"/>
                        </a:moveTo>
                        <a:lnTo>
                          <a:pt x="392" y="274"/>
                        </a:lnTo>
                        <a:lnTo>
                          <a:pt x="402" y="282"/>
                        </a:lnTo>
                        <a:lnTo>
                          <a:pt x="410" y="292"/>
                        </a:lnTo>
                        <a:lnTo>
                          <a:pt x="416" y="304"/>
                        </a:lnTo>
                        <a:lnTo>
                          <a:pt x="420" y="314"/>
                        </a:lnTo>
                        <a:lnTo>
                          <a:pt x="420" y="314"/>
                        </a:lnTo>
                        <a:lnTo>
                          <a:pt x="420" y="326"/>
                        </a:lnTo>
                        <a:lnTo>
                          <a:pt x="420" y="338"/>
                        </a:lnTo>
                        <a:lnTo>
                          <a:pt x="416" y="350"/>
                        </a:lnTo>
                        <a:lnTo>
                          <a:pt x="410" y="362"/>
                        </a:lnTo>
                        <a:lnTo>
                          <a:pt x="410" y="362"/>
                        </a:lnTo>
                        <a:lnTo>
                          <a:pt x="402" y="372"/>
                        </a:lnTo>
                        <a:lnTo>
                          <a:pt x="394" y="380"/>
                        </a:lnTo>
                        <a:lnTo>
                          <a:pt x="382" y="386"/>
                        </a:lnTo>
                        <a:lnTo>
                          <a:pt x="372" y="388"/>
                        </a:lnTo>
                        <a:lnTo>
                          <a:pt x="372" y="388"/>
                        </a:lnTo>
                        <a:lnTo>
                          <a:pt x="360" y="390"/>
                        </a:lnTo>
                        <a:lnTo>
                          <a:pt x="348" y="388"/>
                        </a:lnTo>
                        <a:lnTo>
                          <a:pt x="336" y="386"/>
                        </a:lnTo>
                        <a:lnTo>
                          <a:pt x="324" y="380"/>
                        </a:lnTo>
                        <a:lnTo>
                          <a:pt x="324" y="380"/>
                        </a:lnTo>
                        <a:lnTo>
                          <a:pt x="314" y="372"/>
                        </a:lnTo>
                        <a:lnTo>
                          <a:pt x="306" y="362"/>
                        </a:lnTo>
                        <a:lnTo>
                          <a:pt x="300" y="352"/>
                        </a:lnTo>
                        <a:lnTo>
                          <a:pt x="298" y="340"/>
                        </a:lnTo>
                        <a:lnTo>
                          <a:pt x="298" y="340"/>
                        </a:lnTo>
                        <a:lnTo>
                          <a:pt x="296" y="328"/>
                        </a:lnTo>
                        <a:lnTo>
                          <a:pt x="296" y="316"/>
                        </a:lnTo>
                        <a:lnTo>
                          <a:pt x="300" y="304"/>
                        </a:lnTo>
                        <a:lnTo>
                          <a:pt x="306" y="294"/>
                        </a:lnTo>
                        <a:lnTo>
                          <a:pt x="306" y="294"/>
                        </a:lnTo>
                        <a:lnTo>
                          <a:pt x="314" y="284"/>
                        </a:lnTo>
                        <a:lnTo>
                          <a:pt x="324" y="276"/>
                        </a:lnTo>
                        <a:lnTo>
                          <a:pt x="334" y="270"/>
                        </a:lnTo>
                        <a:lnTo>
                          <a:pt x="346" y="266"/>
                        </a:lnTo>
                        <a:lnTo>
                          <a:pt x="346" y="266"/>
                        </a:lnTo>
                        <a:lnTo>
                          <a:pt x="358" y="264"/>
                        </a:lnTo>
                        <a:lnTo>
                          <a:pt x="370" y="266"/>
                        </a:lnTo>
                        <a:lnTo>
                          <a:pt x="382" y="270"/>
                        </a:lnTo>
                        <a:lnTo>
                          <a:pt x="392" y="274"/>
                        </a:lnTo>
                        <a:lnTo>
                          <a:pt x="392" y="274"/>
                        </a:lnTo>
                        <a:close/>
                        <a:moveTo>
                          <a:pt x="396" y="320"/>
                        </a:moveTo>
                        <a:lnTo>
                          <a:pt x="396" y="320"/>
                        </a:lnTo>
                        <a:lnTo>
                          <a:pt x="394" y="312"/>
                        </a:lnTo>
                        <a:lnTo>
                          <a:pt x="390" y="306"/>
                        </a:lnTo>
                        <a:lnTo>
                          <a:pt x="386" y="300"/>
                        </a:lnTo>
                        <a:lnTo>
                          <a:pt x="380" y="296"/>
                        </a:lnTo>
                        <a:lnTo>
                          <a:pt x="380" y="296"/>
                        </a:lnTo>
                        <a:lnTo>
                          <a:pt x="372" y="292"/>
                        </a:lnTo>
                        <a:lnTo>
                          <a:pt x="366" y="290"/>
                        </a:lnTo>
                        <a:lnTo>
                          <a:pt x="358" y="288"/>
                        </a:lnTo>
                        <a:lnTo>
                          <a:pt x="350" y="290"/>
                        </a:lnTo>
                        <a:lnTo>
                          <a:pt x="350" y="290"/>
                        </a:lnTo>
                        <a:lnTo>
                          <a:pt x="344" y="292"/>
                        </a:lnTo>
                        <a:lnTo>
                          <a:pt x="336" y="296"/>
                        </a:lnTo>
                        <a:lnTo>
                          <a:pt x="330" y="300"/>
                        </a:lnTo>
                        <a:lnTo>
                          <a:pt x="326" y="306"/>
                        </a:lnTo>
                        <a:lnTo>
                          <a:pt x="326" y="306"/>
                        </a:lnTo>
                        <a:lnTo>
                          <a:pt x="322" y="314"/>
                        </a:lnTo>
                        <a:lnTo>
                          <a:pt x="320" y="320"/>
                        </a:lnTo>
                        <a:lnTo>
                          <a:pt x="320" y="328"/>
                        </a:lnTo>
                        <a:lnTo>
                          <a:pt x="320" y="336"/>
                        </a:lnTo>
                        <a:lnTo>
                          <a:pt x="320" y="336"/>
                        </a:lnTo>
                        <a:lnTo>
                          <a:pt x="322" y="342"/>
                        </a:lnTo>
                        <a:lnTo>
                          <a:pt x="326" y="348"/>
                        </a:lnTo>
                        <a:lnTo>
                          <a:pt x="332" y="354"/>
                        </a:lnTo>
                        <a:lnTo>
                          <a:pt x="338" y="360"/>
                        </a:lnTo>
                        <a:lnTo>
                          <a:pt x="338" y="360"/>
                        </a:lnTo>
                        <a:lnTo>
                          <a:pt x="344" y="364"/>
                        </a:lnTo>
                        <a:lnTo>
                          <a:pt x="352" y="366"/>
                        </a:lnTo>
                        <a:lnTo>
                          <a:pt x="358" y="366"/>
                        </a:lnTo>
                        <a:lnTo>
                          <a:pt x="366" y="366"/>
                        </a:lnTo>
                        <a:lnTo>
                          <a:pt x="366" y="366"/>
                        </a:lnTo>
                        <a:lnTo>
                          <a:pt x="374" y="362"/>
                        </a:lnTo>
                        <a:lnTo>
                          <a:pt x="380" y="360"/>
                        </a:lnTo>
                        <a:lnTo>
                          <a:pt x="386" y="354"/>
                        </a:lnTo>
                        <a:lnTo>
                          <a:pt x="390" y="348"/>
                        </a:lnTo>
                        <a:lnTo>
                          <a:pt x="390" y="348"/>
                        </a:lnTo>
                        <a:lnTo>
                          <a:pt x="394" y="342"/>
                        </a:lnTo>
                        <a:lnTo>
                          <a:pt x="396" y="334"/>
                        </a:lnTo>
                        <a:lnTo>
                          <a:pt x="396" y="326"/>
                        </a:lnTo>
                        <a:lnTo>
                          <a:pt x="396" y="320"/>
                        </a:lnTo>
                        <a:lnTo>
                          <a:pt x="396" y="320"/>
                        </a:lnTo>
                        <a:close/>
                        <a:moveTo>
                          <a:pt x="398" y="268"/>
                        </a:moveTo>
                        <a:lnTo>
                          <a:pt x="398" y="268"/>
                        </a:lnTo>
                        <a:lnTo>
                          <a:pt x="408" y="276"/>
                        </a:lnTo>
                        <a:lnTo>
                          <a:pt x="418" y="288"/>
                        </a:lnTo>
                        <a:lnTo>
                          <a:pt x="424" y="300"/>
                        </a:lnTo>
                        <a:lnTo>
                          <a:pt x="428" y="312"/>
                        </a:lnTo>
                        <a:lnTo>
                          <a:pt x="430" y="326"/>
                        </a:lnTo>
                        <a:lnTo>
                          <a:pt x="430" y="340"/>
                        </a:lnTo>
                        <a:lnTo>
                          <a:pt x="426" y="354"/>
                        </a:lnTo>
                        <a:lnTo>
                          <a:pt x="418" y="366"/>
                        </a:lnTo>
                        <a:lnTo>
                          <a:pt x="418" y="366"/>
                        </a:lnTo>
                        <a:lnTo>
                          <a:pt x="410" y="378"/>
                        </a:lnTo>
                        <a:lnTo>
                          <a:pt x="398" y="388"/>
                        </a:lnTo>
                        <a:lnTo>
                          <a:pt x="386" y="394"/>
                        </a:lnTo>
                        <a:lnTo>
                          <a:pt x="374" y="398"/>
                        </a:lnTo>
                        <a:lnTo>
                          <a:pt x="360" y="400"/>
                        </a:lnTo>
                        <a:lnTo>
                          <a:pt x="346" y="398"/>
                        </a:lnTo>
                        <a:lnTo>
                          <a:pt x="332" y="394"/>
                        </a:lnTo>
                        <a:lnTo>
                          <a:pt x="318" y="388"/>
                        </a:lnTo>
                        <a:lnTo>
                          <a:pt x="318" y="388"/>
                        </a:lnTo>
                        <a:lnTo>
                          <a:pt x="308" y="378"/>
                        </a:lnTo>
                        <a:lnTo>
                          <a:pt x="298" y="368"/>
                        </a:lnTo>
                        <a:lnTo>
                          <a:pt x="292" y="356"/>
                        </a:lnTo>
                        <a:lnTo>
                          <a:pt x="288" y="342"/>
                        </a:lnTo>
                        <a:lnTo>
                          <a:pt x="286" y="328"/>
                        </a:lnTo>
                        <a:lnTo>
                          <a:pt x="288" y="314"/>
                        </a:lnTo>
                        <a:lnTo>
                          <a:pt x="292" y="302"/>
                        </a:lnTo>
                        <a:lnTo>
                          <a:pt x="298" y="288"/>
                        </a:lnTo>
                        <a:lnTo>
                          <a:pt x="298" y="288"/>
                        </a:lnTo>
                        <a:lnTo>
                          <a:pt x="308" y="276"/>
                        </a:lnTo>
                        <a:lnTo>
                          <a:pt x="318" y="268"/>
                        </a:lnTo>
                        <a:lnTo>
                          <a:pt x="330" y="262"/>
                        </a:lnTo>
                        <a:lnTo>
                          <a:pt x="344" y="256"/>
                        </a:lnTo>
                        <a:lnTo>
                          <a:pt x="358" y="256"/>
                        </a:lnTo>
                        <a:lnTo>
                          <a:pt x="370" y="256"/>
                        </a:lnTo>
                        <a:lnTo>
                          <a:pt x="384" y="260"/>
                        </a:lnTo>
                        <a:lnTo>
                          <a:pt x="398" y="268"/>
                        </a:lnTo>
                        <a:lnTo>
                          <a:pt x="398" y="268"/>
                        </a:lnTo>
                        <a:close/>
                      </a:path>
                    </a:pathLst>
                  </a:custGeom>
                  <a:solidFill>
                    <a:srgbClr val="0070C0"/>
                  </a:solidFill>
                  <a:ln w="9525">
                    <a:noFill/>
                    <a:round/>
                    <a:headEnd/>
                    <a:tailEnd/>
                  </a:ln>
                  <a:effectLst>
                    <a:outerShdw blurRad="50800" dist="38100" dir="2700000" algn="tl" rotWithShape="0">
                      <a:prstClr val="black">
                        <a:alpha val="40000"/>
                      </a:prstClr>
                    </a:outerShdw>
                  </a:effectLst>
                </p:spPr>
                <p:txBody>
                  <a:bodyPr vert="horz" wrap="square" lIns="82274" tIns="41137" rIns="82274" bIns="41137" numCol="1" anchor="t" anchorCtr="0" compatLnSpc="1">
                    <a:prstTxWarp prst="textNoShape">
                      <a:avLst/>
                    </a:prstTxWarp>
                  </a:bodyPr>
                  <a:lstStyle/>
                  <a:p>
                    <a:pPr defTabSz="914478">
                      <a:defRPr/>
                    </a:pPr>
                    <a:endParaRPr lang="zh-CN" altLang="en-US" kern="0">
                      <a:solidFill>
                        <a:srgbClr val="79F9FF"/>
                      </a:solidFill>
                      <a:latin typeface="微软雅黑" panose="020B0503020204020204" pitchFamily="34" charset="-122"/>
                      <a:ea typeface="微软雅黑" panose="020B0503020204020204" pitchFamily="34" charset="-122"/>
                      <a:cs typeface="+mn-ea"/>
                      <a:sym typeface="+mn-lt"/>
                    </a:endParaRPr>
                  </a:p>
                </p:txBody>
              </p:sp>
              <p:sp>
                <p:nvSpPr>
                  <p:cNvPr id="131" name="圆角矩形 105">
                    <a:extLst>
                      <a:ext uri="{FF2B5EF4-FFF2-40B4-BE49-F238E27FC236}">
                        <a16:creationId xmlns:a16="http://schemas.microsoft.com/office/drawing/2014/main" id="{06845749-2155-62BE-2802-A967B005F060}"/>
                      </a:ext>
                    </a:extLst>
                  </p:cNvPr>
                  <p:cNvSpPr/>
                  <p:nvPr/>
                </p:nvSpPr>
                <p:spPr bwMode="auto">
                  <a:xfrm>
                    <a:off x="11242309" y="3702365"/>
                    <a:ext cx="527402" cy="1091252"/>
                  </a:xfrm>
                  <a:prstGeom prst="roundRect">
                    <a:avLst/>
                  </a:prstGeom>
                  <a:noFill/>
                  <a:ln w="12700" cap="flat" cmpd="sng" algn="ctr">
                    <a:solidFill>
                      <a:srgbClr val="0070C0"/>
                    </a:solidFill>
                    <a:prstDash val="sysDash"/>
                    <a:round/>
                    <a:headEnd type="none" w="med" len="med"/>
                    <a:tailEnd type="none" w="med" len="med"/>
                  </a:ln>
                  <a:effectLst/>
                </p:spPr>
                <p:txBody>
                  <a:bodyPr vert="horz" wrap="square" lIns="82274" tIns="41137" rIns="82274" bIns="41137" numCol="1" rtlCol="0" anchor="t" anchorCtr="0" compatLnSpc="1">
                    <a:prstTxWarp prst="textNoShape">
                      <a:avLst/>
                    </a:prstTxWarp>
                  </a:bodyPr>
                  <a:lstStyle/>
                  <a:p>
                    <a:pPr defTabSz="822740">
                      <a:defRPr/>
                    </a:pPr>
                    <a:endParaRPr lang="zh-CN" altLang="en-US" sz="1620" kern="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32" name="Freeform 30">
                    <a:extLst>
                      <a:ext uri="{FF2B5EF4-FFF2-40B4-BE49-F238E27FC236}">
                        <a16:creationId xmlns:a16="http://schemas.microsoft.com/office/drawing/2014/main" id="{0CD991B4-D67E-8950-026C-E0187C65DB8F}"/>
                      </a:ext>
                    </a:extLst>
                  </p:cNvPr>
                  <p:cNvSpPr>
                    <a:spLocks noEditPoints="1"/>
                  </p:cNvSpPr>
                  <p:nvPr/>
                </p:nvSpPr>
                <p:spPr bwMode="auto">
                  <a:xfrm>
                    <a:off x="11337610" y="4150734"/>
                    <a:ext cx="336800" cy="408273"/>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pPr defTabSz="914478">
                      <a:defRPr/>
                    </a:pPr>
                    <a:endParaRPr lang="zh-CN" altLang="en-US" sz="1600" kern="0">
                      <a:solidFill>
                        <a:srgbClr val="000000"/>
                      </a:solidFill>
                      <a:latin typeface="微软雅黑" panose="020B0503020204020204" pitchFamily="34" charset="-122"/>
                      <a:ea typeface="微软雅黑" panose="020B0503020204020204" pitchFamily="34" charset="-122"/>
                      <a:cs typeface="+mn-ea"/>
                      <a:sym typeface="+mn-lt"/>
                    </a:endParaRPr>
                  </a:p>
                </p:txBody>
              </p:sp>
            </p:grpSp>
            <p:grpSp>
              <p:nvGrpSpPr>
                <p:cNvPr id="121" name="组合 120">
                  <a:extLst>
                    <a:ext uri="{FF2B5EF4-FFF2-40B4-BE49-F238E27FC236}">
                      <a16:creationId xmlns:a16="http://schemas.microsoft.com/office/drawing/2014/main" id="{929459F0-B009-96C2-C7AC-F950B5AB27C8}"/>
                    </a:ext>
                  </a:extLst>
                </p:cNvPr>
                <p:cNvGrpSpPr/>
                <p:nvPr/>
              </p:nvGrpSpPr>
              <p:grpSpPr>
                <a:xfrm>
                  <a:off x="5003975" y="3725014"/>
                  <a:ext cx="623886" cy="827949"/>
                  <a:chOff x="11242309" y="3702365"/>
                  <a:chExt cx="527402" cy="1103201"/>
                </a:xfrm>
              </p:grpSpPr>
              <p:sp>
                <p:nvSpPr>
                  <p:cNvPr id="127" name="Freeform 18">
                    <a:extLst>
                      <a:ext uri="{FF2B5EF4-FFF2-40B4-BE49-F238E27FC236}">
                        <a16:creationId xmlns:a16="http://schemas.microsoft.com/office/drawing/2014/main" id="{E7C7DEEC-3019-8EFC-B9DA-5FE8A73C3C66}"/>
                      </a:ext>
                    </a:extLst>
                  </p:cNvPr>
                  <p:cNvSpPr>
                    <a:spLocks noChangeAspect="1" noEditPoints="1"/>
                  </p:cNvSpPr>
                  <p:nvPr/>
                </p:nvSpPr>
                <p:spPr bwMode="auto">
                  <a:xfrm>
                    <a:off x="11302710" y="3782162"/>
                    <a:ext cx="406600" cy="325003"/>
                  </a:xfrm>
                  <a:custGeom>
                    <a:avLst/>
                    <a:gdLst/>
                    <a:ahLst/>
                    <a:cxnLst>
                      <a:cxn ang="0">
                        <a:pos x="354" y="18"/>
                      </a:cxn>
                      <a:cxn ang="0">
                        <a:pos x="442" y="110"/>
                      </a:cxn>
                      <a:cxn ang="0">
                        <a:pos x="476" y="114"/>
                      </a:cxn>
                      <a:cxn ang="0">
                        <a:pos x="536" y="142"/>
                      </a:cxn>
                      <a:cxn ang="0">
                        <a:pos x="576" y="196"/>
                      </a:cxn>
                      <a:cxn ang="0">
                        <a:pos x="588" y="250"/>
                      </a:cxn>
                      <a:cxn ang="0">
                        <a:pos x="554" y="340"/>
                      </a:cxn>
                      <a:cxn ang="0">
                        <a:pos x="516" y="354"/>
                      </a:cxn>
                      <a:cxn ang="0">
                        <a:pos x="508" y="272"/>
                      </a:cxn>
                      <a:cxn ang="0">
                        <a:pos x="464" y="208"/>
                      </a:cxn>
                      <a:cxn ang="0">
                        <a:pos x="412" y="178"/>
                      </a:cxn>
                      <a:cxn ang="0">
                        <a:pos x="316" y="200"/>
                      </a:cxn>
                      <a:cxn ang="0">
                        <a:pos x="248" y="212"/>
                      </a:cxn>
                      <a:cxn ang="0">
                        <a:pos x="208" y="274"/>
                      </a:cxn>
                      <a:cxn ang="0">
                        <a:pos x="224" y="340"/>
                      </a:cxn>
                      <a:cxn ang="0">
                        <a:pos x="116" y="390"/>
                      </a:cxn>
                      <a:cxn ang="0">
                        <a:pos x="34" y="356"/>
                      </a:cxn>
                      <a:cxn ang="0">
                        <a:pos x="0" y="274"/>
                      </a:cxn>
                      <a:cxn ang="0">
                        <a:pos x="28" y="198"/>
                      </a:cxn>
                      <a:cxn ang="0">
                        <a:pos x="98" y="158"/>
                      </a:cxn>
                      <a:cxn ang="0">
                        <a:pos x="124" y="82"/>
                      </a:cxn>
                      <a:cxn ang="0">
                        <a:pos x="182" y="26"/>
                      </a:cxn>
                      <a:cxn ang="0">
                        <a:pos x="258" y="0"/>
                      </a:cxn>
                      <a:cxn ang="0">
                        <a:pos x="476" y="246"/>
                      </a:cxn>
                      <a:cxn ang="0">
                        <a:pos x="502" y="332"/>
                      </a:cxn>
                      <a:cxn ang="0">
                        <a:pos x="456" y="432"/>
                      </a:cxn>
                      <a:cxn ang="0">
                        <a:pos x="356" y="448"/>
                      </a:cxn>
                      <a:cxn ang="0">
                        <a:pos x="316" y="440"/>
                      </a:cxn>
                      <a:cxn ang="0">
                        <a:pos x="228" y="390"/>
                      </a:cxn>
                      <a:cxn ang="0">
                        <a:pos x="218" y="302"/>
                      </a:cxn>
                      <a:cxn ang="0">
                        <a:pos x="260" y="222"/>
                      </a:cxn>
                      <a:cxn ang="0">
                        <a:pos x="362" y="184"/>
                      </a:cxn>
                      <a:cxn ang="0">
                        <a:pos x="444" y="244"/>
                      </a:cxn>
                      <a:cxn ang="0">
                        <a:pos x="402" y="282"/>
                      </a:cxn>
                      <a:cxn ang="0">
                        <a:pos x="420" y="326"/>
                      </a:cxn>
                      <a:cxn ang="0">
                        <a:pos x="402" y="372"/>
                      </a:cxn>
                      <a:cxn ang="0">
                        <a:pos x="360" y="390"/>
                      </a:cxn>
                      <a:cxn ang="0">
                        <a:pos x="314" y="372"/>
                      </a:cxn>
                      <a:cxn ang="0">
                        <a:pos x="296" y="328"/>
                      </a:cxn>
                      <a:cxn ang="0">
                        <a:pos x="314" y="284"/>
                      </a:cxn>
                      <a:cxn ang="0">
                        <a:pos x="358" y="264"/>
                      </a:cxn>
                      <a:cxn ang="0">
                        <a:pos x="396" y="320"/>
                      </a:cxn>
                      <a:cxn ang="0">
                        <a:pos x="380" y="296"/>
                      </a:cxn>
                      <a:cxn ang="0">
                        <a:pos x="350" y="290"/>
                      </a:cxn>
                      <a:cxn ang="0">
                        <a:pos x="326" y="306"/>
                      </a:cxn>
                      <a:cxn ang="0">
                        <a:pos x="320" y="336"/>
                      </a:cxn>
                      <a:cxn ang="0">
                        <a:pos x="338" y="360"/>
                      </a:cxn>
                      <a:cxn ang="0">
                        <a:pos x="366" y="366"/>
                      </a:cxn>
                      <a:cxn ang="0">
                        <a:pos x="390" y="348"/>
                      </a:cxn>
                      <a:cxn ang="0">
                        <a:pos x="396" y="320"/>
                      </a:cxn>
                      <a:cxn ang="0">
                        <a:pos x="418" y="288"/>
                      </a:cxn>
                      <a:cxn ang="0">
                        <a:pos x="426" y="354"/>
                      </a:cxn>
                      <a:cxn ang="0">
                        <a:pos x="386" y="394"/>
                      </a:cxn>
                      <a:cxn ang="0">
                        <a:pos x="318" y="388"/>
                      </a:cxn>
                      <a:cxn ang="0">
                        <a:pos x="288" y="342"/>
                      </a:cxn>
                      <a:cxn ang="0">
                        <a:pos x="298" y="288"/>
                      </a:cxn>
                      <a:cxn ang="0">
                        <a:pos x="358" y="256"/>
                      </a:cxn>
                    </a:cxnLst>
                    <a:rect l="0" t="0" r="r" b="b"/>
                    <a:pathLst>
                      <a:path w="588" h="470">
                        <a:moveTo>
                          <a:pt x="276" y="0"/>
                        </a:moveTo>
                        <a:lnTo>
                          <a:pt x="276" y="0"/>
                        </a:lnTo>
                        <a:lnTo>
                          <a:pt x="304" y="2"/>
                        </a:lnTo>
                        <a:lnTo>
                          <a:pt x="330" y="8"/>
                        </a:lnTo>
                        <a:lnTo>
                          <a:pt x="354" y="18"/>
                        </a:lnTo>
                        <a:lnTo>
                          <a:pt x="376" y="30"/>
                        </a:lnTo>
                        <a:lnTo>
                          <a:pt x="396" y="46"/>
                        </a:lnTo>
                        <a:lnTo>
                          <a:pt x="414" y="66"/>
                        </a:lnTo>
                        <a:lnTo>
                          <a:pt x="430" y="88"/>
                        </a:lnTo>
                        <a:lnTo>
                          <a:pt x="442" y="110"/>
                        </a:lnTo>
                        <a:lnTo>
                          <a:pt x="442" y="110"/>
                        </a:lnTo>
                        <a:lnTo>
                          <a:pt x="448" y="110"/>
                        </a:lnTo>
                        <a:lnTo>
                          <a:pt x="448" y="110"/>
                        </a:lnTo>
                        <a:lnTo>
                          <a:pt x="462" y="112"/>
                        </a:lnTo>
                        <a:lnTo>
                          <a:pt x="476" y="114"/>
                        </a:lnTo>
                        <a:lnTo>
                          <a:pt x="490" y="116"/>
                        </a:lnTo>
                        <a:lnTo>
                          <a:pt x="502" y="122"/>
                        </a:lnTo>
                        <a:lnTo>
                          <a:pt x="514" y="128"/>
                        </a:lnTo>
                        <a:lnTo>
                          <a:pt x="526" y="134"/>
                        </a:lnTo>
                        <a:lnTo>
                          <a:pt x="536" y="142"/>
                        </a:lnTo>
                        <a:lnTo>
                          <a:pt x="546" y="152"/>
                        </a:lnTo>
                        <a:lnTo>
                          <a:pt x="556" y="162"/>
                        </a:lnTo>
                        <a:lnTo>
                          <a:pt x="564" y="172"/>
                        </a:lnTo>
                        <a:lnTo>
                          <a:pt x="570" y="184"/>
                        </a:lnTo>
                        <a:lnTo>
                          <a:pt x="576" y="196"/>
                        </a:lnTo>
                        <a:lnTo>
                          <a:pt x="582" y="208"/>
                        </a:lnTo>
                        <a:lnTo>
                          <a:pt x="584" y="222"/>
                        </a:lnTo>
                        <a:lnTo>
                          <a:pt x="586" y="236"/>
                        </a:lnTo>
                        <a:lnTo>
                          <a:pt x="588" y="250"/>
                        </a:lnTo>
                        <a:lnTo>
                          <a:pt x="588" y="250"/>
                        </a:lnTo>
                        <a:lnTo>
                          <a:pt x="586" y="270"/>
                        </a:lnTo>
                        <a:lnTo>
                          <a:pt x="582" y="290"/>
                        </a:lnTo>
                        <a:lnTo>
                          <a:pt x="576" y="308"/>
                        </a:lnTo>
                        <a:lnTo>
                          <a:pt x="566" y="324"/>
                        </a:lnTo>
                        <a:lnTo>
                          <a:pt x="554" y="340"/>
                        </a:lnTo>
                        <a:lnTo>
                          <a:pt x="542" y="354"/>
                        </a:lnTo>
                        <a:lnTo>
                          <a:pt x="526" y="366"/>
                        </a:lnTo>
                        <a:lnTo>
                          <a:pt x="510" y="376"/>
                        </a:lnTo>
                        <a:lnTo>
                          <a:pt x="510" y="376"/>
                        </a:lnTo>
                        <a:lnTo>
                          <a:pt x="516" y="354"/>
                        </a:lnTo>
                        <a:lnTo>
                          <a:pt x="518" y="332"/>
                        </a:lnTo>
                        <a:lnTo>
                          <a:pt x="518" y="318"/>
                        </a:lnTo>
                        <a:lnTo>
                          <a:pt x="492" y="314"/>
                        </a:lnTo>
                        <a:lnTo>
                          <a:pt x="486" y="286"/>
                        </a:lnTo>
                        <a:lnTo>
                          <a:pt x="508" y="272"/>
                        </a:lnTo>
                        <a:lnTo>
                          <a:pt x="502" y="258"/>
                        </a:lnTo>
                        <a:lnTo>
                          <a:pt x="502" y="258"/>
                        </a:lnTo>
                        <a:lnTo>
                          <a:pt x="490" y="238"/>
                        </a:lnTo>
                        <a:lnTo>
                          <a:pt x="474" y="218"/>
                        </a:lnTo>
                        <a:lnTo>
                          <a:pt x="464" y="208"/>
                        </a:lnTo>
                        <a:lnTo>
                          <a:pt x="444" y="224"/>
                        </a:lnTo>
                        <a:lnTo>
                          <a:pt x="418" y="208"/>
                        </a:lnTo>
                        <a:lnTo>
                          <a:pt x="426" y="182"/>
                        </a:lnTo>
                        <a:lnTo>
                          <a:pt x="412" y="178"/>
                        </a:lnTo>
                        <a:lnTo>
                          <a:pt x="412" y="178"/>
                        </a:lnTo>
                        <a:lnTo>
                          <a:pt x="388" y="170"/>
                        </a:lnTo>
                        <a:lnTo>
                          <a:pt x="362" y="168"/>
                        </a:lnTo>
                        <a:lnTo>
                          <a:pt x="348" y="168"/>
                        </a:lnTo>
                        <a:lnTo>
                          <a:pt x="346" y="194"/>
                        </a:lnTo>
                        <a:lnTo>
                          <a:pt x="316" y="200"/>
                        </a:lnTo>
                        <a:lnTo>
                          <a:pt x="302" y="178"/>
                        </a:lnTo>
                        <a:lnTo>
                          <a:pt x="290" y="184"/>
                        </a:lnTo>
                        <a:lnTo>
                          <a:pt x="290" y="184"/>
                        </a:lnTo>
                        <a:lnTo>
                          <a:pt x="268" y="196"/>
                        </a:lnTo>
                        <a:lnTo>
                          <a:pt x="248" y="212"/>
                        </a:lnTo>
                        <a:lnTo>
                          <a:pt x="238" y="222"/>
                        </a:lnTo>
                        <a:lnTo>
                          <a:pt x="254" y="242"/>
                        </a:lnTo>
                        <a:lnTo>
                          <a:pt x="238" y="268"/>
                        </a:lnTo>
                        <a:lnTo>
                          <a:pt x="212" y="260"/>
                        </a:lnTo>
                        <a:lnTo>
                          <a:pt x="208" y="274"/>
                        </a:lnTo>
                        <a:lnTo>
                          <a:pt x="208" y="274"/>
                        </a:lnTo>
                        <a:lnTo>
                          <a:pt x="202" y="298"/>
                        </a:lnTo>
                        <a:lnTo>
                          <a:pt x="198" y="322"/>
                        </a:lnTo>
                        <a:lnTo>
                          <a:pt x="198" y="338"/>
                        </a:lnTo>
                        <a:lnTo>
                          <a:pt x="224" y="340"/>
                        </a:lnTo>
                        <a:lnTo>
                          <a:pt x="230" y="370"/>
                        </a:lnTo>
                        <a:lnTo>
                          <a:pt x="208" y="382"/>
                        </a:lnTo>
                        <a:lnTo>
                          <a:pt x="212" y="390"/>
                        </a:lnTo>
                        <a:lnTo>
                          <a:pt x="116" y="390"/>
                        </a:lnTo>
                        <a:lnTo>
                          <a:pt x="116" y="390"/>
                        </a:lnTo>
                        <a:lnTo>
                          <a:pt x="104" y="390"/>
                        </a:lnTo>
                        <a:lnTo>
                          <a:pt x="94" y="388"/>
                        </a:lnTo>
                        <a:lnTo>
                          <a:pt x="72" y="380"/>
                        </a:lnTo>
                        <a:lnTo>
                          <a:pt x="52" y="370"/>
                        </a:lnTo>
                        <a:lnTo>
                          <a:pt x="34" y="356"/>
                        </a:lnTo>
                        <a:lnTo>
                          <a:pt x="20" y="338"/>
                        </a:lnTo>
                        <a:lnTo>
                          <a:pt x="10" y="318"/>
                        </a:lnTo>
                        <a:lnTo>
                          <a:pt x="4" y="296"/>
                        </a:lnTo>
                        <a:lnTo>
                          <a:pt x="2" y="286"/>
                        </a:lnTo>
                        <a:lnTo>
                          <a:pt x="0" y="274"/>
                        </a:lnTo>
                        <a:lnTo>
                          <a:pt x="0" y="274"/>
                        </a:lnTo>
                        <a:lnTo>
                          <a:pt x="2" y="252"/>
                        </a:lnTo>
                        <a:lnTo>
                          <a:pt x="8" y="232"/>
                        </a:lnTo>
                        <a:lnTo>
                          <a:pt x="16" y="214"/>
                        </a:lnTo>
                        <a:lnTo>
                          <a:pt x="28" y="198"/>
                        </a:lnTo>
                        <a:lnTo>
                          <a:pt x="42" y="184"/>
                        </a:lnTo>
                        <a:lnTo>
                          <a:pt x="60" y="172"/>
                        </a:lnTo>
                        <a:lnTo>
                          <a:pt x="78" y="164"/>
                        </a:lnTo>
                        <a:lnTo>
                          <a:pt x="98" y="158"/>
                        </a:lnTo>
                        <a:lnTo>
                          <a:pt x="98" y="158"/>
                        </a:lnTo>
                        <a:lnTo>
                          <a:pt x="100" y="142"/>
                        </a:lnTo>
                        <a:lnTo>
                          <a:pt x="104" y="126"/>
                        </a:lnTo>
                        <a:lnTo>
                          <a:pt x="110" y="110"/>
                        </a:lnTo>
                        <a:lnTo>
                          <a:pt x="116" y="96"/>
                        </a:lnTo>
                        <a:lnTo>
                          <a:pt x="124" y="82"/>
                        </a:lnTo>
                        <a:lnTo>
                          <a:pt x="134" y="70"/>
                        </a:lnTo>
                        <a:lnTo>
                          <a:pt x="144" y="56"/>
                        </a:lnTo>
                        <a:lnTo>
                          <a:pt x="156" y="46"/>
                        </a:lnTo>
                        <a:lnTo>
                          <a:pt x="168" y="36"/>
                        </a:lnTo>
                        <a:lnTo>
                          <a:pt x="182" y="26"/>
                        </a:lnTo>
                        <a:lnTo>
                          <a:pt x="196" y="18"/>
                        </a:lnTo>
                        <a:lnTo>
                          <a:pt x="210" y="12"/>
                        </a:lnTo>
                        <a:lnTo>
                          <a:pt x="226" y="6"/>
                        </a:lnTo>
                        <a:lnTo>
                          <a:pt x="242" y="2"/>
                        </a:lnTo>
                        <a:lnTo>
                          <a:pt x="258" y="0"/>
                        </a:lnTo>
                        <a:lnTo>
                          <a:pt x="276" y="0"/>
                        </a:lnTo>
                        <a:lnTo>
                          <a:pt x="276" y="0"/>
                        </a:lnTo>
                        <a:close/>
                        <a:moveTo>
                          <a:pt x="462" y="228"/>
                        </a:moveTo>
                        <a:lnTo>
                          <a:pt x="462" y="228"/>
                        </a:lnTo>
                        <a:lnTo>
                          <a:pt x="476" y="246"/>
                        </a:lnTo>
                        <a:lnTo>
                          <a:pt x="488" y="266"/>
                        </a:lnTo>
                        <a:lnTo>
                          <a:pt x="468" y="278"/>
                        </a:lnTo>
                        <a:lnTo>
                          <a:pt x="480" y="328"/>
                        </a:lnTo>
                        <a:lnTo>
                          <a:pt x="502" y="332"/>
                        </a:lnTo>
                        <a:lnTo>
                          <a:pt x="502" y="332"/>
                        </a:lnTo>
                        <a:lnTo>
                          <a:pt x="500" y="354"/>
                        </a:lnTo>
                        <a:lnTo>
                          <a:pt x="494" y="376"/>
                        </a:lnTo>
                        <a:lnTo>
                          <a:pt x="472" y="370"/>
                        </a:lnTo>
                        <a:lnTo>
                          <a:pt x="442" y="414"/>
                        </a:lnTo>
                        <a:lnTo>
                          <a:pt x="456" y="432"/>
                        </a:lnTo>
                        <a:lnTo>
                          <a:pt x="456" y="432"/>
                        </a:lnTo>
                        <a:lnTo>
                          <a:pt x="440" y="446"/>
                        </a:lnTo>
                        <a:lnTo>
                          <a:pt x="420" y="456"/>
                        </a:lnTo>
                        <a:lnTo>
                          <a:pt x="408" y="438"/>
                        </a:lnTo>
                        <a:lnTo>
                          <a:pt x="356" y="448"/>
                        </a:lnTo>
                        <a:lnTo>
                          <a:pt x="354" y="470"/>
                        </a:lnTo>
                        <a:lnTo>
                          <a:pt x="354" y="470"/>
                        </a:lnTo>
                        <a:lnTo>
                          <a:pt x="332" y="468"/>
                        </a:lnTo>
                        <a:lnTo>
                          <a:pt x="310" y="462"/>
                        </a:lnTo>
                        <a:lnTo>
                          <a:pt x="316" y="440"/>
                        </a:lnTo>
                        <a:lnTo>
                          <a:pt x="272" y="412"/>
                        </a:lnTo>
                        <a:lnTo>
                          <a:pt x="254" y="426"/>
                        </a:lnTo>
                        <a:lnTo>
                          <a:pt x="254" y="426"/>
                        </a:lnTo>
                        <a:lnTo>
                          <a:pt x="240" y="408"/>
                        </a:lnTo>
                        <a:lnTo>
                          <a:pt x="228" y="390"/>
                        </a:lnTo>
                        <a:lnTo>
                          <a:pt x="248" y="378"/>
                        </a:lnTo>
                        <a:lnTo>
                          <a:pt x="238" y="326"/>
                        </a:lnTo>
                        <a:lnTo>
                          <a:pt x="214" y="324"/>
                        </a:lnTo>
                        <a:lnTo>
                          <a:pt x="214" y="324"/>
                        </a:lnTo>
                        <a:lnTo>
                          <a:pt x="218" y="302"/>
                        </a:lnTo>
                        <a:lnTo>
                          <a:pt x="222" y="280"/>
                        </a:lnTo>
                        <a:lnTo>
                          <a:pt x="246" y="286"/>
                        </a:lnTo>
                        <a:lnTo>
                          <a:pt x="274" y="240"/>
                        </a:lnTo>
                        <a:lnTo>
                          <a:pt x="260" y="222"/>
                        </a:lnTo>
                        <a:lnTo>
                          <a:pt x="260" y="222"/>
                        </a:lnTo>
                        <a:lnTo>
                          <a:pt x="278" y="208"/>
                        </a:lnTo>
                        <a:lnTo>
                          <a:pt x="296" y="198"/>
                        </a:lnTo>
                        <a:lnTo>
                          <a:pt x="308" y="218"/>
                        </a:lnTo>
                        <a:lnTo>
                          <a:pt x="360" y="206"/>
                        </a:lnTo>
                        <a:lnTo>
                          <a:pt x="362" y="184"/>
                        </a:lnTo>
                        <a:lnTo>
                          <a:pt x="362" y="184"/>
                        </a:lnTo>
                        <a:lnTo>
                          <a:pt x="384" y="186"/>
                        </a:lnTo>
                        <a:lnTo>
                          <a:pt x="406" y="192"/>
                        </a:lnTo>
                        <a:lnTo>
                          <a:pt x="400" y="214"/>
                        </a:lnTo>
                        <a:lnTo>
                          <a:pt x="444" y="244"/>
                        </a:lnTo>
                        <a:lnTo>
                          <a:pt x="462" y="228"/>
                        </a:lnTo>
                        <a:lnTo>
                          <a:pt x="462" y="228"/>
                        </a:lnTo>
                        <a:close/>
                        <a:moveTo>
                          <a:pt x="392" y="274"/>
                        </a:moveTo>
                        <a:lnTo>
                          <a:pt x="392" y="274"/>
                        </a:lnTo>
                        <a:lnTo>
                          <a:pt x="402" y="282"/>
                        </a:lnTo>
                        <a:lnTo>
                          <a:pt x="410" y="292"/>
                        </a:lnTo>
                        <a:lnTo>
                          <a:pt x="416" y="304"/>
                        </a:lnTo>
                        <a:lnTo>
                          <a:pt x="420" y="314"/>
                        </a:lnTo>
                        <a:lnTo>
                          <a:pt x="420" y="314"/>
                        </a:lnTo>
                        <a:lnTo>
                          <a:pt x="420" y="326"/>
                        </a:lnTo>
                        <a:lnTo>
                          <a:pt x="420" y="338"/>
                        </a:lnTo>
                        <a:lnTo>
                          <a:pt x="416" y="350"/>
                        </a:lnTo>
                        <a:lnTo>
                          <a:pt x="410" y="362"/>
                        </a:lnTo>
                        <a:lnTo>
                          <a:pt x="410" y="362"/>
                        </a:lnTo>
                        <a:lnTo>
                          <a:pt x="402" y="372"/>
                        </a:lnTo>
                        <a:lnTo>
                          <a:pt x="394" y="380"/>
                        </a:lnTo>
                        <a:lnTo>
                          <a:pt x="382" y="386"/>
                        </a:lnTo>
                        <a:lnTo>
                          <a:pt x="372" y="388"/>
                        </a:lnTo>
                        <a:lnTo>
                          <a:pt x="372" y="388"/>
                        </a:lnTo>
                        <a:lnTo>
                          <a:pt x="360" y="390"/>
                        </a:lnTo>
                        <a:lnTo>
                          <a:pt x="348" y="388"/>
                        </a:lnTo>
                        <a:lnTo>
                          <a:pt x="336" y="386"/>
                        </a:lnTo>
                        <a:lnTo>
                          <a:pt x="324" y="380"/>
                        </a:lnTo>
                        <a:lnTo>
                          <a:pt x="324" y="380"/>
                        </a:lnTo>
                        <a:lnTo>
                          <a:pt x="314" y="372"/>
                        </a:lnTo>
                        <a:lnTo>
                          <a:pt x="306" y="362"/>
                        </a:lnTo>
                        <a:lnTo>
                          <a:pt x="300" y="352"/>
                        </a:lnTo>
                        <a:lnTo>
                          <a:pt x="298" y="340"/>
                        </a:lnTo>
                        <a:lnTo>
                          <a:pt x="298" y="340"/>
                        </a:lnTo>
                        <a:lnTo>
                          <a:pt x="296" y="328"/>
                        </a:lnTo>
                        <a:lnTo>
                          <a:pt x="296" y="316"/>
                        </a:lnTo>
                        <a:lnTo>
                          <a:pt x="300" y="304"/>
                        </a:lnTo>
                        <a:lnTo>
                          <a:pt x="306" y="294"/>
                        </a:lnTo>
                        <a:lnTo>
                          <a:pt x="306" y="294"/>
                        </a:lnTo>
                        <a:lnTo>
                          <a:pt x="314" y="284"/>
                        </a:lnTo>
                        <a:lnTo>
                          <a:pt x="324" y="276"/>
                        </a:lnTo>
                        <a:lnTo>
                          <a:pt x="334" y="270"/>
                        </a:lnTo>
                        <a:lnTo>
                          <a:pt x="346" y="266"/>
                        </a:lnTo>
                        <a:lnTo>
                          <a:pt x="346" y="266"/>
                        </a:lnTo>
                        <a:lnTo>
                          <a:pt x="358" y="264"/>
                        </a:lnTo>
                        <a:lnTo>
                          <a:pt x="370" y="266"/>
                        </a:lnTo>
                        <a:lnTo>
                          <a:pt x="382" y="270"/>
                        </a:lnTo>
                        <a:lnTo>
                          <a:pt x="392" y="274"/>
                        </a:lnTo>
                        <a:lnTo>
                          <a:pt x="392" y="274"/>
                        </a:lnTo>
                        <a:close/>
                        <a:moveTo>
                          <a:pt x="396" y="320"/>
                        </a:moveTo>
                        <a:lnTo>
                          <a:pt x="396" y="320"/>
                        </a:lnTo>
                        <a:lnTo>
                          <a:pt x="394" y="312"/>
                        </a:lnTo>
                        <a:lnTo>
                          <a:pt x="390" y="306"/>
                        </a:lnTo>
                        <a:lnTo>
                          <a:pt x="386" y="300"/>
                        </a:lnTo>
                        <a:lnTo>
                          <a:pt x="380" y="296"/>
                        </a:lnTo>
                        <a:lnTo>
                          <a:pt x="380" y="296"/>
                        </a:lnTo>
                        <a:lnTo>
                          <a:pt x="372" y="292"/>
                        </a:lnTo>
                        <a:lnTo>
                          <a:pt x="366" y="290"/>
                        </a:lnTo>
                        <a:lnTo>
                          <a:pt x="358" y="288"/>
                        </a:lnTo>
                        <a:lnTo>
                          <a:pt x="350" y="290"/>
                        </a:lnTo>
                        <a:lnTo>
                          <a:pt x="350" y="290"/>
                        </a:lnTo>
                        <a:lnTo>
                          <a:pt x="344" y="292"/>
                        </a:lnTo>
                        <a:lnTo>
                          <a:pt x="336" y="296"/>
                        </a:lnTo>
                        <a:lnTo>
                          <a:pt x="330" y="300"/>
                        </a:lnTo>
                        <a:lnTo>
                          <a:pt x="326" y="306"/>
                        </a:lnTo>
                        <a:lnTo>
                          <a:pt x="326" y="306"/>
                        </a:lnTo>
                        <a:lnTo>
                          <a:pt x="322" y="314"/>
                        </a:lnTo>
                        <a:lnTo>
                          <a:pt x="320" y="320"/>
                        </a:lnTo>
                        <a:lnTo>
                          <a:pt x="320" y="328"/>
                        </a:lnTo>
                        <a:lnTo>
                          <a:pt x="320" y="336"/>
                        </a:lnTo>
                        <a:lnTo>
                          <a:pt x="320" y="336"/>
                        </a:lnTo>
                        <a:lnTo>
                          <a:pt x="322" y="342"/>
                        </a:lnTo>
                        <a:lnTo>
                          <a:pt x="326" y="348"/>
                        </a:lnTo>
                        <a:lnTo>
                          <a:pt x="332" y="354"/>
                        </a:lnTo>
                        <a:lnTo>
                          <a:pt x="338" y="360"/>
                        </a:lnTo>
                        <a:lnTo>
                          <a:pt x="338" y="360"/>
                        </a:lnTo>
                        <a:lnTo>
                          <a:pt x="344" y="364"/>
                        </a:lnTo>
                        <a:lnTo>
                          <a:pt x="352" y="366"/>
                        </a:lnTo>
                        <a:lnTo>
                          <a:pt x="358" y="366"/>
                        </a:lnTo>
                        <a:lnTo>
                          <a:pt x="366" y="366"/>
                        </a:lnTo>
                        <a:lnTo>
                          <a:pt x="366" y="366"/>
                        </a:lnTo>
                        <a:lnTo>
                          <a:pt x="374" y="362"/>
                        </a:lnTo>
                        <a:lnTo>
                          <a:pt x="380" y="360"/>
                        </a:lnTo>
                        <a:lnTo>
                          <a:pt x="386" y="354"/>
                        </a:lnTo>
                        <a:lnTo>
                          <a:pt x="390" y="348"/>
                        </a:lnTo>
                        <a:lnTo>
                          <a:pt x="390" y="348"/>
                        </a:lnTo>
                        <a:lnTo>
                          <a:pt x="394" y="342"/>
                        </a:lnTo>
                        <a:lnTo>
                          <a:pt x="396" y="334"/>
                        </a:lnTo>
                        <a:lnTo>
                          <a:pt x="396" y="326"/>
                        </a:lnTo>
                        <a:lnTo>
                          <a:pt x="396" y="320"/>
                        </a:lnTo>
                        <a:lnTo>
                          <a:pt x="396" y="320"/>
                        </a:lnTo>
                        <a:close/>
                        <a:moveTo>
                          <a:pt x="398" y="268"/>
                        </a:moveTo>
                        <a:lnTo>
                          <a:pt x="398" y="268"/>
                        </a:lnTo>
                        <a:lnTo>
                          <a:pt x="408" y="276"/>
                        </a:lnTo>
                        <a:lnTo>
                          <a:pt x="418" y="288"/>
                        </a:lnTo>
                        <a:lnTo>
                          <a:pt x="424" y="300"/>
                        </a:lnTo>
                        <a:lnTo>
                          <a:pt x="428" y="312"/>
                        </a:lnTo>
                        <a:lnTo>
                          <a:pt x="430" y="326"/>
                        </a:lnTo>
                        <a:lnTo>
                          <a:pt x="430" y="340"/>
                        </a:lnTo>
                        <a:lnTo>
                          <a:pt x="426" y="354"/>
                        </a:lnTo>
                        <a:lnTo>
                          <a:pt x="418" y="366"/>
                        </a:lnTo>
                        <a:lnTo>
                          <a:pt x="418" y="366"/>
                        </a:lnTo>
                        <a:lnTo>
                          <a:pt x="410" y="378"/>
                        </a:lnTo>
                        <a:lnTo>
                          <a:pt x="398" y="388"/>
                        </a:lnTo>
                        <a:lnTo>
                          <a:pt x="386" y="394"/>
                        </a:lnTo>
                        <a:lnTo>
                          <a:pt x="374" y="398"/>
                        </a:lnTo>
                        <a:lnTo>
                          <a:pt x="360" y="400"/>
                        </a:lnTo>
                        <a:lnTo>
                          <a:pt x="346" y="398"/>
                        </a:lnTo>
                        <a:lnTo>
                          <a:pt x="332" y="394"/>
                        </a:lnTo>
                        <a:lnTo>
                          <a:pt x="318" y="388"/>
                        </a:lnTo>
                        <a:lnTo>
                          <a:pt x="318" y="388"/>
                        </a:lnTo>
                        <a:lnTo>
                          <a:pt x="308" y="378"/>
                        </a:lnTo>
                        <a:lnTo>
                          <a:pt x="298" y="368"/>
                        </a:lnTo>
                        <a:lnTo>
                          <a:pt x="292" y="356"/>
                        </a:lnTo>
                        <a:lnTo>
                          <a:pt x="288" y="342"/>
                        </a:lnTo>
                        <a:lnTo>
                          <a:pt x="286" y="328"/>
                        </a:lnTo>
                        <a:lnTo>
                          <a:pt x="288" y="314"/>
                        </a:lnTo>
                        <a:lnTo>
                          <a:pt x="292" y="302"/>
                        </a:lnTo>
                        <a:lnTo>
                          <a:pt x="298" y="288"/>
                        </a:lnTo>
                        <a:lnTo>
                          <a:pt x="298" y="288"/>
                        </a:lnTo>
                        <a:lnTo>
                          <a:pt x="308" y="276"/>
                        </a:lnTo>
                        <a:lnTo>
                          <a:pt x="318" y="268"/>
                        </a:lnTo>
                        <a:lnTo>
                          <a:pt x="330" y="262"/>
                        </a:lnTo>
                        <a:lnTo>
                          <a:pt x="344" y="256"/>
                        </a:lnTo>
                        <a:lnTo>
                          <a:pt x="358" y="256"/>
                        </a:lnTo>
                        <a:lnTo>
                          <a:pt x="370" y="256"/>
                        </a:lnTo>
                        <a:lnTo>
                          <a:pt x="384" y="260"/>
                        </a:lnTo>
                        <a:lnTo>
                          <a:pt x="398" y="268"/>
                        </a:lnTo>
                        <a:lnTo>
                          <a:pt x="398" y="268"/>
                        </a:lnTo>
                        <a:close/>
                      </a:path>
                    </a:pathLst>
                  </a:custGeom>
                  <a:solidFill>
                    <a:srgbClr val="0070C0"/>
                  </a:solidFill>
                  <a:ln w="9525">
                    <a:noFill/>
                    <a:round/>
                    <a:headEnd/>
                    <a:tailEnd/>
                  </a:ln>
                  <a:effectLst>
                    <a:outerShdw blurRad="50800" dist="38100" dir="2700000" algn="tl" rotWithShape="0">
                      <a:prstClr val="black">
                        <a:alpha val="40000"/>
                      </a:prstClr>
                    </a:outerShdw>
                  </a:effectLst>
                </p:spPr>
                <p:txBody>
                  <a:bodyPr vert="horz" wrap="square" lIns="82274" tIns="41137" rIns="82274" bIns="41137" numCol="1" anchor="t" anchorCtr="0" compatLnSpc="1">
                    <a:prstTxWarp prst="textNoShape">
                      <a:avLst/>
                    </a:prstTxWarp>
                  </a:bodyPr>
                  <a:lstStyle/>
                  <a:p>
                    <a:pPr defTabSz="914478">
                      <a:defRPr/>
                    </a:pPr>
                    <a:endParaRPr lang="zh-CN" altLang="en-US" kern="0">
                      <a:solidFill>
                        <a:srgbClr val="79F9FF"/>
                      </a:solidFill>
                      <a:latin typeface="微软雅黑" panose="020B0503020204020204" pitchFamily="34" charset="-122"/>
                      <a:ea typeface="微软雅黑" panose="020B0503020204020204" pitchFamily="34" charset="-122"/>
                      <a:cs typeface="+mn-ea"/>
                      <a:sym typeface="+mn-lt"/>
                    </a:endParaRPr>
                  </a:p>
                </p:txBody>
              </p:sp>
              <p:sp>
                <p:nvSpPr>
                  <p:cNvPr id="128" name="圆角矩形 102">
                    <a:extLst>
                      <a:ext uri="{FF2B5EF4-FFF2-40B4-BE49-F238E27FC236}">
                        <a16:creationId xmlns:a16="http://schemas.microsoft.com/office/drawing/2014/main" id="{2229A200-5B93-9517-FB99-B24A35B2AF22}"/>
                      </a:ext>
                    </a:extLst>
                  </p:cNvPr>
                  <p:cNvSpPr/>
                  <p:nvPr/>
                </p:nvSpPr>
                <p:spPr bwMode="auto">
                  <a:xfrm>
                    <a:off x="11242309" y="3702365"/>
                    <a:ext cx="527402" cy="1103201"/>
                  </a:xfrm>
                  <a:prstGeom prst="roundRect">
                    <a:avLst/>
                  </a:prstGeom>
                  <a:noFill/>
                  <a:ln w="12700" cap="flat" cmpd="sng" algn="ctr">
                    <a:solidFill>
                      <a:srgbClr val="0070C0"/>
                    </a:solidFill>
                    <a:prstDash val="sysDash"/>
                    <a:round/>
                    <a:headEnd type="none" w="med" len="med"/>
                    <a:tailEnd type="none" w="med" len="med"/>
                  </a:ln>
                  <a:effectLst/>
                </p:spPr>
                <p:txBody>
                  <a:bodyPr vert="horz" wrap="square" lIns="82274" tIns="41137" rIns="82274" bIns="41137" numCol="1" rtlCol="0" anchor="t" anchorCtr="0" compatLnSpc="1">
                    <a:prstTxWarp prst="textNoShape">
                      <a:avLst/>
                    </a:prstTxWarp>
                  </a:bodyPr>
                  <a:lstStyle/>
                  <a:p>
                    <a:pPr defTabSz="822740">
                      <a:defRPr/>
                    </a:pPr>
                    <a:endParaRPr lang="zh-CN" altLang="en-US" sz="1620" kern="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29" name="Freeform 30">
                    <a:extLst>
                      <a:ext uri="{FF2B5EF4-FFF2-40B4-BE49-F238E27FC236}">
                        <a16:creationId xmlns:a16="http://schemas.microsoft.com/office/drawing/2014/main" id="{E96F1111-1F65-8D60-0BD1-18DB8EDF32EF}"/>
                      </a:ext>
                    </a:extLst>
                  </p:cNvPr>
                  <p:cNvSpPr>
                    <a:spLocks noEditPoints="1"/>
                  </p:cNvSpPr>
                  <p:nvPr/>
                </p:nvSpPr>
                <p:spPr bwMode="auto">
                  <a:xfrm>
                    <a:off x="11337610" y="4150734"/>
                    <a:ext cx="336800" cy="408273"/>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pPr defTabSz="914478">
                      <a:defRPr/>
                    </a:pPr>
                    <a:endParaRPr lang="zh-CN" altLang="en-US" sz="1600" kern="0">
                      <a:solidFill>
                        <a:srgbClr val="000000"/>
                      </a:solidFill>
                      <a:latin typeface="微软雅黑" panose="020B0503020204020204" pitchFamily="34" charset="-122"/>
                      <a:ea typeface="微软雅黑" panose="020B0503020204020204" pitchFamily="34" charset="-122"/>
                      <a:cs typeface="+mn-ea"/>
                      <a:sym typeface="+mn-lt"/>
                    </a:endParaRPr>
                  </a:p>
                </p:txBody>
              </p:sp>
            </p:grpSp>
            <p:grpSp>
              <p:nvGrpSpPr>
                <p:cNvPr id="122" name="组合 121">
                  <a:extLst>
                    <a:ext uri="{FF2B5EF4-FFF2-40B4-BE49-F238E27FC236}">
                      <a16:creationId xmlns:a16="http://schemas.microsoft.com/office/drawing/2014/main" id="{9FA7B470-B1DA-DD29-4BA1-7FE7A78D5537}"/>
                    </a:ext>
                  </a:extLst>
                </p:cNvPr>
                <p:cNvGrpSpPr/>
                <p:nvPr/>
              </p:nvGrpSpPr>
              <p:grpSpPr>
                <a:xfrm>
                  <a:off x="6051212" y="3733983"/>
                  <a:ext cx="623886" cy="818978"/>
                  <a:chOff x="11242309" y="3702365"/>
                  <a:chExt cx="527402" cy="1091248"/>
                </a:xfrm>
              </p:grpSpPr>
              <p:sp>
                <p:nvSpPr>
                  <p:cNvPr id="124" name="Freeform 18">
                    <a:extLst>
                      <a:ext uri="{FF2B5EF4-FFF2-40B4-BE49-F238E27FC236}">
                        <a16:creationId xmlns:a16="http://schemas.microsoft.com/office/drawing/2014/main" id="{16688C3F-0116-956A-5530-9909BDD56A90}"/>
                      </a:ext>
                    </a:extLst>
                  </p:cNvPr>
                  <p:cNvSpPr>
                    <a:spLocks noChangeAspect="1" noEditPoints="1"/>
                  </p:cNvSpPr>
                  <p:nvPr/>
                </p:nvSpPr>
                <p:spPr bwMode="auto">
                  <a:xfrm>
                    <a:off x="11302710" y="3782162"/>
                    <a:ext cx="406600" cy="325003"/>
                  </a:xfrm>
                  <a:custGeom>
                    <a:avLst/>
                    <a:gdLst/>
                    <a:ahLst/>
                    <a:cxnLst>
                      <a:cxn ang="0">
                        <a:pos x="354" y="18"/>
                      </a:cxn>
                      <a:cxn ang="0">
                        <a:pos x="442" y="110"/>
                      </a:cxn>
                      <a:cxn ang="0">
                        <a:pos x="476" y="114"/>
                      </a:cxn>
                      <a:cxn ang="0">
                        <a:pos x="536" y="142"/>
                      </a:cxn>
                      <a:cxn ang="0">
                        <a:pos x="576" y="196"/>
                      </a:cxn>
                      <a:cxn ang="0">
                        <a:pos x="588" y="250"/>
                      </a:cxn>
                      <a:cxn ang="0">
                        <a:pos x="554" y="340"/>
                      </a:cxn>
                      <a:cxn ang="0">
                        <a:pos x="516" y="354"/>
                      </a:cxn>
                      <a:cxn ang="0">
                        <a:pos x="508" y="272"/>
                      </a:cxn>
                      <a:cxn ang="0">
                        <a:pos x="464" y="208"/>
                      </a:cxn>
                      <a:cxn ang="0">
                        <a:pos x="412" y="178"/>
                      </a:cxn>
                      <a:cxn ang="0">
                        <a:pos x="316" y="200"/>
                      </a:cxn>
                      <a:cxn ang="0">
                        <a:pos x="248" y="212"/>
                      </a:cxn>
                      <a:cxn ang="0">
                        <a:pos x="208" y="274"/>
                      </a:cxn>
                      <a:cxn ang="0">
                        <a:pos x="224" y="340"/>
                      </a:cxn>
                      <a:cxn ang="0">
                        <a:pos x="116" y="390"/>
                      </a:cxn>
                      <a:cxn ang="0">
                        <a:pos x="34" y="356"/>
                      </a:cxn>
                      <a:cxn ang="0">
                        <a:pos x="0" y="274"/>
                      </a:cxn>
                      <a:cxn ang="0">
                        <a:pos x="28" y="198"/>
                      </a:cxn>
                      <a:cxn ang="0">
                        <a:pos x="98" y="158"/>
                      </a:cxn>
                      <a:cxn ang="0">
                        <a:pos x="124" y="82"/>
                      </a:cxn>
                      <a:cxn ang="0">
                        <a:pos x="182" y="26"/>
                      </a:cxn>
                      <a:cxn ang="0">
                        <a:pos x="258" y="0"/>
                      </a:cxn>
                      <a:cxn ang="0">
                        <a:pos x="476" y="246"/>
                      </a:cxn>
                      <a:cxn ang="0">
                        <a:pos x="502" y="332"/>
                      </a:cxn>
                      <a:cxn ang="0">
                        <a:pos x="456" y="432"/>
                      </a:cxn>
                      <a:cxn ang="0">
                        <a:pos x="356" y="448"/>
                      </a:cxn>
                      <a:cxn ang="0">
                        <a:pos x="316" y="440"/>
                      </a:cxn>
                      <a:cxn ang="0">
                        <a:pos x="228" y="390"/>
                      </a:cxn>
                      <a:cxn ang="0">
                        <a:pos x="218" y="302"/>
                      </a:cxn>
                      <a:cxn ang="0">
                        <a:pos x="260" y="222"/>
                      </a:cxn>
                      <a:cxn ang="0">
                        <a:pos x="362" y="184"/>
                      </a:cxn>
                      <a:cxn ang="0">
                        <a:pos x="444" y="244"/>
                      </a:cxn>
                      <a:cxn ang="0">
                        <a:pos x="402" y="282"/>
                      </a:cxn>
                      <a:cxn ang="0">
                        <a:pos x="420" y="326"/>
                      </a:cxn>
                      <a:cxn ang="0">
                        <a:pos x="402" y="372"/>
                      </a:cxn>
                      <a:cxn ang="0">
                        <a:pos x="360" y="390"/>
                      </a:cxn>
                      <a:cxn ang="0">
                        <a:pos x="314" y="372"/>
                      </a:cxn>
                      <a:cxn ang="0">
                        <a:pos x="296" y="328"/>
                      </a:cxn>
                      <a:cxn ang="0">
                        <a:pos x="314" y="284"/>
                      </a:cxn>
                      <a:cxn ang="0">
                        <a:pos x="358" y="264"/>
                      </a:cxn>
                      <a:cxn ang="0">
                        <a:pos x="396" y="320"/>
                      </a:cxn>
                      <a:cxn ang="0">
                        <a:pos x="380" y="296"/>
                      </a:cxn>
                      <a:cxn ang="0">
                        <a:pos x="350" y="290"/>
                      </a:cxn>
                      <a:cxn ang="0">
                        <a:pos x="326" y="306"/>
                      </a:cxn>
                      <a:cxn ang="0">
                        <a:pos x="320" y="336"/>
                      </a:cxn>
                      <a:cxn ang="0">
                        <a:pos x="338" y="360"/>
                      </a:cxn>
                      <a:cxn ang="0">
                        <a:pos x="366" y="366"/>
                      </a:cxn>
                      <a:cxn ang="0">
                        <a:pos x="390" y="348"/>
                      </a:cxn>
                      <a:cxn ang="0">
                        <a:pos x="396" y="320"/>
                      </a:cxn>
                      <a:cxn ang="0">
                        <a:pos x="418" y="288"/>
                      </a:cxn>
                      <a:cxn ang="0">
                        <a:pos x="426" y="354"/>
                      </a:cxn>
                      <a:cxn ang="0">
                        <a:pos x="386" y="394"/>
                      </a:cxn>
                      <a:cxn ang="0">
                        <a:pos x="318" y="388"/>
                      </a:cxn>
                      <a:cxn ang="0">
                        <a:pos x="288" y="342"/>
                      </a:cxn>
                      <a:cxn ang="0">
                        <a:pos x="298" y="288"/>
                      </a:cxn>
                      <a:cxn ang="0">
                        <a:pos x="358" y="256"/>
                      </a:cxn>
                    </a:cxnLst>
                    <a:rect l="0" t="0" r="r" b="b"/>
                    <a:pathLst>
                      <a:path w="588" h="470">
                        <a:moveTo>
                          <a:pt x="276" y="0"/>
                        </a:moveTo>
                        <a:lnTo>
                          <a:pt x="276" y="0"/>
                        </a:lnTo>
                        <a:lnTo>
                          <a:pt x="304" y="2"/>
                        </a:lnTo>
                        <a:lnTo>
                          <a:pt x="330" y="8"/>
                        </a:lnTo>
                        <a:lnTo>
                          <a:pt x="354" y="18"/>
                        </a:lnTo>
                        <a:lnTo>
                          <a:pt x="376" y="30"/>
                        </a:lnTo>
                        <a:lnTo>
                          <a:pt x="396" y="46"/>
                        </a:lnTo>
                        <a:lnTo>
                          <a:pt x="414" y="66"/>
                        </a:lnTo>
                        <a:lnTo>
                          <a:pt x="430" y="88"/>
                        </a:lnTo>
                        <a:lnTo>
                          <a:pt x="442" y="110"/>
                        </a:lnTo>
                        <a:lnTo>
                          <a:pt x="442" y="110"/>
                        </a:lnTo>
                        <a:lnTo>
                          <a:pt x="448" y="110"/>
                        </a:lnTo>
                        <a:lnTo>
                          <a:pt x="448" y="110"/>
                        </a:lnTo>
                        <a:lnTo>
                          <a:pt x="462" y="112"/>
                        </a:lnTo>
                        <a:lnTo>
                          <a:pt x="476" y="114"/>
                        </a:lnTo>
                        <a:lnTo>
                          <a:pt x="490" y="116"/>
                        </a:lnTo>
                        <a:lnTo>
                          <a:pt x="502" y="122"/>
                        </a:lnTo>
                        <a:lnTo>
                          <a:pt x="514" y="128"/>
                        </a:lnTo>
                        <a:lnTo>
                          <a:pt x="526" y="134"/>
                        </a:lnTo>
                        <a:lnTo>
                          <a:pt x="536" y="142"/>
                        </a:lnTo>
                        <a:lnTo>
                          <a:pt x="546" y="152"/>
                        </a:lnTo>
                        <a:lnTo>
                          <a:pt x="556" y="162"/>
                        </a:lnTo>
                        <a:lnTo>
                          <a:pt x="564" y="172"/>
                        </a:lnTo>
                        <a:lnTo>
                          <a:pt x="570" y="184"/>
                        </a:lnTo>
                        <a:lnTo>
                          <a:pt x="576" y="196"/>
                        </a:lnTo>
                        <a:lnTo>
                          <a:pt x="582" y="208"/>
                        </a:lnTo>
                        <a:lnTo>
                          <a:pt x="584" y="222"/>
                        </a:lnTo>
                        <a:lnTo>
                          <a:pt x="586" y="236"/>
                        </a:lnTo>
                        <a:lnTo>
                          <a:pt x="588" y="250"/>
                        </a:lnTo>
                        <a:lnTo>
                          <a:pt x="588" y="250"/>
                        </a:lnTo>
                        <a:lnTo>
                          <a:pt x="586" y="270"/>
                        </a:lnTo>
                        <a:lnTo>
                          <a:pt x="582" y="290"/>
                        </a:lnTo>
                        <a:lnTo>
                          <a:pt x="576" y="308"/>
                        </a:lnTo>
                        <a:lnTo>
                          <a:pt x="566" y="324"/>
                        </a:lnTo>
                        <a:lnTo>
                          <a:pt x="554" y="340"/>
                        </a:lnTo>
                        <a:lnTo>
                          <a:pt x="542" y="354"/>
                        </a:lnTo>
                        <a:lnTo>
                          <a:pt x="526" y="366"/>
                        </a:lnTo>
                        <a:lnTo>
                          <a:pt x="510" y="376"/>
                        </a:lnTo>
                        <a:lnTo>
                          <a:pt x="510" y="376"/>
                        </a:lnTo>
                        <a:lnTo>
                          <a:pt x="516" y="354"/>
                        </a:lnTo>
                        <a:lnTo>
                          <a:pt x="518" y="332"/>
                        </a:lnTo>
                        <a:lnTo>
                          <a:pt x="518" y="318"/>
                        </a:lnTo>
                        <a:lnTo>
                          <a:pt x="492" y="314"/>
                        </a:lnTo>
                        <a:lnTo>
                          <a:pt x="486" y="286"/>
                        </a:lnTo>
                        <a:lnTo>
                          <a:pt x="508" y="272"/>
                        </a:lnTo>
                        <a:lnTo>
                          <a:pt x="502" y="258"/>
                        </a:lnTo>
                        <a:lnTo>
                          <a:pt x="502" y="258"/>
                        </a:lnTo>
                        <a:lnTo>
                          <a:pt x="490" y="238"/>
                        </a:lnTo>
                        <a:lnTo>
                          <a:pt x="474" y="218"/>
                        </a:lnTo>
                        <a:lnTo>
                          <a:pt x="464" y="208"/>
                        </a:lnTo>
                        <a:lnTo>
                          <a:pt x="444" y="224"/>
                        </a:lnTo>
                        <a:lnTo>
                          <a:pt x="418" y="208"/>
                        </a:lnTo>
                        <a:lnTo>
                          <a:pt x="426" y="182"/>
                        </a:lnTo>
                        <a:lnTo>
                          <a:pt x="412" y="178"/>
                        </a:lnTo>
                        <a:lnTo>
                          <a:pt x="412" y="178"/>
                        </a:lnTo>
                        <a:lnTo>
                          <a:pt x="388" y="170"/>
                        </a:lnTo>
                        <a:lnTo>
                          <a:pt x="362" y="168"/>
                        </a:lnTo>
                        <a:lnTo>
                          <a:pt x="348" y="168"/>
                        </a:lnTo>
                        <a:lnTo>
                          <a:pt x="346" y="194"/>
                        </a:lnTo>
                        <a:lnTo>
                          <a:pt x="316" y="200"/>
                        </a:lnTo>
                        <a:lnTo>
                          <a:pt x="302" y="178"/>
                        </a:lnTo>
                        <a:lnTo>
                          <a:pt x="290" y="184"/>
                        </a:lnTo>
                        <a:lnTo>
                          <a:pt x="290" y="184"/>
                        </a:lnTo>
                        <a:lnTo>
                          <a:pt x="268" y="196"/>
                        </a:lnTo>
                        <a:lnTo>
                          <a:pt x="248" y="212"/>
                        </a:lnTo>
                        <a:lnTo>
                          <a:pt x="238" y="222"/>
                        </a:lnTo>
                        <a:lnTo>
                          <a:pt x="254" y="242"/>
                        </a:lnTo>
                        <a:lnTo>
                          <a:pt x="238" y="268"/>
                        </a:lnTo>
                        <a:lnTo>
                          <a:pt x="212" y="260"/>
                        </a:lnTo>
                        <a:lnTo>
                          <a:pt x="208" y="274"/>
                        </a:lnTo>
                        <a:lnTo>
                          <a:pt x="208" y="274"/>
                        </a:lnTo>
                        <a:lnTo>
                          <a:pt x="202" y="298"/>
                        </a:lnTo>
                        <a:lnTo>
                          <a:pt x="198" y="322"/>
                        </a:lnTo>
                        <a:lnTo>
                          <a:pt x="198" y="338"/>
                        </a:lnTo>
                        <a:lnTo>
                          <a:pt x="224" y="340"/>
                        </a:lnTo>
                        <a:lnTo>
                          <a:pt x="230" y="370"/>
                        </a:lnTo>
                        <a:lnTo>
                          <a:pt x="208" y="382"/>
                        </a:lnTo>
                        <a:lnTo>
                          <a:pt x="212" y="390"/>
                        </a:lnTo>
                        <a:lnTo>
                          <a:pt x="116" y="390"/>
                        </a:lnTo>
                        <a:lnTo>
                          <a:pt x="116" y="390"/>
                        </a:lnTo>
                        <a:lnTo>
                          <a:pt x="104" y="390"/>
                        </a:lnTo>
                        <a:lnTo>
                          <a:pt x="94" y="388"/>
                        </a:lnTo>
                        <a:lnTo>
                          <a:pt x="72" y="380"/>
                        </a:lnTo>
                        <a:lnTo>
                          <a:pt x="52" y="370"/>
                        </a:lnTo>
                        <a:lnTo>
                          <a:pt x="34" y="356"/>
                        </a:lnTo>
                        <a:lnTo>
                          <a:pt x="20" y="338"/>
                        </a:lnTo>
                        <a:lnTo>
                          <a:pt x="10" y="318"/>
                        </a:lnTo>
                        <a:lnTo>
                          <a:pt x="4" y="296"/>
                        </a:lnTo>
                        <a:lnTo>
                          <a:pt x="2" y="286"/>
                        </a:lnTo>
                        <a:lnTo>
                          <a:pt x="0" y="274"/>
                        </a:lnTo>
                        <a:lnTo>
                          <a:pt x="0" y="274"/>
                        </a:lnTo>
                        <a:lnTo>
                          <a:pt x="2" y="252"/>
                        </a:lnTo>
                        <a:lnTo>
                          <a:pt x="8" y="232"/>
                        </a:lnTo>
                        <a:lnTo>
                          <a:pt x="16" y="214"/>
                        </a:lnTo>
                        <a:lnTo>
                          <a:pt x="28" y="198"/>
                        </a:lnTo>
                        <a:lnTo>
                          <a:pt x="42" y="184"/>
                        </a:lnTo>
                        <a:lnTo>
                          <a:pt x="60" y="172"/>
                        </a:lnTo>
                        <a:lnTo>
                          <a:pt x="78" y="164"/>
                        </a:lnTo>
                        <a:lnTo>
                          <a:pt x="98" y="158"/>
                        </a:lnTo>
                        <a:lnTo>
                          <a:pt x="98" y="158"/>
                        </a:lnTo>
                        <a:lnTo>
                          <a:pt x="100" y="142"/>
                        </a:lnTo>
                        <a:lnTo>
                          <a:pt x="104" y="126"/>
                        </a:lnTo>
                        <a:lnTo>
                          <a:pt x="110" y="110"/>
                        </a:lnTo>
                        <a:lnTo>
                          <a:pt x="116" y="96"/>
                        </a:lnTo>
                        <a:lnTo>
                          <a:pt x="124" y="82"/>
                        </a:lnTo>
                        <a:lnTo>
                          <a:pt x="134" y="70"/>
                        </a:lnTo>
                        <a:lnTo>
                          <a:pt x="144" y="56"/>
                        </a:lnTo>
                        <a:lnTo>
                          <a:pt x="156" y="46"/>
                        </a:lnTo>
                        <a:lnTo>
                          <a:pt x="168" y="36"/>
                        </a:lnTo>
                        <a:lnTo>
                          <a:pt x="182" y="26"/>
                        </a:lnTo>
                        <a:lnTo>
                          <a:pt x="196" y="18"/>
                        </a:lnTo>
                        <a:lnTo>
                          <a:pt x="210" y="12"/>
                        </a:lnTo>
                        <a:lnTo>
                          <a:pt x="226" y="6"/>
                        </a:lnTo>
                        <a:lnTo>
                          <a:pt x="242" y="2"/>
                        </a:lnTo>
                        <a:lnTo>
                          <a:pt x="258" y="0"/>
                        </a:lnTo>
                        <a:lnTo>
                          <a:pt x="276" y="0"/>
                        </a:lnTo>
                        <a:lnTo>
                          <a:pt x="276" y="0"/>
                        </a:lnTo>
                        <a:close/>
                        <a:moveTo>
                          <a:pt x="462" y="228"/>
                        </a:moveTo>
                        <a:lnTo>
                          <a:pt x="462" y="228"/>
                        </a:lnTo>
                        <a:lnTo>
                          <a:pt x="476" y="246"/>
                        </a:lnTo>
                        <a:lnTo>
                          <a:pt x="488" y="266"/>
                        </a:lnTo>
                        <a:lnTo>
                          <a:pt x="468" y="278"/>
                        </a:lnTo>
                        <a:lnTo>
                          <a:pt x="480" y="328"/>
                        </a:lnTo>
                        <a:lnTo>
                          <a:pt x="502" y="332"/>
                        </a:lnTo>
                        <a:lnTo>
                          <a:pt x="502" y="332"/>
                        </a:lnTo>
                        <a:lnTo>
                          <a:pt x="500" y="354"/>
                        </a:lnTo>
                        <a:lnTo>
                          <a:pt x="494" y="376"/>
                        </a:lnTo>
                        <a:lnTo>
                          <a:pt x="472" y="370"/>
                        </a:lnTo>
                        <a:lnTo>
                          <a:pt x="442" y="414"/>
                        </a:lnTo>
                        <a:lnTo>
                          <a:pt x="456" y="432"/>
                        </a:lnTo>
                        <a:lnTo>
                          <a:pt x="456" y="432"/>
                        </a:lnTo>
                        <a:lnTo>
                          <a:pt x="440" y="446"/>
                        </a:lnTo>
                        <a:lnTo>
                          <a:pt x="420" y="456"/>
                        </a:lnTo>
                        <a:lnTo>
                          <a:pt x="408" y="438"/>
                        </a:lnTo>
                        <a:lnTo>
                          <a:pt x="356" y="448"/>
                        </a:lnTo>
                        <a:lnTo>
                          <a:pt x="354" y="470"/>
                        </a:lnTo>
                        <a:lnTo>
                          <a:pt x="354" y="470"/>
                        </a:lnTo>
                        <a:lnTo>
                          <a:pt x="332" y="468"/>
                        </a:lnTo>
                        <a:lnTo>
                          <a:pt x="310" y="462"/>
                        </a:lnTo>
                        <a:lnTo>
                          <a:pt x="316" y="440"/>
                        </a:lnTo>
                        <a:lnTo>
                          <a:pt x="272" y="412"/>
                        </a:lnTo>
                        <a:lnTo>
                          <a:pt x="254" y="426"/>
                        </a:lnTo>
                        <a:lnTo>
                          <a:pt x="254" y="426"/>
                        </a:lnTo>
                        <a:lnTo>
                          <a:pt x="240" y="408"/>
                        </a:lnTo>
                        <a:lnTo>
                          <a:pt x="228" y="390"/>
                        </a:lnTo>
                        <a:lnTo>
                          <a:pt x="248" y="378"/>
                        </a:lnTo>
                        <a:lnTo>
                          <a:pt x="238" y="326"/>
                        </a:lnTo>
                        <a:lnTo>
                          <a:pt x="214" y="324"/>
                        </a:lnTo>
                        <a:lnTo>
                          <a:pt x="214" y="324"/>
                        </a:lnTo>
                        <a:lnTo>
                          <a:pt x="218" y="302"/>
                        </a:lnTo>
                        <a:lnTo>
                          <a:pt x="222" y="280"/>
                        </a:lnTo>
                        <a:lnTo>
                          <a:pt x="246" y="286"/>
                        </a:lnTo>
                        <a:lnTo>
                          <a:pt x="274" y="240"/>
                        </a:lnTo>
                        <a:lnTo>
                          <a:pt x="260" y="222"/>
                        </a:lnTo>
                        <a:lnTo>
                          <a:pt x="260" y="222"/>
                        </a:lnTo>
                        <a:lnTo>
                          <a:pt x="278" y="208"/>
                        </a:lnTo>
                        <a:lnTo>
                          <a:pt x="296" y="198"/>
                        </a:lnTo>
                        <a:lnTo>
                          <a:pt x="308" y="218"/>
                        </a:lnTo>
                        <a:lnTo>
                          <a:pt x="360" y="206"/>
                        </a:lnTo>
                        <a:lnTo>
                          <a:pt x="362" y="184"/>
                        </a:lnTo>
                        <a:lnTo>
                          <a:pt x="362" y="184"/>
                        </a:lnTo>
                        <a:lnTo>
                          <a:pt x="384" y="186"/>
                        </a:lnTo>
                        <a:lnTo>
                          <a:pt x="406" y="192"/>
                        </a:lnTo>
                        <a:lnTo>
                          <a:pt x="400" y="214"/>
                        </a:lnTo>
                        <a:lnTo>
                          <a:pt x="444" y="244"/>
                        </a:lnTo>
                        <a:lnTo>
                          <a:pt x="462" y="228"/>
                        </a:lnTo>
                        <a:lnTo>
                          <a:pt x="462" y="228"/>
                        </a:lnTo>
                        <a:close/>
                        <a:moveTo>
                          <a:pt x="392" y="274"/>
                        </a:moveTo>
                        <a:lnTo>
                          <a:pt x="392" y="274"/>
                        </a:lnTo>
                        <a:lnTo>
                          <a:pt x="402" y="282"/>
                        </a:lnTo>
                        <a:lnTo>
                          <a:pt x="410" y="292"/>
                        </a:lnTo>
                        <a:lnTo>
                          <a:pt x="416" y="304"/>
                        </a:lnTo>
                        <a:lnTo>
                          <a:pt x="420" y="314"/>
                        </a:lnTo>
                        <a:lnTo>
                          <a:pt x="420" y="314"/>
                        </a:lnTo>
                        <a:lnTo>
                          <a:pt x="420" y="326"/>
                        </a:lnTo>
                        <a:lnTo>
                          <a:pt x="420" y="338"/>
                        </a:lnTo>
                        <a:lnTo>
                          <a:pt x="416" y="350"/>
                        </a:lnTo>
                        <a:lnTo>
                          <a:pt x="410" y="362"/>
                        </a:lnTo>
                        <a:lnTo>
                          <a:pt x="410" y="362"/>
                        </a:lnTo>
                        <a:lnTo>
                          <a:pt x="402" y="372"/>
                        </a:lnTo>
                        <a:lnTo>
                          <a:pt x="394" y="380"/>
                        </a:lnTo>
                        <a:lnTo>
                          <a:pt x="382" y="386"/>
                        </a:lnTo>
                        <a:lnTo>
                          <a:pt x="372" y="388"/>
                        </a:lnTo>
                        <a:lnTo>
                          <a:pt x="372" y="388"/>
                        </a:lnTo>
                        <a:lnTo>
                          <a:pt x="360" y="390"/>
                        </a:lnTo>
                        <a:lnTo>
                          <a:pt x="348" y="388"/>
                        </a:lnTo>
                        <a:lnTo>
                          <a:pt x="336" y="386"/>
                        </a:lnTo>
                        <a:lnTo>
                          <a:pt x="324" y="380"/>
                        </a:lnTo>
                        <a:lnTo>
                          <a:pt x="324" y="380"/>
                        </a:lnTo>
                        <a:lnTo>
                          <a:pt x="314" y="372"/>
                        </a:lnTo>
                        <a:lnTo>
                          <a:pt x="306" y="362"/>
                        </a:lnTo>
                        <a:lnTo>
                          <a:pt x="300" y="352"/>
                        </a:lnTo>
                        <a:lnTo>
                          <a:pt x="298" y="340"/>
                        </a:lnTo>
                        <a:lnTo>
                          <a:pt x="298" y="340"/>
                        </a:lnTo>
                        <a:lnTo>
                          <a:pt x="296" y="328"/>
                        </a:lnTo>
                        <a:lnTo>
                          <a:pt x="296" y="316"/>
                        </a:lnTo>
                        <a:lnTo>
                          <a:pt x="300" y="304"/>
                        </a:lnTo>
                        <a:lnTo>
                          <a:pt x="306" y="294"/>
                        </a:lnTo>
                        <a:lnTo>
                          <a:pt x="306" y="294"/>
                        </a:lnTo>
                        <a:lnTo>
                          <a:pt x="314" y="284"/>
                        </a:lnTo>
                        <a:lnTo>
                          <a:pt x="324" y="276"/>
                        </a:lnTo>
                        <a:lnTo>
                          <a:pt x="334" y="270"/>
                        </a:lnTo>
                        <a:lnTo>
                          <a:pt x="346" y="266"/>
                        </a:lnTo>
                        <a:lnTo>
                          <a:pt x="346" y="266"/>
                        </a:lnTo>
                        <a:lnTo>
                          <a:pt x="358" y="264"/>
                        </a:lnTo>
                        <a:lnTo>
                          <a:pt x="370" y="266"/>
                        </a:lnTo>
                        <a:lnTo>
                          <a:pt x="382" y="270"/>
                        </a:lnTo>
                        <a:lnTo>
                          <a:pt x="392" y="274"/>
                        </a:lnTo>
                        <a:lnTo>
                          <a:pt x="392" y="274"/>
                        </a:lnTo>
                        <a:close/>
                        <a:moveTo>
                          <a:pt x="396" y="320"/>
                        </a:moveTo>
                        <a:lnTo>
                          <a:pt x="396" y="320"/>
                        </a:lnTo>
                        <a:lnTo>
                          <a:pt x="394" y="312"/>
                        </a:lnTo>
                        <a:lnTo>
                          <a:pt x="390" y="306"/>
                        </a:lnTo>
                        <a:lnTo>
                          <a:pt x="386" y="300"/>
                        </a:lnTo>
                        <a:lnTo>
                          <a:pt x="380" y="296"/>
                        </a:lnTo>
                        <a:lnTo>
                          <a:pt x="380" y="296"/>
                        </a:lnTo>
                        <a:lnTo>
                          <a:pt x="372" y="292"/>
                        </a:lnTo>
                        <a:lnTo>
                          <a:pt x="366" y="290"/>
                        </a:lnTo>
                        <a:lnTo>
                          <a:pt x="358" y="288"/>
                        </a:lnTo>
                        <a:lnTo>
                          <a:pt x="350" y="290"/>
                        </a:lnTo>
                        <a:lnTo>
                          <a:pt x="350" y="290"/>
                        </a:lnTo>
                        <a:lnTo>
                          <a:pt x="344" y="292"/>
                        </a:lnTo>
                        <a:lnTo>
                          <a:pt x="336" y="296"/>
                        </a:lnTo>
                        <a:lnTo>
                          <a:pt x="330" y="300"/>
                        </a:lnTo>
                        <a:lnTo>
                          <a:pt x="326" y="306"/>
                        </a:lnTo>
                        <a:lnTo>
                          <a:pt x="326" y="306"/>
                        </a:lnTo>
                        <a:lnTo>
                          <a:pt x="322" y="314"/>
                        </a:lnTo>
                        <a:lnTo>
                          <a:pt x="320" y="320"/>
                        </a:lnTo>
                        <a:lnTo>
                          <a:pt x="320" y="328"/>
                        </a:lnTo>
                        <a:lnTo>
                          <a:pt x="320" y="336"/>
                        </a:lnTo>
                        <a:lnTo>
                          <a:pt x="320" y="336"/>
                        </a:lnTo>
                        <a:lnTo>
                          <a:pt x="322" y="342"/>
                        </a:lnTo>
                        <a:lnTo>
                          <a:pt x="326" y="348"/>
                        </a:lnTo>
                        <a:lnTo>
                          <a:pt x="332" y="354"/>
                        </a:lnTo>
                        <a:lnTo>
                          <a:pt x="338" y="360"/>
                        </a:lnTo>
                        <a:lnTo>
                          <a:pt x="338" y="360"/>
                        </a:lnTo>
                        <a:lnTo>
                          <a:pt x="344" y="364"/>
                        </a:lnTo>
                        <a:lnTo>
                          <a:pt x="352" y="366"/>
                        </a:lnTo>
                        <a:lnTo>
                          <a:pt x="358" y="366"/>
                        </a:lnTo>
                        <a:lnTo>
                          <a:pt x="366" y="366"/>
                        </a:lnTo>
                        <a:lnTo>
                          <a:pt x="366" y="366"/>
                        </a:lnTo>
                        <a:lnTo>
                          <a:pt x="374" y="362"/>
                        </a:lnTo>
                        <a:lnTo>
                          <a:pt x="380" y="360"/>
                        </a:lnTo>
                        <a:lnTo>
                          <a:pt x="386" y="354"/>
                        </a:lnTo>
                        <a:lnTo>
                          <a:pt x="390" y="348"/>
                        </a:lnTo>
                        <a:lnTo>
                          <a:pt x="390" y="348"/>
                        </a:lnTo>
                        <a:lnTo>
                          <a:pt x="394" y="342"/>
                        </a:lnTo>
                        <a:lnTo>
                          <a:pt x="396" y="334"/>
                        </a:lnTo>
                        <a:lnTo>
                          <a:pt x="396" y="326"/>
                        </a:lnTo>
                        <a:lnTo>
                          <a:pt x="396" y="320"/>
                        </a:lnTo>
                        <a:lnTo>
                          <a:pt x="396" y="320"/>
                        </a:lnTo>
                        <a:close/>
                        <a:moveTo>
                          <a:pt x="398" y="268"/>
                        </a:moveTo>
                        <a:lnTo>
                          <a:pt x="398" y="268"/>
                        </a:lnTo>
                        <a:lnTo>
                          <a:pt x="408" y="276"/>
                        </a:lnTo>
                        <a:lnTo>
                          <a:pt x="418" y="288"/>
                        </a:lnTo>
                        <a:lnTo>
                          <a:pt x="424" y="300"/>
                        </a:lnTo>
                        <a:lnTo>
                          <a:pt x="428" y="312"/>
                        </a:lnTo>
                        <a:lnTo>
                          <a:pt x="430" y="326"/>
                        </a:lnTo>
                        <a:lnTo>
                          <a:pt x="430" y="340"/>
                        </a:lnTo>
                        <a:lnTo>
                          <a:pt x="426" y="354"/>
                        </a:lnTo>
                        <a:lnTo>
                          <a:pt x="418" y="366"/>
                        </a:lnTo>
                        <a:lnTo>
                          <a:pt x="418" y="366"/>
                        </a:lnTo>
                        <a:lnTo>
                          <a:pt x="410" y="378"/>
                        </a:lnTo>
                        <a:lnTo>
                          <a:pt x="398" y="388"/>
                        </a:lnTo>
                        <a:lnTo>
                          <a:pt x="386" y="394"/>
                        </a:lnTo>
                        <a:lnTo>
                          <a:pt x="374" y="398"/>
                        </a:lnTo>
                        <a:lnTo>
                          <a:pt x="360" y="400"/>
                        </a:lnTo>
                        <a:lnTo>
                          <a:pt x="346" y="398"/>
                        </a:lnTo>
                        <a:lnTo>
                          <a:pt x="332" y="394"/>
                        </a:lnTo>
                        <a:lnTo>
                          <a:pt x="318" y="388"/>
                        </a:lnTo>
                        <a:lnTo>
                          <a:pt x="318" y="388"/>
                        </a:lnTo>
                        <a:lnTo>
                          <a:pt x="308" y="378"/>
                        </a:lnTo>
                        <a:lnTo>
                          <a:pt x="298" y="368"/>
                        </a:lnTo>
                        <a:lnTo>
                          <a:pt x="292" y="356"/>
                        </a:lnTo>
                        <a:lnTo>
                          <a:pt x="288" y="342"/>
                        </a:lnTo>
                        <a:lnTo>
                          <a:pt x="286" y="328"/>
                        </a:lnTo>
                        <a:lnTo>
                          <a:pt x="288" y="314"/>
                        </a:lnTo>
                        <a:lnTo>
                          <a:pt x="292" y="302"/>
                        </a:lnTo>
                        <a:lnTo>
                          <a:pt x="298" y="288"/>
                        </a:lnTo>
                        <a:lnTo>
                          <a:pt x="298" y="288"/>
                        </a:lnTo>
                        <a:lnTo>
                          <a:pt x="308" y="276"/>
                        </a:lnTo>
                        <a:lnTo>
                          <a:pt x="318" y="268"/>
                        </a:lnTo>
                        <a:lnTo>
                          <a:pt x="330" y="262"/>
                        </a:lnTo>
                        <a:lnTo>
                          <a:pt x="344" y="256"/>
                        </a:lnTo>
                        <a:lnTo>
                          <a:pt x="358" y="256"/>
                        </a:lnTo>
                        <a:lnTo>
                          <a:pt x="370" y="256"/>
                        </a:lnTo>
                        <a:lnTo>
                          <a:pt x="384" y="260"/>
                        </a:lnTo>
                        <a:lnTo>
                          <a:pt x="398" y="268"/>
                        </a:lnTo>
                        <a:lnTo>
                          <a:pt x="398" y="268"/>
                        </a:lnTo>
                        <a:close/>
                      </a:path>
                    </a:pathLst>
                  </a:custGeom>
                  <a:solidFill>
                    <a:srgbClr val="0070C0"/>
                  </a:solidFill>
                  <a:ln w="9525">
                    <a:noFill/>
                    <a:round/>
                    <a:headEnd/>
                    <a:tailEnd/>
                  </a:ln>
                  <a:effectLst>
                    <a:outerShdw blurRad="50800" dist="38100" dir="2700000" algn="tl" rotWithShape="0">
                      <a:prstClr val="black">
                        <a:alpha val="40000"/>
                      </a:prstClr>
                    </a:outerShdw>
                  </a:effectLst>
                </p:spPr>
                <p:txBody>
                  <a:bodyPr vert="horz" wrap="square" lIns="82274" tIns="41137" rIns="82274" bIns="41137" numCol="1" anchor="t" anchorCtr="0" compatLnSpc="1">
                    <a:prstTxWarp prst="textNoShape">
                      <a:avLst/>
                    </a:prstTxWarp>
                  </a:bodyPr>
                  <a:lstStyle/>
                  <a:p>
                    <a:pPr defTabSz="914478">
                      <a:defRPr/>
                    </a:pPr>
                    <a:endParaRPr lang="zh-CN" altLang="en-US" kern="0">
                      <a:solidFill>
                        <a:srgbClr val="79F9FF"/>
                      </a:solidFill>
                      <a:latin typeface="微软雅黑" panose="020B0503020204020204" pitchFamily="34" charset="-122"/>
                      <a:ea typeface="微软雅黑" panose="020B0503020204020204" pitchFamily="34" charset="-122"/>
                      <a:cs typeface="+mn-ea"/>
                      <a:sym typeface="+mn-lt"/>
                    </a:endParaRPr>
                  </a:p>
                </p:txBody>
              </p:sp>
              <p:sp>
                <p:nvSpPr>
                  <p:cNvPr id="125" name="圆角矩形 99">
                    <a:extLst>
                      <a:ext uri="{FF2B5EF4-FFF2-40B4-BE49-F238E27FC236}">
                        <a16:creationId xmlns:a16="http://schemas.microsoft.com/office/drawing/2014/main" id="{D4CC4E56-D323-C5B1-3358-FE572053FA34}"/>
                      </a:ext>
                    </a:extLst>
                  </p:cNvPr>
                  <p:cNvSpPr/>
                  <p:nvPr/>
                </p:nvSpPr>
                <p:spPr bwMode="auto">
                  <a:xfrm>
                    <a:off x="11242309" y="3702365"/>
                    <a:ext cx="527402" cy="1091248"/>
                  </a:xfrm>
                  <a:prstGeom prst="roundRect">
                    <a:avLst/>
                  </a:prstGeom>
                  <a:noFill/>
                  <a:ln w="12700" cap="flat" cmpd="sng" algn="ctr">
                    <a:solidFill>
                      <a:srgbClr val="0070C0"/>
                    </a:solidFill>
                    <a:prstDash val="sysDash"/>
                    <a:round/>
                    <a:headEnd type="none" w="med" len="med"/>
                    <a:tailEnd type="none" w="med" len="med"/>
                  </a:ln>
                  <a:effectLst/>
                </p:spPr>
                <p:txBody>
                  <a:bodyPr vert="horz" wrap="square" lIns="82274" tIns="41137" rIns="82274" bIns="41137" numCol="1" rtlCol="0" anchor="t" anchorCtr="0" compatLnSpc="1">
                    <a:prstTxWarp prst="textNoShape">
                      <a:avLst/>
                    </a:prstTxWarp>
                  </a:bodyPr>
                  <a:lstStyle/>
                  <a:p>
                    <a:pPr defTabSz="822740">
                      <a:defRPr/>
                    </a:pPr>
                    <a:endParaRPr lang="zh-CN" altLang="en-US" sz="1620" kern="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26" name="Freeform 30">
                    <a:extLst>
                      <a:ext uri="{FF2B5EF4-FFF2-40B4-BE49-F238E27FC236}">
                        <a16:creationId xmlns:a16="http://schemas.microsoft.com/office/drawing/2014/main" id="{075DA2B7-BC88-2B93-2678-D16AAB3DC564}"/>
                      </a:ext>
                    </a:extLst>
                  </p:cNvPr>
                  <p:cNvSpPr>
                    <a:spLocks noEditPoints="1"/>
                  </p:cNvSpPr>
                  <p:nvPr/>
                </p:nvSpPr>
                <p:spPr bwMode="auto">
                  <a:xfrm>
                    <a:off x="11337610" y="4150734"/>
                    <a:ext cx="336800" cy="408273"/>
                  </a:xfrm>
                  <a:custGeom>
                    <a:avLst/>
                    <a:gdLst/>
                    <a:ahLst/>
                    <a:cxnLst>
                      <a:cxn ang="0">
                        <a:pos x="0" y="248"/>
                      </a:cxn>
                      <a:cxn ang="0">
                        <a:pos x="22" y="404"/>
                      </a:cxn>
                      <a:cxn ang="0">
                        <a:pos x="194" y="468"/>
                      </a:cxn>
                      <a:cxn ang="0">
                        <a:pos x="440" y="474"/>
                      </a:cxn>
                      <a:cxn ang="0">
                        <a:pos x="656" y="404"/>
                      </a:cxn>
                      <a:cxn ang="0">
                        <a:pos x="680" y="248"/>
                      </a:cxn>
                      <a:cxn ang="0">
                        <a:pos x="660" y="238"/>
                      </a:cxn>
                      <a:cxn ang="0">
                        <a:pos x="438" y="312"/>
                      </a:cxn>
                      <a:cxn ang="0">
                        <a:pos x="196" y="304"/>
                      </a:cxn>
                      <a:cxn ang="0">
                        <a:pos x="20" y="238"/>
                      </a:cxn>
                      <a:cxn ang="0">
                        <a:pos x="56" y="364"/>
                      </a:cxn>
                      <a:cxn ang="0">
                        <a:pos x="70" y="316"/>
                      </a:cxn>
                      <a:cxn ang="0">
                        <a:pos x="94" y="336"/>
                      </a:cxn>
                      <a:cxn ang="0">
                        <a:pos x="80" y="384"/>
                      </a:cxn>
                      <a:cxn ang="0">
                        <a:pos x="412" y="270"/>
                      </a:cxn>
                      <a:cxn ang="0">
                        <a:pos x="584" y="230"/>
                      </a:cxn>
                      <a:cxn ang="0">
                        <a:pos x="674" y="162"/>
                      </a:cxn>
                      <a:cxn ang="0">
                        <a:pos x="666" y="100"/>
                      </a:cxn>
                      <a:cxn ang="0">
                        <a:pos x="562" y="34"/>
                      </a:cxn>
                      <a:cxn ang="0">
                        <a:pos x="376" y="0"/>
                      </a:cxn>
                      <a:cxn ang="0">
                        <a:pos x="202" y="12"/>
                      </a:cxn>
                      <a:cxn ang="0">
                        <a:pos x="54" y="64"/>
                      </a:cxn>
                      <a:cxn ang="0">
                        <a:pos x="0" y="138"/>
                      </a:cxn>
                      <a:cxn ang="0">
                        <a:pos x="38" y="198"/>
                      </a:cxn>
                      <a:cxn ang="0">
                        <a:pos x="172" y="256"/>
                      </a:cxn>
                      <a:cxn ang="0">
                        <a:pos x="340" y="274"/>
                      </a:cxn>
                      <a:cxn ang="0">
                        <a:pos x="2" y="470"/>
                      </a:cxn>
                      <a:cxn ang="0">
                        <a:pos x="24" y="608"/>
                      </a:cxn>
                      <a:cxn ang="0">
                        <a:pos x="196" y="670"/>
                      </a:cxn>
                      <a:cxn ang="0">
                        <a:pos x="440" y="678"/>
                      </a:cxn>
                      <a:cxn ang="0">
                        <a:pos x="654" y="608"/>
                      </a:cxn>
                      <a:cxn ang="0">
                        <a:pos x="676" y="470"/>
                      </a:cxn>
                      <a:cxn ang="0">
                        <a:pos x="654" y="456"/>
                      </a:cxn>
                      <a:cxn ang="0">
                        <a:pos x="432" y="518"/>
                      </a:cxn>
                      <a:cxn ang="0">
                        <a:pos x="204" y="512"/>
                      </a:cxn>
                      <a:cxn ang="0">
                        <a:pos x="24" y="456"/>
                      </a:cxn>
                      <a:cxn ang="0">
                        <a:pos x="58" y="566"/>
                      </a:cxn>
                      <a:cxn ang="0">
                        <a:pos x="72" y="518"/>
                      </a:cxn>
                      <a:cxn ang="0">
                        <a:pos x="96" y="538"/>
                      </a:cxn>
                      <a:cxn ang="0">
                        <a:pos x="82" y="586"/>
                      </a:cxn>
                      <a:cxn ang="0">
                        <a:pos x="12" y="660"/>
                      </a:cxn>
                      <a:cxn ang="0">
                        <a:pos x="12" y="792"/>
                      </a:cxn>
                      <a:cxn ang="0">
                        <a:pos x="116" y="852"/>
                      </a:cxn>
                      <a:cxn ang="0">
                        <a:pos x="340" y="884"/>
                      </a:cxn>
                      <a:cxn ang="0">
                        <a:pos x="598" y="840"/>
                      </a:cxn>
                      <a:cxn ang="0">
                        <a:pos x="672" y="780"/>
                      </a:cxn>
                      <a:cxn ang="0">
                        <a:pos x="660" y="658"/>
                      </a:cxn>
                      <a:cxn ang="0">
                        <a:pos x="516" y="708"/>
                      </a:cxn>
                      <a:cxn ang="0">
                        <a:pos x="292" y="724"/>
                      </a:cxn>
                      <a:cxn ang="0">
                        <a:pos x="56" y="674"/>
                      </a:cxn>
                      <a:cxn ang="0">
                        <a:pos x="70" y="784"/>
                      </a:cxn>
                      <a:cxn ang="0">
                        <a:pos x="64" y="728"/>
                      </a:cxn>
                      <a:cxn ang="0">
                        <a:pos x="86" y="720"/>
                      </a:cxn>
                      <a:cxn ang="0">
                        <a:pos x="94" y="776"/>
                      </a:cxn>
                    </a:cxnLst>
                    <a:rect l="0" t="0" r="r" b="b"/>
                    <a:pathLst>
                      <a:path w="680" h="884">
                        <a:moveTo>
                          <a:pt x="20" y="238"/>
                        </a:moveTo>
                        <a:lnTo>
                          <a:pt x="20" y="238"/>
                        </a:lnTo>
                        <a:lnTo>
                          <a:pt x="14" y="234"/>
                        </a:lnTo>
                        <a:lnTo>
                          <a:pt x="6" y="236"/>
                        </a:lnTo>
                        <a:lnTo>
                          <a:pt x="2" y="242"/>
                        </a:lnTo>
                        <a:lnTo>
                          <a:pt x="0" y="248"/>
                        </a:lnTo>
                        <a:lnTo>
                          <a:pt x="2" y="362"/>
                        </a:lnTo>
                        <a:lnTo>
                          <a:pt x="2" y="362"/>
                        </a:lnTo>
                        <a:lnTo>
                          <a:pt x="2" y="374"/>
                        </a:lnTo>
                        <a:lnTo>
                          <a:pt x="6" y="386"/>
                        </a:lnTo>
                        <a:lnTo>
                          <a:pt x="14" y="396"/>
                        </a:lnTo>
                        <a:lnTo>
                          <a:pt x="22" y="404"/>
                        </a:lnTo>
                        <a:lnTo>
                          <a:pt x="22" y="404"/>
                        </a:lnTo>
                        <a:lnTo>
                          <a:pt x="48" y="420"/>
                        </a:lnTo>
                        <a:lnTo>
                          <a:pt x="80" y="434"/>
                        </a:lnTo>
                        <a:lnTo>
                          <a:pt x="114" y="448"/>
                        </a:lnTo>
                        <a:lnTo>
                          <a:pt x="152" y="458"/>
                        </a:lnTo>
                        <a:lnTo>
                          <a:pt x="194" y="468"/>
                        </a:lnTo>
                        <a:lnTo>
                          <a:pt x="240" y="474"/>
                        </a:lnTo>
                        <a:lnTo>
                          <a:pt x="288" y="478"/>
                        </a:lnTo>
                        <a:lnTo>
                          <a:pt x="340" y="480"/>
                        </a:lnTo>
                        <a:lnTo>
                          <a:pt x="340" y="480"/>
                        </a:lnTo>
                        <a:lnTo>
                          <a:pt x="392" y="478"/>
                        </a:lnTo>
                        <a:lnTo>
                          <a:pt x="440" y="474"/>
                        </a:lnTo>
                        <a:lnTo>
                          <a:pt x="486" y="468"/>
                        </a:lnTo>
                        <a:lnTo>
                          <a:pt x="528" y="458"/>
                        </a:lnTo>
                        <a:lnTo>
                          <a:pt x="566" y="448"/>
                        </a:lnTo>
                        <a:lnTo>
                          <a:pt x="600" y="434"/>
                        </a:lnTo>
                        <a:lnTo>
                          <a:pt x="630" y="420"/>
                        </a:lnTo>
                        <a:lnTo>
                          <a:pt x="656" y="404"/>
                        </a:lnTo>
                        <a:lnTo>
                          <a:pt x="656" y="404"/>
                        </a:lnTo>
                        <a:lnTo>
                          <a:pt x="666" y="396"/>
                        </a:lnTo>
                        <a:lnTo>
                          <a:pt x="672" y="386"/>
                        </a:lnTo>
                        <a:lnTo>
                          <a:pt x="676" y="374"/>
                        </a:lnTo>
                        <a:lnTo>
                          <a:pt x="678" y="362"/>
                        </a:lnTo>
                        <a:lnTo>
                          <a:pt x="680" y="248"/>
                        </a:lnTo>
                        <a:lnTo>
                          <a:pt x="680" y="248"/>
                        </a:lnTo>
                        <a:lnTo>
                          <a:pt x="678" y="242"/>
                        </a:lnTo>
                        <a:lnTo>
                          <a:pt x="672" y="236"/>
                        </a:lnTo>
                        <a:lnTo>
                          <a:pt x="666" y="234"/>
                        </a:lnTo>
                        <a:lnTo>
                          <a:pt x="660" y="238"/>
                        </a:lnTo>
                        <a:lnTo>
                          <a:pt x="660" y="238"/>
                        </a:lnTo>
                        <a:lnTo>
                          <a:pt x="632" y="254"/>
                        </a:lnTo>
                        <a:lnTo>
                          <a:pt x="600" y="270"/>
                        </a:lnTo>
                        <a:lnTo>
                          <a:pt x="564" y="284"/>
                        </a:lnTo>
                        <a:lnTo>
                          <a:pt x="526" y="296"/>
                        </a:lnTo>
                        <a:lnTo>
                          <a:pt x="482" y="304"/>
                        </a:lnTo>
                        <a:lnTo>
                          <a:pt x="438" y="312"/>
                        </a:lnTo>
                        <a:lnTo>
                          <a:pt x="390" y="316"/>
                        </a:lnTo>
                        <a:lnTo>
                          <a:pt x="340" y="318"/>
                        </a:lnTo>
                        <a:lnTo>
                          <a:pt x="340" y="318"/>
                        </a:lnTo>
                        <a:lnTo>
                          <a:pt x="290" y="316"/>
                        </a:lnTo>
                        <a:lnTo>
                          <a:pt x="242" y="312"/>
                        </a:lnTo>
                        <a:lnTo>
                          <a:pt x="196" y="304"/>
                        </a:lnTo>
                        <a:lnTo>
                          <a:pt x="154" y="296"/>
                        </a:lnTo>
                        <a:lnTo>
                          <a:pt x="116" y="284"/>
                        </a:lnTo>
                        <a:lnTo>
                          <a:pt x="80" y="270"/>
                        </a:lnTo>
                        <a:lnTo>
                          <a:pt x="48" y="254"/>
                        </a:lnTo>
                        <a:lnTo>
                          <a:pt x="20" y="238"/>
                        </a:lnTo>
                        <a:lnTo>
                          <a:pt x="20" y="238"/>
                        </a:lnTo>
                        <a:close/>
                        <a:moveTo>
                          <a:pt x="76" y="386"/>
                        </a:moveTo>
                        <a:lnTo>
                          <a:pt x="76" y="386"/>
                        </a:lnTo>
                        <a:lnTo>
                          <a:pt x="72" y="384"/>
                        </a:lnTo>
                        <a:lnTo>
                          <a:pt x="68" y="382"/>
                        </a:lnTo>
                        <a:lnTo>
                          <a:pt x="60" y="374"/>
                        </a:lnTo>
                        <a:lnTo>
                          <a:pt x="56" y="364"/>
                        </a:lnTo>
                        <a:lnTo>
                          <a:pt x="54" y="350"/>
                        </a:lnTo>
                        <a:lnTo>
                          <a:pt x="54" y="350"/>
                        </a:lnTo>
                        <a:lnTo>
                          <a:pt x="56" y="336"/>
                        </a:lnTo>
                        <a:lnTo>
                          <a:pt x="60" y="326"/>
                        </a:lnTo>
                        <a:lnTo>
                          <a:pt x="66" y="318"/>
                        </a:lnTo>
                        <a:lnTo>
                          <a:pt x="70" y="316"/>
                        </a:lnTo>
                        <a:lnTo>
                          <a:pt x="74" y="316"/>
                        </a:lnTo>
                        <a:lnTo>
                          <a:pt x="74" y="316"/>
                        </a:lnTo>
                        <a:lnTo>
                          <a:pt x="80" y="316"/>
                        </a:lnTo>
                        <a:lnTo>
                          <a:pt x="84" y="318"/>
                        </a:lnTo>
                        <a:lnTo>
                          <a:pt x="90" y="326"/>
                        </a:lnTo>
                        <a:lnTo>
                          <a:pt x="94" y="336"/>
                        </a:lnTo>
                        <a:lnTo>
                          <a:pt x="96" y="350"/>
                        </a:lnTo>
                        <a:lnTo>
                          <a:pt x="96" y="350"/>
                        </a:lnTo>
                        <a:lnTo>
                          <a:pt x="94" y="364"/>
                        </a:lnTo>
                        <a:lnTo>
                          <a:pt x="90" y="374"/>
                        </a:lnTo>
                        <a:lnTo>
                          <a:pt x="84" y="382"/>
                        </a:lnTo>
                        <a:lnTo>
                          <a:pt x="80" y="384"/>
                        </a:lnTo>
                        <a:lnTo>
                          <a:pt x="76" y="386"/>
                        </a:lnTo>
                        <a:lnTo>
                          <a:pt x="76" y="386"/>
                        </a:lnTo>
                        <a:close/>
                        <a:moveTo>
                          <a:pt x="340" y="274"/>
                        </a:moveTo>
                        <a:lnTo>
                          <a:pt x="340" y="274"/>
                        </a:lnTo>
                        <a:lnTo>
                          <a:pt x="376" y="274"/>
                        </a:lnTo>
                        <a:lnTo>
                          <a:pt x="412" y="270"/>
                        </a:lnTo>
                        <a:lnTo>
                          <a:pt x="446" y="266"/>
                        </a:lnTo>
                        <a:lnTo>
                          <a:pt x="478" y="262"/>
                        </a:lnTo>
                        <a:lnTo>
                          <a:pt x="508" y="256"/>
                        </a:lnTo>
                        <a:lnTo>
                          <a:pt x="536" y="248"/>
                        </a:lnTo>
                        <a:lnTo>
                          <a:pt x="562" y="240"/>
                        </a:lnTo>
                        <a:lnTo>
                          <a:pt x="584" y="230"/>
                        </a:lnTo>
                        <a:lnTo>
                          <a:pt x="606" y="220"/>
                        </a:lnTo>
                        <a:lnTo>
                          <a:pt x="624" y="208"/>
                        </a:lnTo>
                        <a:lnTo>
                          <a:pt x="642" y="198"/>
                        </a:lnTo>
                        <a:lnTo>
                          <a:pt x="654" y="186"/>
                        </a:lnTo>
                        <a:lnTo>
                          <a:pt x="666" y="174"/>
                        </a:lnTo>
                        <a:lnTo>
                          <a:pt x="674" y="162"/>
                        </a:lnTo>
                        <a:lnTo>
                          <a:pt x="678" y="150"/>
                        </a:lnTo>
                        <a:lnTo>
                          <a:pt x="680" y="138"/>
                        </a:lnTo>
                        <a:lnTo>
                          <a:pt x="680" y="138"/>
                        </a:lnTo>
                        <a:lnTo>
                          <a:pt x="678" y="124"/>
                        </a:lnTo>
                        <a:lnTo>
                          <a:pt x="674" y="112"/>
                        </a:lnTo>
                        <a:lnTo>
                          <a:pt x="666" y="100"/>
                        </a:lnTo>
                        <a:lnTo>
                          <a:pt x="656" y="88"/>
                        </a:lnTo>
                        <a:lnTo>
                          <a:pt x="642" y="76"/>
                        </a:lnTo>
                        <a:lnTo>
                          <a:pt x="626" y="64"/>
                        </a:lnTo>
                        <a:lnTo>
                          <a:pt x="608" y="54"/>
                        </a:lnTo>
                        <a:lnTo>
                          <a:pt x="586" y="44"/>
                        </a:lnTo>
                        <a:lnTo>
                          <a:pt x="562" y="34"/>
                        </a:lnTo>
                        <a:lnTo>
                          <a:pt x="536" y="26"/>
                        </a:lnTo>
                        <a:lnTo>
                          <a:pt x="508" y="18"/>
                        </a:lnTo>
                        <a:lnTo>
                          <a:pt x="478" y="12"/>
                        </a:lnTo>
                        <a:lnTo>
                          <a:pt x="446" y="6"/>
                        </a:lnTo>
                        <a:lnTo>
                          <a:pt x="412" y="2"/>
                        </a:lnTo>
                        <a:lnTo>
                          <a:pt x="376" y="0"/>
                        </a:lnTo>
                        <a:lnTo>
                          <a:pt x="340" y="0"/>
                        </a:lnTo>
                        <a:lnTo>
                          <a:pt x="340" y="0"/>
                        </a:lnTo>
                        <a:lnTo>
                          <a:pt x="302" y="0"/>
                        </a:lnTo>
                        <a:lnTo>
                          <a:pt x="268" y="2"/>
                        </a:lnTo>
                        <a:lnTo>
                          <a:pt x="234" y="6"/>
                        </a:lnTo>
                        <a:lnTo>
                          <a:pt x="202" y="12"/>
                        </a:lnTo>
                        <a:lnTo>
                          <a:pt x="172" y="18"/>
                        </a:lnTo>
                        <a:lnTo>
                          <a:pt x="144" y="26"/>
                        </a:lnTo>
                        <a:lnTo>
                          <a:pt x="118" y="34"/>
                        </a:lnTo>
                        <a:lnTo>
                          <a:pt x="94" y="44"/>
                        </a:lnTo>
                        <a:lnTo>
                          <a:pt x="72" y="54"/>
                        </a:lnTo>
                        <a:lnTo>
                          <a:pt x="54" y="64"/>
                        </a:lnTo>
                        <a:lnTo>
                          <a:pt x="38" y="76"/>
                        </a:lnTo>
                        <a:lnTo>
                          <a:pt x="24" y="88"/>
                        </a:lnTo>
                        <a:lnTo>
                          <a:pt x="14" y="100"/>
                        </a:lnTo>
                        <a:lnTo>
                          <a:pt x="6" y="112"/>
                        </a:lnTo>
                        <a:lnTo>
                          <a:pt x="0" y="124"/>
                        </a:lnTo>
                        <a:lnTo>
                          <a:pt x="0" y="138"/>
                        </a:lnTo>
                        <a:lnTo>
                          <a:pt x="0" y="138"/>
                        </a:lnTo>
                        <a:lnTo>
                          <a:pt x="0" y="150"/>
                        </a:lnTo>
                        <a:lnTo>
                          <a:pt x="6" y="162"/>
                        </a:lnTo>
                        <a:lnTo>
                          <a:pt x="14" y="174"/>
                        </a:lnTo>
                        <a:lnTo>
                          <a:pt x="24" y="186"/>
                        </a:lnTo>
                        <a:lnTo>
                          <a:pt x="38" y="198"/>
                        </a:lnTo>
                        <a:lnTo>
                          <a:pt x="54" y="208"/>
                        </a:lnTo>
                        <a:lnTo>
                          <a:pt x="74" y="220"/>
                        </a:lnTo>
                        <a:lnTo>
                          <a:pt x="94" y="230"/>
                        </a:lnTo>
                        <a:lnTo>
                          <a:pt x="118" y="240"/>
                        </a:lnTo>
                        <a:lnTo>
                          <a:pt x="144" y="248"/>
                        </a:lnTo>
                        <a:lnTo>
                          <a:pt x="172" y="256"/>
                        </a:lnTo>
                        <a:lnTo>
                          <a:pt x="202" y="262"/>
                        </a:lnTo>
                        <a:lnTo>
                          <a:pt x="234" y="266"/>
                        </a:lnTo>
                        <a:lnTo>
                          <a:pt x="268" y="270"/>
                        </a:lnTo>
                        <a:lnTo>
                          <a:pt x="302" y="274"/>
                        </a:lnTo>
                        <a:lnTo>
                          <a:pt x="340" y="274"/>
                        </a:lnTo>
                        <a:lnTo>
                          <a:pt x="340" y="274"/>
                        </a:lnTo>
                        <a:close/>
                        <a:moveTo>
                          <a:pt x="24" y="456"/>
                        </a:moveTo>
                        <a:lnTo>
                          <a:pt x="24" y="456"/>
                        </a:lnTo>
                        <a:lnTo>
                          <a:pt x="16" y="454"/>
                        </a:lnTo>
                        <a:lnTo>
                          <a:pt x="10" y="456"/>
                        </a:lnTo>
                        <a:lnTo>
                          <a:pt x="4" y="462"/>
                        </a:lnTo>
                        <a:lnTo>
                          <a:pt x="2" y="470"/>
                        </a:lnTo>
                        <a:lnTo>
                          <a:pt x="4" y="566"/>
                        </a:lnTo>
                        <a:lnTo>
                          <a:pt x="4" y="566"/>
                        </a:lnTo>
                        <a:lnTo>
                          <a:pt x="6" y="578"/>
                        </a:lnTo>
                        <a:lnTo>
                          <a:pt x="10" y="590"/>
                        </a:lnTo>
                        <a:lnTo>
                          <a:pt x="16" y="600"/>
                        </a:lnTo>
                        <a:lnTo>
                          <a:pt x="24" y="608"/>
                        </a:lnTo>
                        <a:lnTo>
                          <a:pt x="24" y="608"/>
                        </a:lnTo>
                        <a:lnTo>
                          <a:pt x="50" y="624"/>
                        </a:lnTo>
                        <a:lnTo>
                          <a:pt x="80" y="638"/>
                        </a:lnTo>
                        <a:lnTo>
                          <a:pt x="116" y="650"/>
                        </a:lnTo>
                        <a:lnTo>
                          <a:pt x="154" y="662"/>
                        </a:lnTo>
                        <a:lnTo>
                          <a:pt x="196" y="670"/>
                        </a:lnTo>
                        <a:lnTo>
                          <a:pt x="240" y="678"/>
                        </a:lnTo>
                        <a:lnTo>
                          <a:pt x="288" y="682"/>
                        </a:lnTo>
                        <a:lnTo>
                          <a:pt x="340" y="682"/>
                        </a:lnTo>
                        <a:lnTo>
                          <a:pt x="340" y="682"/>
                        </a:lnTo>
                        <a:lnTo>
                          <a:pt x="390" y="682"/>
                        </a:lnTo>
                        <a:lnTo>
                          <a:pt x="440" y="678"/>
                        </a:lnTo>
                        <a:lnTo>
                          <a:pt x="484" y="670"/>
                        </a:lnTo>
                        <a:lnTo>
                          <a:pt x="526" y="662"/>
                        </a:lnTo>
                        <a:lnTo>
                          <a:pt x="564" y="650"/>
                        </a:lnTo>
                        <a:lnTo>
                          <a:pt x="598" y="638"/>
                        </a:lnTo>
                        <a:lnTo>
                          <a:pt x="628" y="624"/>
                        </a:lnTo>
                        <a:lnTo>
                          <a:pt x="654" y="608"/>
                        </a:lnTo>
                        <a:lnTo>
                          <a:pt x="654" y="608"/>
                        </a:lnTo>
                        <a:lnTo>
                          <a:pt x="664" y="600"/>
                        </a:lnTo>
                        <a:lnTo>
                          <a:pt x="670" y="590"/>
                        </a:lnTo>
                        <a:lnTo>
                          <a:pt x="674" y="578"/>
                        </a:lnTo>
                        <a:lnTo>
                          <a:pt x="676" y="566"/>
                        </a:lnTo>
                        <a:lnTo>
                          <a:pt x="676" y="470"/>
                        </a:lnTo>
                        <a:lnTo>
                          <a:pt x="676" y="470"/>
                        </a:lnTo>
                        <a:lnTo>
                          <a:pt x="674" y="462"/>
                        </a:lnTo>
                        <a:lnTo>
                          <a:pt x="670" y="456"/>
                        </a:lnTo>
                        <a:lnTo>
                          <a:pt x="662" y="454"/>
                        </a:lnTo>
                        <a:lnTo>
                          <a:pt x="654" y="456"/>
                        </a:lnTo>
                        <a:lnTo>
                          <a:pt x="654" y="456"/>
                        </a:lnTo>
                        <a:lnTo>
                          <a:pt x="624" y="470"/>
                        </a:lnTo>
                        <a:lnTo>
                          <a:pt x="592" y="484"/>
                        </a:lnTo>
                        <a:lnTo>
                          <a:pt x="556" y="496"/>
                        </a:lnTo>
                        <a:lnTo>
                          <a:pt x="516" y="504"/>
                        </a:lnTo>
                        <a:lnTo>
                          <a:pt x="476" y="512"/>
                        </a:lnTo>
                        <a:lnTo>
                          <a:pt x="432" y="518"/>
                        </a:lnTo>
                        <a:lnTo>
                          <a:pt x="386" y="522"/>
                        </a:lnTo>
                        <a:lnTo>
                          <a:pt x="340" y="522"/>
                        </a:lnTo>
                        <a:lnTo>
                          <a:pt x="340" y="522"/>
                        </a:lnTo>
                        <a:lnTo>
                          <a:pt x="292" y="522"/>
                        </a:lnTo>
                        <a:lnTo>
                          <a:pt x="248" y="518"/>
                        </a:lnTo>
                        <a:lnTo>
                          <a:pt x="204" y="512"/>
                        </a:lnTo>
                        <a:lnTo>
                          <a:pt x="162" y="504"/>
                        </a:lnTo>
                        <a:lnTo>
                          <a:pt x="124" y="496"/>
                        </a:lnTo>
                        <a:lnTo>
                          <a:pt x="88" y="484"/>
                        </a:lnTo>
                        <a:lnTo>
                          <a:pt x="54" y="470"/>
                        </a:lnTo>
                        <a:lnTo>
                          <a:pt x="24" y="456"/>
                        </a:lnTo>
                        <a:lnTo>
                          <a:pt x="24" y="456"/>
                        </a:lnTo>
                        <a:close/>
                        <a:moveTo>
                          <a:pt x="78" y="586"/>
                        </a:moveTo>
                        <a:lnTo>
                          <a:pt x="78" y="586"/>
                        </a:lnTo>
                        <a:lnTo>
                          <a:pt x="72" y="586"/>
                        </a:lnTo>
                        <a:lnTo>
                          <a:pt x="68" y="584"/>
                        </a:lnTo>
                        <a:lnTo>
                          <a:pt x="62" y="576"/>
                        </a:lnTo>
                        <a:lnTo>
                          <a:pt x="58" y="566"/>
                        </a:lnTo>
                        <a:lnTo>
                          <a:pt x="56" y="552"/>
                        </a:lnTo>
                        <a:lnTo>
                          <a:pt x="56" y="552"/>
                        </a:lnTo>
                        <a:lnTo>
                          <a:pt x="58" y="538"/>
                        </a:lnTo>
                        <a:lnTo>
                          <a:pt x="62" y="528"/>
                        </a:lnTo>
                        <a:lnTo>
                          <a:pt x="68" y="520"/>
                        </a:lnTo>
                        <a:lnTo>
                          <a:pt x="72" y="518"/>
                        </a:lnTo>
                        <a:lnTo>
                          <a:pt x="76" y="518"/>
                        </a:lnTo>
                        <a:lnTo>
                          <a:pt x="76" y="518"/>
                        </a:lnTo>
                        <a:lnTo>
                          <a:pt x="80" y="518"/>
                        </a:lnTo>
                        <a:lnTo>
                          <a:pt x="84" y="520"/>
                        </a:lnTo>
                        <a:lnTo>
                          <a:pt x="92" y="528"/>
                        </a:lnTo>
                        <a:lnTo>
                          <a:pt x="96" y="538"/>
                        </a:lnTo>
                        <a:lnTo>
                          <a:pt x="98" y="552"/>
                        </a:lnTo>
                        <a:lnTo>
                          <a:pt x="98" y="552"/>
                        </a:lnTo>
                        <a:lnTo>
                          <a:pt x="96" y="566"/>
                        </a:lnTo>
                        <a:lnTo>
                          <a:pt x="92" y="576"/>
                        </a:lnTo>
                        <a:lnTo>
                          <a:pt x="86" y="584"/>
                        </a:lnTo>
                        <a:lnTo>
                          <a:pt x="82" y="586"/>
                        </a:lnTo>
                        <a:lnTo>
                          <a:pt x="78" y="586"/>
                        </a:lnTo>
                        <a:lnTo>
                          <a:pt x="78" y="586"/>
                        </a:lnTo>
                        <a:close/>
                        <a:moveTo>
                          <a:pt x="26" y="660"/>
                        </a:moveTo>
                        <a:lnTo>
                          <a:pt x="26" y="660"/>
                        </a:lnTo>
                        <a:lnTo>
                          <a:pt x="18" y="658"/>
                        </a:lnTo>
                        <a:lnTo>
                          <a:pt x="12" y="660"/>
                        </a:lnTo>
                        <a:lnTo>
                          <a:pt x="6" y="666"/>
                        </a:lnTo>
                        <a:lnTo>
                          <a:pt x="4" y="672"/>
                        </a:lnTo>
                        <a:lnTo>
                          <a:pt x="6" y="768"/>
                        </a:lnTo>
                        <a:lnTo>
                          <a:pt x="6" y="768"/>
                        </a:lnTo>
                        <a:lnTo>
                          <a:pt x="8" y="780"/>
                        </a:lnTo>
                        <a:lnTo>
                          <a:pt x="12" y="792"/>
                        </a:lnTo>
                        <a:lnTo>
                          <a:pt x="18" y="802"/>
                        </a:lnTo>
                        <a:lnTo>
                          <a:pt x="26" y="810"/>
                        </a:lnTo>
                        <a:lnTo>
                          <a:pt x="26" y="810"/>
                        </a:lnTo>
                        <a:lnTo>
                          <a:pt x="52" y="826"/>
                        </a:lnTo>
                        <a:lnTo>
                          <a:pt x="82" y="840"/>
                        </a:lnTo>
                        <a:lnTo>
                          <a:pt x="116" y="852"/>
                        </a:lnTo>
                        <a:lnTo>
                          <a:pt x="154" y="862"/>
                        </a:lnTo>
                        <a:lnTo>
                          <a:pt x="196" y="872"/>
                        </a:lnTo>
                        <a:lnTo>
                          <a:pt x="242" y="878"/>
                        </a:lnTo>
                        <a:lnTo>
                          <a:pt x="288" y="882"/>
                        </a:lnTo>
                        <a:lnTo>
                          <a:pt x="340" y="884"/>
                        </a:lnTo>
                        <a:lnTo>
                          <a:pt x="340" y="884"/>
                        </a:lnTo>
                        <a:lnTo>
                          <a:pt x="390" y="882"/>
                        </a:lnTo>
                        <a:lnTo>
                          <a:pt x="438" y="878"/>
                        </a:lnTo>
                        <a:lnTo>
                          <a:pt x="484" y="872"/>
                        </a:lnTo>
                        <a:lnTo>
                          <a:pt x="524" y="862"/>
                        </a:lnTo>
                        <a:lnTo>
                          <a:pt x="562" y="852"/>
                        </a:lnTo>
                        <a:lnTo>
                          <a:pt x="598" y="840"/>
                        </a:lnTo>
                        <a:lnTo>
                          <a:pt x="628" y="826"/>
                        </a:lnTo>
                        <a:lnTo>
                          <a:pt x="652" y="810"/>
                        </a:lnTo>
                        <a:lnTo>
                          <a:pt x="652" y="810"/>
                        </a:lnTo>
                        <a:lnTo>
                          <a:pt x="662" y="802"/>
                        </a:lnTo>
                        <a:lnTo>
                          <a:pt x="668" y="792"/>
                        </a:lnTo>
                        <a:lnTo>
                          <a:pt x="672" y="780"/>
                        </a:lnTo>
                        <a:lnTo>
                          <a:pt x="674" y="768"/>
                        </a:lnTo>
                        <a:lnTo>
                          <a:pt x="674" y="672"/>
                        </a:lnTo>
                        <a:lnTo>
                          <a:pt x="674" y="672"/>
                        </a:lnTo>
                        <a:lnTo>
                          <a:pt x="672" y="666"/>
                        </a:lnTo>
                        <a:lnTo>
                          <a:pt x="668" y="660"/>
                        </a:lnTo>
                        <a:lnTo>
                          <a:pt x="660" y="658"/>
                        </a:lnTo>
                        <a:lnTo>
                          <a:pt x="652" y="660"/>
                        </a:lnTo>
                        <a:lnTo>
                          <a:pt x="652" y="660"/>
                        </a:lnTo>
                        <a:lnTo>
                          <a:pt x="624" y="674"/>
                        </a:lnTo>
                        <a:lnTo>
                          <a:pt x="590" y="686"/>
                        </a:lnTo>
                        <a:lnTo>
                          <a:pt x="554" y="698"/>
                        </a:lnTo>
                        <a:lnTo>
                          <a:pt x="516" y="708"/>
                        </a:lnTo>
                        <a:lnTo>
                          <a:pt x="474" y="716"/>
                        </a:lnTo>
                        <a:lnTo>
                          <a:pt x="432" y="720"/>
                        </a:lnTo>
                        <a:lnTo>
                          <a:pt x="386" y="724"/>
                        </a:lnTo>
                        <a:lnTo>
                          <a:pt x="340" y="726"/>
                        </a:lnTo>
                        <a:lnTo>
                          <a:pt x="340" y="726"/>
                        </a:lnTo>
                        <a:lnTo>
                          <a:pt x="292" y="724"/>
                        </a:lnTo>
                        <a:lnTo>
                          <a:pt x="248" y="720"/>
                        </a:lnTo>
                        <a:lnTo>
                          <a:pt x="204" y="716"/>
                        </a:lnTo>
                        <a:lnTo>
                          <a:pt x="164" y="708"/>
                        </a:lnTo>
                        <a:lnTo>
                          <a:pt x="126" y="698"/>
                        </a:lnTo>
                        <a:lnTo>
                          <a:pt x="90" y="686"/>
                        </a:lnTo>
                        <a:lnTo>
                          <a:pt x="56" y="674"/>
                        </a:lnTo>
                        <a:lnTo>
                          <a:pt x="26" y="660"/>
                        </a:lnTo>
                        <a:lnTo>
                          <a:pt x="26" y="660"/>
                        </a:lnTo>
                        <a:close/>
                        <a:moveTo>
                          <a:pt x="78" y="786"/>
                        </a:moveTo>
                        <a:lnTo>
                          <a:pt x="78" y="786"/>
                        </a:lnTo>
                        <a:lnTo>
                          <a:pt x="74" y="786"/>
                        </a:lnTo>
                        <a:lnTo>
                          <a:pt x="70" y="784"/>
                        </a:lnTo>
                        <a:lnTo>
                          <a:pt x="64" y="776"/>
                        </a:lnTo>
                        <a:lnTo>
                          <a:pt x="60" y="766"/>
                        </a:lnTo>
                        <a:lnTo>
                          <a:pt x="58" y="752"/>
                        </a:lnTo>
                        <a:lnTo>
                          <a:pt x="58" y="752"/>
                        </a:lnTo>
                        <a:lnTo>
                          <a:pt x="58" y="738"/>
                        </a:lnTo>
                        <a:lnTo>
                          <a:pt x="64" y="728"/>
                        </a:lnTo>
                        <a:lnTo>
                          <a:pt x="70" y="720"/>
                        </a:lnTo>
                        <a:lnTo>
                          <a:pt x="74" y="718"/>
                        </a:lnTo>
                        <a:lnTo>
                          <a:pt x="78" y="718"/>
                        </a:lnTo>
                        <a:lnTo>
                          <a:pt x="78" y="718"/>
                        </a:lnTo>
                        <a:lnTo>
                          <a:pt x="82" y="718"/>
                        </a:lnTo>
                        <a:lnTo>
                          <a:pt x="86" y="720"/>
                        </a:lnTo>
                        <a:lnTo>
                          <a:pt x="94" y="728"/>
                        </a:lnTo>
                        <a:lnTo>
                          <a:pt x="98" y="738"/>
                        </a:lnTo>
                        <a:lnTo>
                          <a:pt x="100" y="752"/>
                        </a:lnTo>
                        <a:lnTo>
                          <a:pt x="100" y="752"/>
                        </a:lnTo>
                        <a:lnTo>
                          <a:pt x="98" y="766"/>
                        </a:lnTo>
                        <a:lnTo>
                          <a:pt x="94" y="776"/>
                        </a:lnTo>
                        <a:lnTo>
                          <a:pt x="86" y="784"/>
                        </a:lnTo>
                        <a:lnTo>
                          <a:pt x="82" y="786"/>
                        </a:lnTo>
                        <a:lnTo>
                          <a:pt x="78" y="786"/>
                        </a:lnTo>
                        <a:lnTo>
                          <a:pt x="78" y="786"/>
                        </a:lnTo>
                        <a:close/>
                      </a:path>
                    </a:pathLst>
                  </a:custGeom>
                  <a:solidFill>
                    <a:srgbClr val="00B050"/>
                  </a:solidFill>
                  <a:ln w="9525">
                    <a:noFill/>
                    <a:round/>
                    <a:headEnd/>
                    <a:tailEnd/>
                  </a:ln>
                </p:spPr>
                <p:txBody>
                  <a:bodyPr vert="horz" wrap="square" lIns="91440" tIns="45720" rIns="91440" bIns="45720" numCol="1" anchor="t" anchorCtr="0" compatLnSpc="1">
                    <a:prstTxWarp prst="textNoShape">
                      <a:avLst/>
                    </a:prstTxWarp>
                  </a:bodyPr>
                  <a:lstStyle/>
                  <a:p>
                    <a:pPr defTabSz="914478">
                      <a:defRPr/>
                    </a:pPr>
                    <a:endParaRPr lang="zh-CN" altLang="en-US" sz="1600" kern="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123" name="Freeform 27">
                  <a:extLst>
                    <a:ext uri="{FF2B5EF4-FFF2-40B4-BE49-F238E27FC236}">
                      <a16:creationId xmlns:a16="http://schemas.microsoft.com/office/drawing/2014/main" id="{3C9A8E8E-8008-BC5B-646A-7D71A3BEE9E9}"/>
                    </a:ext>
                  </a:extLst>
                </p:cNvPr>
                <p:cNvSpPr>
                  <a:spLocks noEditPoints="1"/>
                </p:cNvSpPr>
                <p:nvPr/>
              </p:nvSpPr>
              <p:spPr bwMode="auto">
                <a:xfrm>
                  <a:off x="4467889" y="2703450"/>
                  <a:ext cx="1714700" cy="625056"/>
                </a:xfrm>
                <a:custGeom>
                  <a:avLst/>
                  <a:gdLst/>
                  <a:ahLst/>
                  <a:cxnLst>
                    <a:cxn ang="0">
                      <a:pos x="8324" y="38"/>
                    </a:cxn>
                    <a:cxn ang="0">
                      <a:pos x="9087" y="203"/>
                    </a:cxn>
                    <a:cxn ang="0">
                      <a:pos x="9799" y="487"/>
                    </a:cxn>
                    <a:cxn ang="0">
                      <a:pos x="10451" y="880"/>
                    </a:cxn>
                    <a:cxn ang="0">
                      <a:pos x="11031" y="1370"/>
                    </a:cxn>
                    <a:cxn ang="0">
                      <a:pos x="11529" y="1947"/>
                    </a:cxn>
                    <a:cxn ang="0">
                      <a:pos x="11934" y="2598"/>
                    </a:cxn>
                    <a:cxn ang="0">
                      <a:pos x="12234" y="3314"/>
                    </a:cxn>
                    <a:cxn ang="0">
                      <a:pos x="12378" y="3497"/>
                    </a:cxn>
                    <a:cxn ang="0">
                      <a:pos x="12496" y="3494"/>
                    </a:cxn>
                    <a:cxn ang="0">
                      <a:pos x="13119" y="3540"/>
                    </a:cxn>
                    <a:cxn ang="0">
                      <a:pos x="13870" y="3738"/>
                    </a:cxn>
                    <a:cxn ang="0">
                      <a:pos x="14554" y="4074"/>
                    </a:cxn>
                    <a:cxn ang="0">
                      <a:pos x="15156" y="4535"/>
                    </a:cxn>
                    <a:cxn ang="0">
                      <a:pos x="15663" y="5102"/>
                    </a:cxn>
                    <a:cxn ang="0">
                      <a:pos x="16056" y="5761"/>
                    </a:cxn>
                    <a:cxn ang="0">
                      <a:pos x="16320" y="6494"/>
                    </a:cxn>
                    <a:cxn ang="0">
                      <a:pos x="16438" y="7286"/>
                    </a:cxn>
                    <a:cxn ang="0">
                      <a:pos x="16401" y="8075"/>
                    </a:cxn>
                    <a:cxn ang="0">
                      <a:pos x="16222" y="8813"/>
                    </a:cxn>
                    <a:cxn ang="0">
                      <a:pos x="15915" y="9491"/>
                    </a:cxn>
                    <a:cxn ang="0">
                      <a:pos x="15494" y="10093"/>
                    </a:cxn>
                    <a:cxn ang="0">
                      <a:pos x="14974" y="10606"/>
                    </a:cxn>
                    <a:cxn ang="0">
                      <a:pos x="14369" y="11014"/>
                    </a:cxn>
                    <a:cxn ang="0">
                      <a:pos x="13693" y="11305"/>
                    </a:cxn>
                    <a:cxn ang="0">
                      <a:pos x="12960" y="11462"/>
                    </a:cxn>
                    <a:cxn ang="0">
                      <a:pos x="3341" y="11487"/>
                    </a:cxn>
                    <a:cxn ang="0">
                      <a:pos x="2760" y="11436"/>
                    </a:cxn>
                    <a:cxn ang="0">
                      <a:pos x="2156" y="11265"/>
                    </a:cxn>
                    <a:cxn ang="0">
                      <a:pos x="1603" y="10987"/>
                    </a:cxn>
                    <a:cxn ang="0">
                      <a:pos x="1113" y="10615"/>
                    </a:cxn>
                    <a:cxn ang="0">
                      <a:pos x="697" y="10159"/>
                    </a:cxn>
                    <a:cxn ang="0">
                      <a:pos x="368" y="9631"/>
                    </a:cxn>
                    <a:cxn ang="0">
                      <a:pos x="137" y="9044"/>
                    </a:cxn>
                    <a:cxn ang="0">
                      <a:pos x="15" y="8410"/>
                    </a:cxn>
                    <a:cxn ang="0">
                      <a:pos x="15" y="7754"/>
                    </a:cxn>
                    <a:cxn ang="0">
                      <a:pos x="132" y="7132"/>
                    </a:cxn>
                    <a:cxn ang="0">
                      <a:pos x="354" y="6556"/>
                    </a:cxn>
                    <a:cxn ang="0">
                      <a:pos x="671" y="6034"/>
                    </a:cxn>
                    <a:cxn ang="0">
                      <a:pos x="1072" y="5582"/>
                    </a:cxn>
                    <a:cxn ang="0">
                      <a:pos x="1546" y="5208"/>
                    </a:cxn>
                    <a:cxn ang="0">
                      <a:pos x="2082" y="4924"/>
                    </a:cxn>
                    <a:cxn ang="0">
                      <a:pos x="2668" y="4741"/>
                    </a:cxn>
                    <a:cxn ang="0">
                      <a:pos x="3015" y="4212"/>
                    </a:cxn>
                    <a:cxn ang="0">
                      <a:pos x="3225" y="3295"/>
                    </a:cxn>
                    <a:cxn ang="0">
                      <a:pos x="3597" y="2453"/>
                    </a:cxn>
                    <a:cxn ang="0">
                      <a:pos x="4113" y="1704"/>
                    </a:cxn>
                    <a:cxn ang="0">
                      <a:pos x="4754" y="1069"/>
                    </a:cxn>
                    <a:cxn ang="0">
                      <a:pos x="5503" y="565"/>
                    </a:cxn>
                    <a:cxn ang="0">
                      <a:pos x="6342" y="211"/>
                    </a:cxn>
                    <a:cxn ang="0">
                      <a:pos x="7250" y="25"/>
                    </a:cxn>
                    <a:cxn ang="0">
                      <a:pos x="9148" y="9515"/>
                    </a:cxn>
                    <a:cxn ang="0">
                      <a:pos x="9106" y="9484"/>
                    </a:cxn>
                    <a:cxn ang="0">
                      <a:pos x="9023" y="9509"/>
                    </a:cxn>
                    <a:cxn ang="0">
                      <a:pos x="9156" y="9528"/>
                    </a:cxn>
                    <a:cxn ang="0">
                      <a:pos x="6408" y="9503"/>
                    </a:cxn>
                    <a:cxn ang="0">
                      <a:pos x="6368" y="9519"/>
                    </a:cxn>
                  </a:cxnLst>
                  <a:rect l="0" t="0" r="r" b="b"/>
                  <a:pathLst>
                    <a:path w="16443" h="11487">
                      <a:moveTo>
                        <a:pt x="7726" y="0"/>
                      </a:moveTo>
                      <a:lnTo>
                        <a:pt x="7928" y="4"/>
                      </a:lnTo>
                      <a:lnTo>
                        <a:pt x="8127" y="17"/>
                      </a:lnTo>
                      <a:lnTo>
                        <a:pt x="8324" y="38"/>
                      </a:lnTo>
                      <a:lnTo>
                        <a:pt x="8519" y="68"/>
                      </a:lnTo>
                      <a:lnTo>
                        <a:pt x="8711" y="105"/>
                      </a:lnTo>
                      <a:lnTo>
                        <a:pt x="8900" y="150"/>
                      </a:lnTo>
                      <a:lnTo>
                        <a:pt x="9087" y="203"/>
                      </a:lnTo>
                      <a:lnTo>
                        <a:pt x="9270" y="263"/>
                      </a:lnTo>
                      <a:lnTo>
                        <a:pt x="9450" y="331"/>
                      </a:lnTo>
                      <a:lnTo>
                        <a:pt x="9626" y="406"/>
                      </a:lnTo>
                      <a:lnTo>
                        <a:pt x="9799" y="487"/>
                      </a:lnTo>
                      <a:lnTo>
                        <a:pt x="9969" y="576"/>
                      </a:lnTo>
                      <a:lnTo>
                        <a:pt x="10133" y="670"/>
                      </a:lnTo>
                      <a:lnTo>
                        <a:pt x="10294" y="772"/>
                      </a:lnTo>
                      <a:lnTo>
                        <a:pt x="10451" y="880"/>
                      </a:lnTo>
                      <a:lnTo>
                        <a:pt x="10604" y="994"/>
                      </a:lnTo>
                      <a:lnTo>
                        <a:pt x="10751" y="1113"/>
                      </a:lnTo>
                      <a:lnTo>
                        <a:pt x="10893" y="1239"/>
                      </a:lnTo>
                      <a:lnTo>
                        <a:pt x="11031" y="1370"/>
                      </a:lnTo>
                      <a:lnTo>
                        <a:pt x="11164" y="1507"/>
                      </a:lnTo>
                      <a:lnTo>
                        <a:pt x="11291" y="1648"/>
                      </a:lnTo>
                      <a:lnTo>
                        <a:pt x="11412" y="1795"/>
                      </a:lnTo>
                      <a:lnTo>
                        <a:pt x="11529" y="1947"/>
                      </a:lnTo>
                      <a:lnTo>
                        <a:pt x="11640" y="2102"/>
                      </a:lnTo>
                      <a:lnTo>
                        <a:pt x="11743" y="2264"/>
                      </a:lnTo>
                      <a:lnTo>
                        <a:pt x="11842" y="2429"/>
                      </a:lnTo>
                      <a:lnTo>
                        <a:pt x="11934" y="2598"/>
                      </a:lnTo>
                      <a:lnTo>
                        <a:pt x="12019" y="2772"/>
                      </a:lnTo>
                      <a:lnTo>
                        <a:pt x="12097" y="2948"/>
                      </a:lnTo>
                      <a:lnTo>
                        <a:pt x="12169" y="3129"/>
                      </a:lnTo>
                      <a:lnTo>
                        <a:pt x="12234" y="3314"/>
                      </a:lnTo>
                      <a:lnTo>
                        <a:pt x="12291" y="3501"/>
                      </a:lnTo>
                      <a:lnTo>
                        <a:pt x="12320" y="3499"/>
                      </a:lnTo>
                      <a:lnTo>
                        <a:pt x="12349" y="3498"/>
                      </a:lnTo>
                      <a:lnTo>
                        <a:pt x="12378" y="3497"/>
                      </a:lnTo>
                      <a:lnTo>
                        <a:pt x="12407" y="3496"/>
                      </a:lnTo>
                      <a:lnTo>
                        <a:pt x="12437" y="3495"/>
                      </a:lnTo>
                      <a:lnTo>
                        <a:pt x="12466" y="3494"/>
                      </a:lnTo>
                      <a:lnTo>
                        <a:pt x="12496" y="3494"/>
                      </a:lnTo>
                      <a:lnTo>
                        <a:pt x="12524" y="3494"/>
                      </a:lnTo>
                      <a:lnTo>
                        <a:pt x="12726" y="3499"/>
                      </a:lnTo>
                      <a:lnTo>
                        <a:pt x="12924" y="3515"/>
                      </a:lnTo>
                      <a:lnTo>
                        <a:pt x="13119" y="3540"/>
                      </a:lnTo>
                      <a:lnTo>
                        <a:pt x="13313" y="3575"/>
                      </a:lnTo>
                      <a:lnTo>
                        <a:pt x="13502" y="3621"/>
                      </a:lnTo>
                      <a:lnTo>
                        <a:pt x="13688" y="3674"/>
                      </a:lnTo>
                      <a:lnTo>
                        <a:pt x="13870" y="3738"/>
                      </a:lnTo>
                      <a:lnTo>
                        <a:pt x="14047" y="3809"/>
                      </a:lnTo>
                      <a:lnTo>
                        <a:pt x="14221" y="3889"/>
                      </a:lnTo>
                      <a:lnTo>
                        <a:pt x="14390" y="3977"/>
                      </a:lnTo>
                      <a:lnTo>
                        <a:pt x="14554" y="4074"/>
                      </a:lnTo>
                      <a:lnTo>
                        <a:pt x="14712" y="4179"/>
                      </a:lnTo>
                      <a:lnTo>
                        <a:pt x="14867" y="4290"/>
                      </a:lnTo>
                      <a:lnTo>
                        <a:pt x="15015" y="4409"/>
                      </a:lnTo>
                      <a:lnTo>
                        <a:pt x="15156" y="4535"/>
                      </a:lnTo>
                      <a:lnTo>
                        <a:pt x="15293" y="4667"/>
                      </a:lnTo>
                      <a:lnTo>
                        <a:pt x="15423" y="4806"/>
                      </a:lnTo>
                      <a:lnTo>
                        <a:pt x="15546" y="4951"/>
                      </a:lnTo>
                      <a:lnTo>
                        <a:pt x="15663" y="5102"/>
                      </a:lnTo>
                      <a:lnTo>
                        <a:pt x="15772" y="5259"/>
                      </a:lnTo>
                      <a:lnTo>
                        <a:pt x="15875" y="5421"/>
                      </a:lnTo>
                      <a:lnTo>
                        <a:pt x="15969" y="5588"/>
                      </a:lnTo>
                      <a:lnTo>
                        <a:pt x="16056" y="5761"/>
                      </a:lnTo>
                      <a:lnTo>
                        <a:pt x="16134" y="5938"/>
                      </a:lnTo>
                      <a:lnTo>
                        <a:pt x="16205" y="6119"/>
                      </a:lnTo>
                      <a:lnTo>
                        <a:pt x="16266" y="6305"/>
                      </a:lnTo>
                      <a:lnTo>
                        <a:pt x="16320" y="6494"/>
                      </a:lnTo>
                      <a:lnTo>
                        <a:pt x="16363" y="6687"/>
                      </a:lnTo>
                      <a:lnTo>
                        <a:pt x="16398" y="6884"/>
                      </a:lnTo>
                      <a:lnTo>
                        <a:pt x="16422" y="7083"/>
                      </a:lnTo>
                      <a:lnTo>
                        <a:pt x="16438" y="7286"/>
                      </a:lnTo>
                      <a:lnTo>
                        <a:pt x="16443" y="7490"/>
                      </a:lnTo>
                      <a:lnTo>
                        <a:pt x="16438" y="7688"/>
                      </a:lnTo>
                      <a:lnTo>
                        <a:pt x="16425" y="7883"/>
                      </a:lnTo>
                      <a:lnTo>
                        <a:pt x="16401" y="8075"/>
                      </a:lnTo>
                      <a:lnTo>
                        <a:pt x="16369" y="8264"/>
                      </a:lnTo>
                      <a:lnTo>
                        <a:pt x="16328" y="8451"/>
                      </a:lnTo>
                      <a:lnTo>
                        <a:pt x="16280" y="8634"/>
                      </a:lnTo>
                      <a:lnTo>
                        <a:pt x="16222" y="8813"/>
                      </a:lnTo>
                      <a:lnTo>
                        <a:pt x="16156" y="8989"/>
                      </a:lnTo>
                      <a:lnTo>
                        <a:pt x="16083" y="9161"/>
                      </a:lnTo>
                      <a:lnTo>
                        <a:pt x="16003" y="9328"/>
                      </a:lnTo>
                      <a:lnTo>
                        <a:pt x="15915" y="9491"/>
                      </a:lnTo>
                      <a:lnTo>
                        <a:pt x="15820" y="9649"/>
                      </a:lnTo>
                      <a:lnTo>
                        <a:pt x="15717" y="9802"/>
                      </a:lnTo>
                      <a:lnTo>
                        <a:pt x="15610" y="9950"/>
                      </a:lnTo>
                      <a:lnTo>
                        <a:pt x="15494" y="10093"/>
                      </a:lnTo>
                      <a:lnTo>
                        <a:pt x="15373" y="10230"/>
                      </a:lnTo>
                      <a:lnTo>
                        <a:pt x="15246" y="10361"/>
                      </a:lnTo>
                      <a:lnTo>
                        <a:pt x="15113" y="10487"/>
                      </a:lnTo>
                      <a:lnTo>
                        <a:pt x="14974" y="10606"/>
                      </a:lnTo>
                      <a:lnTo>
                        <a:pt x="14831" y="10718"/>
                      </a:lnTo>
                      <a:lnTo>
                        <a:pt x="14682" y="10824"/>
                      </a:lnTo>
                      <a:lnTo>
                        <a:pt x="14527" y="10923"/>
                      </a:lnTo>
                      <a:lnTo>
                        <a:pt x="14369" y="11014"/>
                      </a:lnTo>
                      <a:lnTo>
                        <a:pt x="14206" y="11098"/>
                      </a:lnTo>
                      <a:lnTo>
                        <a:pt x="14039" y="11176"/>
                      </a:lnTo>
                      <a:lnTo>
                        <a:pt x="13868" y="11244"/>
                      </a:lnTo>
                      <a:lnTo>
                        <a:pt x="13693" y="11305"/>
                      </a:lnTo>
                      <a:lnTo>
                        <a:pt x="13514" y="11357"/>
                      </a:lnTo>
                      <a:lnTo>
                        <a:pt x="13332" y="11401"/>
                      </a:lnTo>
                      <a:lnTo>
                        <a:pt x="13147" y="11436"/>
                      </a:lnTo>
                      <a:lnTo>
                        <a:pt x="12960" y="11462"/>
                      </a:lnTo>
                      <a:lnTo>
                        <a:pt x="12770" y="11479"/>
                      </a:lnTo>
                      <a:lnTo>
                        <a:pt x="12770" y="11487"/>
                      </a:lnTo>
                      <a:lnTo>
                        <a:pt x="12524" y="11487"/>
                      </a:lnTo>
                      <a:lnTo>
                        <a:pt x="3341" y="11487"/>
                      </a:lnTo>
                      <a:lnTo>
                        <a:pt x="3079" y="11487"/>
                      </a:lnTo>
                      <a:lnTo>
                        <a:pt x="3079" y="11477"/>
                      </a:lnTo>
                      <a:lnTo>
                        <a:pt x="2919" y="11459"/>
                      </a:lnTo>
                      <a:lnTo>
                        <a:pt x="2760" y="11436"/>
                      </a:lnTo>
                      <a:lnTo>
                        <a:pt x="2605" y="11404"/>
                      </a:lnTo>
                      <a:lnTo>
                        <a:pt x="2453" y="11365"/>
                      </a:lnTo>
                      <a:lnTo>
                        <a:pt x="2303" y="11318"/>
                      </a:lnTo>
                      <a:lnTo>
                        <a:pt x="2156" y="11265"/>
                      </a:lnTo>
                      <a:lnTo>
                        <a:pt x="2013" y="11205"/>
                      </a:lnTo>
                      <a:lnTo>
                        <a:pt x="1872" y="11139"/>
                      </a:lnTo>
                      <a:lnTo>
                        <a:pt x="1736" y="11067"/>
                      </a:lnTo>
                      <a:lnTo>
                        <a:pt x="1603" y="10987"/>
                      </a:lnTo>
                      <a:lnTo>
                        <a:pt x="1474" y="10903"/>
                      </a:lnTo>
                      <a:lnTo>
                        <a:pt x="1349" y="10813"/>
                      </a:lnTo>
                      <a:lnTo>
                        <a:pt x="1229" y="10716"/>
                      </a:lnTo>
                      <a:lnTo>
                        <a:pt x="1113" y="10615"/>
                      </a:lnTo>
                      <a:lnTo>
                        <a:pt x="1001" y="10508"/>
                      </a:lnTo>
                      <a:lnTo>
                        <a:pt x="895" y="10396"/>
                      </a:lnTo>
                      <a:lnTo>
                        <a:pt x="793" y="10280"/>
                      </a:lnTo>
                      <a:lnTo>
                        <a:pt x="697" y="10159"/>
                      </a:lnTo>
                      <a:lnTo>
                        <a:pt x="606" y="10033"/>
                      </a:lnTo>
                      <a:lnTo>
                        <a:pt x="521" y="9903"/>
                      </a:lnTo>
                      <a:lnTo>
                        <a:pt x="441" y="9769"/>
                      </a:lnTo>
                      <a:lnTo>
                        <a:pt x="368" y="9631"/>
                      </a:lnTo>
                      <a:lnTo>
                        <a:pt x="300" y="9490"/>
                      </a:lnTo>
                      <a:lnTo>
                        <a:pt x="239" y="9345"/>
                      </a:lnTo>
                      <a:lnTo>
                        <a:pt x="185" y="9197"/>
                      </a:lnTo>
                      <a:lnTo>
                        <a:pt x="137" y="9044"/>
                      </a:lnTo>
                      <a:lnTo>
                        <a:pt x="96" y="8890"/>
                      </a:lnTo>
                      <a:lnTo>
                        <a:pt x="62" y="8733"/>
                      </a:lnTo>
                      <a:lnTo>
                        <a:pt x="35" y="8573"/>
                      </a:lnTo>
                      <a:lnTo>
                        <a:pt x="15" y="8410"/>
                      </a:lnTo>
                      <a:lnTo>
                        <a:pt x="4" y="8246"/>
                      </a:lnTo>
                      <a:lnTo>
                        <a:pt x="0" y="8079"/>
                      </a:lnTo>
                      <a:lnTo>
                        <a:pt x="4" y="7916"/>
                      </a:lnTo>
                      <a:lnTo>
                        <a:pt x="15" y="7754"/>
                      </a:lnTo>
                      <a:lnTo>
                        <a:pt x="34" y="7596"/>
                      </a:lnTo>
                      <a:lnTo>
                        <a:pt x="60" y="7439"/>
                      </a:lnTo>
                      <a:lnTo>
                        <a:pt x="92" y="7284"/>
                      </a:lnTo>
                      <a:lnTo>
                        <a:pt x="132" y="7132"/>
                      </a:lnTo>
                      <a:lnTo>
                        <a:pt x="178" y="6983"/>
                      </a:lnTo>
                      <a:lnTo>
                        <a:pt x="230" y="6837"/>
                      </a:lnTo>
                      <a:lnTo>
                        <a:pt x="289" y="6694"/>
                      </a:lnTo>
                      <a:lnTo>
                        <a:pt x="354" y="6556"/>
                      </a:lnTo>
                      <a:lnTo>
                        <a:pt x="424" y="6420"/>
                      </a:lnTo>
                      <a:lnTo>
                        <a:pt x="502" y="6287"/>
                      </a:lnTo>
                      <a:lnTo>
                        <a:pt x="584" y="6159"/>
                      </a:lnTo>
                      <a:lnTo>
                        <a:pt x="671" y="6034"/>
                      </a:lnTo>
                      <a:lnTo>
                        <a:pt x="765" y="5914"/>
                      </a:lnTo>
                      <a:lnTo>
                        <a:pt x="862" y="5799"/>
                      </a:lnTo>
                      <a:lnTo>
                        <a:pt x="965" y="5688"/>
                      </a:lnTo>
                      <a:lnTo>
                        <a:pt x="1072" y="5582"/>
                      </a:lnTo>
                      <a:lnTo>
                        <a:pt x="1184" y="5480"/>
                      </a:lnTo>
                      <a:lnTo>
                        <a:pt x="1301" y="5384"/>
                      </a:lnTo>
                      <a:lnTo>
                        <a:pt x="1421" y="5293"/>
                      </a:lnTo>
                      <a:lnTo>
                        <a:pt x="1546" y="5208"/>
                      </a:lnTo>
                      <a:lnTo>
                        <a:pt x="1675" y="5128"/>
                      </a:lnTo>
                      <a:lnTo>
                        <a:pt x="1807" y="5054"/>
                      </a:lnTo>
                      <a:lnTo>
                        <a:pt x="1942" y="4986"/>
                      </a:lnTo>
                      <a:lnTo>
                        <a:pt x="2082" y="4924"/>
                      </a:lnTo>
                      <a:lnTo>
                        <a:pt x="2224" y="4869"/>
                      </a:lnTo>
                      <a:lnTo>
                        <a:pt x="2369" y="4819"/>
                      </a:lnTo>
                      <a:lnTo>
                        <a:pt x="2517" y="4777"/>
                      </a:lnTo>
                      <a:lnTo>
                        <a:pt x="2668" y="4741"/>
                      </a:lnTo>
                      <a:lnTo>
                        <a:pt x="2821" y="4713"/>
                      </a:lnTo>
                      <a:lnTo>
                        <a:pt x="2976" y="4692"/>
                      </a:lnTo>
                      <a:lnTo>
                        <a:pt x="2990" y="4450"/>
                      </a:lnTo>
                      <a:lnTo>
                        <a:pt x="3015" y="4212"/>
                      </a:lnTo>
                      <a:lnTo>
                        <a:pt x="3051" y="3976"/>
                      </a:lnTo>
                      <a:lnTo>
                        <a:pt x="3098" y="3744"/>
                      </a:lnTo>
                      <a:lnTo>
                        <a:pt x="3156" y="3517"/>
                      </a:lnTo>
                      <a:lnTo>
                        <a:pt x="3225" y="3295"/>
                      </a:lnTo>
                      <a:lnTo>
                        <a:pt x="3303" y="3076"/>
                      </a:lnTo>
                      <a:lnTo>
                        <a:pt x="3391" y="2863"/>
                      </a:lnTo>
                      <a:lnTo>
                        <a:pt x="3489" y="2655"/>
                      </a:lnTo>
                      <a:lnTo>
                        <a:pt x="3597" y="2453"/>
                      </a:lnTo>
                      <a:lnTo>
                        <a:pt x="3713" y="2256"/>
                      </a:lnTo>
                      <a:lnTo>
                        <a:pt x="3837" y="2065"/>
                      </a:lnTo>
                      <a:lnTo>
                        <a:pt x="3971" y="1882"/>
                      </a:lnTo>
                      <a:lnTo>
                        <a:pt x="4113" y="1704"/>
                      </a:lnTo>
                      <a:lnTo>
                        <a:pt x="4262" y="1535"/>
                      </a:lnTo>
                      <a:lnTo>
                        <a:pt x="4419" y="1371"/>
                      </a:lnTo>
                      <a:lnTo>
                        <a:pt x="4583" y="1216"/>
                      </a:lnTo>
                      <a:lnTo>
                        <a:pt x="4754" y="1069"/>
                      </a:lnTo>
                      <a:lnTo>
                        <a:pt x="4932" y="930"/>
                      </a:lnTo>
                      <a:lnTo>
                        <a:pt x="5117" y="800"/>
                      </a:lnTo>
                      <a:lnTo>
                        <a:pt x="5307" y="677"/>
                      </a:lnTo>
                      <a:lnTo>
                        <a:pt x="5503" y="565"/>
                      </a:lnTo>
                      <a:lnTo>
                        <a:pt x="5705" y="462"/>
                      </a:lnTo>
                      <a:lnTo>
                        <a:pt x="5912" y="368"/>
                      </a:lnTo>
                      <a:lnTo>
                        <a:pt x="6124" y="284"/>
                      </a:lnTo>
                      <a:lnTo>
                        <a:pt x="6342" y="211"/>
                      </a:lnTo>
                      <a:lnTo>
                        <a:pt x="6563" y="147"/>
                      </a:lnTo>
                      <a:lnTo>
                        <a:pt x="6788" y="95"/>
                      </a:lnTo>
                      <a:lnTo>
                        <a:pt x="7018" y="54"/>
                      </a:lnTo>
                      <a:lnTo>
                        <a:pt x="7250" y="25"/>
                      </a:lnTo>
                      <a:lnTo>
                        <a:pt x="7487" y="6"/>
                      </a:lnTo>
                      <a:lnTo>
                        <a:pt x="7726" y="0"/>
                      </a:lnTo>
                      <a:close/>
                      <a:moveTo>
                        <a:pt x="9156" y="9528"/>
                      </a:moveTo>
                      <a:lnTo>
                        <a:pt x="9148" y="9515"/>
                      </a:lnTo>
                      <a:lnTo>
                        <a:pt x="9141" y="9503"/>
                      </a:lnTo>
                      <a:lnTo>
                        <a:pt x="9134" y="9491"/>
                      </a:lnTo>
                      <a:lnTo>
                        <a:pt x="9127" y="9478"/>
                      </a:lnTo>
                      <a:lnTo>
                        <a:pt x="9106" y="9484"/>
                      </a:lnTo>
                      <a:lnTo>
                        <a:pt x="9086" y="9491"/>
                      </a:lnTo>
                      <a:lnTo>
                        <a:pt x="9065" y="9498"/>
                      </a:lnTo>
                      <a:lnTo>
                        <a:pt x="9045" y="9503"/>
                      </a:lnTo>
                      <a:lnTo>
                        <a:pt x="9023" y="9509"/>
                      </a:lnTo>
                      <a:lnTo>
                        <a:pt x="9003" y="9515"/>
                      </a:lnTo>
                      <a:lnTo>
                        <a:pt x="8982" y="9521"/>
                      </a:lnTo>
                      <a:lnTo>
                        <a:pt x="8961" y="9528"/>
                      </a:lnTo>
                      <a:lnTo>
                        <a:pt x="9156" y="9528"/>
                      </a:lnTo>
                      <a:close/>
                      <a:moveTo>
                        <a:pt x="6492" y="9528"/>
                      </a:moveTo>
                      <a:lnTo>
                        <a:pt x="6464" y="9519"/>
                      </a:lnTo>
                      <a:lnTo>
                        <a:pt x="6435" y="9511"/>
                      </a:lnTo>
                      <a:lnTo>
                        <a:pt x="6408" y="9503"/>
                      </a:lnTo>
                      <a:lnTo>
                        <a:pt x="6379" y="9495"/>
                      </a:lnTo>
                      <a:lnTo>
                        <a:pt x="6376" y="9503"/>
                      </a:lnTo>
                      <a:lnTo>
                        <a:pt x="6372" y="9511"/>
                      </a:lnTo>
                      <a:lnTo>
                        <a:pt x="6368" y="9519"/>
                      </a:lnTo>
                      <a:lnTo>
                        <a:pt x="6364" y="9528"/>
                      </a:lnTo>
                      <a:lnTo>
                        <a:pt x="6492" y="9528"/>
                      </a:lnTo>
                      <a:close/>
                    </a:path>
                  </a:pathLst>
                </a:custGeom>
                <a:noFill/>
                <a:ln w="9525" cap="flat" cmpd="sng" algn="ctr">
                  <a:solidFill>
                    <a:srgbClr val="0070C0"/>
                  </a:solidFill>
                  <a:prstDash val="solid"/>
                  <a:headEnd type="none" w="med" len="med"/>
                  <a:tailEnd type="none" w="med" len="med"/>
                </a:ln>
                <a:effectLst>
                  <a:outerShdw blurRad="40000" dist="23000" dir="5400000" rotWithShape="0">
                    <a:srgbClr val="000000">
                      <a:alpha val="35000"/>
                    </a:srgbClr>
                  </a:outerShdw>
                </a:effectLst>
              </p:spPr>
              <p:txBody>
                <a:bodyPr vert="horz" wrap="square" lIns="68564" tIns="34282" rIns="68564" bIns="34282" numCol="1" rtlCol="0" anchor="t" anchorCtr="0" compatLnSpc="1">
                  <a:prstTxWarp prst="textNoShape">
                    <a:avLst/>
                  </a:prstTxWarp>
                </a:bodyPr>
                <a:lstStyle/>
                <a:p>
                  <a:pPr algn="ctr" defTabSz="914478">
                    <a:buClr>
                      <a:srgbClr val="CC9900"/>
                    </a:buClr>
                    <a:defRPr/>
                  </a:pPr>
                  <a:r>
                    <a:rPr lang="en-US" altLang="zh-CN" sz="787" kern="0" dirty="0">
                      <a:noFill/>
                      <a:latin typeface="微软雅黑" panose="020B0503020204020204" pitchFamily="34" charset="-122"/>
                      <a:ea typeface="微软雅黑" panose="020B0503020204020204" pitchFamily="34" charset="-122"/>
                      <a:cs typeface="+mn-ea"/>
                      <a:sym typeface="+mn-lt"/>
                    </a:rPr>
                    <a:t>    </a:t>
                  </a:r>
                </a:p>
              </p:txBody>
            </p:sp>
          </p:grpSp>
        </p:grpSp>
        <p:sp>
          <p:nvSpPr>
            <p:cNvPr id="109" name="文本框 108">
              <a:extLst>
                <a:ext uri="{FF2B5EF4-FFF2-40B4-BE49-F238E27FC236}">
                  <a16:creationId xmlns:a16="http://schemas.microsoft.com/office/drawing/2014/main" id="{DE0E56AF-395A-84AB-56C8-9EF7C9DA2E83}"/>
                </a:ext>
              </a:extLst>
            </p:cNvPr>
            <p:cNvSpPr txBox="1"/>
            <p:nvPr/>
          </p:nvSpPr>
          <p:spPr>
            <a:xfrm>
              <a:off x="1662928" y="4265590"/>
              <a:ext cx="961906" cy="324593"/>
            </a:xfrm>
            <a:prstGeom prst="rect">
              <a:avLst/>
            </a:prstGeom>
            <a:noFill/>
          </p:spPr>
          <p:txBody>
            <a:bodyPr wrap="square" rtlCol="0">
              <a:spAutoFit/>
            </a:bodyPr>
            <a:lstStyle/>
            <a:p>
              <a:pPr defTabSz="914478">
                <a:defRPr/>
              </a:pPr>
              <a:r>
                <a:rPr lang="en-US" altLang="zh-CN" sz="1100" kern="0" dirty="0">
                  <a:solidFill>
                    <a:srgbClr val="000000"/>
                  </a:solidFill>
                  <a:latin typeface="微软雅黑" panose="020B0503020204020204" pitchFamily="34" charset="-122"/>
                  <a:ea typeface="微软雅黑" panose="020B0503020204020204" pitchFamily="34" charset="-122"/>
                  <a:cs typeface="+mn-ea"/>
                  <a:sym typeface="+mn-lt"/>
                </a:rPr>
                <a:t>cluster 1</a:t>
              </a:r>
              <a:endParaRPr lang="zh-CN" altLang="en-US" sz="11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0" name="文本框 109">
              <a:extLst>
                <a:ext uri="{FF2B5EF4-FFF2-40B4-BE49-F238E27FC236}">
                  <a16:creationId xmlns:a16="http://schemas.microsoft.com/office/drawing/2014/main" id="{AFAA5874-CDB9-2291-A1AB-45F17EC4B2EE}"/>
                </a:ext>
              </a:extLst>
            </p:cNvPr>
            <p:cNvSpPr txBox="1"/>
            <p:nvPr/>
          </p:nvSpPr>
          <p:spPr>
            <a:xfrm>
              <a:off x="3060044" y="4255927"/>
              <a:ext cx="964238" cy="324593"/>
            </a:xfrm>
            <a:prstGeom prst="rect">
              <a:avLst/>
            </a:prstGeom>
            <a:noFill/>
          </p:spPr>
          <p:txBody>
            <a:bodyPr wrap="square" rtlCol="0">
              <a:spAutoFit/>
            </a:bodyPr>
            <a:lstStyle/>
            <a:p>
              <a:pPr defTabSz="914478">
                <a:defRPr/>
              </a:pPr>
              <a:r>
                <a:rPr lang="en-US" altLang="zh-CN" sz="1100" kern="0" dirty="0">
                  <a:solidFill>
                    <a:srgbClr val="000000"/>
                  </a:solidFill>
                  <a:latin typeface="微软雅黑" panose="020B0503020204020204" pitchFamily="34" charset="-122"/>
                  <a:ea typeface="微软雅黑" panose="020B0503020204020204" pitchFamily="34" charset="-122"/>
                  <a:cs typeface="+mn-ea"/>
                  <a:sym typeface="+mn-lt"/>
                </a:rPr>
                <a:t>cluster 2</a:t>
              </a:r>
              <a:endParaRPr lang="zh-CN" altLang="en-US" sz="11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1" name="文本框 110">
              <a:extLst>
                <a:ext uri="{FF2B5EF4-FFF2-40B4-BE49-F238E27FC236}">
                  <a16:creationId xmlns:a16="http://schemas.microsoft.com/office/drawing/2014/main" id="{A2CBC847-0F56-FCD9-3EFF-23E6F29D97B1}"/>
                </a:ext>
              </a:extLst>
            </p:cNvPr>
            <p:cNvSpPr txBox="1"/>
            <p:nvPr/>
          </p:nvSpPr>
          <p:spPr>
            <a:xfrm>
              <a:off x="4488180" y="4265590"/>
              <a:ext cx="966961" cy="324593"/>
            </a:xfrm>
            <a:prstGeom prst="rect">
              <a:avLst/>
            </a:prstGeom>
            <a:noFill/>
          </p:spPr>
          <p:txBody>
            <a:bodyPr wrap="square" rtlCol="0">
              <a:spAutoFit/>
            </a:bodyPr>
            <a:lstStyle/>
            <a:p>
              <a:pPr defTabSz="914478">
                <a:defRPr/>
              </a:pPr>
              <a:r>
                <a:rPr lang="en-US" altLang="zh-CN" sz="1100" kern="0" dirty="0">
                  <a:solidFill>
                    <a:srgbClr val="000000"/>
                  </a:solidFill>
                  <a:latin typeface="微软雅黑" panose="020B0503020204020204" pitchFamily="34" charset="-122"/>
                  <a:ea typeface="微软雅黑" panose="020B0503020204020204" pitchFamily="34" charset="-122"/>
                  <a:cs typeface="+mn-ea"/>
                  <a:sym typeface="+mn-lt"/>
                </a:rPr>
                <a:t>cluster N</a:t>
              </a:r>
              <a:endParaRPr lang="zh-CN" altLang="en-US" sz="1100"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12" name="文本框 111">
              <a:extLst>
                <a:ext uri="{FF2B5EF4-FFF2-40B4-BE49-F238E27FC236}">
                  <a16:creationId xmlns:a16="http://schemas.microsoft.com/office/drawing/2014/main" id="{498139B0-2122-1236-5CE1-CCF7C9503741}"/>
                </a:ext>
              </a:extLst>
            </p:cNvPr>
            <p:cNvSpPr txBox="1"/>
            <p:nvPr/>
          </p:nvSpPr>
          <p:spPr>
            <a:xfrm>
              <a:off x="4012278" y="3736544"/>
              <a:ext cx="507349" cy="458250"/>
            </a:xfrm>
            <a:prstGeom prst="rect">
              <a:avLst/>
            </a:prstGeom>
            <a:noFill/>
          </p:spPr>
          <p:txBody>
            <a:bodyPr wrap="square" rtlCol="0">
              <a:spAutoFit/>
            </a:bodyPr>
            <a:lstStyle/>
            <a:p>
              <a:pPr defTabSz="914478">
                <a:defRPr/>
              </a:pPr>
              <a:r>
                <a:rPr lang="en-US" altLang="zh-CN" kern="0" dirty="0">
                  <a:solidFill>
                    <a:srgbClr val="000000"/>
                  </a:solidFill>
                  <a:latin typeface="微软雅黑" panose="020B0503020204020204" pitchFamily="34" charset="-122"/>
                  <a:ea typeface="微软雅黑" panose="020B0503020204020204" pitchFamily="34" charset="-122"/>
                  <a:cs typeface="+mn-ea"/>
                  <a:sym typeface="+mn-lt"/>
                </a:rPr>
                <a:t>…</a:t>
              </a:r>
              <a:endParaRPr lang="zh-CN" alt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grpSp>
      <p:cxnSp>
        <p:nvCxnSpPr>
          <p:cNvPr id="133" name="直接箭头连接符 155">
            <a:extLst>
              <a:ext uri="{FF2B5EF4-FFF2-40B4-BE49-F238E27FC236}">
                <a16:creationId xmlns:a16="http://schemas.microsoft.com/office/drawing/2014/main" id="{7D31309D-88D9-D5C8-20B3-978744907B99}"/>
              </a:ext>
            </a:extLst>
          </p:cNvPr>
          <p:cNvCxnSpPr>
            <a:stCxn id="131" idx="3"/>
            <a:endCxn id="128" idx="1"/>
          </p:cNvCxnSpPr>
          <p:nvPr/>
        </p:nvCxnSpPr>
        <p:spPr>
          <a:xfrm flipV="1">
            <a:off x="1350114" y="4291324"/>
            <a:ext cx="496250" cy="7822"/>
          </a:xfrm>
          <a:prstGeom prst="straightConnector1">
            <a:avLst/>
          </a:prstGeom>
          <a:noFill/>
          <a:ln w="9525" cap="flat" cmpd="sng" algn="ctr">
            <a:solidFill>
              <a:srgbClr val="0070C0"/>
            </a:solidFill>
            <a:prstDash val="solid"/>
            <a:headEnd type="triangle"/>
            <a:tailEnd type="triangle"/>
          </a:ln>
          <a:effectLst/>
        </p:spPr>
      </p:cxnSp>
      <p:cxnSp>
        <p:nvCxnSpPr>
          <p:cNvPr id="134" name="直接箭头连接符 156">
            <a:extLst>
              <a:ext uri="{FF2B5EF4-FFF2-40B4-BE49-F238E27FC236}">
                <a16:creationId xmlns:a16="http://schemas.microsoft.com/office/drawing/2014/main" id="{AE4EE48E-DD0E-22F3-A4DA-5AC08A307F86}"/>
              </a:ext>
            </a:extLst>
          </p:cNvPr>
          <p:cNvCxnSpPr/>
          <p:nvPr/>
        </p:nvCxnSpPr>
        <p:spPr>
          <a:xfrm flipV="1">
            <a:off x="2591536" y="4301832"/>
            <a:ext cx="496250" cy="7822"/>
          </a:xfrm>
          <a:prstGeom prst="straightConnector1">
            <a:avLst/>
          </a:prstGeom>
          <a:noFill/>
          <a:ln w="9525" cap="flat" cmpd="sng" algn="ctr">
            <a:solidFill>
              <a:srgbClr val="0070C0"/>
            </a:solidFill>
            <a:prstDash val="solid"/>
            <a:headEnd type="triangle"/>
            <a:tailEnd type="triangle"/>
          </a:ln>
          <a:effectLst/>
        </p:spPr>
      </p:cxnSp>
      <p:cxnSp>
        <p:nvCxnSpPr>
          <p:cNvPr id="135" name="肘形连接符 109">
            <a:extLst>
              <a:ext uri="{FF2B5EF4-FFF2-40B4-BE49-F238E27FC236}">
                <a16:creationId xmlns:a16="http://schemas.microsoft.com/office/drawing/2014/main" id="{350BF6F5-59FF-F68B-9B50-1AE4B3CF656B}"/>
              </a:ext>
            </a:extLst>
          </p:cNvPr>
          <p:cNvCxnSpPr>
            <a:stCxn id="131" idx="2"/>
            <a:endCxn id="125" idx="2"/>
          </p:cNvCxnSpPr>
          <p:nvPr/>
        </p:nvCxnSpPr>
        <p:spPr>
          <a:xfrm rot="5400000" flipH="1" flipV="1">
            <a:off x="2212022" y="3785731"/>
            <a:ext cx="5" cy="2455138"/>
          </a:xfrm>
          <a:prstGeom prst="bentConnector3">
            <a:avLst>
              <a:gd name="adj1" fmla="val -4572000000"/>
            </a:avLst>
          </a:prstGeom>
          <a:noFill/>
          <a:ln w="9525" cap="flat" cmpd="sng" algn="ctr">
            <a:solidFill>
              <a:srgbClr val="0070C0"/>
            </a:solidFill>
            <a:prstDash val="solid"/>
            <a:headEnd type="triangle"/>
            <a:tailEnd type="triangle"/>
          </a:ln>
          <a:effectLst/>
        </p:spPr>
      </p:cxnSp>
      <p:sp>
        <p:nvSpPr>
          <p:cNvPr id="136" name="线形标注 2(无边框) 110">
            <a:extLst>
              <a:ext uri="{FF2B5EF4-FFF2-40B4-BE49-F238E27FC236}">
                <a16:creationId xmlns:a16="http://schemas.microsoft.com/office/drawing/2014/main" id="{74187FA2-D5DD-F2FB-B352-F9B433F7C74D}"/>
              </a:ext>
            </a:extLst>
          </p:cNvPr>
          <p:cNvSpPr/>
          <p:nvPr/>
        </p:nvSpPr>
        <p:spPr>
          <a:xfrm>
            <a:off x="4155819" y="4574154"/>
            <a:ext cx="889233" cy="1220078"/>
          </a:xfrm>
          <a:prstGeom prst="callout2">
            <a:avLst>
              <a:gd name="adj1" fmla="val 90666"/>
              <a:gd name="adj2" fmla="val 114348"/>
              <a:gd name="adj3" fmla="val 91259"/>
              <a:gd name="adj4" fmla="val -4107"/>
              <a:gd name="adj5" fmla="val -5764"/>
              <a:gd name="adj6" fmla="val -56100"/>
            </a:avLst>
          </a:prstGeom>
          <a:noFill/>
          <a:ln w="12700" cap="flat" cmpd="sng" algn="ctr">
            <a:solidFill>
              <a:srgbClr val="243443"/>
            </a:solidFill>
            <a:prstDash val="dash"/>
          </a:ln>
          <a:effectLst/>
        </p:spPr>
        <p:txBody>
          <a:bodyPr rtlCol="0" anchor="ctr"/>
          <a:lstStyle/>
          <a:p>
            <a:pPr algn="ctr" defTabSz="914478">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37" name="线形标注 2(无边框) 111">
            <a:extLst>
              <a:ext uri="{FF2B5EF4-FFF2-40B4-BE49-F238E27FC236}">
                <a16:creationId xmlns:a16="http://schemas.microsoft.com/office/drawing/2014/main" id="{943D871B-C68D-8EE5-1DB9-CB05DCF81102}"/>
              </a:ext>
            </a:extLst>
          </p:cNvPr>
          <p:cNvSpPr/>
          <p:nvPr/>
        </p:nvSpPr>
        <p:spPr>
          <a:xfrm>
            <a:off x="3747156" y="2593720"/>
            <a:ext cx="889233" cy="1220078"/>
          </a:xfrm>
          <a:prstGeom prst="callout2">
            <a:avLst>
              <a:gd name="adj1" fmla="val -22011"/>
              <a:gd name="adj2" fmla="val 145481"/>
              <a:gd name="adj3" fmla="val -20730"/>
              <a:gd name="adj4" fmla="val 48752"/>
              <a:gd name="adj5" fmla="val 12113"/>
              <a:gd name="adj6" fmla="val -78742"/>
            </a:avLst>
          </a:prstGeom>
          <a:noFill/>
          <a:ln w="12700" cap="flat" cmpd="sng" algn="ctr">
            <a:solidFill>
              <a:srgbClr val="243443"/>
            </a:solidFill>
            <a:prstDash val="dash"/>
          </a:ln>
          <a:effectLst/>
        </p:spPr>
        <p:txBody>
          <a:bodyPr rtlCol="0" anchor="ctr"/>
          <a:lstStyle/>
          <a:p>
            <a:pPr algn="ctr" defTabSz="914478">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38" name="线形标注 2(无边框) 112">
            <a:extLst>
              <a:ext uri="{FF2B5EF4-FFF2-40B4-BE49-F238E27FC236}">
                <a16:creationId xmlns:a16="http://schemas.microsoft.com/office/drawing/2014/main" id="{AA2687B9-C342-6A98-FDBD-659A4D76D06C}"/>
              </a:ext>
            </a:extLst>
          </p:cNvPr>
          <p:cNvSpPr/>
          <p:nvPr/>
        </p:nvSpPr>
        <p:spPr>
          <a:xfrm>
            <a:off x="4374679" y="3902129"/>
            <a:ext cx="889233" cy="1220078"/>
          </a:xfrm>
          <a:prstGeom prst="callout2">
            <a:avLst>
              <a:gd name="adj1" fmla="val -7807"/>
              <a:gd name="adj2" fmla="val 71635"/>
              <a:gd name="adj3" fmla="val -6614"/>
              <a:gd name="adj4" fmla="val -18562"/>
              <a:gd name="adj5" fmla="val 9048"/>
              <a:gd name="adj6" fmla="val -75480"/>
            </a:avLst>
          </a:prstGeom>
          <a:noFill/>
          <a:ln w="12700" cap="flat" cmpd="sng" algn="ctr">
            <a:solidFill>
              <a:srgbClr val="243443"/>
            </a:solidFill>
            <a:prstDash val="dash"/>
          </a:ln>
          <a:effectLst/>
        </p:spPr>
        <p:txBody>
          <a:bodyPr rtlCol="0" anchor="ctr"/>
          <a:lstStyle/>
          <a:p>
            <a:pPr algn="ctr" defTabSz="914478">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39" name="文本框 138">
            <a:extLst>
              <a:ext uri="{FF2B5EF4-FFF2-40B4-BE49-F238E27FC236}">
                <a16:creationId xmlns:a16="http://schemas.microsoft.com/office/drawing/2014/main" id="{EE450FAA-28F0-374D-37FF-C9F90BE2DEBA}"/>
              </a:ext>
            </a:extLst>
          </p:cNvPr>
          <p:cNvSpPr txBox="1"/>
          <p:nvPr/>
        </p:nvSpPr>
        <p:spPr>
          <a:xfrm>
            <a:off x="7974025" y="4369309"/>
            <a:ext cx="3714251" cy="1987788"/>
          </a:xfrm>
          <a:prstGeom prst="rect">
            <a:avLst/>
          </a:prstGeom>
          <a:noFill/>
        </p:spPr>
        <p:txBody>
          <a:bodyPr wrap="square" rtlCol="0">
            <a:spAutoFit/>
          </a:bodyPr>
          <a:lstStyle/>
          <a:p>
            <a:pPr defTabSz="914478">
              <a:lnSpc>
                <a:spcPct val="150000"/>
              </a:lnSpc>
            </a:pPr>
            <a:r>
              <a:rPr lang="zh-CN" altLang="en-US" sz="2000" b="1" kern="0" dirty="0">
                <a:solidFill>
                  <a:srgbClr val="0070C0"/>
                </a:solidFill>
                <a:latin typeface="微软雅黑" panose="020B0503020204020204" pitchFamily="34" charset="-122"/>
                <a:ea typeface="微软雅黑" panose="020B0503020204020204" pitchFamily="34" charset="-122"/>
                <a:cs typeface="+mn-ea"/>
                <a:sym typeface="+mn-lt"/>
              </a:rPr>
              <a:t>账本数据存储：</a:t>
            </a:r>
            <a:endParaRPr lang="en-US" altLang="zh-CN" sz="2000" b="1" kern="0" dirty="0">
              <a:solidFill>
                <a:srgbClr val="0070C0"/>
              </a:solidFill>
              <a:latin typeface="微软雅黑" panose="020B0503020204020204" pitchFamily="34" charset="-122"/>
              <a:ea typeface="微软雅黑" panose="020B0503020204020204" pitchFamily="34" charset="-122"/>
              <a:cs typeface="+mn-ea"/>
              <a:sym typeface="+mn-lt"/>
            </a:endParaRPr>
          </a:p>
          <a:p>
            <a:pPr defTabSz="914478">
              <a:lnSpc>
                <a:spcPct val="150000"/>
              </a:lnSpc>
            </a:pPr>
            <a:r>
              <a:rPr lang="zh-CN" altLang="en-US" sz="1600" kern="0" dirty="0">
                <a:solidFill>
                  <a:srgbClr val="000000"/>
                </a:solidFill>
                <a:latin typeface="微软雅黑" panose="020B0503020204020204" pitchFamily="34" charset="-122"/>
                <a:ea typeface="微软雅黑" panose="020B0503020204020204" pitchFamily="34" charset="-122"/>
                <a:cs typeface="+mn-ea"/>
                <a:sym typeface="+mn-lt"/>
              </a:rPr>
              <a:t>忠实记录用户数据操作的完整信息，保证操作链可追溯。</a:t>
            </a:r>
            <a:endParaRPr lang="en-US" altLang="zh-CN" sz="1600" kern="0" dirty="0">
              <a:solidFill>
                <a:srgbClr val="000000"/>
              </a:solidFill>
              <a:latin typeface="微软雅黑" panose="020B0503020204020204" pitchFamily="34" charset="-122"/>
              <a:ea typeface="微软雅黑" panose="020B0503020204020204" pitchFamily="34" charset="-122"/>
              <a:cs typeface="+mn-ea"/>
              <a:sym typeface="+mn-lt"/>
            </a:endParaRPr>
          </a:p>
          <a:p>
            <a:pPr defTabSz="914478">
              <a:lnSpc>
                <a:spcPct val="150000"/>
              </a:lnSpc>
            </a:pPr>
            <a:r>
              <a:rPr lang="zh-CN" altLang="en-US" sz="1600" kern="0" dirty="0">
                <a:solidFill>
                  <a:srgbClr val="0070C0"/>
                </a:solidFill>
                <a:latin typeface="微软雅黑" panose="020B0503020204020204" pitchFamily="34" charset="-122"/>
                <a:ea typeface="微软雅黑" panose="020B0503020204020204" pitchFamily="34" charset="-122"/>
                <a:cs typeface="+mn-ea"/>
                <a:sym typeface="+mn-lt"/>
              </a:rPr>
              <a:t>挑战：保证追溯信息充分的情况下降低额外存储开销</a:t>
            </a:r>
            <a:endParaRPr lang="zh-CN" altLang="en-US" sz="1600" dirty="0">
              <a:solidFill>
                <a:srgbClr val="0070C0"/>
              </a:solidFill>
              <a:latin typeface="微软雅黑" panose="020B0503020204020204" pitchFamily="34" charset="-122"/>
              <a:ea typeface="微软雅黑" panose="020B0503020204020204" pitchFamily="34" charset="-122"/>
              <a:cs typeface="+mn-ea"/>
              <a:sym typeface="+mn-lt"/>
            </a:endParaRPr>
          </a:p>
        </p:txBody>
      </p:sp>
      <p:sp>
        <p:nvSpPr>
          <p:cNvPr id="140" name="文本框 139">
            <a:extLst>
              <a:ext uri="{FF2B5EF4-FFF2-40B4-BE49-F238E27FC236}">
                <a16:creationId xmlns:a16="http://schemas.microsoft.com/office/drawing/2014/main" id="{6914C602-29A2-C3E2-61EF-3D23F4F75BE9}"/>
              </a:ext>
            </a:extLst>
          </p:cNvPr>
          <p:cNvSpPr txBox="1"/>
          <p:nvPr/>
        </p:nvSpPr>
        <p:spPr>
          <a:xfrm>
            <a:off x="7974025" y="1034604"/>
            <a:ext cx="3714251" cy="1249125"/>
          </a:xfrm>
          <a:prstGeom prst="rect">
            <a:avLst/>
          </a:prstGeom>
          <a:noFill/>
        </p:spPr>
        <p:txBody>
          <a:bodyPr wrap="square" rtlCol="0">
            <a:spAutoFit/>
          </a:bodyPr>
          <a:lstStyle/>
          <a:p>
            <a:pPr defTabSz="914478">
              <a:lnSpc>
                <a:spcPct val="150000"/>
              </a:lnSpc>
            </a:pPr>
            <a:r>
              <a:rPr lang="zh-CN" altLang="en-US" sz="2000" b="1" kern="0" dirty="0">
                <a:solidFill>
                  <a:srgbClr val="0070C0"/>
                </a:solidFill>
                <a:latin typeface="微软雅黑" panose="020B0503020204020204" pitchFamily="34" charset="-122"/>
                <a:ea typeface="微软雅黑" panose="020B0503020204020204" pitchFamily="34" charset="-122"/>
                <a:cs typeface="+mn-ea"/>
                <a:sym typeface="+mn-lt"/>
              </a:rPr>
              <a:t>多方共识防篡改：</a:t>
            </a:r>
            <a:endParaRPr lang="en-US" altLang="zh-CN" sz="2000" b="1" kern="0" dirty="0">
              <a:solidFill>
                <a:srgbClr val="0070C0"/>
              </a:solidFill>
              <a:latin typeface="微软雅黑" panose="020B0503020204020204" pitchFamily="34" charset="-122"/>
              <a:ea typeface="微软雅黑" panose="020B0503020204020204" pitchFamily="34" charset="-122"/>
              <a:cs typeface="+mn-ea"/>
              <a:sym typeface="+mn-lt"/>
            </a:endParaRPr>
          </a:p>
          <a:p>
            <a:pPr defTabSz="914478">
              <a:lnSpc>
                <a:spcPct val="150000"/>
              </a:lnSpc>
            </a:pPr>
            <a:r>
              <a:rPr lang="zh-CN" altLang="en-US" sz="1600" kern="0" dirty="0">
                <a:solidFill>
                  <a:srgbClr val="000000"/>
                </a:solidFill>
                <a:latin typeface="微软雅黑" panose="020B0503020204020204" pitchFamily="34" charset="-122"/>
                <a:ea typeface="微软雅黑" panose="020B0503020204020204" pitchFamily="34" charset="-122"/>
                <a:cs typeface="+mn-ea"/>
                <a:sym typeface="+mn-lt"/>
              </a:rPr>
              <a:t>数据的修改需要取得参与节点的一致。</a:t>
            </a:r>
            <a:endParaRPr lang="en-US" altLang="zh-CN" sz="1600" kern="0" dirty="0">
              <a:solidFill>
                <a:srgbClr val="000000"/>
              </a:solidFill>
              <a:latin typeface="微软雅黑" panose="020B0503020204020204" pitchFamily="34" charset="-122"/>
              <a:ea typeface="微软雅黑" panose="020B0503020204020204" pitchFamily="34" charset="-122"/>
              <a:cs typeface="+mn-ea"/>
              <a:sym typeface="+mn-lt"/>
            </a:endParaRPr>
          </a:p>
          <a:p>
            <a:pPr defTabSz="914478">
              <a:lnSpc>
                <a:spcPct val="150000"/>
              </a:lnSpc>
            </a:pPr>
            <a:r>
              <a:rPr lang="zh-CN" altLang="en-US" sz="1600" kern="0" dirty="0">
                <a:solidFill>
                  <a:srgbClr val="0070C0"/>
                </a:solidFill>
                <a:latin typeface="微软雅黑" panose="020B0503020204020204" pitchFamily="34" charset="-122"/>
                <a:ea typeface="微软雅黑" panose="020B0503020204020204" pitchFamily="34" charset="-122"/>
                <a:cs typeface="+mn-ea"/>
                <a:sym typeface="+mn-lt"/>
              </a:rPr>
              <a:t>挑战：高性能共识协议。</a:t>
            </a:r>
          </a:p>
        </p:txBody>
      </p:sp>
      <p:grpSp>
        <p:nvGrpSpPr>
          <p:cNvPr id="141" name="组合 140">
            <a:extLst>
              <a:ext uri="{FF2B5EF4-FFF2-40B4-BE49-F238E27FC236}">
                <a16:creationId xmlns:a16="http://schemas.microsoft.com/office/drawing/2014/main" id="{D3C8449C-4F81-7381-0F93-0A58A6D027AC}"/>
              </a:ext>
            </a:extLst>
          </p:cNvPr>
          <p:cNvGrpSpPr/>
          <p:nvPr/>
        </p:nvGrpSpPr>
        <p:grpSpPr>
          <a:xfrm>
            <a:off x="5409026" y="4801016"/>
            <a:ext cx="2626298" cy="1408799"/>
            <a:chOff x="8166364" y="220610"/>
            <a:chExt cx="3921753" cy="2178304"/>
          </a:xfrm>
        </p:grpSpPr>
        <p:grpSp>
          <p:nvGrpSpPr>
            <p:cNvPr id="142" name="组合 141">
              <a:extLst>
                <a:ext uri="{FF2B5EF4-FFF2-40B4-BE49-F238E27FC236}">
                  <a16:creationId xmlns:a16="http://schemas.microsoft.com/office/drawing/2014/main" id="{4607F4B9-C918-CCD5-2962-B440A826D0AA}"/>
                </a:ext>
              </a:extLst>
            </p:cNvPr>
            <p:cNvGrpSpPr/>
            <p:nvPr/>
          </p:nvGrpSpPr>
          <p:grpSpPr>
            <a:xfrm>
              <a:off x="8166364" y="955335"/>
              <a:ext cx="875899" cy="951979"/>
              <a:chOff x="8146049" y="1306743"/>
              <a:chExt cx="875899" cy="951979"/>
            </a:xfrm>
          </p:grpSpPr>
          <p:sp>
            <p:nvSpPr>
              <p:cNvPr id="163" name="圆角矩形 137">
                <a:extLst>
                  <a:ext uri="{FF2B5EF4-FFF2-40B4-BE49-F238E27FC236}">
                    <a16:creationId xmlns:a16="http://schemas.microsoft.com/office/drawing/2014/main" id="{F1FA5562-E363-7F48-62F9-6FCF0C84FAB0}"/>
                  </a:ext>
                </a:extLst>
              </p:cNvPr>
              <p:cNvSpPr/>
              <p:nvPr/>
            </p:nvSpPr>
            <p:spPr>
              <a:xfrm>
                <a:off x="8146049" y="1306743"/>
                <a:ext cx="875899" cy="951979"/>
              </a:xfrm>
              <a:prstGeom prst="roundRect">
                <a:avLst/>
              </a:prstGeom>
              <a:solidFill>
                <a:srgbClr val="EEAC34"/>
              </a:solidFill>
              <a:ln w="25400" cap="flat" cmpd="sng" algn="ctr">
                <a:noFill/>
                <a:prstDash val="solid"/>
              </a:ln>
              <a:effectLst/>
            </p:spPr>
            <p:txBody>
              <a:bodyPr rtlCol="0" anchor="ctr"/>
              <a:lstStyle/>
              <a:p>
                <a:pPr algn="ctr" defTabSz="914478">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mn-lt"/>
                </a:endParaRPr>
              </a:p>
            </p:txBody>
          </p:sp>
          <p:grpSp>
            <p:nvGrpSpPr>
              <p:cNvPr id="164" name="组合 163">
                <a:extLst>
                  <a:ext uri="{FF2B5EF4-FFF2-40B4-BE49-F238E27FC236}">
                    <a16:creationId xmlns:a16="http://schemas.microsoft.com/office/drawing/2014/main" id="{C7960EDF-5390-0550-B5E7-44844219E290}"/>
                  </a:ext>
                </a:extLst>
              </p:cNvPr>
              <p:cNvGrpSpPr/>
              <p:nvPr/>
            </p:nvGrpSpPr>
            <p:grpSpPr>
              <a:xfrm>
                <a:off x="8294882" y="1469572"/>
                <a:ext cx="578235" cy="587820"/>
                <a:chOff x="8294882" y="1469572"/>
                <a:chExt cx="578235" cy="587820"/>
              </a:xfrm>
            </p:grpSpPr>
            <p:grpSp>
              <p:nvGrpSpPr>
                <p:cNvPr id="165" name="组合 164">
                  <a:extLst>
                    <a:ext uri="{FF2B5EF4-FFF2-40B4-BE49-F238E27FC236}">
                      <a16:creationId xmlns:a16="http://schemas.microsoft.com/office/drawing/2014/main" id="{36DC5535-A5D3-5C3C-18B3-FBF42DC9BAF1}"/>
                    </a:ext>
                  </a:extLst>
                </p:cNvPr>
                <p:cNvGrpSpPr/>
                <p:nvPr/>
              </p:nvGrpSpPr>
              <p:grpSpPr>
                <a:xfrm>
                  <a:off x="8294882" y="1469572"/>
                  <a:ext cx="578235" cy="587820"/>
                  <a:chOff x="4666157" y="782694"/>
                  <a:chExt cx="578235" cy="587820"/>
                </a:xfrm>
              </p:grpSpPr>
              <p:sp>
                <p:nvSpPr>
                  <p:cNvPr id="167" name="Rectangle 260">
                    <a:extLst>
                      <a:ext uri="{FF2B5EF4-FFF2-40B4-BE49-F238E27FC236}">
                        <a16:creationId xmlns:a16="http://schemas.microsoft.com/office/drawing/2014/main" id="{19AC7EE5-BE09-62E8-E8A4-3569DDBF3E1C}"/>
                      </a:ext>
                    </a:extLst>
                  </p:cNvPr>
                  <p:cNvSpPr>
                    <a:spLocks noChangeArrowheads="1"/>
                  </p:cNvSpPr>
                  <p:nvPr/>
                </p:nvSpPr>
                <p:spPr bwMode="auto">
                  <a:xfrm>
                    <a:off x="4666157" y="782694"/>
                    <a:ext cx="578235" cy="146955"/>
                  </a:xfrm>
                  <a:prstGeom prst="rect">
                    <a:avLst/>
                  </a:prstGeom>
                  <a:solidFill>
                    <a:srgbClr val="243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68" name="Oval 262">
                    <a:extLst>
                      <a:ext uri="{FF2B5EF4-FFF2-40B4-BE49-F238E27FC236}">
                        <a16:creationId xmlns:a16="http://schemas.microsoft.com/office/drawing/2014/main" id="{1BA2F280-692B-F48A-7D6E-DCDA9804F2F3}"/>
                      </a:ext>
                    </a:extLst>
                  </p:cNvPr>
                  <p:cNvSpPr>
                    <a:spLocks noChangeArrowheads="1"/>
                  </p:cNvSpPr>
                  <p:nvPr/>
                </p:nvSpPr>
                <p:spPr bwMode="auto">
                  <a:xfrm>
                    <a:off x="4714077" y="821030"/>
                    <a:ext cx="70283" cy="7028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69" name="Rectangle 263">
                    <a:extLst>
                      <a:ext uri="{FF2B5EF4-FFF2-40B4-BE49-F238E27FC236}">
                        <a16:creationId xmlns:a16="http://schemas.microsoft.com/office/drawing/2014/main" id="{CCE15A61-B457-7FD0-F607-503FC90AE524}"/>
                      </a:ext>
                    </a:extLst>
                  </p:cNvPr>
                  <p:cNvSpPr>
                    <a:spLocks noChangeArrowheads="1"/>
                  </p:cNvSpPr>
                  <p:nvPr/>
                </p:nvSpPr>
                <p:spPr bwMode="auto">
                  <a:xfrm>
                    <a:off x="4666157" y="999932"/>
                    <a:ext cx="578235" cy="150150"/>
                  </a:xfrm>
                  <a:prstGeom prst="rect">
                    <a:avLst/>
                  </a:prstGeom>
                  <a:solidFill>
                    <a:srgbClr val="243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70" name="Oval 265">
                    <a:extLst>
                      <a:ext uri="{FF2B5EF4-FFF2-40B4-BE49-F238E27FC236}">
                        <a16:creationId xmlns:a16="http://schemas.microsoft.com/office/drawing/2014/main" id="{0314F4D0-9BBF-200C-C8D1-EA4C25456D09}"/>
                      </a:ext>
                    </a:extLst>
                  </p:cNvPr>
                  <p:cNvSpPr>
                    <a:spLocks noChangeArrowheads="1"/>
                  </p:cNvSpPr>
                  <p:nvPr/>
                </p:nvSpPr>
                <p:spPr bwMode="auto">
                  <a:xfrm>
                    <a:off x="4816307" y="1041463"/>
                    <a:ext cx="67088" cy="670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71" name="Oval 266">
                    <a:extLst>
                      <a:ext uri="{FF2B5EF4-FFF2-40B4-BE49-F238E27FC236}">
                        <a16:creationId xmlns:a16="http://schemas.microsoft.com/office/drawing/2014/main" id="{CAC56E8C-BA69-FFFC-5E7D-CA04F72B80F5}"/>
                      </a:ext>
                    </a:extLst>
                  </p:cNvPr>
                  <p:cNvSpPr>
                    <a:spLocks noChangeArrowheads="1"/>
                  </p:cNvSpPr>
                  <p:nvPr/>
                </p:nvSpPr>
                <p:spPr bwMode="auto">
                  <a:xfrm>
                    <a:off x="4714077" y="1041463"/>
                    <a:ext cx="70283" cy="670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72" name="Rectangle 267">
                    <a:extLst>
                      <a:ext uri="{FF2B5EF4-FFF2-40B4-BE49-F238E27FC236}">
                        <a16:creationId xmlns:a16="http://schemas.microsoft.com/office/drawing/2014/main" id="{F95F108F-4CE1-8ECC-34E5-09432A8C9CDA}"/>
                      </a:ext>
                    </a:extLst>
                  </p:cNvPr>
                  <p:cNvSpPr>
                    <a:spLocks noChangeArrowheads="1"/>
                  </p:cNvSpPr>
                  <p:nvPr/>
                </p:nvSpPr>
                <p:spPr bwMode="auto">
                  <a:xfrm>
                    <a:off x="4666157" y="1220364"/>
                    <a:ext cx="578235" cy="150150"/>
                  </a:xfrm>
                  <a:prstGeom prst="rect">
                    <a:avLst/>
                  </a:prstGeom>
                  <a:solidFill>
                    <a:srgbClr val="243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73" name="Oval 269">
                    <a:extLst>
                      <a:ext uri="{FF2B5EF4-FFF2-40B4-BE49-F238E27FC236}">
                        <a16:creationId xmlns:a16="http://schemas.microsoft.com/office/drawing/2014/main" id="{256647AC-4198-DFF0-8AAC-72FCA57CCB19}"/>
                      </a:ext>
                    </a:extLst>
                  </p:cNvPr>
                  <p:cNvSpPr>
                    <a:spLocks noChangeArrowheads="1"/>
                  </p:cNvSpPr>
                  <p:nvPr/>
                </p:nvSpPr>
                <p:spPr bwMode="auto">
                  <a:xfrm>
                    <a:off x="4816307" y="1258700"/>
                    <a:ext cx="67088" cy="7028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74" name="Oval 271">
                    <a:extLst>
                      <a:ext uri="{FF2B5EF4-FFF2-40B4-BE49-F238E27FC236}">
                        <a16:creationId xmlns:a16="http://schemas.microsoft.com/office/drawing/2014/main" id="{1AD52501-662D-C24C-652F-B3316B5D3128}"/>
                      </a:ext>
                    </a:extLst>
                  </p:cNvPr>
                  <p:cNvSpPr>
                    <a:spLocks noChangeArrowheads="1"/>
                  </p:cNvSpPr>
                  <p:nvPr/>
                </p:nvSpPr>
                <p:spPr bwMode="auto">
                  <a:xfrm>
                    <a:off x="4714077" y="1258700"/>
                    <a:ext cx="70283" cy="7028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166" name="Oval 270">
                  <a:extLst>
                    <a:ext uri="{FF2B5EF4-FFF2-40B4-BE49-F238E27FC236}">
                      <a16:creationId xmlns:a16="http://schemas.microsoft.com/office/drawing/2014/main" id="{93944BA6-1D79-4AC3-538D-91C9CC64CF82}"/>
                    </a:ext>
                  </a:extLst>
                </p:cNvPr>
                <p:cNvSpPr>
                  <a:spLocks noChangeArrowheads="1"/>
                </p:cNvSpPr>
                <p:nvPr/>
              </p:nvSpPr>
              <p:spPr bwMode="auto">
                <a:xfrm>
                  <a:off x="8539232" y="1945577"/>
                  <a:ext cx="70283" cy="7028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grpSp>
        </p:grpSp>
        <p:sp>
          <p:nvSpPr>
            <p:cNvPr id="143" name="右箭头 117">
              <a:extLst>
                <a:ext uri="{FF2B5EF4-FFF2-40B4-BE49-F238E27FC236}">
                  <a16:creationId xmlns:a16="http://schemas.microsoft.com/office/drawing/2014/main" id="{EE5293FB-6047-5C08-96BC-13659B110E74}"/>
                </a:ext>
              </a:extLst>
            </p:cNvPr>
            <p:cNvSpPr/>
            <p:nvPr/>
          </p:nvSpPr>
          <p:spPr>
            <a:xfrm>
              <a:off x="9191096" y="1265119"/>
              <a:ext cx="673769" cy="329051"/>
            </a:xfrm>
            <a:prstGeom prst="rightArrow">
              <a:avLst/>
            </a:prstGeom>
            <a:noFill/>
            <a:ln w="25400" cap="flat" cmpd="sng" algn="ctr">
              <a:solidFill>
                <a:srgbClr val="777777">
                  <a:lumMod val="10000"/>
                </a:srgbClr>
              </a:solidFill>
              <a:prstDash val="solid"/>
            </a:ln>
            <a:effectLst/>
          </p:spPr>
          <p:txBody>
            <a:bodyPr rtlCol="0" anchor="ctr"/>
            <a:lstStyle/>
            <a:p>
              <a:pPr algn="ctr" defTabSz="914478">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mn-lt"/>
              </a:endParaRPr>
            </a:p>
          </p:txBody>
        </p:sp>
        <p:grpSp>
          <p:nvGrpSpPr>
            <p:cNvPr id="144" name="组合 143">
              <a:extLst>
                <a:ext uri="{FF2B5EF4-FFF2-40B4-BE49-F238E27FC236}">
                  <a16:creationId xmlns:a16="http://schemas.microsoft.com/office/drawing/2014/main" id="{FF792AA8-0BEB-DFBD-BDB3-C23211A482D4}"/>
                </a:ext>
              </a:extLst>
            </p:cNvPr>
            <p:cNvGrpSpPr/>
            <p:nvPr/>
          </p:nvGrpSpPr>
          <p:grpSpPr>
            <a:xfrm>
              <a:off x="10022703" y="551993"/>
              <a:ext cx="875899" cy="431307"/>
              <a:chOff x="10406331" y="540507"/>
              <a:chExt cx="875899" cy="431307"/>
            </a:xfrm>
          </p:grpSpPr>
          <p:sp>
            <p:nvSpPr>
              <p:cNvPr id="160" name="圆角矩形 134">
                <a:extLst>
                  <a:ext uri="{FF2B5EF4-FFF2-40B4-BE49-F238E27FC236}">
                    <a16:creationId xmlns:a16="http://schemas.microsoft.com/office/drawing/2014/main" id="{35D9E65B-E913-BC5E-46A4-C1DE0B579495}"/>
                  </a:ext>
                </a:extLst>
              </p:cNvPr>
              <p:cNvSpPr/>
              <p:nvPr/>
            </p:nvSpPr>
            <p:spPr>
              <a:xfrm>
                <a:off x="10406331" y="540507"/>
                <a:ext cx="875899" cy="431307"/>
              </a:xfrm>
              <a:prstGeom prst="roundRect">
                <a:avLst/>
              </a:prstGeom>
              <a:solidFill>
                <a:srgbClr val="EEAC34"/>
              </a:solidFill>
              <a:ln w="25400" cap="flat" cmpd="sng" algn="ctr">
                <a:noFill/>
                <a:prstDash val="solid"/>
              </a:ln>
              <a:effectLst/>
            </p:spPr>
            <p:txBody>
              <a:bodyPr rtlCol="0" anchor="ctr"/>
              <a:lstStyle/>
              <a:p>
                <a:pPr algn="ctr" defTabSz="914478">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61" name="Rectangle 260">
                <a:extLst>
                  <a:ext uri="{FF2B5EF4-FFF2-40B4-BE49-F238E27FC236}">
                    <a16:creationId xmlns:a16="http://schemas.microsoft.com/office/drawing/2014/main" id="{EC96FBEA-D9A9-C0DA-D066-C47A8E19AC3B}"/>
                  </a:ext>
                </a:extLst>
              </p:cNvPr>
              <p:cNvSpPr>
                <a:spLocks noChangeArrowheads="1"/>
              </p:cNvSpPr>
              <p:nvPr/>
            </p:nvSpPr>
            <p:spPr bwMode="auto">
              <a:xfrm>
                <a:off x="10555164" y="674798"/>
                <a:ext cx="578235" cy="146955"/>
              </a:xfrm>
              <a:prstGeom prst="rect">
                <a:avLst/>
              </a:prstGeom>
              <a:solidFill>
                <a:srgbClr val="243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62" name="Oval 262">
                <a:extLst>
                  <a:ext uri="{FF2B5EF4-FFF2-40B4-BE49-F238E27FC236}">
                    <a16:creationId xmlns:a16="http://schemas.microsoft.com/office/drawing/2014/main" id="{1B8D659C-3941-D38D-1478-1DBDCF0CAF07}"/>
                  </a:ext>
                </a:extLst>
              </p:cNvPr>
              <p:cNvSpPr>
                <a:spLocks noChangeArrowheads="1"/>
              </p:cNvSpPr>
              <p:nvPr/>
            </p:nvSpPr>
            <p:spPr bwMode="auto">
              <a:xfrm>
                <a:off x="10603084" y="713134"/>
                <a:ext cx="70283" cy="7028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grpSp>
        <p:grpSp>
          <p:nvGrpSpPr>
            <p:cNvPr id="145" name="组合 144">
              <a:extLst>
                <a:ext uri="{FF2B5EF4-FFF2-40B4-BE49-F238E27FC236}">
                  <a16:creationId xmlns:a16="http://schemas.microsoft.com/office/drawing/2014/main" id="{53DE1FFB-DEB0-2CDC-E33C-4D80CE9C0A51}"/>
                </a:ext>
              </a:extLst>
            </p:cNvPr>
            <p:cNvGrpSpPr/>
            <p:nvPr/>
          </p:nvGrpSpPr>
          <p:grpSpPr>
            <a:xfrm>
              <a:off x="10017302" y="1183756"/>
              <a:ext cx="875899" cy="431307"/>
              <a:chOff x="10406331" y="540507"/>
              <a:chExt cx="875899" cy="431307"/>
            </a:xfrm>
          </p:grpSpPr>
          <p:sp>
            <p:nvSpPr>
              <p:cNvPr id="157" name="圆角矩形 131">
                <a:extLst>
                  <a:ext uri="{FF2B5EF4-FFF2-40B4-BE49-F238E27FC236}">
                    <a16:creationId xmlns:a16="http://schemas.microsoft.com/office/drawing/2014/main" id="{EB4FAFE9-B06B-8005-E872-D9D6AE83DB6B}"/>
                  </a:ext>
                </a:extLst>
              </p:cNvPr>
              <p:cNvSpPr/>
              <p:nvPr/>
            </p:nvSpPr>
            <p:spPr>
              <a:xfrm>
                <a:off x="10406331" y="540507"/>
                <a:ext cx="875899" cy="431307"/>
              </a:xfrm>
              <a:prstGeom prst="roundRect">
                <a:avLst/>
              </a:prstGeom>
              <a:solidFill>
                <a:srgbClr val="EEAC34"/>
              </a:solidFill>
              <a:ln w="25400" cap="flat" cmpd="sng" algn="ctr">
                <a:noFill/>
                <a:prstDash val="solid"/>
              </a:ln>
              <a:effectLst/>
            </p:spPr>
            <p:txBody>
              <a:bodyPr rtlCol="0" anchor="ctr"/>
              <a:lstStyle/>
              <a:p>
                <a:pPr algn="ctr" defTabSz="914478">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58" name="Rectangle 260">
                <a:extLst>
                  <a:ext uri="{FF2B5EF4-FFF2-40B4-BE49-F238E27FC236}">
                    <a16:creationId xmlns:a16="http://schemas.microsoft.com/office/drawing/2014/main" id="{400DE19E-5733-F28C-DE78-4B6332046E98}"/>
                  </a:ext>
                </a:extLst>
              </p:cNvPr>
              <p:cNvSpPr>
                <a:spLocks noChangeArrowheads="1"/>
              </p:cNvSpPr>
              <p:nvPr/>
            </p:nvSpPr>
            <p:spPr bwMode="auto">
              <a:xfrm>
                <a:off x="10555164" y="674798"/>
                <a:ext cx="578235" cy="146955"/>
              </a:xfrm>
              <a:prstGeom prst="rect">
                <a:avLst/>
              </a:prstGeom>
              <a:solidFill>
                <a:srgbClr val="243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59" name="Oval 262">
                <a:extLst>
                  <a:ext uri="{FF2B5EF4-FFF2-40B4-BE49-F238E27FC236}">
                    <a16:creationId xmlns:a16="http://schemas.microsoft.com/office/drawing/2014/main" id="{2999E1D0-1036-FCFC-D0D3-3B05E9D3233B}"/>
                  </a:ext>
                </a:extLst>
              </p:cNvPr>
              <p:cNvSpPr>
                <a:spLocks noChangeArrowheads="1"/>
              </p:cNvSpPr>
              <p:nvPr/>
            </p:nvSpPr>
            <p:spPr bwMode="auto">
              <a:xfrm>
                <a:off x="10603084" y="713134"/>
                <a:ext cx="70283" cy="7028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146" name="Oval 265">
              <a:extLst>
                <a:ext uri="{FF2B5EF4-FFF2-40B4-BE49-F238E27FC236}">
                  <a16:creationId xmlns:a16="http://schemas.microsoft.com/office/drawing/2014/main" id="{39A3C1F3-6A95-055A-9FE1-3BE3F3C63249}"/>
                </a:ext>
              </a:extLst>
            </p:cNvPr>
            <p:cNvSpPr>
              <a:spLocks noChangeArrowheads="1"/>
            </p:cNvSpPr>
            <p:nvPr/>
          </p:nvSpPr>
          <p:spPr bwMode="auto">
            <a:xfrm>
              <a:off x="10341352" y="1354256"/>
              <a:ext cx="67088" cy="670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grpSp>
          <p:nvGrpSpPr>
            <p:cNvPr id="147" name="组合 146">
              <a:extLst>
                <a:ext uri="{FF2B5EF4-FFF2-40B4-BE49-F238E27FC236}">
                  <a16:creationId xmlns:a16="http://schemas.microsoft.com/office/drawing/2014/main" id="{FFA7BD69-FC29-0E49-1FDE-F40F2795FD27}"/>
                </a:ext>
              </a:extLst>
            </p:cNvPr>
            <p:cNvGrpSpPr/>
            <p:nvPr/>
          </p:nvGrpSpPr>
          <p:grpSpPr>
            <a:xfrm>
              <a:off x="10029841" y="1851057"/>
              <a:ext cx="875899" cy="431307"/>
              <a:chOff x="10406331" y="540507"/>
              <a:chExt cx="875899" cy="431307"/>
            </a:xfrm>
          </p:grpSpPr>
          <p:sp>
            <p:nvSpPr>
              <p:cNvPr id="154" name="圆角矩形 128">
                <a:extLst>
                  <a:ext uri="{FF2B5EF4-FFF2-40B4-BE49-F238E27FC236}">
                    <a16:creationId xmlns:a16="http://schemas.microsoft.com/office/drawing/2014/main" id="{EF360B08-BE42-3C67-06BE-903C9F4B1C62}"/>
                  </a:ext>
                </a:extLst>
              </p:cNvPr>
              <p:cNvSpPr/>
              <p:nvPr/>
            </p:nvSpPr>
            <p:spPr>
              <a:xfrm>
                <a:off x="10406331" y="540507"/>
                <a:ext cx="875899" cy="431307"/>
              </a:xfrm>
              <a:prstGeom prst="roundRect">
                <a:avLst/>
              </a:prstGeom>
              <a:solidFill>
                <a:srgbClr val="EEAC34"/>
              </a:solidFill>
              <a:ln w="25400" cap="flat" cmpd="sng" algn="ctr">
                <a:noFill/>
                <a:prstDash val="solid"/>
              </a:ln>
              <a:effectLst/>
            </p:spPr>
            <p:txBody>
              <a:bodyPr rtlCol="0" anchor="ctr"/>
              <a:lstStyle/>
              <a:p>
                <a:pPr algn="ctr" defTabSz="914478">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55" name="Rectangle 260">
                <a:extLst>
                  <a:ext uri="{FF2B5EF4-FFF2-40B4-BE49-F238E27FC236}">
                    <a16:creationId xmlns:a16="http://schemas.microsoft.com/office/drawing/2014/main" id="{2C92E7B3-72DB-AE8C-6E31-AA14607C05B9}"/>
                  </a:ext>
                </a:extLst>
              </p:cNvPr>
              <p:cNvSpPr>
                <a:spLocks noChangeArrowheads="1"/>
              </p:cNvSpPr>
              <p:nvPr/>
            </p:nvSpPr>
            <p:spPr bwMode="auto">
              <a:xfrm>
                <a:off x="10555164" y="674798"/>
                <a:ext cx="578235" cy="146955"/>
              </a:xfrm>
              <a:prstGeom prst="rect">
                <a:avLst/>
              </a:prstGeom>
              <a:solidFill>
                <a:srgbClr val="243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56" name="Oval 262">
                <a:extLst>
                  <a:ext uri="{FF2B5EF4-FFF2-40B4-BE49-F238E27FC236}">
                    <a16:creationId xmlns:a16="http://schemas.microsoft.com/office/drawing/2014/main" id="{7854BA7B-8E4A-DFD7-C583-F8A99692EC25}"/>
                  </a:ext>
                </a:extLst>
              </p:cNvPr>
              <p:cNvSpPr>
                <a:spLocks noChangeArrowheads="1"/>
              </p:cNvSpPr>
              <p:nvPr/>
            </p:nvSpPr>
            <p:spPr bwMode="auto">
              <a:xfrm>
                <a:off x="10603084" y="713134"/>
                <a:ext cx="70283" cy="7028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grpSp>
        <p:sp>
          <p:nvSpPr>
            <p:cNvPr id="148" name="Oval 265">
              <a:extLst>
                <a:ext uri="{FF2B5EF4-FFF2-40B4-BE49-F238E27FC236}">
                  <a16:creationId xmlns:a16="http://schemas.microsoft.com/office/drawing/2014/main" id="{195BAAC0-1430-091E-238D-1DAC91257B77}"/>
                </a:ext>
              </a:extLst>
            </p:cNvPr>
            <p:cNvSpPr>
              <a:spLocks noChangeArrowheads="1"/>
            </p:cNvSpPr>
            <p:nvPr/>
          </p:nvSpPr>
          <p:spPr bwMode="auto">
            <a:xfrm>
              <a:off x="10344921" y="2022236"/>
              <a:ext cx="67088" cy="670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49" name="Oval 265">
              <a:extLst>
                <a:ext uri="{FF2B5EF4-FFF2-40B4-BE49-F238E27FC236}">
                  <a16:creationId xmlns:a16="http://schemas.microsoft.com/office/drawing/2014/main" id="{34A1806B-7639-8773-2D90-FE4134D9F850}"/>
                </a:ext>
              </a:extLst>
            </p:cNvPr>
            <p:cNvSpPr>
              <a:spLocks noChangeArrowheads="1"/>
            </p:cNvSpPr>
            <p:nvPr/>
          </p:nvSpPr>
          <p:spPr bwMode="auto">
            <a:xfrm>
              <a:off x="10455252" y="2016999"/>
              <a:ext cx="67088" cy="670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50" name="文本框 149">
              <a:extLst>
                <a:ext uri="{FF2B5EF4-FFF2-40B4-BE49-F238E27FC236}">
                  <a16:creationId xmlns:a16="http://schemas.microsoft.com/office/drawing/2014/main" id="{DEF4EFBD-E640-0382-BD60-6CDE94795A6E}"/>
                </a:ext>
              </a:extLst>
            </p:cNvPr>
            <p:cNvSpPr txBox="1"/>
            <p:nvPr/>
          </p:nvSpPr>
          <p:spPr>
            <a:xfrm>
              <a:off x="8239850" y="1693904"/>
              <a:ext cx="802412" cy="705010"/>
            </a:xfrm>
            <a:prstGeom prst="rect">
              <a:avLst/>
            </a:prstGeom>
            <a:noFill/>
          </p:spPr>
          <p:txBody>
            <a:bodyPr wrap="square" rtlCol="0">
              <a:spAutoFit/>
            </a:bodyPr>
            <a:lstStyle/>
            <a:p>
              <a:pPr defTabSz="914478">
                <a:lnSpc>
                  <a:spcPts val="3440"/>
                </a:lnSpc>
                <a:defRPr/>
              </a:pPr>
              <a:r>
                <a:rPr lang="en-US" altLang="zh-CN" sz="1200" b="1" kern="0" dirty="0">
                  <a:solidFill>
                    <a:srgbClr val="000000"/>
                  </a:solidFill>
                  <a:latin typeface="微软雅黑" panose="020B0503020204020204" pitchFamily="34" charset="-122"/>
                  <a:ea typeface="微软雅黑" panose="020B0503020204020204" pitchFamily="34" charset="-122"/>
                  <a:cs typeface="+mn-ea"/>
                  <a:sym typeface="+mn-lt"/>
                </a:rPr>
                <a:t>data</a:t>
              </a:r>
              <a:endParaRPr lang="zh-CN" altLang="en-US" sz="1050" b="1"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51" name="文本框 150">
              <a:extLst>
                <a:ext uri="{FF2B5EF4-FFF2-40B4-BE49-F238E27FC236}">
                  <a16:creationId xmlns:a16="http://schemas.microsoft.com/office/drawing/2014/main" id="{79A6E915-B518-7972-5B24-7E6AE4046771}"/>
                </a:ext>
              </a:extLst>
            </p:cNvPr>
            <p:cNvSpPr txBox="1"/>
            <p:nvPr/>
          </p:nvSpPr>
          <p:spPr>
            <a:xfrm>
              <a:off x="10975989" y="220610"/>
              <a:ext cx="1085745" cy="705010"/>
            </a:xfrm>
            <a:prstGeom prst="rect">
              <a:avLst/>
            </a:prstGeom>
            <a:noFill/>
          </p:spPr>
          <p:txBody>
            <a:bodyPr wrap="square" rtlCol="0">
              <a:spAutoFit/>
            </a:bodyPr>
            <a:lstStyle/>
            <a:p>
              <a:pPr defTabSz="914478">
                <a:lnSpc>
                  <a:spcPts val="3440"/>
                </a:lnSpc>
                <a:defRPr/>
              </a:pPr>
              <a:r>
                <a:rPr lang="en-US" altLang="zh-CN" sz="1200" b="1" kern="0" dirty="0">
                  <a:solidFill>
                    <a:srgbClr val="000000"/>
                  </a:solidFill>
                  <a:latin typeface="微软雅黑" panose="020B0503020204020204" pitchFamily="34" charset="-122"/>
                  <a:ea typeface="微软雅黑" panose="020B0503020204020204" pitchFamily="34" charset="-122"/>
                  <a:cs typeface="+mn-ea"/>
                  <a:sym typeface="+mn-lt"/>
                </a:rPr>
                <a:t>slice1</a:t>
              </a:r>
              <a:endParaRPr lang="zh-CN" altLang="en-US" sz="1200" b="1"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52" name="文本框 151">
              <a:extLst>
                <a:ext uri="{FF2B5EF4-FFF2-40B4-BE49-F238E27FC236}">
                  <a16:creationId xmlns:a16="http://schemas.microsoft.com/office/drawing/2014/main" id="{85843D17-0962-634D-8201-45B5797A5019}"/>
                </a:ext>
              </a:extLst>
            </p:cNvPr>
            <p:cNvSpPr txBox="1"/>
            <p:nvPr/>
          </p:nvSpPr>
          <p:spPr>
            <a:xfrm>
              <a:off x="10994362" y="899619"/>
              <a:ext cx="1085745" cy="705010"/>
            </a:xfrm>
            <a:prstGeom prst="rect">
              <a:avLst/>
            </a:prstGeom>
            <a:noFill/>
          </p:spPr>
          <p:txBody>
            <a:bodyPr wrap="square" rtlCol="0">
              <a:spAutoFit/>
            </a:bodyPr>
            <a:lstStyle/>
            <a:p>
              <a:pPr defTabSz="914478">
                <a:lnSpc>
                  <a:spcPts val="3440"/>
                </a:lnSpc>
                <a:defRPr/>
              </a:pPr>
              <a:r>
                <a:rPr lang="en-US" altLang="zh-CN" sz="1200" b="1" kern="0" dirty="0">
                  <a:solidFill>
                    <a:srgbClr val="000000"/>
                  </a:solidFill>
                  <a:latin typeface="微软雅黑" panose="020B0503020204020204" pitchFamily="34" charset="-122"/>
                  <a:ea typeface="微软雅黑" panose="020B0503020204020204" pitchFamily="34" charset="-122"/>
                  <a:cs typeface="+mn-ea"/>
                  <a:sym typeface="+mn-lt"/>
                </a:rPr>
                <a:t>slice2</a:t>
              </a:r>
              <a:endParaRPr lang="zh-CN" altLang="en-US" sz="1200" b="1"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53" name="文本框 152">
              <a:extLst>
                <a:ext uri="{FF2B5EF4-FFF2-40B4-BE49-F238E27FC236}">
                  <a16:creationId xmlns:a16="http://schemas.microsoft.com/office/drawing/2014/main" id="{A8C08C7E-647C-ECC8-D7FC-19B864C0401F}"/>
                </a:ext>
              </a:extLst>
            </p:cNvPr>
            <p:cNvSpPr txBox="1"/>
            <p:nvPr/>
          </p:nvSpPr>
          <p:spPr>
            <a:xfrm>
              <a:off x="11002372" y="1585504"/>
              <a:ext cx="1085745" cy="705010"/>
            </a:xfrm>
            <a:prstGeom prst="rect">
              <a:avLst/>
            </a:prstGeom>
            <a:noFill/>
          </p:spPr>
          <p:txBody>
            <a:bodyPr wrap="square" rtlCol="0">
              <a:spAutoFit/>
            </a:bodyPr>
            <a:lstStyle/>
            <a:p>
              <a:pPr defTabSz="914478">
                <a:lnSpc>
                  <a:spcPts val="3440"/>
                </a:lnSpc>
                <a:defRPr/>
              </a:pPr>
              <a:r>
                <a:rPr lang="en-US" altLang="zh-CN" sz="1200" b="1" kern="0" dirty="0">
                  <a:solidFill>
                    <a:srgbClr val="000000"/>
                  </a:solidFill>
                  <a:latin typeface="微软雅黑" panose="020B0503020204020204" pitchFamily="34" charset="-122"/>
                  <a:ea typeface="微软雅黑" panose="020B0503020204020204" pitchFamily="34" charset="-122"/>
                  <a:cs typeface="+mn-ea"/>
                  <a:sym typeface="+mn-lt"/>
                </a:rPr>
                <a:t>slice3</a:t>
              </a:r>
              <a:endParaRPr lang="zh-CN" altLang="en-US" sz="1200" b="1" kern="0" dirty="0">
                <a:solidFill>
                  <a:srgbClr val="000000"/>
                </a:solidFill>
                <a:latin typeface="微软雅黑" panose="020B0503020204020204" pitchFamily="34" charset="-122"/>
                <a:ea typeface="微软雅黑" panose="020B0503020204020204" pitchFamily="34" charset="-122"/>
                <a:cs typeface="+mn-ea"/>
                <a:sym typeface="+mn-lt"/>
              </a:endParaRPr>
            </a:p>
          </p:txBody>
        </p:sp>
      </p:grpSp>
      <p:grpSp>
        <p:nvGrpSpPr>
          <p:cNvPr id="175" name="组合 174">
            <a:extLst>
              <a:ext uri="{FF2B5EF4-FFF2-40B4-BE49-F238E27FC236}">
                <a16:creationId xmlns:a16="http://schemas.microsoft.com/office/drawing/2014/main" id="{1F26CDB2-18AB-5E9F-B802-BB83B99C4188}"/>
              </a:ext>
            </a:extLst>
          </p:cNvPr>
          <p:cNvGrpSpPr/>
          <p:nvPr/>
        </p:nvGrpSpPr>
        <p:grpSpPr>
          <a:xfrm>
            <a:off x="4989771" y="3013461"/>
            <a:ext cx="2974773" cy="1402281"/>
            <a:chOff x="7830728" y="2477296"/>
            <a:chExt cx="3994344" cy="1652214"/>
          </a:xfrm>
        </p:grpSpPr>
        <p:sp>
          <p:nvSpPr>
            <p:cNvPr id="176" name="右箭头 150">
              <a:extLst>
                <a:ext uri="{FF2B5EF4-FFF2-40B4-BE49-F238E27FC236}">
                  <a16:creationId xmlns:a16="http://schemas.microsoft.com/office/drawing/2014/main" id="{F1D3D85A-007E-6349-FDBA-ED0652057F29}"/>
                </a:ext>
              </a:extLst>
            </p:cNvPr>
            <p:cNvSpPr/>
            <p:nvPr/>
          </p:nvSpPr>
          <p:spPr>
            <a:xfrm>
              <a:off x="8056345" y="3328381"/>
              <a:ext cx="3407343" cy="110393"/>
            </a:xfrm>
            <a:prstGeom prst="rightArrow">
              <a:avLst/>
            </a:prstGeom>
            <a:solidFill>
              <a:srgbClr val="243443"/>
            </a:solidFill>
            <a:ln w="25400" cap="flat" cmpd="sng" algn="ctr">
              <a:noFill/>
              <a:prstDash val="solid"/>
            </a:ln>
            <a:effectLst/>
          </p:spPr>
          <p:txBody>
            <a:bodyPr rtlCol="0" anchor="ctr"/>
            <a:lstStyle/>
            <a:p>
              <a:pPr algn="ctr" defTabSz="914478">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77" name="等腰三角形 199">
              <a:extLst>
                <a:ext uri="{FF2B5EF4-FFF2-40B4-BE49-F238E27FC236}">
                  <a16:creationId xmlns:a16="http://schemas.microsoft.com/office/drawing/2014/main" id="{1D507D2B-E048-A173-7BF6-8F1E6DBF25B5}"/>
                </a:ext>
              </a:extLst>
            </p:cNvPr>
            <p:cNvSpPr/>
            <p:nvPr/>
          </p:nvSpPr>
          <p:spPr>
            <a:xfrm>
              <a:off x="8465984" y="3385473"/>
              <a:ext cx="76076" cy="356891"/>
            </a:xfrm>
            <a:prstGeom prst="triangle">
              <a:avLst/>
            </a:prstGeom>
            <a:solidFill>
              <a:srgbClr val="EA002F"/>
            </a:solidFill>
            <a:ln w="25400" cap="flat" cmpd="sng" algn="ctr">
              <a:noFill/>
              <a:prstDash val="solid"/>
            </a:ln>
            <a:effectLst/>
          </p:spPr>
          <p:txBody>
            <a:bodyPr rtlCol="0" anchor="ctr"/>
            <a:lstStyle/>
            <a:p>
              <a:pPr algn="ctr" defTabSz="914478">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78" name="等腰三角形 200">
              <a:extLst>
                <a:ext uri="{FF2B5EF4-FFF2-40B4-BE49-F238E27FC236}">
                  <a16:creationId xmlns:a16="http://schemas.microsoft.com/office/drawing/2014/main" id="{19690EC0-62A8-1EF1-392C-B6D62FCB188D}"/>
                </a:ext>
              </a:extLst>
            </p:cNvPr>
            <p:cNvSpPr/>
            <p:nvPr/>
          </p:nvSpPr>
          <p:spPr>
            <a:xfrm>
              <a:off x="9674392" y="3412124"/>
              <a:ext cx="76076" cy="356891"/>
            </a:xfrm>
            <a:prstGeom prst="triangle">
              <a:avLst/>
            </a:prstGeom>
            <a:solidFill>
              <a:srgbClr val="EA002F"/>
            </a:solidFill>
            <a:ln w="25400" cap="flat" cmpd="sng" algn="ctr">
              <a:noFill/>
              <a:prstDash val="solid"/>
            </a:ln>
            <a:effectLst/>
          </p:spPr>
          <p:txBody>
            <a:bodyPr rtlCol="0" anchor="ctr"/>
            <a:lstStyle/>
            <a:p>
              <a:pPr algn="ctr" defTabSz="914478">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79" name="等腰三角形 201">
              <a:extLst>
                <a:ext uri="{FF2B5EF4-FFF2-40B4-BE49-F238E27FC236}">
                  <a16:creationId xmlns:a16="http://schemas.microsoft.com/office/drawing/2014/main" id="{70C940F0-C377-C13F-E799-0BE379C4EFCE}"/>
                </a:ext>
              </a:extLst>
            </p:cNvPr>
            <p:cNvSpPr/>
            <p:nvPr/>
          </p:nvSpPr>
          <p:spPr>
            <a:xfrm>
              <a:off x="10851519" y="3419204"/>
              <a:ext cx="76076" cy="356891"/>
            </a:xfrm>
            <a:prstGeom prst="triangle">
              <a:avLst/>
            </a:prstGeom>
            <a:solidFill>
              <a:srgbClr val="EA002F"/>
            </a:solidFill>
            <a:ln w="25400" cap="flat" cmpd="sng" algn="ctr">
              <a:noFill/>
              <a:prstDash val="solid"/>
            </a:ln>
            <a:effectLst/>
          </p:spPr>
          <p:txBody>
            <a:bodyPr rtlCol="0" anchor="ctr"/>
            <a:lstStyle/>
            <a:p>
              <a:pPr algn="ctr" defTabSz="914478">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80" name="文本框 179">
              <a:extLst>
                <a:ext uri="{FF2B5EF4-FFF2-40B4-BE49-F238E27FC236}">
                  <a16:creationId xmlns:a16="http://schemas.microsoft.com/office/drawing/2014/main" id="{A2DC026E-7C4B-E700-7540-5C5EA417C7A0}"/>
                </a:ext>
              </a:extLst>
            </p:cNvPr>
            <p:cNvSpPr txBox="1"/>
            <p:nvPr/>
          </p:nvSpPr>
          <p:spPr>
            <a:xfrm>
              <a:off x="7830728" y="3597648"/>
              <a:ext cx="1391523" cy="531862"/>
            </a:xfrm>
            <a:prstGeom prst="rect">
              <a:avLst/>
            </a:prstGeom>
            <a:noFill/>
          </p:spPr>
          <p:txBody>
            <a:bodyPr wrap="square" rtlCol="0">
              <a:spAutoFit/>
            </a:bodyPr>
            <a:lstStyle/>
            <a:p>
              <a:pPr defTabSz="914478">
                <a:lnSpc>
                  <a:spcPts val="3440"/>
                </a:lnSpc>
                <a:defRPr/>
              </a:pPr>
              <a:r>
                <a:rPr lang="en-US" altLang="zh-CN" sz="1050" b="1" kern="0" dirty="0">
                  <a:solidFill>
                    <a:srgbClr val="000000"/>
                  </a:solidFill>
                  <a:latin typeface="微软雅黑" panose="020B0503020204020204" pitchFamily="34" charset="-122"/>
                  <a:ea typeface="微软雅黑" panose="020B0503020204020204" pitchFamily="34" charset="-122"/>
                  <a:cs typeface="+mn-ea"/>
                  <a:sym typeface="+mn-lt"/>
                </a:rPr>
                <a:t>checkpoint1</a:t>
              </a:r>
              <a:endParaRPr lang="zh-CN" altLang="en-US" sz="1050" b="1"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81" name="文本框 180">
              <a:extLst>
                <a:ext uri="{FF2B5EF4-FFF2-40B4-BE49-F238E27FC236}">
                  <a16:creationId xmlns:a16="http://schemas.microsoft.com/office/drawing/2014/main" id="{86BFB9CA-565A-5E2F-103B-AE3ED3EF742B}"/>
                </a:ext>
              </a:extLst>
            </p:cNvPr>
            <p:cNvSpPr txBox="1"/>
            <p:nvPr/>
          </p:nvSpPr>
          <p:spPr>
            <a:xfrm>
              <a:off x="9139924" y="3585722"/>
              <a:ext cx="1391522" cy="531862"/>
            </a:xfrm>
            <a:prstGeom prst="rect">
              <a:avLst/>
            </a:prstGeom>
            <a:noFill/>
          </p:spPr>
          <p:txBody>
            <a:bodyPr wrap="square" rtlCol="0">
              <a:spAutoFit/>
            </a:bodyPr>
            <a:lstStyle/>
            <a:p>
              <a:pPr defTabSz="914478">
                <a:lnSpc>
                  <a:spcPts val="3440"/>
                </a:lnSpc>
                <a:defRPr/>
              </a:pPr>
              <a:r>
                <a:rPr lang="en-US" altLang="zh-CN" sz="1050" b="1" kern="0" dirty="0">
                  <a:solidFill>
                    <a:srgbClr val="000000"/>
                  </a:solidFill>
                  <a:latin typeface="微软雅黑" panose="020B0503020204020204" pitchFamily="34" charset="-122"/>
                  <a:ea typeface="微软雅黑" panose="020B0503020204020204" pitchFamily="34" charset="-122"/>
                  <a:cs typeface="+mn-ea"/>
                  <a:sym typeface="+mn-lt"/>
                </a:rPr>
                <a:t>checkpoint2</a:t>
              </a:r>
              <a:endParaRPr lang="zh-CN" altLang="en-US" sz="1050" b="1"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82" name="文本框 181">
              <a:extLst>
                <a:ext uri="{FF2B5EF4-FFF2-40B4-BE49-F238E27FC236}">
                  <a16:creationId xmlns:a16="http://schemas.microsoft.com/office/drawing/2014/main" id="{E73E35F8-CF9A-AA7C-C660-7B13BD6455BF}"/>
                </a:ext>
              </a:extLst>
            </p:cNvPr>
            <p:cNvSpPr txBox="1"/>
            <p:nvPr/>
          </p:nvSpPr>
          <p:spPr>
            <a:xfrm>
              <a:off x="10433550" y="3580803"/>
              <a:ext cx="1391522" cy="531862"/>
            </a:xfrm>
            <a:prstGeom prst="rect">
              <a:avLst/>
            </a:prstGeom>
            <a:noFill/>
          </p:spPr>
          <p:txBody>
            <a:bodyPr wrap="square" rtlCol="0">
              <a:spAutoFit/>
            </a:bodyPr>
            <a:lstStyle/>
            <a:p>
              <a:pPr defTabSz="914478">
                <a:lnSpc>
                  <a:spcPts val="3440"/>
                </a:lnSpc>
                <a:defRPr/>
              </a:pPr>
              <a:r>
                <a:rPr lang="en-US" altLang="zh-CN" sz="1050" b="1" kern="0" dirty="0">
                  <a:solidFill>
                    <a:srgbClr val="000000"/>
                  </a:solidFill>
                  <a:latin typeface="微软雅黑" panose="020B0503020204020204" pitchFamily="34" charset="-122"/>
                  <a:ea typeface="微软雅黑" panose="020B0503020204020204" pitchFamily="34" charset="-122"/>
                  <a:cs typeface="+mn-ea"/>
                  <a:sym typeface="+mn-lt"/>
                </a:rPr>
                <a:t>checkpoint3</a:t>
              </a:r>
              <a:endParaRPr lang="zh-CN" altLang="en-US" sz="1050" b="1" kern="0" dirty="0">
                <a:solidFill>
                  <a:srgbClr val="000000"/>
                </a:solidFill>
                <a:latin typeface="微软雅黑" panose="020B0503020204020204" pitchFamily="34" charset="-122"/>
                <a:ea typeface="微软雅黑" panose="020B0503020204020204" pitchFamily="34" charset="-122"/>
                <a:cs typeface="+mn-ea"/>
                <a:sym typeface="+mn-lt"/>
              </a:endParaRPr>
            </a:p>
          </p:txBody>
        </p:sp>
        <p:cxnSp>
          <p:nvCxnSpPr>
            <p:cNvPr id="183" name="直接连接符 205">
              <a:extLst>
                <a:ext uri="{FF2B5EF4-FFF2-40B4-BE49-F238E27FC236}">
                  <a16:creationId xmlns:a16="http://schemas.microsoft.com/office/drawing/2014/main" id="{59F31A09-8966-AFAE-5C82-C25FB07B88B8}"/>
                </a:ext>
              </a:extLst>
            </p:cNvPr>
            <p:cNvCxnSpPr/>
            <p:nvPr/>
          </p:nvCxnSpPr>
          <p:spPr>
            <a:xfrm>
              <a:off x="8498891" y="2935705"/>
              <a:ext cx="0" cy="447872"/>
            </a:xfrm>
            <a:prstGeom prst="line">
              <a:avLst/>
            </a:prstGeom>
            <a:noFill/>
            <a:ln w="9525" cap="flat" cmpd="sng" algn="ctr">
              <a:solidFill>
                <a:srgbClr val="B30000">
                  <a:lumMod val="75000"/>
                </a:srgbClr>
              </a:solidFill>
              <a:prstDash val="dash"/>
            </a:ln>
            <a:effectLst/>
          </p:spPr>
        </p:cxnSp>
        <p:cxnSp>
          <p:nvCxnSpPr>
            <p:cNvPr id="184" name="直接连接符 206">
              <a:extLst>
                <a:ext uri="{FF2B5EF4-FFF2-40B4-BE49-F238E27FC236}">
                  <a16:creationId xmlns:a16="http://schemas.microsoft.com/office/drawing/2014/main" id="{637488FE-6F3D-1847-038B-00806143A9AD}"/>
                </a:ext>
              </a:extLst>
            </p:cNvPr>
            <p:cNvCxnSpPr/>
            <p:nvPr/>
          </p:nvCxnSpPr>
          <p:spPr>
            <a:xfrm>
              <a:off x="9712430" y="2964252"/>
              <a:ext cx="0" cy="447872"/>
            </a:xfrm>
            <a:prstGeom prst="line">
              <a:avLst/>
            </a:prstGeom>
            <a:noFill/>
            <a:ln w="9525" cap="flat" cmpd="sng" algn="ctr">
              <a:solidFill>
                <a:srgbClr val="B30000">
                  <a:lumMod val="75000"/>
                </a:srgbClr>
              </a:solidFill>
              <a:prstDash val="dash"/>
            </a:ln>
            <a:effectLst/>
          </p:spPr>
        </p:cxnSp>
        <p:cxnSp>
          <p:nvCxnSpPr>
            <p:cNvPr id="185" name="直接连接符 207">
              <a:extLst>
                <a:ext uri="{FF2B5EF4-FFF2-40B4-BE49-F238E27FC236}">
                  <a16:creationId xmlns:a16="http://schemas.microsoft.com/office/drawing/2014/main" id="{0D95A930-EAA7-A5E6-96FA-0A2934078000}"/>
                </a:ext>
              </a:extLst>
            </p:cNvPr>
            <p:cNvCxnSpPr/>
            <p:nvPr/>
          </p:nvCxnSpPr>
          <p:spPr>
            <a:xfrm>
              <a:off x="10882511" y="2964252"/>
              <a:ext cx="0" cy="447872"/>
            </a:xfrm>
            <a:prstGeom prst="line">
              <a:avLst/>
            </a:prstGeom>
            <a:noFill/>
            <a:ln w="9525" cap="flat" cmpd="sng" algn="ctr">
              <a:solidFill>
                <a:srgbClr val="B30000">
                  <a:lumMod val="75000"/>
                </a:srgbClr>
              </a:solidFill>
              <a:prstDash val="dash"/>
            </a:ln>
            <a:effectLst/>
          </p:spPr>
        </p:cxnSp>
        <p:cxnSp>
          <p:nvCxnSpPr>
            <p:cNvPr id="186" name="直接箭头连接符 208">
              <a:extLst>
                <a:ext uri="{FF2B5EF4-FFF2-40B4-BE49-F238E27FC236}">
                  <a16:creationId xmlns:a16="http://schemas.microsoft.com/office/drawing/2014/main" id="{E3208244-A788-8D1F-505D-3E9160A865D2}"/>
                </a:ext>
              </a:extLst>
            </p:cNvPr>
            <p:cNvCxnSpPr/>
            <p:nvPr/>
          </p:nvCxnSpPr>
          <p:spPr>
            <a:xfrm>
              <a:off x="8498891" y="3188188"/>
              <a:ext cx="1213539" cy="0"/>
            </a:xfrm>
            <a:prstGeom prst="straightConnector1">
              <a:avLst/>
            </a:prstGeom>
            <a:noFill/>
            <a:ln w="9525" cap="flat" cmpd="sng" algn="ctr">
              <a:solidFill>
                <a:srgbClr val="FFCC99">
                  <a:shade val="95000"/>
                  <a:satMod val="105000"/>
                </a:srgbClr>
              </a:solidFill>
              <a:prstDash val="solid"/>
              <a:tailEnd type="triangle"/>
            </a:ln>
            <a:effectLst/>
          </p:spPr>
        </p:cxnSp>
        <p:cxnSp>
          <p:nvCxnSpPr>
            <p:cNvPr id="187" name="直接箭头连接符 209">
              <a:extLst>
                <a:ext uri="{FF2B5EF4-FFF2-40B4-BE49-F238E27FC236}">
                  <a16:creationId xmlns:a16="http://schemas.microsoft.com/office/drawing/2014/main" id="{9BBECB5A-6D36-A35A-0C7D-50131EBF1981}"/>
                </a:ext>
              </a:extLst>
            </p:cNvPr>
            <p:cNvCxnSpPr/>
            <p:nvPr/>
          </p:nvCxnSpPr>
          <p:spPr>
            <a:xfrm flipV="1">
              <a:off x="9713894" y="3022427"/>
              <a:ext cx="1181909" cy="950"/>
            </a:xfrm>
            <a:prstGeom prst="straightConnector1">
              <a:avLst/>
            </a:prstGeom>
            <a:noFill/>
            <a:ln w="9525" cap="flat" cmpd="sng" algn="ctr">
              <a:solidFill>
                <a:srgbClr val="FFCC99">
                  <a:shade val="95000"/>
                  <a:satMod val="105000"/>
                </a:srgbClr>
              </a:solidFill>
              <a:prstDash val="solid"/>
              <a:tailEnd type="triangle"/>
            </a:ln>
            <a:effectLst/>
          </p:spPr>
        </p:cxnSp>
        <p:sp>
          <p:nvSpPr>
            <p:cNvPr id="188" name="文本框 187">
              <a:extLst>
                <a:ext uri="{FF2B5EF4-FFF2-40B4-BE49-F238E27FC236}">
                  <a16:creationId xmlns:a16="http://schemas.microsoft.com/office/drawing/2014/main" id="{879F5C1F-3893-D602-759B-1625DFB59620}"/>
                </a:ext>
              </a:extLst>
            </p:cNvPr>
            <p:cNvSpPr txBox="1"/>
            <p:nvPr/>
          </p:nvSpPr>
          <p:spPr>
            <a:xfrm>
              <a:off x="8542319" y="2631291"/>
              <a:ext cx="1391523" cy="539945"/>
            </a:xfrm>
            <a:prstGeom prst="rect">
              <a:avLst/>
            </a:prstGeom>
            <a:noFill/>
          </p:spPr>
          <p:txBody>
            <a:bodyPr wrap="square" rtlCol="0">
              <a:spAutoFit/>
            </a:bodyPr>
            <a:lstStyle/>
            <a:p>
              <a:pPr defTabSz="914478">
                <a:lnSpc>
                  <a:spcPts val="3440"/>
                </a:lnSpc>
                <a:defRPr/>
              </a:pPr>
              <a:r>
                <a:rPr lang="zh-CN" altLang="en-US" sz="1200" b="1" kern="0" dirty="0">
                  <a:solidFill>
                    <a:srgbClr val="000000"/>
                  </a:solidFill>
                  <a:latin typeface="微软雅黑" panose="020B0503020204020204" pitchFamily="34" charset="-122"/>
                  <a:ea typeface="微软雅黑" panose="020B0503020204020204" pitchFamily="34" charset="-122"/>
                  <a:cs typeface="+mn-ea"/>
                  <a:sym typeface="+mn-lt"/>
                </a:rPr>
                <a:t>增量校验</a:t>
              </a:r>
            </a:p>
          </p:txBody>
        </p:sp>
        <p:sp>
          <p:nvSpPr>
            <p:cNvPr id="189" name="文本框 188">
              <a:extLst>
                <a:ext uri="{FF2B5EF4-FFF2-40B4-BE49-F238E27FC236}">
                  <a16:creationId xmlns:a16="http://schemas.microsoft.com/office/drawing/2014/main" id="{BD730768-DA92-C029-6640-543EF501BE83}"/>
                </a:ext>
              </a:extLst>
            </p:cNvPr>
            <p:cNvSpPr txBox="1"/>
            <p:nvPr/>
          </p:nvSpPr>
          <p:spPr>
            <a:xfrm>
              <a:off x="9779758" y="2477296"/>
              <a:ext cx="1391523" cy="539945"/>
            </a:xfrm>
            <a:prstGeom prst="rect">
              <a:avLst/>
            </a:prstGeom>
            <a:noFill/>
          </p:spPr>
          <p:txBody>
            <a:bodyPr wrap="square" rtlCol="0">
              <a:spAutoFit/>
            </a:bodyPr>
            <a:lstStyle/>
            <a:p>
              <a:pPr defTabSz="914478">
                <a:lnSpc>
                  <a:spcPts val="3440"/>
                </a:lnSpc>
                <a:defRPr/>
              </a:pPr>
              <a:r>
                <a:rPr lang="zh-CN" altLang="en-US" sz="1200" b="1" kern="0" dirty="0">
                  <a:solidFill>
                    <a:srgbClr val="000000"/>
                  </a:solidFill>
                  <a:latin typeface="微软雅黑" panose="020B0503020204020204" pitchFamily="34" charset="-122"/>
                  <a:ea typeface="微软雅黑" panose="020B0503020204020204" pitchFamily="34" charset="-122"/>
                  <a:cs typeface="+mn-ea"/>
                  <a:sym typeface="+mn-lt"/>
                </a:rPr>
                <a:t>增量校验</a:t>
              </a:r>
            </a:p>
          </p:txBody>
        </p:sp>
      </p:grpSp>
      <p:grpSp>
        <p:nvGrpSpPr>
          <p:cNvPr id="190" name="组合 189">
            <a:extLst>
              <a:ext uri="{FF2B5EF4-FFF2-40B4-BE49-F238E27FC236}">
                <a16:creationId xmlns:a16="http://schemas.microsoft.com/office/drawing/2014/main" id="{11C63ABE-628C-2BB2-DF92-C3C0CAE4FECD}"/>
              </a:ext>
            </a:extLst>
          </p:cNvPr>
          <p:cNvGrpSpPr/>
          <p:nvPr/>
        </p:nvGrpSpPr>
        <p:grpSpPr>
          <a:xfrm>
            <a:off x="5286679" y="1216136"/>
            <a:ext cx="2202012" cy="1426608"/>
            <a:chOff x="8053803" y="4522685"/>
            <a:chExt cx="2689670" cy="1674201"/>
          </a:xfrm>
        </p:grpSpPr>
        <p:sp>
          <p:nvSpPr>
            <p:cNvPr id="191" name="Oval 202">
              <a:extLst>
                <a:ext uri="{FF2B5EF4-FFF2-40B4-BE49-F238E27FC236}">
                  <a16:creationId xmlns:a16="http://schemas.microsoft.com/office/drawing/2014/main" id="{8404AE2D-1FDA-3138-776E-B76C25642652}"/>
                </a:ext>
              </a:extLst>
            </p:cNvPr>
            <p:cNvSpPr>
              <a:spLocks noChangeArrowheads="1"/>
            </p:cNvSpPr>
            <p:nvPr/>
          </p:nvSpPr>
          <p:spPr bwMode="auto">
            <a:xfrm>
              <a:off x="8053803" y="5518248"/>
              <a:ext cx="654907" cy="654907"/>
            </a:xfrm>
            <a:prstGeom prst="ellipse">
              <a:avLst/>
            </a:prstGeom>
            <a:solidFill>
              <a:srgbClr val="C35F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92" name="Oval 201">
              <a:extLst>
                <a:ext uri="{FF2B5EF4-FFF2-40B4-BE49-F238E27FC236}">
                  <a16:creationId xmlns:a16="http://schemas.microsoft.com/office/drawing/2014/main" id="{8AB8C89D-90ED-735B-32D6-6991D5EB5FD2}"/>
                </a:ext>
              </a:extLst>
            </p:cNvPr>
            <p:cNvSpPr>
              <a:spLocks noChangeArrowheads="1"/>
            </p:cNvSpPr>
            <p:nvPr/>
          </p:nvSpPr>
          <p:spPr bwMode="auto">
            <a:xfrm>
              <a:off x="8566957" y="4522685"/>
              <a:ext cx="592753" cy="592753"/>
            </a:xfrm>
            <a:prstGeom prst="ellipse">
              <a:avLst/>
            </a:prstGeom>
            <a:solidFill>
              <a:srgbClr val="EEAC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93" name="Oval 189">
              <a:extLst>
                <a:ext uri="{FF2B5EF4-FFF2-40B4-BE49-F238E27FC236}">
                  <a16:creationId xmlns:a16="http://schemas.microsoft.com/office/drawing/2014/main" id="{F9B5BB75-48C9-E1AF-FFC6-4A8581C2C8CD}"/>
                </a:ext>
              </a:extLst>
            </p:cNvPr>
            <p:cNvSpPr>
              <a:spLocks noChangeArrowheads="1"/>
            </p:cNvSpPr>
            <p:nvPr/>
          </p:nvSpPr>
          <p:spPr bwMode="auto">
            <a:xfrm>
              <a:off x="10093755" y="4639454"/>
              <a:ext cx="649718" cy="649718"/>
            </a:xfrm>
            <a:prstGeom prst="ellipse">
              <a:avLst/>
            </a:prstGeom>
            <a:solidFill>
              <a:srgbClr val="4B7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94" name="Oval 195">
              <a:extLst>
                <a:ext uri="{FF2B5EF4-FFF2-40B4-BE49-F238E27FC236}">
                  <a16:creationId xmlns:a16="http://schemas.microsoft.com/office/drawing/2014/main" id="{62692705-7CD1-34D4-1D33-7287D702E066}"/>
                </a:ext>
              </a:extLst>
            </p:cNvPr>
            <p:cNvSpPr>
              <a:spLocks noChangeArrowheads="1"/>
            </p:cNvSpPr>
            <p:nvPr/>
          </p:nvSpPr>
          <p:spPr bwMode="auto">
            <a:xfrm>
              <a:off x="10069759" y="5730464"/>
              <a:ext cx="466422" cy="466422"/>
            </a:xfrm>
            <a:prstGeom prst="ellipse">
              <a:avLst/>
            </a:prstGeom>
            <a:solidFill>
              <a:srgbClr val="ADBB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195" name="Freeform 141">
              <a:extLst>
                <a:ext uri="{FF2B5EF4-FFF2-40B4-BE49-F238E27FC236}">
                  <a16:creationId xmlns:a16="http://schemas.microsoft.com/office/drawing/2014/main" id="{C5262FB6-1BEF-F866-0D5E-7CC97A37499F}"/>
                </a:ext>
              </a:extLst>
            </p:cNvPr>
            <p:cNvSpPr>
              <a:spLocks noEditPoints="1"/>
            </p:cNvSpPr>
            <p:nvPr/>
          </p:nvSpPr>
          <p:spPr bwMode="auto">
            <a:xfrm>
              <a:off x="9417806" y="5124051"/>
              <a:ext cx="356601" cy="330241"/>
            </a:xfrm>
            <a:custGeom>
              <a:avLst/>
              <a:gdLst>
                <a:gd name="T0" fmla="*/ 107 w 107"/>
                <a:gd name="T1" fmla="*/ 54 h 108"/>
                <a:gd name="T2" fmla="*/ 54 w 107"/>
                <a:gd name="T3" fmla="*/ 108 h 108"/>
                <a:gd name="T4" fmla="*/ 0 w 107"/>
                <a:gd name="T5" fmla="*/ 54 h 108"/>
                <a:gd name="T6" fmla="*/ 54 w 107"/>
                <a:gd name="T7" fmla="*/ 0 h 108"/>
                <a:gd name="T8" fmla="*/ 107 w 107"/>
                <a:gd name="T9" fmla="*/ 54 h 108"/>
                <a:gd name="T10" fmla="*/ 91 w 107"/>
                <a:gd name="T11" fmla="*/ 54 h 108"/>
                <a:gd name="T12" fmla="*/ 54 w 107"/>
                <a:gd name="T13" fmla="*/ 17 h 108"/>
                <a:gd name="T14" fmla="*/ 16 w 107"/>
                <a:gd name="T15" fmla="*/ 54 h 108"/>
                <a:gd name="T16" fmla="*/ 54 w 107"/>
                <a:gd name="T17" fmla="*/ 91 h 108"/>
                <a:gd name="T18" fmla="*/ 91 w 107"/>
                <a:gd name="T1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08">
                  <a:moveTo>
                    <a:pt x="107" y="54"/>
                  </a:moveTo>
                  <a:cubicBezTo>
                    <a:pt x="107" y="84"/>
                    <a:pt x="83" y="108"/>
                    <a:pt x="54" y="108"/>
                  </a:cubicBezTo>
                  <a:cubicBezTo>
                    <a:pt x="24" y="108"/>
                    <a:pt x="0" y="84"/>
                    <a:pt x="0" y="54"/>
                  </a:cubicBezTo>
                  <a:cubicBezTo>
                    <a:pt x="0" y="24"/>
                    <a:pt x="24" y="0"/>
                    <a:pt x="54" y="0"/>
                  </a:cubicBezTo>
                  <a:cubicBezTo>
                    <a:pt x="83" y="0"/>
                    <a:pt x="107" y="24"/>
                    <a:pt x="107" y="54"/>
                  </a:cubicBezTo>
                  <a:close/>
                  <a:moveTo>
                    <a:pt x="91" y="54"/>
                  </a:moveTo>
                  <a:cubicBezTo>
                    <a:pt x="91" y="33"/>
                    <a:pt x="74" y="17"/>
                    <a:pt x="54" y="17"/>
                  </a:cubicBezTo>
                  <a:cubicBezTo>
                    <a:pt x="33" y="17"/>
                    <a:pt x="16" y="33"/>
                    <a:pt x="16" y="54"/>
                  </a:cubicBezTo>
                  <a:cubicBezTo>
                    <a:pt x="16" y="75"/>
                    <a:pt x="33" y="91"/>
                    <a:pt x="54" y="91"/>
                  </a:cubicBezTo>
                  <a:cubicBezTo>
                    <a:pt x="74" y="91"/>
                    <a:pt x="91" y="75"/>
                    <a:pt x="91" y="54"/>
                  </a:cubicBezTo>
                  <a:close/>
                </a:path>
              </a:pathLst>
            </a:custGeom>
            <a:solidFill>
              <a:srgbClr val="4E3955"/>
            </a:solidFill>
            <a:ln>
              <a:noFill/>
            </a:ln>
          </p:spPr>
          <p:txBody>
            <a:bodyPr vert="horz" wrap="square" lIns="91440" tIns="45720" rIns="91440" bIns="45720" numCol="1" anchor="t" anchorCtr="0" compatLnSpc="1">
              <a:prstTxWarp prst="textNoShape">
                <a:avLst/>
              </a:prstTxWarp>
            </a:bodyPr>
            <a:lstStyle/>
            <a:p>
              <a:pPr defTabSz="914478">
                <a:defRPr/>
              </a:pPr>
              <a:endParaRPr lang="en-US" kern="0" dirty="0">
                <a:solidFill>
                  <a:srgbClr val="000000"/>
                </a:solidFill>
                <a:latin typeface="微软雅黑" panose="020B0503020204020204" pitchFamily="34" charset="-122"/>
                <a:ea typeface="微软雅黑" panose="020B0503020204020204" pitchFamily="34" charset="-122"/>
                <a:cs typeface="+mn-ea"/>
                <a:sym typeface="+mn-lt"/>
              </a:endParaRPr>
            </a:p>
          </p:txBody>
        </p:sp>
        <p:cxnSp>
          <p:nvCxnSpPr>
            <p:cNvPr id="196" name="直接连接符 218">
              <a:extLst>
                <a:ext uri="{FF2B5EF4-FFF2-40B4-BE49-F238E27FC236}">
                  <a16:creationId xmlns:a16="http://schemas.microsoft.com/office/drawing/2014/main" id="{584795F8-252E-7F00-47B8-6E1270B3D4BB}"/>
                </a:ext>
              </a:extLst>
            </p:cNvPr>
            <p:cNvCxnSpPr/>
            <p:nvPr/>
          </p:nvCxnSpPr>
          <p:spPr>
            <a:xfrm flipV="1">
              <a:off x="8699085" y="5386534"/>
              <a:ext cx="789724" cy="439918"/>
            </a:xfrm>
            <a:prstGeom prst="line">
              <a:avLst/>
            </a:prstGeom>
            <a:noFill/>
            <a:ln w="15240" cap="flat" cmpd="sng" algn="ctr">
              <a:solidFill>
                <a:srgbClr val="4E3955"/>
              </a:solidFill>
              <a:prstDash val="solid"/>
            </a:ln>
            <a:effectLst/>
          </p:spPr>
        </p:cxnSp>
        <p:cxnSp>
          <p:nvCxnSpPr>
            <p:cNvPr id="197" name="直接连接符 219">
              <a:extLst>
                <a:ext uri="{FF2B5EF4-FFF2-40B4-BE49-F238E27FC236}">
                  <a16:creationId xmlns:a16="http://schemas.microsoft.com/office/drawing/2014/main" id="{AABB7BC4-DD67-9E26-0A41-6196BB4E71D1}"/>
                </a:ext>
              </a:extLst>
            </p:cNvPr>
            <p:cNvCxnSpPr/>
            <p:nvPr/>
          </p:nvCxnSpPr>
          <p:spPr>
            <a:xfrm>
              <a:off x="9146095" y="4910337"/>
              <a:ext cx="342714" cy="253697"/>
            </a:xfrm>
            <a:prstGeom prst="line">
              <a:avLst/>
            </a:prstGeom>
            <a:noFill/>
            <a:ln w="15240" cap="flat" cmpd="sng" algn="ctr">
              <a:solidFill>
                <a:srgbClr val="4E3955"/>
              </a:solidFill>
              <a:prstDash val="solid"/>
            </a:ln>
            <a:effectLst/>
          </p:spPr>
        </p:cxnSp>
        <p:cxnSp>
          <p:nvCxnSpPr>
            <p:cNvPr id="198" name="直接连接符 220">
              <a:extLst>
                <a:ext uri="{FF2B5EF4-FFF2-40B4-BE49-F238E27FC236}">
                  <a16:creationId xmlns:a16="http://schemas.microsoft.com/office/drawing/2014/main" id="{D09E8CA7-8952-351D-34AD-714992490D86}"/>
                </a:ext>
              </a:extLst>
            </p:cNvPr>
            <p:cNvCxnSpPr/>
            <p:nvPr/>
          </p:nvCxnSpPr>
          <p:spPr>
            <a:xfrm flipH="1" flipV="1">
              <a:off x="9655862" y="5395133"/>
              <a:ext cx="480055" cy="422720"/>
            </a:xfrm>
            <a:prstGeom prst="line">
              <a:avLst/>
            </a:prstGeom>
            <a:noFill/>
            <a:ln w="15240" cap="flat" cmpd="sng" algn="ctr">
              <a:solidFill>
                <a:srgbClr val="4E3955"/>
              </a:solidFill>
              <a:prstDash val="solid"/>
            </a:ln>
            <a:effectLst/>
          </p:spPr>
        </p:cxnSp>
        <p:cxnSp>
          <p:nvCxnSpPr>
            <p:cNvPr id="199" name="直接连接符 221">
              <a:extLst>
                <a:ext uri="{FF2B5EF4-FFF2-40B4-BE49-F238E27FC236}">
                  <a16:creationId xmlns:a16="http://schemas.microsoft.com/office/drawing/2014/main" id="{B53D962A-0106-3D36-8604-A76323E0D14D}"/>
                </a:ext>
              </a:extLst>
            </p:cNvPr>
            <p:cNvCxnSpPr/>
            <p:nvPr/>
          </p:nvCxnSpPr>
          <p:spPr>
            <a:xfrm flipH="1">
              <a:off x="9725314" y="5080746"/>
              <a:ext cx="410603" cy="152888"/>
            </a:xfrm>
            <a:prstGeom prst="line">
              <a:avLst/>
            </a:prstGeom>
            <a:noFill/>
            <a:ln w="15240" cap="flat" cmpd="sng" algn="ctr">
              <a:solidFill>
                <a:srgbClr val="4E3955"/>
              </a:solidFill>
              <a:prstDash val="solid"/>
            </a:ln>
            <a:effectLst/>
          </p:spPr>
        </p:cxnSp>
        <p:sp>
          <p:nvSpPr>
            <p:cNvPr id="200" name="Freeform 882">
              <a:extLst>
                <a:ext uri="{FF2B5EF4-FFF2-40B4-BE49-F238E27FC236}">
                  <a16:creationId xmlns:a16="http://schemas.microsoft.com/office/drawing/2014/main" id="{B7DD32AE-6B2A-E566-3741-ACD0FEECED66}"/>
                </a:ext>
              </a:extLst>
            </p:cNvPr>
            <p:cNvSpPr>
              <a:spLocks noEditPoints="1"/>
            </p:cNvSpPr>
            <p:nvPr/>
          </p:nvSpPr>
          <p:spPr bwMode="auto">
            <a:xfrm>
              <a:off x="10279606" y="4737581"/>
              <a:ext cx="320178" cy="453464"/>
            </a:xfrm>
            <a:custGeom>
              <a:avLst/>
              <a:gdLst/>
              <a:ahLst/>
              <a:cxnLst>
                <a:cxn ang="0">
                  <a:pos x="6" y="12"/>
                </a:cxn>
                <a:cxn ang="0">
                  <a:pos x="351" y="31"/>
                </a:cxn>
                <a:cxn ang="0">
                  <a:pos x="10" y="22"/>
                </a:cxn>
                <a:cxn ang="0">
                  <a:pos x="341" y="605"/>
                </a:cxn>
                <a:cxn ang="0">
                  <a:pos x="31" y="626"/>
                </a:cxn>
                <a:cxn ang="0">
                  <a:pos x="203" y="544"/>
                </a:cxn>
                <a:cxn ang="0">
                  <a:pos x="213" y="450"/>
                </a:cxn>
                <a:cxn ang="0">
                  <a:pos x="335" y="508"/>
                </a:cxn>
                <a:cxn ang="0">
                  <a:pos x="430" y="575"/>
                </a:cxn>
                <a:cxn ang="0">
                  <a:pos x="328" y="582"/>
                </a:cxn>
                <a:cxn ang="0">
                  <a:pos x="432" y="565"/>
                </a:cxn>
                <a:cxn ang="0">
                  <a:pos x="327" y="500"/>
                </a:cxn>
                <a:cxn ang="0">
                  <a:pos x="217" y="457"/>
                </a:cxn>
                <a:cxn ang="0">
                  <a:pos x="312" y="536"/>
                </a:cxn>
                <a:cxn ang="0">
                  <a:pos x="203" y="565"/>
                </a:cxn>
                <a:cxn ang="0">
                  <a:pos x="200" y="426"/>
                </a:cxn>
                <a:cxn ang="0">
                  <a:pos x="437" y="431"/>
                </a:cxn>
                <a:cxn ang="0">
                  <a:pos x="428" y="426"/>
                </a:cxn>
                <a:cxn ang="0">
                  <a:pos x="208" y="399"/>
                </a:cxn>
                <a:cxn ang="0">
                  <a:pos x="208" y="322"/>
                </a:cxn>
                <a:cxn ang="0">
                  <a:pos x="419" y="378"/>
                </a:cxn>
                <a:cxn ang="0">
                  <a:pos x="215" y="329"/>
                </a:cxn>
                <a:cxn ang="0">
                  <a:pos x="54" y="248"/>
                </a:cxn>
                <a:cxn ang="0">
                  <a:pos x="289" y="187"/>
                </a:cxn>
                <a:cxn ang="0">
                  <a:pos x="292" y="253"/>
                </a:cxn>
                <a:cxn ang="0">
                  <a:pos x="284" y="247"/>
                </a:cxn>
                <a:cxn ang="0">
                  <a:pos x="290" y="196"/>
                </a:cxn>
                <a:cxn ang="0">
                  <a:pos x="64" y="187"/>
                </a:cxn>
                <a:cxn ang="0">
                  <a:pos x="60" y="199"/>
                </a:cxn>
                <a:cxn ang="0">
                  <a:pos x="64" y="252"/>
                </a:cxn>
                <a:cxn ang="0">
                  <a:pos x="238" y="220"/>
                </a:cxn>
                <a:cxn ang="0">
                  <a:pos x="254" y="202"/>
                </a:cxn>
                <a:cxn ang="0">
                  <a:pos x="267" y="212"/>
                </a:cxn>
                <a:cxn ang="0">
                  <a:pos x="259" y="233"/>
                </a:cxn>
                <a:cxn ang="0">
                  <a:pos x="259" y="229"/>
                </a:cxn>
                <a:cxn ang="0">
                  <a:pos x="261" y="217"/>
                </a:cxn>
                <a:cxn ang="0">
                  <a:pos x="263" y="210"/>
                </a:cxn>
                <a:cxn ang="0">
                  <a:pos x="254" y="212"/>
                </a:cxn>
                <a:cxn ang="0">
                  <a:pos x="244" y="212"/>
                </a:cxn>
                <a:cxn ang="0">
                  <a:pos x="243" y="222"/>
                </a:cxn>
                <a:cxn ang="0">
                  <a:pos x="249" y="225"/>
                </a:cxn>
                <a:cxn ang="0">
                  <a:pos x="65" y="161"/>
                </a:cxn>
                <a:cxn ang="0">
                  <a:pos x="60" y="94"/>
                </a:cxn>
                <a:cxn ang="0">
                  <a:pos x="299" y="104"/>
                </a:cxn>
                <a:cxn ang="0">
                  <a:pos x="286" y="161"/>
                </a:cxn>
                <a:cxn ang="0">
                  <a:pos x="287" y="151"/>
                </a:cxn>
                <a:cxn ang="0">
                  <a:pos x="286" y="97"/>
                </a:cxn>
                <a:cxn ang="0">
                  <a:pos x="62" y="94"/>
                </a:cxn>
                <a:cxn ang="0">
                  <a:pos x="60" y="148"/>
                </a:cxn>
                <a:cxn ang="0">
                  <a:pos x="65" y="153"/>
                </a:cxn>
                <a:cxn ang="0">
                  <a:pos x="241" y="135"/>
                </a:cxn>
                <a:cxn ang="0">
                  <a:pos x="246" y="112"/>
                </a:cxn>
                <a:cxn ang="0">
                  <a:pos x="264" y="118"/>
                </a:cxn>
                <a:cxn ang="0">
                  <a:pos x="263" y="140"/>
                </a:cxn>
                <a:cxn ang="0">
                  <a:pos x="258" y="132"/>
                </a:cxn>
                <a:cxn ang="0">
                  <a:pos x="261" y="123"/>
                </a:cxn>
                <a:cxn ang="0">
                  <a:pos x="258" y="118"/>
                </a:cxn>
                <a:cxn ang="0">
                  <a:pos x="249" y="117"/>
                </a:cxn>
                <a:cxn ang="0">
                  <a:pos x="248" y="122"/>
                </a:cxn>
                <a:cxn ang="0">
                  <a:pos x="243" y="127"/>
                </a:cxn>
                <a:cxn ang="0">
                  <a:pos x="251" y="132"/>
                </a:cxn>
              </a:cxnLst>
              <a:rect l="0" t="0" r="r" b="b"/>
              <a:pathLst>
                <a:path w="442" h="626">
                  <a:moveTo>
                    <a:pt x="31" y="626"/>
                  </a:moveTo>
                  <a:lnTo>
                    <a:pt x="24" y="626"/>
                  </a:lnTo>
                  <a:lnTo>
                    <a:pt x="16" y="625"/>
                  </a:lnTo>
                  <a:lnTo>
                    <a:pt x="11" y="620"/>
                  </a:lnTo>
                  <a:lnTo>
                    <a:pt x="5" y="613"/>
                  </a:lnTo>
                  <a:lnTo>
                    <a:pt x="1" y="606"/>
                  </a:lnTo>
                  <a:lnTo>
                    <a:pt x="0" y="600"/>
                  </a:lnTo>
                  <a:lnTo>
                    <a:pt x="0" y="597"/>
                  </a:lnTo>
                  <a:lnTo>
                    <a:pt x="0" y="31"/>
                  </a:lnTo>
                  <a:lnTo>
                    <a:pt x="0" y="25"/>
                  </a:lnTo>
                  <a:lnTo>
                    <a:pt x="1" y="18"/>
                  </a:lnTo>
                  <a:lnTo>
                    <a:pt x="6" y="12"/>
                  </a:lnTo>
                  <a:lnTo>
                    <a:pt x="13" y="5"/>
                  </a:lnTo>
                  <a:lnTo>
                    <a:pt x="19" y="2"/>
                  </a:lnTo>
                  <a:lnTo>
                    <a:pt x="26" y="0"/>
                  </a:lnTo>
                  <a:lnTo>
                    <a:pt x="29" y="0"/>
                  </a:lnTo>
                  <a:lnTo>
                    <a:pt x="320" y="0"/>
                  </a:lnTo>
                  <a:lnTo>
                    <a:pt x="327" y="0"/>
                  </a:lnTo>
                  <a:lnTo>
                    <a:pt x="333" y="2"/>
                  </a:lnTo>
                  <a:lnTo>
                    <a:pt x="340" y="7"/>
                  </a:lnTo>
                  <a:lnTo>
                    <a:pt x="346" y="13"/>
                  </a:lnTo>
                  <a:lnTo>
                    <a:pt x="350" y="22"/>
                  </a:lnTo>
                  <a:lnTo>
                    <a:pt x="351" y="28"/>
                  </a:lnTo>
                  <a:lnTo>
                    <a:pt x="351" y="31"/>
                  </a:lnTo>
                  <a:lnTo>
                    <a:pt x="351" y="311"/>
                  </a:lnTo>
                  <a:lnTo>
                    <a:pt x="343" y="311"/>
                  </a:lnTo>
                  <a:lnTo>
                    <a:pt x="343" y="28"/>
                  </a:lnTo>
                  <a:lnTo>
                    <a:pt x="341" y="22"/>
                  </a:lnTo>
                  <a:lnTo>
                    <a:pt x="336" y="13"/>
                  </a:lnTo>
                  <a:lnTo>
                    <a:pt x="330" y="10"/>
                  </a:lnTo>
                  <a:lnTo>
                    <a:pt x="323" y="8"/>
                  </a:lnTo>
                  <a:lnTo>
                    <a:pt x="320" y="8"/>
                  </a:lnTo>
                  <a:lnTo>
                    <a:pt x="26" y="8"/>
                  </a:lnTo>
                  <a:lnTo>
                    <a:pt x="19" y="12"/>
                  </a:lnTo>
                  <a:lnTo>
                    <a:pt x="13" y="15"/>
                  </a:lnTo>
                  <a:lnTo>
                    <a:pt x="10" y="22"/>
                  </a:lnTo>
                  <a:lnTo>
                    <a:pt x="8" y="28"/>
                  </a:lnTo>
                  <a:lnTo>
                    <a:pt x="8" y="31"/>
                  </a:lnTo>
                  <a:lnTo>
                    <a:pt x="8" y="597"/>
                  </a:lnTo>
                  <a:lnTo>
                    <a:pt x="10" y="605"/>
                  </a:lnTo>
                  <a:lnTo>
                    <a:pt x="13" y="611"/>
                  </a:lnTo>
                  <a:lnTo>
                    <a:pt x="19" y="616"/>
                  </a:lnTo>
                  <a:lnTo>
                    <a:pt x="28" y="618"/>
                  </a:lnTo>
                  <a:lnTo>
                    <a:pt x="31" y="618"/>
                  </a:lnTo>
                  <a:lnTo>
                    <a:pt x="323" y="618"/>
                  </a:lnTo>
                  <a:lnTo>
                    <a:pt x="332" y="616"/>
                  </a:lnTo>
                  <a:lnTo>
                    <a:pt x="338" y="611"/>
                  </a:lnTo>
                  <a:lnTo>
                    <a:pt x="341" y="605"/>
                  </a:lnTo>
                  <a:lnTo>
                    <a:pt x="343" y="595"/>
                  </a:lnTo>
                  <a:lnTo>
                    <a:pt x="343" y="588"/>
                  </a:lnTo>
                  <a:lnTo>
                    <a:pt x="343" y="588"/>
                  </a:lnTo>
                  <a:lnTo>
                    <a:pt x="351" y="579"/>
                  </a:lnTo>
                  <a:lnTo>
                    <a:pt x="351" y="602"/>
                  </a:lnTo>
                  <a:lnTo>
                    <a:pt x="350" y="608"/>
                  </a:lnTo>
                  <a:lnTo>
                    <a:pt x="345" y="615"/>
                  </a:lnTo>
                  <a:lnTo>
                    <a:pt x="341" y="620"/>
                  </a:lnTo>
                  <a:lnTo>
                    <a:pt x="335" y="625"/>
                  </a:lnTo>
                  <a:lnTo>
                    <a:pt x="327" y="626"/>
                  </a:lnTo>
                  <a:lnTo>
                    <a:pt x="320" y="626"/>
                  </a:lnTo>
                  <a:lnTo>
                    <a:pt x="31" y="626"/>
                  </a:lnTo>
                  <a:close/>
                  <a:moveTo>
                    <a:pt x="318" y="593"/>
                  </a:moveTo>
                  <a:lnTo>
                    <a:pt x="309" y="592"/>
                  </a:lnTo>
                  <a:lnTo>
                    <a:pt x="299" y="587"/>
                  </a:lnTo>
                  <a:lnTo>
                    <a:pt x="292" y="580"/>
                  </a:lnTo>
                  <a:lnTo>
                    <a:pt x="289" y="575"/>
                  </a:lnTo>
                  <a:lnTo>
                    <a:pt x="202" y="574"/>
                  </a:lnTo>
                  <a:lnTo>
                    <a:pt x="197" y="570"/>
                  </a:lnTo>
                  <a:lnTo>
                    <a:pt x="197" y="567"/>
                  </a:lnTo>
                  <a:lnTo>
                    <a:pt x="197" y="565"/>
                  </a:lnTo>
                  <a:lnTo>
                    <a:pt x="197" y="549"/>
                  </a:lnTo>
                  <a:lnTo>
                    <a:pt x="200" y="546"/>
                  </a:lnTo>
                  <a:lnTo>
                    <a:pt x="203" y="544"/>
                  </a:lnTo>
                  <a:lnTo>
                    <a:pt x="207" y="544"/>
                  </a:lnTo>
                  <a:lnTo>
                    <a:pt x="289" y="544"/>
                  </a:lnTo>
                  <a:lnTo>
                    <a:pt x="295" y="536"/>
                  </a:lnTo>
                  <a:lnTo>
                    <a:pt x="302" y="529"/>
                  </a:lnTo>
                  <a:lnTo>
                    <a:pt x="302" y="508"/>
                  </a:lnTo>
                  <a:lnTo>
                    <a:pt x="212" y="506"/>
                  </a:lnTo>
                  <a:lnTo>
                    <a:pt x="205" y="503"/>
                  </a:lnTo>
                  <a:lnTo>
                    <a:pt x="202" y="498"/>
                  </a:lnTo>
                  <a:lnTo>
                    <a:pt x="200" y="491"/>
                  </a:lnTo>
                  <a:lnTo>
                    <a:pt x="200" y="460"/>
                  </a:lnTo>
                  <a:lnTo>
                    <a:pt x="205" y="454"/>
                  </a:lnTo>
                  <a:lnTo>
                    <a:pt x="213" y="450"/>
                  </a:lnTo>
                  <a:lnTo>
                    <a:pt x="221" y="449"/>
                  </a:lnTo>
                  <a:lnTo>
                    <a:pt x="415" y="449"/>
                  </a:lnTo>
                  <a:lnTo>
                    <a:pt x="420" y="449"/>
                  </a:lnTo>
                  <a:lnTo>
                    <a:pt x="430" y="454"/>
                  </a:lnTo>
                  <a:lnTo>
                    <a:pt x="435" y="459"/>
                  </a:lnTo>
                  <a:lnTo>
                    <a:pt x="437" y="465"/>
                  </a:lnTo>
                  <a:lnTo>
                    <a:pt x="437" y="491"/>
                  </a:lnTo>
                  <a:lnTo>
                    <a:pt x="435" y="498"/>
                  </a:lnTo>
                  <a:lnTo>
                    <a:pt x="432" y="503"/>
                  </a:lnTo>
                  <a:lnTo>
                    <a:pt x="425" y="506"/>
                  </a:lnTo>
                  <a:lnTo>
                    <a:pt x="415" y="508"/>
                  </a:lnTo>
                  <a:lnTo>
                    <a:pt x="335" y="508"/>
                  </a:lnTo>
                  <a:lnTo>
                    <a:pt x="335" y="531"/>
                  </a:lnTo>
                  <a:lnTo>
                    <a:pt x="341" y="536"/>
                  </a:lnTo>
                  <a:lnTo>
                    <a:pt x="346" y="541"/>
                  </a:lnTo>
                  <a:lnTo>
                    <a:pt x="348" y="544"/>
                  </a:lnTo>
                  <a:lnTo>
                    <a:pt x="433" y="544"/>
                  </a:lnTo>
                  <a:lnTo>
                    <a:pt x="437" y="546"/>
                  </a:lnTo>
                  <a:lnTo>
                    <a:pt x="440" y="549"/>
                  </a:lnTo>
                  <a:lnTo>
                    <a:pt x="442" y="554"/>
                  </a:lnTo>
                  <a:lnTo>
                    <a:pt x="440" y="569"/>
                  </a:lnTo>
                  <a:lnTo>
                    <a:pt x="438" y="572"/>
                  </a:lnTo>
                  <a:lnTo>
                    <a:pt x="435" y="575"/>
                  </a:lnTo>
                  <a:lnTo>
                    <a:pt x="430" y="575"/>
                  </a:lnTo>
                  <a:lnTo>
                    <a:pt x="348" y="575"/>
                  </a:lnTo>
                  <a:lnTo>
                    <a:pt x="341" y="583"/>
                  </a:lnTo>
                  <a:lnTo>
                    <a:pt x="335" y="588"/>
                  </a:lnTo>
                  <a:lnTo>
                    <a:pt x="325" y="592"/>
                  </a:lnTo>
                  <a:lnTo>
                    <a:pt x="318" y="593"/>
                  </a:lnTo>
                  <a:close/>
                  <a:moveTo>
                    <a:pt x="207" y="567"/>
                  </a:moveTo>
                  <a:lnTo>
                    <a:pt x="294" y="567"/>
                  </a:lnTo>
                  <a:lnTo>
                    <a:pt x="302" y="579"/>
                  </a:lnTo>
                  <a:lnTo>
                    <a:pt x="309" y="582"/>
                  </a:lnTo>
                  <a:lnTo>
                    <a:pt x="317" y="585"/>
                  </a:lnTo>
                  <a:lnTo>
                    <a:pt x="318" y="585"/>
                  </a:lnTo>
                  <a:lnTo>
                    <a:pt x="328" y="582"/>
                  </a:lnTo>
                  <a:lnTo>
                    <a:pt x="336" y="577"/>
                  </a:lnTo>
                  <a:lnTo>
                    <a:pt x="341" y="570"/>
                  </a:lnTo>
                  <a:lnTo>
                    <a:pt x="343" y="567"/>
                  </a:lnTo>
                  <a:lnTo>
                    <a:pt x="430" y="567"/>
                  </a:lnTo>
                  <a:lnTo>
                    <a:pt x="432" y="570"/>
                  </a:lnTo>
                  <a:lnTo>
                    <a:pt x="432" y="567"/>
                  </a:lnTo>
                  <a:lnTo>
                    <a:pt x="432" y="567"/>
                  </a:lnTo>
                  <a:lnTo>
                    <a:pt x="433" y="567"/>
                  </a:lnTo>
                  <a:lnTo>
                    <a:pt x="435" y="569"/>
                  </a:lnTo>
                  <a:lnTo>
                    <a:pt x="432" y="567"/>
                  </a:lnTo>
                  <a:lnTo>
                    <a:pt x="437" y="567"/>
                  </a:lnTo>
                  <a:lnTo>
                    <a:pt x="432" y="565"/>
                  </a:lnTo>
                  <a:lnTo>
                    <a:pt x="432" y="554"/>
                  </a:lnTo>
                  <a:lnTo>
                    <a:pt x="437" y="551"/>
                  </a:lnTo>
                  <a:lnTo>
                    <a:pt x="432" y="552"/>
                  </a:lnTo>
                  <a:lnTo>
                    <a:pt x="433" y="549"/>
                  </a:lnTo>
                  <a:lnTo>
                    <a:pt x="432" y="552"/>
                  </a:lnTo>
                  <a:lnTo>
                    <a:pt x="430" y="547"/>
                  </a:lnTo>
                  <a:lnTo>
                    <a:pt x="430" y="552"/>
                  </a:lnTo>
                  <a:lnTo>
                    <a:pt x="343" y="552"/>
                  </a:lnTo>
                  <a:lnTo>
                    <a:pt x="336" y="542"/>
                  </a:lnTo>
                  <a:lnTo>
                    <a:pt x="330" y="537"/>
                  </a:lnTo>
                  <a:lnTo>
                    <a:pt x="327" y="536"/>
                  </a:lnTo>
                  <a:lnTo>
                    <a:pt x="327" y="500"/>
                  </a:lnTo>
                  <a:lnTo>
                    <a:pt x="425" y="498"/>
                  </a:lnTo>
                  <a:lnTo>
                    <a:pt x="428" y="495"/>
                  </a:lnTo>
                  <a:lnTo>
                    <a:pt x="428" y="493"/>
                  </a:lnTo>
                  <a:lnTo>
                    <a:pt x="433" y="493"/>
                  </a:lnTo>
                  <a:lnTo>
                    <a:pt x="428" y="491"/>
                  </a:lnTo>
                  <a:lnTo>
                    <a:pt x="428" y="491"/>
                  </a:lnTo>
                  <a:lnTo>
                    <a:pt x="428" y="465"/>
                  </a:lnTo>
                  <a:lnTo>
                    <a:pt x="428" y="464"/>
                  </a:lnTo>
                  <a:lnTo>
                    <a:pt x="424" y="459"/>
                  </a:lnTo>
                  <a:lnTo>
                    <a:pt x="415" y="457"/>
                  </a:lnTo>
                  <a:lnTo>
                    <a:pt x="415" y="457"/>
                  </a:lnTo>
                  <a:lnTo>
                    <a:pt x="217" y="457"/>
                  </a:lnTo>
                  <a:lnTo>
                    <a:pt x="210" y="462"/>
                  </a:lnTo>
                  <a:lnTo>
                    <a:pt x="208" y="464"/>
                  </a:lnTo>
                  <a:lnTo>
                    <a:pt x="208" y="464"/>
                  </a:lnTo>
                  <a:lnTo>
                    <a:pt x="208" y="465"/>
                  </a:lnTo>
                  <a:lnTo>
                    <a:pt x="208" y="491"/>
                  </a:lnTo>
                  <a:lnTo>
                    <a:pt x="203" y="495"/>
                  </a:lnTo>
                  <a:lnTo>
                    <a:pt x="208" y="493"/>
                  </a:lnTo>
                  <a:lnTo>
                    <a:pt x="212" y="496"/>
                  </a:lnTo>
                  <a:lnTo>
                    <a:pt x="218" y="500"/>
                  </a:lnTo>
                  <a:lnTo>
                    <a:pt x="223" y="500"/>
                  </a:lnTo>
                  <a:lnTo>
                    <a:pt x="312" y="500"/>
                  </a:lnTo>
                  <a:lnTo>
                    <a:pt x="312" y="536"/>
                  </a:lnTo>
                  <a:lnTo>
                    <a:pt x="302" y="541"/>
                  </a:lnTo>
                  <a:lnTo>
                    <a:pt x="297" y="546"/>
                  </a:lnTo>
                  <a:lnTo>
                    <a:pt x="294" y="552"/>
                  </a:lnTo>
                  <a:lnTo>
                    <a:pt x="207" y="552"/>
                  </a:lnTo>
                  <a:lnTo>
                    <a:pt x="203" y="549"/>
                  </a:lnTo>
                  <a:lnTo>
                    <a:pt x="205" y="552"/>
                  </a:lnTo>
                  <a:lnTo>
                    <a:pt x="202" y="549"/>
                  </a:lnTo>
                  <a:lnTo>
                    <a:pt x="205" y="552"/>
                  </a:lnTo>
                  <a:lnTo>
                    <a:pt x="205" y="552"/>
                  </a:lnTo>
                  <a:lnTo>
                    <a:pt x="205" y="554"/>
                  </a:lnTo>
                  <a:lnTo>
                    <a:pt x="205" y="565"/>
                  </a:lnTo>
                  <a:lnTo>
                    <a:pt x="203" y="565"/>
                  </a:lnTo>
                  <a:lnTo>
                    <a:pt x="203" y="567"/>
                  </a:lnTo>
                  <a:lnTo>
                    <a:pt x="205" y="567"/>
                  </a:lnTo>
                  <a:lnTo>
                    <a:pt x="203" y="570"/>
                  </a:lnTo>
                  <a:lnTo>
                    <a:pt x="205" y="567"/>
                  </a:lnTo>
                  <a:lnTo>
                    <a:pt x="207" y="572"/>
                  </a:lnTo>
                  <a:lnTo>
                    <a:pt x="207" y="567"/>
                  </a:lnTo>
                  <a:close/>
                  <a:moveTo>
                    <a:pt x="221" y="444"/>
                  </a:moveTo>
                  <a:lnTo>
                    <a:pt x="213" y="442"/>
                  </a:lnTo>
                  <a:lnTo>
                    <a:pt x="207" y="439"/>
                  </a:lnTo>
                  <a:lnTo>
                    <a:pt x="202" y="434"/>
                  </a:lnTo>
                  <a:lnTo>
                    <a:pt x="200" y="429"/>
                  </a:lnTo>
                  <a:lnTo>
                    <a:pt x="200" y="426"/>
                  </a:lnTo>
                  <a:lnTo>
                    <a:pt x="200" y="394"/>
                  </a:lnTo>
                  <a:lnTo>
                    <a:pt x="203" y="391"/>
                  </a:lnTo>
                  <a:lnTo>
                    <a:pt x="210" y="386"/>
                  </a:lnTo>
                  <a:lnTo>
                    <a:pt x="220" y="383"/>
                  </a:lnTo>
                  <a:lnTo>
                    <a:pt x="221" y="383"/>
                  </a:lnTo>
                  <a:lnTo>
                    <a:pt x="419" y="383"/>
                  </a:lnTo>
                  <a:lnTo>
                    <a:pt x="427" y="386"/>
                  </a:lnTo>
                  <a:lnTo>
                    <a:pt x="433" y="391"/>
                  </a:lnTo>
                  <a:lnTo>
                    <a:pt x="437" y="396"/>
                  </a:lnTo>
                  <a:lnTo>
                    <a:pt x="437" y="401"/>
                  </a:lnTo>
                  <a:lnTo>
                    <a:pt x="437" y="426"/>
                  </a:lnTo>
                  <a:lnTo>
                    <a:pt x="437" y="431"/>
                  </a:lnTo>
                  <a:lnTo>
                    <a:pt x="433" y="436"/>
                  </a:lnTo>
                  <a:lnTo>
                    <a:pt x="427" y="441"/>
                  </a:lnTo>
                  <a:lnTo>
                    <a:pt x="419" y="444"/>
                  </a:lnTo>
                  <a:lnTo>
                    <a:pt x="415" y="444"/>
                  </a:lnTo>
                  <a:lnTo>
                    <a:pt x="221" y="444"/>
                  </a:lnTo>
                  <a:close/>
                  <a:moveTo>
                    <a:pt x="213" y="432"/>
                  </a:moveTo>
                  <a:lnTo>
                    <a:pt x="221" y="436"/>
                  </a:lnTo>
                  <a:lnTo>
                    <a:pt x="223" y="436"/>
                  </a:lnTo>
                  <a:lnTo>
                    <a:pt x="420" y="434"/>
                  </a:lnTo>
                  <a:lnTo>
                    <a:pt x="427" y="431"/>
                  </a:lnTo>
                  <a:lnTo>
                    <a:pt x="428" y="427"/>
                  </a:lnTo>
                  <a:lnTo>
                    <a:pt x="428" y="426"/>
                  </a:lnTo>
                  <a:lnTo>
                    <a:pt x="428" y="401"/>
                  </a:lnTo>
                  <a:lnTo>
                    <a:pt x="428" y="399"/>
                  </a:lnTo>
                  <a:lnTo>
                    <a:pt x="433" y="398"/>
                  </a:lnTo>
                  <a:lnTo>
                    <a:pt x="428" y="399"/>
                  </a:lnTo>
                  <a:lnTo>
                    <a:pt x="420" y="393"/>
                  </a:lnTo>
                  <a:lnTo>
                    <a:pt x="415" y="391"/>
                  </a:lnTo>
                  <a:lnTo>
                    <a:pt x="217" y="393"/>
                  </a:lnTo>
                  <a:lnTo>
                    <a:pt x="210" y="396"/>
                  </a:lnTo>
                  <a:lnTo>
                    <a:pt x="208" y="398"/>
                  </a:lnTo>
                  <a:lnTo>
                    <a:pt x="208" y="399"/>
                  </a:lnTo>
                  <a:lnTo>
                    <a:pt x="203" y="399"/>
                  </a:lnTo>
                  <a:lnTo>
                    <a:pt x="208" y="399"/>
                  </a:lnTo>
                  <a:lnTo>
                    <a:pt x="208" y="401"/>
                  </a:lnTo>
                  <a:lnTo>
                    <a:pt x="208" y="429"/>
                  </a:lnTo>
                  <a:lnTo>
                    <a:pt x="213" y="432"/>
                  </a:lnTo>
                  <a:close/>
                  <a:moveTo>
                    <a:pt x="221" y="378"/>
                  </a:moveTo>
                  <a:lnTo>
                    <a:pt x="213" y="376"/>
                  </a:lnTo>
                  <a:lnTo>
                    <a:pt x="205" y="373"/>
                  </a:lnTo>
                  <a:lnTo>
                    <a:pt x="200" y="367"/>
                  </a:lnTo>
                  <a:lnTo>
                    <a:pt x="200" y="363"/>
                  </a:lnTo>
                  <a:lnTo>
                    <a:pt x="200" y="362"/>
                  </a:lnTo>
                  <a:lnTo>
                    <a:pt x="200" y="332"/>
                  </a:lnTo>
                  <a:lnTo>
                    <a:pt x="202" y="327"/>
                  </a:lnTo>
                  <a:lnTo>
                    <a:pt x="208" y="322"/>
                  </a:lnTo>
                  <a:lnTo>
                    <a:pt x="217" y="319"/>
                  </a:lnTo>
                  <a:lnTo>
                    <a:pt x="221" y="319"/>
                  </a:lnTo>
                  <a:lnTo>
                    <a:pt x="420" y="319"/>
                  </a:lnTo>
                  <a:lnTo>
                    <a:pt x="428" y="322"/>
                  </a:lnTo>
                  <a:lnTo>
                    <a:pt x="433" y="325"/>
                  </a:lnTo>
                  <a:lnTo>
                    <a:pt x="437" y="332"/>
                  </a:lnTo>
                  <a:lnTo>
                    <a:pt x="437" y="335"/>
                  </a:lnTo>
                  <a:lnTo>
                    <a:pt x="437" y="362"/>
                  </a:lnTo>
                  <a:lnTo>
                    <a:pt x="435" y="368"/>
                  </a:lnTo>
                  <a:lnTo>
                    <a:pt x="433" y="371"/>
                  </a:lnTo>
                  <a:lnTo>
                    <a:pt x="427" y="376"/>
                  </a:lnTo>
                  <a:lnTo>
                    <a:pt x="419" y="378"/>
                  </a:lnTo>
                  <a:lnTo>
                    <a:pt x="415" y="378"/>
                  </a:lnTo>
                  <a:lnTo>
                    <a:pt x="221" y="378"/>
                  </a:lnTo>
                  <a:close/>
                  <a:moveTo>
                    <a:pt x="213" y="368"/>
                  </a:moveTo>
                  <a:lnTo>
                    <a:pt x="223" y="370"/>
                  </a:lnTo>
                  <a:lnTo>
                    <a:pt x="420" y="370"/>
                  </a:lnTo>
                  <a:lnTo>
                    <a:pt x="427" y="367"/>
                  </a:lnTo>
                  <a:lnTo>
                    <a:pt x="428" y="363"/>
                  </a:lnTo>
                  <a:lnTo>
                    <a:pt x="428" y="362"/>
                  </a:lnTo>
                  <a:lnTo>
                    <a:pt x="427" y="332"/>
                  </a:lnTo>
                  <a:lnTo>
                    <a:pt x="422" y="329"/>
                  </a:lnTo>
                  <a:lnTo>
                    <a:pt x="415" y="327"/>
                  </a:lnTo>
                  <a:lnTo>
                    <a:pt x="215" y="329"/>
                  </a:lnTo>
                  <a:lnTo>
                    <a:pt x="210" y="332"/>
                  </a:lnTo>
                  <a:lnTo>
                    <a:pt x="208" y="335"/>
                  </a:lnTo>
                  <a:lnTo>
                    <a:pt x="208" y="335"/>
                  </a:lnTo>
                  <a:lnTo>
                    <a:pt x="208" y="363"/>
                  </a:lnTo>
                  <a:lnTo>
                    <a:pt x="212" y="367"/>
                  </a:lnTo>
                  <a:lnTo>
                    <a:pt x="213" y="368"/>
                  </a:lnTo>
                  <a:close/>
                  <a:moveTo>
                    <a:pt x="69" y="256"/>
                  </a:moveTo>
                  <a:lnTo>
                    <a:pt x="65" y="256"/>
                  </a:lnTo>
                  <a:lnTo>
                    <a:pt x="59" y="253"/>
                  </a:lnTo>
                  <a:lnTo>
                    <a:pt x="60" y="250"/>
                  </a:lnTo>
                  <a:lnTo>
                    <a:pt x="57" y="252"/>
                  </a:lnTo>
                  <a:lnTo>
                    <a:pt x="54" y="248"/>
                  </a:lnTo>
                  <a:lnTo>
                    <a:pt x="52" y="242"/>
                  </a:lnTo>
                  <a:lnTo>
                    <a:pt x="52" y="240"/>
                  </a:lnTo>
                  <a:lnTo>
                    <a:pt x="54" y="192"/>
                  </a:lnTo>
                  <a:lnTo>
                    <a:pt x="56" y="187"/>
                  </a:lnTo>
                  <a:lnTo>
                    <a:pt x="57" y="186"/>
                  </a:lnTo>
                  <a:lnTo>
                    <a:pt x="60" y="189"/>
                  </a:lnTo>
                  <a:lnTo>
                    <a:pt x="59" y="184"/>
                  </a:lnTo>
                  <a:lnTo>
                    <a:pt x="62" y="183"/>
                  </a:lnTo>
                  <a:lnTo>
                    <a:pt x="69" y="181"/>
                  </a:lnTo>
                  <a:lnTo>
                    <a:pt x="287" y="183"/>
                  </a:lnTo>
                  <a:lnTo>
                    <a:pt x="292" y="184"/>
                  </a:lnTo>
                  <a:lnTo>
                    <a:pt x="289" y="187"/>
                  </a:lnTo>
                  <a:lnTo>
                    <a:pt x="292" y="186"/>
                  </a:lnTo>
                  <a:lnTo>
                    <a:pt x="295" y="189"/>
                  </a:lnTo>
                  <a:lnTo>
                    <a:pt x="292" y="192"/>
                  </a:lnTo>
                  <a:lnTo>
                    <a:pt x="297" y="191"/>
                  </a:lnTo>
                  <a:lnTo>
                    <a:pt x="299" y="194"/>
                  </a:lnTo>
                  <a:lnTo>
                    <a:pt x="299" y="199"/>
                  </a:lnTo>
                  <a:lnTo>
                    <a:pt x="299" y="240"/>
                  </a:lnTo>
                  <a:lnTo>
                    <a:pt x="297" y="247"/>
                  </a:lnTo>
                  <a:lnTo>
                    <a:pt x="297" y="247"/>
                  </a:lnTo>
                  <a:lnTo>
                    <a:pt x="292" y="247"/>
                  </a:lnTo>
                  <a:lnTo>
                    <a:pt x="297" y="248"/>
                  </a:lnTo>
                  <a:lnTo>
                    <a:pt x="292" y="253"/>
                  </a:lnTo>
                  <a:lnTo>
                    <a:pt x="289" y="250"/>
                  </a:lnTo>
                  <a:lnTo>
                    <a:pt x="292" y="253"/>
                  </a:lnTo>
                  <a:lnTo>
                    <a:pt x="286" y="256"/>
                  </a:lnTo>
                  <a:lnTo>
                    <a:pt x="282" y="256"/>
                  </a:lnTo>
                  <a:lnTo>
                    <a:pt x="69" y="256"/>
                  </a:lnTo>
                  <a:close/>
                  <a:moveTo>
                    <a:pt x="65" y="248"/>
                  </a:moveTo>
                  <a:lnTo>
                    <a:pt x="67" y="248"/>
                  </a:lnTo>
                  <a:lnTo>
                    <a:pt x="67" y="252"/>
                  </a:lnTo>
                  <a:lnTo>
                    <a:pt x="67" y="248"/>
                  </a:lnTo>
                  <a:lnTo>
                    <a:pt x="69" y="248"/>
                  </a:lnTo>
                  <a:lnTo>
                    <a:pt x="284" y="248"/>
                  </a:lnTo>
                  <a:lnTo>
                    <a:pt x="284" y="247"/>
                  </a:lnTo>
                  <a:lnTo>
                    <a:pt x="287" y="252"/>
                  </a:lnTo>
                  <a:lnTo>
                    <a:pt x="286" y="247"/>
                  </a:lnTo>
                  <a:lnTo>
                    <a:pt x="289" y="250"/>
                  </a:lnTo>
                  <a:lnTo>
                    <a:pt x="287" y="247"/>
                  </a:lnTo>
                  <a:lnTo>
                    <a:pt x="289" y="245"/>
                  </a:lnTo>
                  <a:lnTo>
                    <a:pt x="289" y="243"/>
                  </a:lnTo>
                  <a:lnTo>
                    <a:pt x="294" y="245"/>
                  </a:lnTo>
                  <a:lnTo>
                    <a:pt x="290" y="243"/>
                  </a:lnTo>
                  <a:lnTo>
                    <a:pt x="290" y="238"/>
                  </a:lnTo>
                  <a:lnTo>
                    <a:pt x="290" y="196"/>
                  </a:lnTo>
                  <a:lnTo>
                    <a:pt x="294" y="194"/>
                  </a:lnTo>
                  <a:lnTo>
                    <a:pt x="290" y="196"/>
                  </a:lnTo>
                  <a:lnTo>
                    <a:pt x="289" y="192"/>
                  </a:lnTo>
                  <a:lnTo>
                    <a:pt x="287" y="192"/>
                  </a:lnTo>
                  <a:lnTo>
                    <a:pt x="289" y="187"/>
                  </a:lnTo>
                  <a:lnTo>
                    <a:pt x="286" y="191"/>
                  </a:lnTo>
                  <a:lnTo>
                    <a:pt x="282" y="191"/>
                  </a:lnTo>
                  <a:lnTo>
                    <a:pt x="281" y="189"/>
                  </a:lnTo>
                  <a:lnTo>
                    <a:pt x="69" y="191"/>
                  </a:lnTo>
                  <a:lnTo>
                    <a:pt x="67" y="186"/>
                  </a:lnTo>
                  <a:lnTo>
                    <a:pt x="67" y="191"/>
                  </a:lnTo>
                  <a:lnTo>
                    <a:pt x="65" y="186"/>
                  </a:lnTo>
                  <a:lnTo>
                    <a:pt x="65" y="191"/>
                  </a:lnTo>
                  <a:lnTo>
                    <a:pt x="64" y="187"/>
                  </a:lnTo>
                  <a:lnTo>
                    <a:pt x="65" y="191"/>
                  </a:lnTo>
                  <a:lnTo>
                    <a:pt x="62" y="187"/>
                  </a:lnTo>
                  <a:lnTo>
                    <a:pt x="64" y="191"/>
                  </a:lnTo>
                  <a:lnTo>
                    <a:pt x="62" y="187"/>
                  </a:lnTo>
                  <a:lnTo>
                    <a:pt x="64" y="192"/>
                  </a:lnTo>
                  <a:lnTo>
                    <a:pt x="62" y="192"/>
                  </a:lnTo>
                  <a:lnTo>
                    <a:pt x="59" y="191"/>
                  </a:lnTo>
                  <a:lnTo>
                    <a:pt x="62" y="194"/>
                  </a:lnTo>
                  <a:lnTo>
                    <a:pt x="62" y="194"/>
                  </a:lnTo>
                  <a:lnTo>
                    <a:pt x="57" y="192"/>
                  </a:lnTo>
                  <a:lnTo>
                    <a:pt x="60" y="196"/>
                  </a:lnTo>
                  <a:lnTo>
                    <a:pt x="60" y="199"/>
                  </a:lnTo>
                  <a:lnTo>
                    <a:pt x="60" y="242"/>
                  </a:lnTo>
                  <a:lnTo>
                    <a:pt x="57" y="245"/>
                  </a:lnTo>
                  <a:lnTo>
                    <a:pt x="62" y="243"/>
                  </a:lnTo>
                  <a:lnTo>
                    <a:pt x="62" y="243"/>
                  </a:lnTo>
                  <a:lnTo>
                    <a:pt x="59" y="248"/>
                  </a:lnTo>
                  <a:lnTo>
                    <a:pt x="62" y="245"/>
                  </a:lnTo>
                  <a:lnTo>
                    <a:pt x="64" y="247"/>
                  </a:lnTo>
                  <a:lnTo>
                    <a:pt x="62" y="250"/>
                  </a:lnTo>
                  <a:lnTo>
                    <a:pt x="64" y="247"/>
                  </a:lnTo>
                  <a:lnTo>
                    <a:pt x="62" y="250"/>
                  </a:lnTo>
                  <a:lnTo>
                    <a:pt x="65" y="247"/>
                  </a:lnTo>
                  <a:lnTo>
                    <a:pt x="64" y="252"/>
                  </a:lnTo>
                  <a:lnTo>
                    <a:pt x="65" y="247"/>
                  </a:lnTo>
                  <a:lnTo>
                    <a:pt x="65" y="252"/>
                  </a:lnTo>
                  <a:lnTo>
                    <a:pt x="65" y="248"/>
                  </a:lnTo>
                  <a:close/>
                  <a:moveTo>
                    <a:pt x="254" y="235"/>
                  </a:moveTo>
                  <a:lnTo>
                    <a:pt x="249" y="235"/>
                  </a:lnTo>
                  <a:lnTo>
                    <a:pt x="251" y="230"/>
                  </a:lnTo>
                  <a:lnTo>
                    <a:pt x="249" y="233"/>
                  </a:lnTo>
                  <a:lnTo>
                    <a:pt x="244" y="232"/>
                  </a:lnTo>
                  <a:lnTo>
                    <a:pt x="240" y="227"/>
                  </a:lnTo>
                  <a:lnTo>
                    <a:pt x="243" y="224"/>
                  </a:lnTo>
                  <a:lnTo>
                    <a:pt x="240" y="225"/>
                  </a:lnTo>
                  <a:lnTo>
                    <a:pt x="238" y="220"/>
                  </a:lnTo>
                  <a:lnTo>
                    <a:pt x="240" y="214"/>
                  </a:lnTo>
                  <a:lnTo>
                    <a:pt x="240" y="212"/>
                  </a:lnTo>
                  <a:lnTo>
                    <a:pt x="243" y="214"/>
                  </a:lnTo>
                  <a:lnTo>
                    <a:pt x="240" y="212"/>
                  </a:lnTo>
                  <a:lnTo>
                    <a:pt x="243" y="207"/>
                  </a:lnTo>
                  <a:lnTo>
                    <a:pt x="246" y="210"/>
                  </a:lnTo>
                  <a:lnTo>
                    <a:pt x="243" y="207"/>
                  </a:lnTo>
                  <a:lnTo>
                    <a:pt x="248" y="204"/>
                  </a:lnTo>
                  <a:lnTo>
                    <a:pt x="249" y="204"/>
                  </a:lnTo>
                  <a:lnTo>
                    <a:pt x="251" y="207"/>
                  </a:lnTo>
                  <a:lnTo>
                    <a:pt x="249" y="204"/>
                  </a:lnTo>
                  <a:lnTo>
                    <a:pt x="254" y="202"/>
                  </a:lnTo>
                  <a:lnTo>
                    <a:pt x="258" y="204"/>
                  </a:lnTo>
                  <a:lnTo>
                    <a:pt x="258" y="207"/>
                  </a:lnTo>
                  <a:lnTo>
                    <a:pt x="259" y="204"/>
                  </a:lnTo>
                  <a:lnTo>
                    <a:pt x="261" y="204"/>
                  </a:lnTo>
                  <a:lnTo>
                    <a:pt x="259" y="209"/>
                  </a:lnTo>
                  <a:lnTo>
                    <a:pt x="263" y="206"/>
                  </a:lnTo>
                  <a:lnTo>
                    <a:pt x="266" y="209"/>
                  </a:lnTo>
                  <a:lnTo>
                    <a:pt x="264" y="212"/>
                  </a:lnTo>
                  <a:lnTo>
                    <a:pt x="267" y="210"/>
                  </a:lnTo>
                  <a:lnTo>
                    <a:pt x="267" y="210"/>
                  </a:lnTo>
                  <a:lnTo>
                    <a:pt x="264" y="214"/>
                  </a:lnTo>
                  <a:lnTo>
                    <a:pt x="267" y="212"/>
                  </a:lnTo>
                  <a:lnTo>
                    <a:pt x="269" y="214"/>
                  </a:lnTo>
                  <a:lnTo>
                    <a:pt x="266" y="215"/>
                  </a:lnTo>
                  <a:lnTo>
                    <a:pt x="269" y="215"/>
                  </a:lnTo>
                  <a:lnTo>
                    <a:pt x="269" y="219"/>
                  </a:lnTo>
                  <a:lnTo>
                    <a:pt x="269" y="224"/>
                  </a:lnTo>
                  <a:lnTo>
                    <a:pt x="264" y="224"/>
                  </a:lnTo>
                  <a:lnTo>
                    <a:pt x="269" y="225"/>
                  </a:lnTo>
                  <a:lnTo>
                    <a:pt x="267" y="227"/>
                  </a:lnTo>
                  <a:lnTo>
                    <a:pt x="264" y="225"/>
                  </a:lnTo>
                  <a:lnTo>
                    <a:pt x="266" y="229"/>
                  </a:lnTo>
                  <a:lnTo>
                    <a:pt x="261" y="233"/>
                  </a:lnTo>
                  <a:lnTo>
                    <a:pt x="259" y="233"/>
                  </a:lnTo>
                  <a:lnTo>
                    <a:pt x="258" y="230"/>
                  </a:lnTo>
                  <a:lnTo>
                    <a:pt x="258" y="235"/>
                  </a:lnTo>
                  <a:lnTo>
                    <a:pt x="254" y="235"/>
                  </a:lnTo>
                  <a:close/>
                  <a:moveTo>
                    <a:pt x="254" y="227"/>
                  </a:moveTo>
                  <a:lnTo>
                    <a:pt x="254" y="230"/>
                  </a:lnTo>
                  <a:lnTo>
                    <a:pt x="254" y="227"/>
                  </a:lnTo>
                  <a:lnTo>
                    <a:pt x="256" y="230"/>
                  </a:lnTo>
                  <a:lnTo>
                    <a:pt x="256" y="227"/>
                  </a:lnTo>
                  <a:lnTo>
                    <a:pt x="256" y="225"/>
                  </a:lnTo>
                  <a:lnTo>
                    <a:pt x="259" y="230"/>
                  </a:lnTo>
                  <a:lnTo>
                    <a:pt x="258" y="225"/>
                  </a:lnTo>
                  <a:lnTo>
                    <a:pt x="259" y="229"/>
                  </a:lnTo>
                  <a:lnTo>
                    <a:pt x="258" y="225"/>
                  </a:lnTo>
                  <a:lnTo>
                    <a:pt x="261" y="229"/>
                  </a:lnTo>
                  <a:lnTo>
                    <a:pt x="259" y="224"/>
                  </a:lnTo>
                  <a:lnTo>
                    <a:pt x="263" y="227"/>
                  </a:lnTo>
                  <a:lnTo>
                    <a:pt x="259" y="224"/>
                  </a:lnTo>
                  <a:lnTo>
                    <a:pt x="261" y="222"/>
                  </a:lnTo>
                  <a:lnTo>
                    <a:pt x="261" y="220"/>
                  </a:lnTo>
                  <a:lnTo>
                    <a:pt x="266" y="220"/>
                  </a:lnTo>
                  <a:lnTo>
                    <a:pt x="261" y="219"/>
                  </a:lnTo>
                  <a:lnTo>
                    <a:pt x="261" y="219"/>
                  </a:lnTo>
                  <a:lnTo>
                    <a:pt x="266" y="217"/>
                  </a:lnTo>
                  <a:lnTo>
                    <a:pt x="261" y="217"/>
                  </a:lnTo>
                  <a:lnTo>
                    <a:pt x="261" y="217"/>
                  </a:lnTo>
                  <a:lnTo>
                    <a:pt x="264" y="214"/>
                  </a:lnTo>
                  <a:lnTo>
                    <a:pt x="261" y="215"/>
                  </a:lnTo>
                  <a:lnTo>
                    <a:pt x="261" y="215"/>
                  </a:lnTo>
                  <a:lnTo>
                    <a:pt x="261" y="215"/>
                  </a:lnTo>
                  <a:lnTo>
                    <a:pt x="259" y="215"/>
                  </a:lnTo>
                  <a:lnTo>
                    <a:pt x="259" y="215"/>
                  </a:lnTo>
                  <a:lnTo>
                    <a:pt x="259" y="215"/>
                  </a:lnTo>
                  <a:lnTo>
                    <a:pt x="261" y="215"/>
                  </a:lnTo>
                  <a:lnTo>
                    <a:pt x="263" y="212"/>
                  </a:lnTo>
                  <a:lnTo>
                    <a:pt x="259" y="214"/>
                  </a:lnTo>
                  <a:lnTo>
                    <a:pt x="263" y="210"/>
                  </a:lnTo>
                  <a:lnTo>
                    <a:pt x="259" y="214"/>
                  </a:lnTo>
                  <a:lnTo>
                    <a:pt x="261" y="210"/>
                  </a:lnTo>
                  <a:lnTo>
                    <a:pt x="258" y="212"/>
                  </a:lnTo>
                  <a:lnTo>
                    <a:pt x="259" y="209"/>
                  </a:lnTo>
                  <a:lnTo>
                    <a:pt x="258" y="212"/>
                  </a:lnTo>
                  <a:lnTo>
                    <a:pt x="259" y="209"/>
                  </a:lnTo>
                  <a:lnTo>
                    <a:pt x="256" y="212"/>
                  </a:lnTo>
                  <a:lnTo>
                    <a:pt x="256" y="212"/>
                  </a:lnTo>
                  <a:lnTo>
                    <a:pt x="256" y="207"/>
                  </a:lnTo>
                  <a:lnTo>
                    <a:pt x="254" y="212"/>
                  </a:lnTo>
                  <a:lnTo>
                    <a:pt x="254" y="207"/>
                  </a:lnTo>
                  <a:lnTo>
                    <a:pt x="254" y="212"/>
                  </a:lnTo>
                  <a:lnTo>
                    <a:pt x="253" y="212"/>
                  </a:lnTo>
                  <a:lnTo>
                    <a:pt x="253" y="207"/>
                  </a:lnTo>
                  <a:lnTo>
                    <a:pt x="253" y="212"/>
                  </a:lnTo>
                  <a:lnTo>
                    <a:pt x="251" y="212"/>
                  </a:lnTo>
                  <a:lnTo>
                    <a:pt x="249" y="209"/>
                  </a:lnTo>
                  <a:lnTo>
                    <a:pt x="251" y="212"/>
                  </a:lnTo>
                  <a:lnTo>
                    <a:pt x="248" y="209"/>
                  </a:lnTo>
                  <a:lnTo>
                    <a:pt x="249" y="212"/>
                  </a:lnTo>
                  <a:lnTo>
                    <a:pt x="248" y="214"/>
                  </a:lnTo>
                  <a:lnTo>
                    <a:pt x="244" y="212"/>
                  </a:lnTo>
                  <a:lnTo>
                    <a:pt x="248" y="214"/>
                  </a:lnTo>
                  <a:lnTo>
                    <a:pt x="244" y="212"/>
                  </a:lnTo>
                  <a:lnTo>
                    <a:pt x="248" y="215"/>
                  </a:lnTo>
                  <a:lnTo>
                    <a:pt x="248" y="215"/>
                  </a:lnTo>
                  <a:lnTo>
                    <a:pt x="243" y="214"/>
                  </a:lnTo>
                  <a:lnTo>
                    <a:pt x="246" y="217"/>
                  </a:lnTo>
                  <a:lnTo>
                    <a:pt x="243" y="215"/>
                  </a:lnTo>
                  <a:lnTo>
                    <a:pt x="246" y="217"/>
                  </a:lnTo>
                  <a:lnTo>
                    <a:pt x="243" y="217"/>
                  </a:lnTo>
                  <a:lnTo>
                    <a:pt x="246" y="219"/>
                  </a:lnTo>
                  <a:lnTo>
                    <a:pt x="246" y="220"/>
                  </a:lnTo>
                  <a:lnTo>
                    <a:pt x="243" y="220"/>
                  </a:lnTo>
                  <a:lnTo>
                    <a:pt x="246" y="220"/>
                  </a:lnTo>
                  <a:lnTo>
                    <a:pt x="243" y="222"/>
                  </a:lnTo>
                  <a:lnTo>
                    <a:pt x="246" y="222"/>
                  </a:lnTo>
                  <a:lnTo>
                    <a:pt x="243" y="224"/>
                  </a:lnTo>
                  <a:lnTo>
                    <a:pt x="248" y="222"/>
                  </a:lnTo>
                  <a:lnTo>
                    <a:pt x="248" y="222"/>
                  </a:lnTo>
                  <a:lnTo>
                    <a:pt x="244" y="225"/>
                  </a:lnTo>
                  <a:lnTo>
                    <a:pt x="248" y="224"/>
                  </a:lnTo>
                  <a:lnTo>
                    <a:pt x="244" y="227"/>
                  </a:lnTo>
                  <a:lnTo>
                    <a:pt x="246" y="225"/>
                  </a:lnTo>
                  <a:lnTo>
                    <a:pt x="248" y="224"/>
                  </a:lnTo>
                  <a:lnTo>
                    <a:pt x="248" y="224"/>
                  </a:lnTo>
                  <a:lnTo>
                    <a:pt x="246" y="227"/>
                  </a:lnTo>
                  <a:lnTo>
                    <a:pt x="249" y="225"/>
                  </a:lnTo>
                  <a:lnTo>
                    <a:pt x="246" y="229"/>
                  </a:lnTo>
                  <a:lnTo>
                    <a:pt x="249" y="225"/>
                  </a:lnTo>
                  <a:lnTo>
                    <a:pt x="248" y="229"/>
                  </a:lnTo>
                  <a:lnTo>
                    <a:pt x="251" y="225"/>
                  </a:lnTo>
                  <a:lnTo>
                    <a:pt x="249" y="230"/>
                  </a:lnTo>
                  <a:lnTo>
                    <a:pt x="251" y="225"/>
                  </a:lnTo>
                  <a:lnTo>
                    <a:pt x="253" y="227"/>
                  </a:lnTo>
                  <a:lnTo>
                    <a:pt x="253" y="230"/>
                  </a:lnTo>
                  <a:lnTo>
                    <a:pt x="253" y="227"/>
                  </a:lnTo>
                  <a:lnTo>
                    <a:pt x="254" y="227"/>
                  </a:lnTo>
                  <a:close/>
                  <a:moveTo>
                    <a:pt x="69" y="163"/>
                  </a:moveTo>
                  <a:lnTo>
                    <a:pt x="65" y="161"/>
                  </a:lnTo>
                  <a:lnTo>
                    <a:pt x="59" y="158"/>
                  </a:lnTo>
                  <a:lnTo>
                    <a:pt x="60" y="155"/>
                  </a:lnTo>
                  <a:lnTo>
                    <a:pt x="57" y="158"/>
                  </a:lnTo>
                  <a:lnTo>
                    <a:pt x="57" y="158"/>
                  </a:lnTo>
                  <a:lnTo>
                    <a:pt x="60" y="155"/>
                  </a:lnTo>
                  <a:lnTo>
                    <a:pt x="57" y="156"/>
                  </a:lnTo>
                  <a:lnTo>
                    <a:pt x="52" y="150"/>
                  </a:lnTo>
                  <a:lnTo>
                    <a:pt x="52" y="145"/>
                  </a:lnTo>
                  <a:lnTo>
                    <a:pt x="54" y="97"/>
                  </a:lnTo>
                  <a:lnTo>
                    <a:pt x="56" y="94"/>
                  </a:lnTo>
                  <a:lnTo>
                    <a:pt x="57" y="91"/>
                  </a:lnTo>
                  <a:lnTo>
                    <a:pt x="60" y="94"/>
                  </a:lnTo>
                  <a:lnTo>
                    <a:pt x="59" y="91"/>
                  </a:lnTo>
                  <a:lnTo>
                    <a:pt x="62" y="89"/>
                  </a:lnTo>
                  <a:lnTo>
                    <a:pt x="69" y="87"/>
                  </a:lnTo>
                  <a:lnTo>
                    <a:pt x="287" y="87"/>
                  </a:lnTo>
                  <a:lnTo>
                    <a:pt x="292" y="91"/>
                  </a:lnTo>
                  <a:lnTo>
                    <a:pt x="289" y="94"/>
                  </a:lnTo>
                  <a:lnTo>
                    <a:pt x="292" y="91"/>
                  </a:lnTo>
                  <a:lnTo>
                    <a:pt x="295" y="95"/>
                  </a:lnTo>
                  <a:lnTo>
                    <a:pt x="292" y="97"/>
                  </a:lnTo>
                  <a:lnTo>
                    <a:pt x="297" y="95"/>
                  </a:lnTo>
                  <a:lnTo>
                    <a:pt x="299" y="102"/>
                  </a:lnTo>
                  <a:lnTo>
                    <a:pt x="299" y="104"/>
                  </a:lnTo>
                  <a:lnTo>
                    <a:pt x="299" y="145"/>
                  </a:lnTo>
                  <a:lnTo>
                    <a:pt x="297" y="151"/>
                  </a:lnTo>
                  <a:lnTo>
                    <a:pt x="297" y="153"/>
                  </a:lnTo>
                  <a:lnTo>
                    <a:pt x="292" y="151"/>
                  </a:lnTo>
                  <a:lnTo>
                    <a:pt x="297" y="153"/>
                  </a:lnTo>
                  <a:lnTo>
                    <a:pt x="294" y="156"/>
                  </a:lnTo>
                  <a:lnTo>
                    <a:pt x="290" y="155"/>
                  </a:lnTo>
                  <a:lnTo>
                    <a:pt x="294" y="156"/>
                  </a:lnTo>
                  <a:lnTo>
                    <a:pt x="292" y="158"/>
                  </a:lnTo>
                  <a:lnTo>
                    <a:pt x="289" y="155"/>
                  </a:lnTo>
                  <a:lnTo>
                    <a:pt x="292" y="158"/>
                  </a:lnTo>
                  <a:lnTo>
                    <a:pt x="286" y="161"/>
                  </a:lnTo>
                  <a:lnTo>
                    <a:pt x="282" y="163"/>
                  </a:lnTo>
                  <a:lnTo>
                    <a:pt x="69" y="163"/>
                  </a:lnTo>
                  <a:close/>
                  <a:moveTo>
                    <a:pt x="67" y="153"/>
                  </a:moveTo>
                  <a:lnTo>
                    <a:pt x="67" y="158"/>
                  </a:lnTo>
                  <a:lnTo>
                    <a:pt x="67" y="153"/>
                  </a:lnTo>
                  <a:lnTo>
                    <a:pt x="69" y="153"/>
                  </a:lnTo>
                  <a:lnTo>
                    <a:pt x="282" y="153"/>
                  </a:lnTo>
                  <a:lnTo>
                    <a:pt x="286" y="153"/>
                  </a:lnTo>
                  <a:lnTo>
                    <a:pt x="287" y="156"/>
                  </a:lnTo>
                  <a:lnTo>
                    <a:pt x="286" y="153"/>
                  </a:lnTo>
                  <a:lnTo>
                    <a:pt x="289" y="156"/>
                  </a:lnTo>
                  <a:lnTo>
                    <a:pt x="287" y="151"/>
                  </a:lnTo>
                  <a:lnTo>
                    <a:pt x="289" y="150"/>
                  </a:lnTo>
                  <a:lnTo>
                    <a:pt x="289" y="150"/>
                  </a:lnTo>
                  <a:lnTo>
                    <a:pt x="294" y="151"/>
                  </a:lnTo>
                  <a:lnTo>
                    <a:pt x="290" y="148"/>
                  </a:lnTo>
                  <a:lnTo>
                    <a:pt x="290" y="148"/>
                  </a:lnTo>
                  <a:lnTo>
                    <a:pt x="294" y="148"/>
                  </a:lnTo>
                  <a:lnTo>
                    <a:pt x="290" y="146"/>
                  </a:lnTo>
                  <a:lnTo>
                    <a:pt x="290" y="145"/>
                  </a:lnTo>
                  <a:lnTo>
                    <a:pt x="289" y="100"/>
                  </a:lnTo>
                  <a:lnTo>
                    <a:pt x="287" y="97"/>
                  </a:lnTo>
                  <a:lnTo>
                    <a:pt x="289" y="94"/>
                  </a:lnTo>
                  <a:lnTo>
                    <a:pt x="286" y="97"/>
                  </a:lnTo>
                  <a:lnTo>
                    <a:pt x="282" y="95"/>
                  </a:lnTo>
                  <a:lnTo>
                    <a:pt x="281" y="95"/>
                  </a:lnTo>
                  <a:lnTo>
                    <a:pt x="69" y="95"/>
                  </a:lnTo>
                  <a:lnTo>
                    <a:pt x="67" y="92"/>
                  </a:lnTo>
                  <a:lnTo>
                    <a:pt x="67" y="95"/>
                  </a:lnTo>
                  <a:lnTo>
                    <a:pt x="65" y="92"/>
                  </a:lnTo>
                  <a:lnTo>
                    <a:pt x="65" y="95"/>
                  </a:lnTo>
                  <a:lnTo>
                    <a:pt x="64" y="92"/>
                  </a:lnTo>
                  <a:lnTo>
                    <a:pt x="65" y="97"/>
                  </a:lnTo>
                  <a:lnTo>
                    <a:pt x="62" y="92"/>
                  </a:lnTo>
                  <a:lnTo>
                    <a:pt x="64" y="97"/>
                  </a:lnTo>
                  <a:lnTo>
                    <a:pt x="62" y="94"/>
                  </a:lnTo>
                  <a:lnTo>
                    <a:pt x="64" y="97"/>
                  </a:lnTo>
                  <a:lnTo>
                    <a:pt x="62" y="99"/>
                  </a:lnTo>
                  <a:lnTo>
                    <a:pt x="59" y="95"/>
                  </a:lnTo>
                  <a:lnTo>
                    <a:pt x="62" y="99"/>
                  </a:lnTo>
                  <a:lnTo>
                    <a:pt x="62" y="100"/>
                  </a:lnTo>
                  <a:lnTo>
                    <a:pt x="57" y="99"/>
                  </a:lnTo>
                  <a:lnTo>
                    <a:pt x="60" y="100"/>
                  </a:lnTo>
                  <a:lnTo>
                    <a:pt x="60" y="104"/>
                  </a:lnTo>
                  <a:lnTo>
                    <a:pt x="60" y="146"/>
                  </a:lnTo>
                  <a:lnTo>
                    <a:pt x="57" y="148"/>
                  </a:lnTo>
                  <a:lnTo>
                    <a:pt x="60" y="148"/>
                  </a:lnTo>
                  <a:lnTo>
                    <a:pt x="60" y="148"/>
                  </a:lnTo>
                  <a:lnTo>
                    <a:pt x="57" y="151"/>
                  </a:lnTo>
                  <a:lnTo>
                    <a:pt x="62" y="150"/>
                  </a:lnTo>
                  <a:lnTo>
                    <a:pt x="62" y="150"/>
                  </a:lnTo>
                  <a:lnTo>
                    <a:pt x="59" y="153"/>
                  </a:lnTo>
                  <a:lnTo>
                    <a:pt x="62" y="151"/>
                  </a:lnTo>
                  <a:lnTo>
                    <a:pt x="64" y="151"/>
                  </a:lnTo>
                  <a:lnTo>
                    <a:pt x="62" y="156"/>
                  </a:lnTo>
                  <a:lnTo>
                    <a:pt x="65" y="153"/>
                  </a:lnTo>
                  <a:lnTo>
                    <a:pt x="62" y="156"/>
                  </a:lnTo>
                  <a:lnTo>
                    <a:pt x="65" y="153"/>
                  </a:lnTo>
                  <a:lnTo>
                    <a:pt x="64" y="156"/>
                  </a:lnTo>
                  <a:lnTo>
                    <a:pt x="65" y="153"/>
                  </a:lnTo>
                  <a:lnTo>
                    <a:pt x="65" y="158"/>
                  </a:lnTo>
                  <a:lnTo>
                    <a:pt x="67" y="153"/>
                  </a:lnTo>
                  <a:close/>
                  <a:moveTo>
                    <a:pt x="254" y="141"/>
                  </a:moveTo>
                  <a:lnTo>
                    <a:pt x="248" y="140"/>
                  </a:lnTo>
                  <a:lnTo>
                    <a:pt x="249" y="137"/>
                  </a:lnTo>
                  <a:lnTo>
                    <a:pt x="248" y="140"/>
                  </a:lnTo>
                  <a:lnTo>
                    <a:pt x="246" y="140"/>
                  </a:lnTo>
                  <a:lnTo>
                    <a:pt x="248" y="135"/>
                  </a:lnTo>
                  <a:lnTo>
                    <a:pt x="244" y="138"/>
                  </a:lnTo>
                  <a:lnTo>
                    <a:pt x="241" y="135"/>
                  </a:lnTo>
                  <a:lnTo>
                    <a:pt x="244" y="133"/>
                  </a:lnTo>
                  <a:lnTo>
                    <a:pt x="241" y="135"/>
                  </a:lnTo>
                  <a:lnTo>
                    <a:pt x="238" y="128"/>
                  </a:lnTo>
                  <a:lnTo>
                    <a:pt x="238" y="125"/>
                  </a:lnTo>
                  <a:lnTo>
                    <a:pt x="240" y="118"/>
                  </a:lnTo>
                  <a:lnTo>
                    <a:pt x="243" y="120"/>
                  </a:lnTo>
                  <a:lnTo>
                    <a:pt x="240" y="118"/>
                  </a:lnTo>
                  <a:lnTo>
                    <a:pt x="241" y="115"/>
                  </a:lnTo>
                  <a:lnTo>
                    <a:pt x="244" y="118"/>
                  </a:lnTo>
                  <a:lnTo>
                    <a:pt x="241" y="115"/>
                  </a:lnTo>
                  <a:lnTo>
                    <a:pt x="243" y="115"/>
                  </a:lnTo>
                  <a:lnTo>
                    <a:pt x="246" y="117"/>
                  </a:lnTo>
                  <a:lnTo>
                    <a:pt x="243" y="114"/>
                  </a:lnTo>
                  <a:lnTo>
                    <a:pt x="246" y="112"/>
                  </a:lnTo>
                  <a:lnTo>
                    <a:pt x="248" y="115"/>
                  </a:lnTo>
                  <a:lnTo>
                    <a:pt x="246" y="112"/>
                  </a:lnTo>
                  <a:lnTo>
                    <a:pt x="251" y="110"/>
                  </a:lnTo>
                  <a:lnTo>
                    <a:pt x="253" y="114"/>
                  </a:lnTo>
                  <a:lnTo>
                    <a:pt x="251" y="110"/>
                  </a:lnTo>
                  <a:lnTo>
                    <a:pt x="254" y="110"/>
                  </a:lnTo>
                  <a:lnTo>
                    <a:pt x="261" y="112"/>
                  </a:lnTo>
                  <a:lnTo>
                    <a:pt x="264" y="114"/>
                  </a:lnTo>
                  <a:lnTo>
                    <a:pt x="261" y="117"/>
                  </a:lnTo>
                  <a:lnTo>
                    <a:pt x="264" y="114"/>
                  </a:lnTo>
                  <a:lnTo>
                    <a:pt x="266" y="117"/>
                  </a:lnTo>
                  <a:lnTo>
                    <a:pt x="264" y="118"/>
                  </a:lnTo>
                  <a:lnTo>
                    <a:pt x="267" y="117"/>
                  </a:lnTo>
                  <a:lnTo>
                    <a:pt x="269" y="122"/>
                  </a:lnTo>
                  <a:lnTo>
                    <a:pt x="266" y="123"/>
                  </a:lnTo>
                  <a:lnTo>
                    <a:pt x="269" y="122"/>
                  </a:lnTo>
                  <a:lnTo>
                    <a:pt x="269" y="125"/>
                  </a:lnTo>
                  <a:lnTo>
                    <a:pt x="267" y="133"/>
                  </a:lnTo>
                  <a:lnTo>
                    <a:pt x="264" y="132"/>
                  </a:lnTo>
                  <a:lnTo>
                    <a:pt x="267" y="133"/>
                  </a:lnTo>
                  <a:lnTo>
                    <a:pt x="266" y="137"/>
                  </a:lnTo>
                  <a:lnTo>
                    <a:pt x="263" y="138"/>
                  </a:lnTo>
                  <a:lnTo>
                    <a:pt x="261" y="135"/>
                  </a:lnTo>
                  <a:lnTo>
                    <a:pt x="263" y="140"/>
                  </a:lnTo>
                  <a:lnTo>
                    <a:pt x="256" y="141"/>
                  </a:lnTo>
                  <a:lnTo>
                    <a:pt x="254" y="141"/>
                  </a:lnTo>
                  <a:close/>
                  <a:moveTo>
                    <a:pt x="254" y="133"/>
                  </a:moveTo>
                  <a:lnTo>
                    <a:pt x="254" y="137"/>
                  </a:lnTo>
                  <a:lnTo>
                    <a:pt x="254" y="133"/>
                  </a:lnTo>
                  <a:lnTo>
                    <a:pt x="256" y="137"/>
                  </a:lnTo>
                  <a:lnTo>
                    <a:pt x="256" y="133"/>
                  </a:lnTo>
                  <a:lnTo>
                    <a:pt x="258" y="137"/>
                  </a:lnTo>
                  <a:lnTo>
                    <a:pt x="256" y="132"/>
                  </a:lnTo>
                  <a:lnTo>
                    <a:pt x="259" y="137"/>
                  </a:lnTo>
                  <a:lnTo>
                    <a:pt x="258" y="132"/>
                  </a:lnTo>
                  <a:lnTo>
                    <a:pt x="258" y="132"/>
                  </a:lnTo>
                  <a:lnTo>
                    <a:pt x="261" y="135"/>
                  </a:lnTo>
                  <a:lnTo>
                    <a:pt x="259" y="132"/>
                  </a:lnTo>
                  <a:lnTo>
                    <a:pt x="263" y="133"/>
                  </a:lnTo>
                  <a:lnTo>
                    <a:pt x="259" y="130"/>
                  </a:lnTo>
                  <a:lnTo>
                    <a:pt x="261" y="127"/>
                  </a:lnTo>
                  <a:lnTo>
                    <a:pt x="266" y="127"/>
                  </a:lnTo>
                  <a:lnTo>
                    <a:pt x="261" y="127"/>
                  </a:lnTo>
                  <a:lnTo>
                    <a:pt x="266" y="127"/>
                  </a:lnTo>
                  <a:lnTo>
                    <a:pt x="261" y="125"/>
                  </a:lnTo>
                  <a:lnTo>
                    <a:pt x="261" y="125"/>
                  </a:lnTo>
                  <a:lnTo>
                    <a:pt x="266" y="123"/>
                  </a:lnTo>
                  <a:lnTo>
                    <a:pt x="261" y="123"/>
                  </a:lnTo>
                  <a:lnTo>
                    <a:pt x="261" y="123"/>
                  </a:lnTo>
                  <a:lnTo>
                    <a:pt x="264" y="120"/>
                  </a:lnTo>
                  <a:lnTo>
                    <a:pt x="261" y="122"/>
                  </a:lnTo>
                  <a:lnTo>
                    <a:pt x="259" y="120"/>
                  </a:lnTo>
                  <a:lnTo>
                    <a:pt x="263" y="118"/>
                  </a:lnTo>
                  <a:lnTo>
                    <a:pt x="259" y="120"/>
                  </a:lnTo>
                  <a:lnTo>
                    <a:pt x="261" y="117"/>
                  </a:lnTo>
                  <a:lnTo>
                    <a:pt x="258" y="120"/>
                  </a:lnTo>
                  <a:lnTo>
                    <a:pt x="258" y="118"/>
                  </a:lnTo>
                  <a:lnTo>
                    <a:pt x="259" y="117"/>
                  </a:lnTo>
                  <a:lnTo>
                    <a:pt x="261" y="115"/>
                  </a:lnTo>
                  <a:lnTo>
                    <a:pt x="258" y="118"/>
                  </a:lnTo>
                  <a:lnTo>
                    <a:pt x="259" y="115"/>
                  </a:lnTo>
                  <a:lnTo>
                    <a:pt x="256" y="118"/>
                  </a:lnTo>
                  <a:lnTo>
                    <a:pt x="258" y="115"/>
                  </a:lnTo>
                  <a:lnTo>
                    <a:pt x="256" y="118"/>
                  </a:lnTo>
                  <a:lnTo>
                    <a:pt x="256" y="114"/>
                  </a:lnTo>
                  <a:lnTo>
                    <a:pt x="254" y="118"/>
                  </a:lnTo>
                  <a:lnTo>
                    <a:pt x="253" y="118"/>
                  </a:lnTo>
                  <a:lnTo>
                    <a:pt x="253" y="118"/>
                  </a:lnTo>
                  <a:lnTo>
                    <a:pt x="251" y="114"/>
                  </a:lnTo>
                  <a:lnTo>
                    <a:pt x="251" y="118"/>
                  </a:lnTo>
                  <a:lnTo>
                    <a:pt x="249" y="115"/>
                  </a:lnTo>
                  <a:lnTo>
                    <a:pt x="249" y="117"/>
                  </a:lnTo>
                  <a:lnTo>
                    <a:pt x="251" y="118"/>
                  </a:lnTo>
                  <a:lnTo>
                    <a:pt x="251" y="118"/>
                  </a:lnTo>
                  <a:lnTo>
                    <a:pt x="248" y="115"/>
                  </a:lnTo>
                  <a:lnTo>
                    <a:pt x="249" y="120"/>
                  </a:lnTo>
                  <a:lnTo>
                    <a:pt x="246" y="117"/>
                  </a:lnTo>
                  <a:lnTo>
                    <a:pt x="249" y="120"/>
                  </a:lnTo>
                  <a:lnTo>
                    <a:pt x="248" y="120"/>
                  </a:lnTo>
                  <a:lnTo>
                    <a:pt x="248" y="120"/>
                  </a:lnTo>
                  <a:lnTo>
                    <a:pt x="248" y="120"/>
                  </a:lnTo>
                  <a:lnTo>
                    <a:pt x="248" y="120"/>
                  </a:lnTo>
                  <a:lnTo>
                    <a:pt x="244" y="118"/>
                  </a:lnTo>
                  <a:lnTo>
                    <a:pt x="248" y="122"/>
                  </a:lnTo>
                  <a:lnTo>
                    <a:pt x="244" y="120"/>
                  </a:lnTo>
                  <a:lnTo>
                    <a:pt x="248" y="122"/>
                  </a:lnTo>
                  <a:lnTo>
                    <a:pt x="246" y="123"/>
                  </a:lnTo>
                  <a:lnTo>
                    <a:pt x="243" y="122"/>
                  </a:lnTo>
                  <a:lnTo>
                    <a:pt x="246" y="123"/>
                  </a:lnTo>
                  <a:lnTo>
                    <a:pt x="243" y="123"/>
                  </a:lnTo>
                  <a:lnTo>
                    <a:pt x="246" y="125"/>
                  </a:lnTo>
                  <a:lnTo>
                    <a:pt x="243" y="125"/>
                  </a:lnTo>
                  <a:lnTo>
                    <a:pt x="246" y="125"/>
                  </a:lnTo>
                  <a:lnTo>
                    <a:pt x="243" y="125"/>
                  </a:lnTo>
                  <a:lnTo>
                    <a:pt x="246" y="127"/>
                  </a:lnTo>
                  <a:lnTo>
                    <a:pt x="243" y="127"/>
                  </a:lnTo>
                  <a:lnTo>
                    <a:pt x="246" y="127"/>
                  </a:lnTo>
                  <a:lnTo>
                    <a:pt x="243" y="128"/>
                  </a:lnTo>
                  <a:lnTo>
                    <a:pt x="246" y="128"/>
                  </a:lnTo>
                  <a:lnTo>
                    <a:pt x="243" y="130"/>
                  </a:lnTo>
                  <a:lnTo>
                    <a:pt x="248" y="128"/>
                  </a:lnTo>
                  <a:lnTo>
                    <a:pt x="248" y="130"/>
                  </a:lnTo>
                  <a:lnTo>
                    <a:pt x="244" y="132"/>
                  </a:lnTo>
                  <a:lnTo>
                    <a:pt x="248" y="130"/>
                  </a:lnTo>
                  <a:lnTo>
                    <a:pt x="249" y="132"/>
                  </a:lnTo>
                  <a:lnTo>
                    <a:pt x="246" y="135"/>
                  </a:lnTo>
                  <a:lnTo>
                    <a:pt x="249" y="132"/>
                  </a:lnTo>
                  <a:lnTo>
                    <a:pt x="251" y="132"/>
                  </a:lnTo>
                  <a:lnTo>
                    <a:pt x="249" y="135"/>
                  </a:lnTo>
                  <a:lnTo>
                    <a:pt x="249" y="137"/>
                  </a:lnTo>
                  <a:lnTo>
                    <a:pt x="251" y="132"/>
                  </a:lnTo>
                  <a:lnTo>
                    <a:pt x="251" y="133"/>
                  </a:lnTo>
                  <a:lnTo>
                    <a:pt x="251" y="137"/>
                  </a:lnTo>
                  <a:lnTo>
                    <a:pt x="253" y="133"/>
                  </a:lnTo>
                  <a:lnTo>
                    <a:pt x="253" y="137"/>
                  </a:lnTo>
                  <a:lnTo>
                    <a:pt x="253" y="133"/>
                  </a:lnTo>
                  <a:lnTo>
                    <a:pt x="254" y="133"/>
                  </a:lnTo>
                  <a:close/>
                </a:path>
              </a:pathLst>
            </a:custGeom>
            <a:solidFill>
              <a:srgbClr val="231815"/>
            </a:solidFill>
            <a:ln w="9525">
              <a:noFill/>
              <a:round/>
              <a:headEnd/>
              <a:tailEnd/>
            </a:ln>
          </p:spPr>
          <p:txBody>
            <a:bodyPr vert="horz" wrap="square" lIns="68562" tIns="34281" rIns="68562" bIns="34281" numCol="1" anchor="t" anchorCtr="0" compatLnSpc="1">
              <a:prstTxWarp prst="textNoShape">
                <a:avLst/>
              </a:prstTxWarp>
            </a:bodyPr>
            <a:lstStyle/>
            <a:p>
              <a:pPr defTabSz="914478">
                <a:defRPr/>
              </a:pPr>
              <a:endParaRPr lang="zh-CN" altLang="en-US" sz="1012" kern="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01" name="Freeform 882">
              <a:extLst>
                <a:ext uri="{FF2B5EF4-FFF2-40B4-BE49-F238E27FC236}">
                  <a16:creationId xmlns:a16="http://schemas.microsoft.com/office/drawing/2014/main" id="{79703B85-2FC5-F5A2-31A5-3667AA7C6643}"/>
                </a:ext>
              </a:extLst>
            </p:cNvPr>
            <p:cNvSpPr>
              <a:spLocks noEditPoints="1"/>
            </p:cNvSpPr>
            <p:nvPr/>
          </p:nvSpPr>
          <p:spPr bwMode="auto">
            <a:xfrm>
              <a:off x="8751288" y="4611442"/>
              <a:ext cx="320178" cy="453464"/>
            </a:xfrm>
            <a:custGeom>
              <a:avLst/>
              <a:gdLst/>
              <a:ahLst/>
              <a:cxnLst>
                <a:cxn ang="0">
                  <a:pos x="6" y="12"/>
                </a:cxn>
                <a:cxn ang="0">
                  <a:pos x="351" y="31"/>
                </a:cxn>
                <a:cxn ang="0">
                  <a:pos x="10" y="22"/>
                </a:cxn>
                <a:cxn ang="0">
                  <a:pos x="341" y="605"/>
                </a:cxn>
                <a:cxn ang="0">
                  <a:pos x="31" y="626"/>
                </a:cxn>
                <a:cxn ang="0">
                  <a:pos x="203" y="544"/>
                </a:cxn>
                <a:cxn ang="0">
                  <a:pos x="213" y="450"/>
                </a:cxn>
                <a:cxn ang="0">
                  <a:pos x="335" y="508"/>
                </a:cxn>
                <a:cxn ang="0">
                  <a:pos x="430" y="575"/>
                </a:cxn>
                <a:cxn ang="0">
                  <a:pos x="328" y="582"/>
                </a:cxn>
                <a:cxn ang="0">
                  <a:pos x="432" y="565"/>
                </a:cxn>
                <a:cxn ang="0">
                  <a:pos x="327" y="500"/>
                </a:cxn>
                <a:cxn ang="0">
                  <a:pos x="217" y="457"/>
                </a:cxn>
                <a:cxn ang="0">
                  <a:pos x="312" y="536"/>
                </a:cxn>
                <a:cxn ang="0">
                  <a:pos x="203" y="565"/>
                </a:cxn>
                <a:cxn ang="0">
                  <a:pos x="200" y="426"/>
                </a:cxn>
                <a:cxn ang="0">
                  <a:pos x="437" y="431"/>
                </a:cxn>
                <a:cxn ang="0">
                  <a:pos x="428" y="426"/>
                </a:cxn>
                <a:cxn ang="0">
                  <a:pos x="208" y="399"/>
                </a:cxn>
                <a:cxn ang="0">
                  <a:pos x="208" y="322"/>
                </a:cxn>
                <a:cxn ang="0">
                  <a:pos x="419" y="378"/>
                </a:cxn>
                <a:cxn ang="0">
                  <a:pos x="215" y="329"/>
                </a:cxn>
                <a:cxn ang="0">
                  <a:pos x="54" y="248"/>
                </a:cxn>
                <a:cxn ang="0">
                  <a:pos x="289" y="187"/>
                </a:cxn>
                <a:cxn ang="0">
                  <a:pos x="292" y="253"/>
                </a:cxn>
                <a:cxn ang="0">
                  <a:pos x="284" y="247"/>
                </a:cxn>
                <a:cxn ang="0">
                  <a:pos x="290" y="196"/>
                </a:cxn>
                <a:cxn ang="0">
                  <a:pos x="64" y="187"/>
                </a:cxn>
                <a:cxn ang="0">
                  <a:pos x="60" y="199"/>
                </a:cxn>
                <a:cxn ang="0">
                  <a:pos x="64" y="252"/>
                </a:cxn>
                <a:cxn ang="0">
                  <a:pos x="238" y="220"/>
                </a:cxn>
                <a:cxn ang="0">
                  <a:pos x="254" y="202"/>
                </a:cxn>
                <a:cxn ang="0">
                  <a:pos x="267" y="212"/>
                </a:cxn>
                <a:cxn ang="0">
                  <a:pos x="259" y="233"/>
                </a:cxn>
                <a:cxn ang="0">
                  <a:pos x="259" y="229"/>
                </a:cxn>
                <a:cxn ang="0">
                  <a:pos x="261" y="217"/>
                </a:cxn>
                <a:cxn ang="0">
                  <a:pos x="263" y="210"/>
                </a:cxn>
                <a:cxn ang="0">
                  <a:pos x="254" y="212"/>
                </a:cxn>
                <a:cxn ang="0">
                  <a:pos x="244" y="212"/>
                </a:cxn>
                <a:cxn ang="0">
                  <a:pos x="243" y="222"/>
                </a:cxn>
                <a:cxn ang="0">
                  <a:pos x="249" y="225"/>
                </a:cxn>
                <a:cxn ang="0">
                  <a:pos x="65" y="161"/>
                </a:cxn>
                <a:cxn ang="0">
                  <a:pos x="60" y="94"/>
                </a:cxn>
                <a:cxn ang="0">
                  <a:pos x="299" y="104"/>
                </a:cxn>
                <a:cxn ang="0">
                  <a:pos x="286" y="161"/>
                </a:cxn>
                <a:cxn ang="0">
                  <a:pos x="287" y="151"/>
                </a:cxn>
                <a:cxn ang="0">
                  <a:pos x="286" y="97"/>
                </a:cxn>
                <a:cxn ang="0">
                  <a:pos x="62" y="94"/>
                </a:cxn>
                <a:cxn ang="0">
                  <a:pos x="60" y="148"/>
                </a:cxn>
                <a:cxn ang="0">
                  <a:pos x="65" y="153"/>
                </a:cxn>
                <a:cxn ang="0">
                  <a:pos x="241" y="135"/>
                </a:cxn>
                <a:cxn ang="0">
                  <a:pos x="246" y="112"/>
                </a:cxn>
                <a:cxn ang="0">
                  <a:pos x="264" y="118"/>
                </a:cxn>
                <a:cxn ang="0">
                  <a:pos x="263" y="140"/>
                </a:cxn>
                <a:cxn ang="0">
                  <a:pos x="258" y="132"/>
                </a:cxn>
                <a:cxn ang="0">
                  <a:pos x="261" y="123"/>
                </a:cxn>
                <a:cxn ang="0">
                  <a:pos x="258" y="118"/>
                </a:cxn>
                <a:cxn ang="0">
                  <a:pos x="249" y="117"/>
                </a:cxn>
                <a:cxn ang="0">
                  <a:pos x="248" y="122"/>
                </a:cxn>
                <a:cxn ang="0">
                  <a:pos x="243" y="127"/>
                </a:cxn>
                <a:cxn ang="0">
                  <a:pos x="251" y="132"/>
                </a:cxn>
              </a:cxnLst>
              <a:rect l="0" t="0" r="r" b="b"/>
              <a:pathLst>
                <a:path w="442" h="626">
                  <a:moveTo>
                    <a:pt x="31" y="626"/>
                  </a:moveTo>
                  <a:lnTo>
                    <a:pt x="24" y="626"/>
                  </a:lnTo>
                  <a:lnTo>
                    <a:pt x="16" y="625"/>
                  </a:lnTo>
                  <a:lnTo>
                    <a:pt x="11" y="620"/>
                  </a:lnTo>
                  <a:lnTo>
                    <a:pt x="5" y="613"/>
                  </a:lnTo>
                  <a:lnTo>
                    <a:pt x="1" y="606"/>
                  </a:lnTo>
                  <a:lnTo>
                    <a:pt x="0" y="600"/>
                  </a:lnTo>
                  <a:lnTo>
                    <a:pt x="0" y="597"/>
                  </a:lnTo>
                  <a:lnTo>
                    <a:pt x="0" y="31"/>
                  </a:lnTo>
                  <a:lnTo>
                    <a:pt x="0" y="25"/>
                  </a:lnTo>
                  <a:lnTo>
                    <a:pt x="1" y="18"/>
                  </a:lnTo>
                  <a:lnTo>
                    <a:pt x="6" y="12"/>
                  </a:lnTo>
                  <a:lnTo>
                    <a:pt x="13" y="5"/>
                  </a:lnTo>
                  <a:lnTo>
                    <a:pt x="19" y="2"/>
                  </a:lnTo>
                  <a:lnTo>
                    <a:pt x="26" y="0"/>
                  </a:lnTo>
                  <a:lnTo>
                    <a:pt x="29" y="0"/>
                  </a:lnTo>
                  <a:lnTo>
                    <a:pt x="320" y="0"/>
                  </a:lnTo>
                  <a:lnTo>
                    <a:pt x="327" y="0"/>
                  </a:lnTo>
                  <a:lnTo>
                    <a:pt x="333" y="2"/>
                  </a:lnTo>
                  <a:lnTo>
                    <a:pt x="340" y="7"/>
                  </a:lnTo>
                  <a:lnTo>
                    <a:pt x="346" y="13"/>
                  </a:lnTo>
                  <a:lnTo>
                    <a:pt x="350" y="22"/>
                  </a:lnTo>
                  <a:lnTo>
                    <a:pt x="351" y="28"/>
                  </a:lnTo>
                  <a:lnTo>
                    <a:pt x="351" y="31"/>
                  </a:lnTo>
                  <a:lnTo>
                    <a:pt x="351" y="311"/>
                  </a:lnTo>
                  <a:lnTo>
                    <a:pt x="343" y="311"/>
                  </a:lnTo>
                  <a:lnTo>
                    <a:pt x="343" y="28"/>
                  </a:lnTo>
                  <a:lnTo>
                    <a:pt x="341" y="22"/>
                  </a:lnTo>
                  <a:lnTo>
                    <a:pt x="336" y="13"/>
                  </a:lnTo>
                  <a:lnTo>
                    <a:pt x="330" y="10"/>
                  </a:lnTo>
                  <a:lnTo>
                    <a:pt x="323" y="8"/>
                  </a:lnTo>
                  <a:lnTo>
                    <a:pt x="320" y="8"/>
                  </a:lnTo>
                  <a:lnTo>
                    <a:pt x="26" y="8"/>
                  </a:lnTo>
                  <a:lnTo>
                    <a:pt x="19" y="12"/>
                  </a:lnTo>
                  <a:lnTo>
                    <a:pt x="13" y="15"/>
                  </a:lnTo>
                  <a:lnTo>
                    <a:pt x="10" y="22"/>
                  </a:lnTo>
                  <a:lnTo>
                    <a:pt x="8" y="28"/>
                  </a:lnTo>
                  <a:lnTo>
                    <a:pt x="8" y="31"/>
                  </a:lnTo>
                  <a:lnTo>
                    <a:pt x="8" y="597"/>
                  </a:lnTo>
                  <a:lnTo>
                    <a:pt x="10" y="605"/>
                  </a:lnTo>
                  <a:lnTo>
                    <a:pt x="13" y="611"/>
                  </a:lnTo>
                  <a:lnTo>
                    <a:pt x="19" y="616"/>
                  </a:lnTo>
                  <a:lnTo>
                    <a:pt x="28" y="618"/>
                  </a:lnTo>
                  <a:lnTo>
                    <a:pt x="31" y="618"/>
                  </a:lnTo>
                  <a:lnTo>
                    <a:pt x="323" y="618"/>
                  </a:lnTo>
                  <a:lnTo>
                    <a:pt x="332" y="616"/>
                  </a:lnTo>
                  <a:lnTo>
                    <a:pt x="338" y="611"/>
                  </a:lnTo>
                  <a:lnTo>
                    <a:pt x="341" y="605"/>
                  </a:lnTo>
                  <a:lnTo>
                    <a:pt x="343" y="595"/>
                  </a:lnTo>
                  <a:lnTo>
                    <a:pt x="343" y="588"/>
                  </a:lnTo>
                  <a:lnTo>
                    <a:pt x="343" y="588"/>
                  </a:lnTo>
                  <a:lnTo>
                    <a:pt x="351" y="579"/>
                  </a:lnTo>
                  <a:lnTo>
                    <a:pt x="351" y="602"/>
                  </a:lnTo>
                  <a:lnTo>
                    <a:pt x="350" y="608"/>
                  </a:lnTo>
                  <a:lnTo>
                    <a:pt x="345" y="615"/>
                  </a:lnTo>
                  <a:lnTo>
                    <a:pt x="341" y="620"/>
                  </a:lnTo>
                  <a:lnTo>
                    <a:pt x="335" y="625"/>
                  </a:lnTo>
                  <a:lnTo>
                    <a:pt x="327" y="626"/>
                  </a:lnTo>
                  <a:lnTo>
                    <a:pt x="320" y="626"/>
                  </a:lnTo>
                  <a:lnTo>
                    <a:pt x="31" y="626"/>
                  </a:lnTo>
                  <a:close/>
                  <a:moveTo>
                    <a:pt x="318" y="593"/>
                  </a:moveTo>
                  <a:lnTo>
                    <a:pt x="309" y="592"/>
                  </a:lnTo>
                  <a:lnTo>
                    <a:pt x="299" y="587"/>
                  </a:lnTo>
                  <a:lnTo>
                    <a:pt x="292" y="580"/>
                  </a:lnTo>
                  <a:lnTo>
                    <a:pt x="289" y="575"/>
                  </a:lnTo>
                  <a:lnTo>
                    <a:pt x="202" y="574"/>
                  </a:lnTo>
                  <a:lnTo>
                    <a:pt x="197" y="570"/>
                  </a:lnTo>
                  <a:lnTo>
                    <a:pt x="197" y="567"/>
                  </a:lnTo>
                  <a:lnTo>
                    <a:pt x="197" y="565"/>
                  </a:lnTo>
                  <a:lnTo>
                    <a:pt x="197" y="549"/>
                  </a:lnTo>
                  <a:lnTo>
                    <a:pt x="200" y="546"/>
                  </a:lnTo>
                  <a:lnTo>
                    <a:pt x="203" y="544"/>
                  </a:lnTo>
                  <a:lnTo>
                    <a:pt x="207" y="544"/>
                  </a:lnTo>
                  <a:lnTo>
                    <a:pt x="289" y="544"/>
                  </a:lnTo>
                  <a:lnTo>
                    <a:pt x="295" y="536"/>
                  </a:lnTo>
                  <a:lnTo>
                    <a:pt x="302" y="529"/>
                  </a:lnTo>
                  <a:lnTo>
                    <a:pt x="302" y="508"/>
                  </a:lnTo>
                  <a:lnTo>
                    <a:pt x="212" y="506"/>
                  </a:lnTo>
                  <a:lnTo>
                    <a:pt x="205" y="503"/>
                  </a:lnTo>
                  <a:lnTo>
                    <a:pt x="202" y="498"/>
                  </a:lnTo>
                  <a:lnTo>
                    <a:pt x="200" y="491"/>
                  </a:lnTo>
                  <a:lnTo>
                    <a:pt x="200" y="460"/>
                  </a:lnTo>
                  <a:lnTo>
                    <a:pt x="205" y="454"/>
                  </a:lnTo>
                  <a:lnTo>
                    <a:pt x="213" y="450"/>
                  </a:lnTo>
                  <a:lnTo>
                    <a:pt x="221" y="449"/>
                  </a:lnTo>
                  <a:lnTo>
                    <a:pt x="415" y="449"/>
                  </a:lnTo>
                  <a:lnTo>
                    <a:pt x="420" y="449"/>
                  </a:lnTo>
                  <a:lnTo>
                    <a:pt x="430" y="454"/>
                  </a:lnTo>
                  <a:lnTo>
                    <a:pt x="435" y="459"/>
                  </a:lnTo>
                  <a:lnTo>
                    <a:pt x="437" y="465"/>
                  </a:lnTo>
                  <a:lnTo>
                    <a:pt x="437" y="491"/>
                  </a:lnTo>
                  <a:lnTo>
                    <a:pt x="435" y="498"/>
                  </a:lnTo>
                  <a:lnTo>
                    <a:pt x="432" y="503"/>
                  </a:lnTo>
                  <a:lnTo>
                    <a:pt x="425" y="506"/>
                  </a:lnTo>
                  <a:lnTo>
                    <a:pt x="415" y="508"/>
                  </a:lnTo>
                  <a:lnTo>
                    <a:pt x="335" y="508"/>
                  </a:lnTo>
                  <a:lnTo>
                    <a:pt x="335" y="531"/>
                  </a:lnTo>
                  <a:lnTo>
                    <a:pt x="341" y="536"/>
                  </a:lnTo>
                  <a:lnTo>
                    <a:pt x="346" y="541"/>
                  </a:lnTo>
                  <a:lnTo>
                    <a:pt x="348" y="544"/>
                  </a:lnTo>
                  <a:lnTo>
                    <a:pt x="433" y="544"/>
                  </a:lnTo>
                  <a:lnTo>
                    <a:pt x="437" y="546"/>
                  </a:lnTo>
                  <a:lnTo>
                    <a:pt x="440" y="549"/>
                  </a:lnTo>
                  <a:lnTo>
                    <a:pt x="442" y="554"/>
                  </a:lnTo>
                  <a:lnTo>
                    <a:pt x="440" y="569"/>
                  </a:lnTo>
                  <a:lnTo>
                    <a:pt x="438" y="572"/>
                  </a:lnTo>
                  <a:lnTo>
                    <a:pt x="435" y="575"/>
                  </a:lnTo>
                  <a:lnTo>
                    <a:pt x="430" y="575"/>
                  </a:lnTo>
                  <a:lnTo>
                    <a:pt x="348" y="575"/>
                  </a:lnTo>
                  <a:lnTo>
                    <a:pt x="341" y="583"/>
                  </a:lnTo>
                  <a:lnTo>
                    <a:pt x="335" y="588"/>
                  </a:lnTo>
                  <a:lnTo>
                    <a:pt x="325" y="592"/>
                  </a:lnTo>
                  <a:lnTo>
                    <a:pt x="318" y="593"/>
                  </a:lnTo>
                  <a:close/>
                  <a:moveTo>
                    <a:pt x="207" y="567"/>
                  </a:moveTo>
                  <a:lnTo>
                    <a:pt x="294" y="567"/>
                  </a:lnTo>
                  <a:lnTo>
                    <a:pt x="302" y="579"/>
                  </a:lnTo>
                  <a:lnTo>
                    <a:pt x="309" y="582"/>
                  </a:lnTo>
                  <a:lnTo>
                    <a:pt x="317" y="585"/>
                  </a:lnTo>
                  <a:lnTo>
                    <a:pt x="318" y="585"/>
                  </a:lnTo>
                  <a:lnTo>
                    <a:pt x="328" y="582"/>
                  </a:lnTo>
                  <a:lnTo>
                    <a:pt x="336" y="577"/>
                  </a:lnTo>
                  <a:lnTo>
                    <a:pt x="341" y="570"/>
                  </a:lnTo>
                  <a:lnTo>
                    <a:pt x="343" y="567"/>
                  </a:lnTo>
                  <a:lnTo>
                    <a:pt x="430" y="567"/>
                  </a:lnTo>
                  <a:lnTo>
                    <a:pt x="432" y="570"/>
                  </a:lnTo>
                  <a:lnTo>
                    <a:pt x="432" y="567"/>
                  </a:lnTo>
                  <a:lnTo>
                    <a:pt x="432" y="567"/>
                  </a:lnTo>
                  <a:lnTo>
                    <a:pt x="433" y="567"/>
                  </a:lnTo>
                  <a:lnTo>
                    <a:pt x="435" y="569"/>
                  </a:lnTo>
                  <a:lnTo>
                    <a:pt x="432" y="567"/>
                  </a:lnTo>
                  <a:lnTo>
                    <a:pt x="437" y="567"/>
                  </a:lnTo>
                  <a:lnTo>
                    <a:pt x="432" y="565"/>
                  </a:lnTo>
                  <a:lnTo>
                    <a:pt x="432" y="554"/>
                  </a:lnTo>
                  <a:lnTo>
                    <a:pt x="437" y="551"/>
                  </a:lnTo>
                  <a:lnTo>
                    <a:pt x="432" y="552"/>
                  </a:lnTo>
                  <a:lnTo>
                    <a:pt x="433" y="549"/>
                  </a:lnTo>
                  <a:lnTo>
                    <a:pt x="432" y="552"/>
                  </a:lnTo>
                  <a:lnTo>
                    <a:pt x="430" y="547"/>
                  </a:lnTo>
                  <a:lnTo>
                    <a:pt x="430" y="552"/>
                  </a:lnTo>
                  <a:lnTo>
                    <a:pt x="343" y="552"/>
                  </a:lnTo>
                  <a:lnTo>
                    <a:pt x="336" y="542"/>
                  </a:lnTo>
                  <a:lnTo>
                    <a:pt x="330" y="537"/>
                  </a:lnTo>
                  <a:lnTo>
                    <a:pt x="327" y="536"/>
                  </a:lnTo>
                  <a:lnTo>
                    <a:pt x="327" y="500"/>
                  </a:lnTo>
                  <a:lnTo>
                    <a:pt x="425" y="498"/>
                  </a:lnTo>
                  <a:lnTo>
                    <a:pt x="428" y="495"/>
                  </a:lnTo>
                  <a:lnTo>
                    <a:pt x="428" y="493"/>
                  </a:lnTo>
                  <a:lnTo>
                    <a:pt x="433" y="493"/>
                  </a:lnTo>
                  <a:lnTo>
                    <a:pt x="428" y="491"/>
                  </a:lnTo>
                  <a:lnTo>
                    <a:pt x="428" y="491"/>
                  </a:lnTo>
                  <a:lnTo>
                    <a:pt x="428" y="465"/>
                  </a:lnTo>
                  <a:lnTo>
                    <a:pt x="428" y="464"/>
                  </a:lnTo>
                  <a:lnTo>
                    <a:pt x="424" y="459"/>
                  </a:lnTo>
                  <a:lnTo>
                    <a:pt x="415" y="457"/>
                  </a:lnTo>
                  <a:lnTo>
                    <a:pt x="415" y="457"/>
                  </a:lnTo>
                  <a:lnTo>
                    <a:pt x="217" y="457"/>
                  </a:lnTo>
                  <a:lnTo>
                    <a:pt x="210" y="462"/>
                  </a:lnTo>
                  <a:lnTo>
                    <a:pt x="208" y="464"/>
                  </a:lnTo>
                  <a:lnTo>
                    <a:pt x="208" y="464"/>
                  </a:lnTo>
                  <a:lnTo>
                    <a:pt x="208" y="465"/>
                  </a:lnTo>
                  <a:lnTo>
                    <a:pt x="208" y="491"/>
                  </a:lnTo>
                  <a:lnTo>
                    <a:pt x="203" y="495"/>
                  </a:lnTo>
                  <a:lnTo>
                    <a:pt x="208" y="493"/>
                  </a:lnTo>
                  <a:lnTo>
                    <a:pt x="212" y="496"/>
                  </a:lnTo>
                  <a:lnTo>
                    <a:pt x="218" y="500"/>
                  </a:lnTo>
                  <a:lnTo>
                    <a:pt x="223" y="500"/>
                  </a:lnTo>
                  <a:lnTo>
                    <a:pt x="312" y="500"/>
                  </a:lnTo>
                  <a:lnTo>
                    <a:pt x="312" y="536"/>
                  </a:lnTo>
                  <a:lnTo>
                    <a:pt x="302" y="541"/>
                  </a:lnTo>
                  <a:lnTo>
                    <a:pt x="297" y="546"/>
                  </a:lnTo>
                  <a:lnTo>
                    <a:pt x="294" y="552"/>
                  </a:lnTo>
                  <a:lnTo>
                    <a:pt x="207" y="552"/>
                  </a:lnTo>
                  <a:lnTo>
                    <a:pt x="203" y="549"/>
                  </a:lnTo>
                  <a:lnTo>
                    <a:pt x="205" y="552"/>
                  </a:lnTo>
                  <a:lnTo>
                    <a:pt x="202" y="549"/>
                  </a:lnTo>
                  <a:lnTo>
                    <a:pt x="205" y="552"/>
                  </a:lnTo>
                  <a:lnTo>
                    <a:pt x="205" y="552"/>
                  </a:lnTo>
                  <a:lnTo>
                    <a:pt x="205" y="554"/>
                  </a:lnTo>
                  <a:lnTo>
                    <a:pt x="205" y="565"/>
                  </a:lnTo>
                  <a:lnTo>
                    <a:pt x="203" y="565"/>
                  </a:lnTo>
                  <a:lnTo>
                    <a:pt x="203" y="567"/>
                  </a:lnTo>
                  <a:lnTo>
                    <a:pt x="205" y="567"/>
                  </a:lnTo>
                  <a:lnTo>
                    <a:pt x="203" y="570"/>
                  </a:lnTo>
                  <a:lnTo>
                    <a:pt x="205" y="567"/>
                  </a:lnTo>
                  <a:lnTo>
                    <a:pt x="207" y="572"/>
                  </a:lnTo>
                  <a:lnTo>
                    <a:pt x="207" y="567"/>
                  </a:lnTo>
                  <a:close/>
                  <a:moveTo>
                    <a:pt x="221" y="444"/>
                  </a:moveTo>
                  <a:lnTo>
                    <a:pt x="213" y="442"/>
                  </a:lnTo>
                  <a:lnTo>
                    <a:pt x="207" y="439"/>
                  </a:lnTo>
                  <a:lnTo>
                    <a:pt x="202" y="434"/>
                  </a:lnTo>
                  <a:lnTo>
                    <a:pt x="200" y="429"/>
                  </a:lnTo>
                  <a:lnTo>
                    <a:pt x="200" y="426"/>
                  </a:lnTo>
                  <a:lnTo>
                    <a:pt x="200" y="394"/>
                  </a:lnTo>
                  <a:lnTo>
                    <a:pt x="203" y="391"/>
                  </a:lnTo>
                  <a:lnTo>
                    <a:pt x="210" y="386"/>
                  </a:lnTo>
                  <a:lnTo>
                    <a:pt x="220" y="383"/>
                  </a:lnTo>
                  <a:lnTo>
                    <a:pt x="221" y="383"/>
                  </a:lnTo>
                  <a:lnTo>
                    <a:pt x="419" y="383"/>
                  </a:lnTo>
                  <a:lnTo>
                    <a:pt x="427" y="386"/>
                  </a:lnTo>
                  <a:lnTo>
                    <a:pt x="433" y="391"/>
                  </a:lnTo>
                  <a:lnTo>
                    <a:pt x="437" y="396"/>
                  </a:lnTo>
                  <a:lnTo>
                    <a:pt x="437" y="401"/>
                  </a:lnTo>
                  <a:lnTo>
                    <a:pt x="437" y="426"/>
                  </a:lnTo>
                  <a:lnTo>
                    <a:pt x="437" y="431"/>
                  </a:lnTo>
                  <a:lnTo>
                    <a:pt x="433" y="436"/>
                  </a:lnTo>
                  <a:lnTo>
                    <a:pt x="427" y="441"/>
                  </a:lnTo>
                  <a:lnTo>
                    <a:pt x="419" y="444"/>
                  </a:lnTo>
                  <a:lnTo>
                    <a:pt x="415" y="444"/>
                  </a:lnTo>
                  <a:lnTo>
                    <a:pt x="221" y="444"/>
                  </a:lnTo>
                  <a:close/>
                  <a:moveTo>
                    <a:pt x="213" y="432"/>
                  </a:moveTo>
                  <a:lnTo>
                    <a:pt x="221" y="436"/>
                  </a:lnTo>
                  <a:lnTo>
                    <a:pt x="223" y="436"/>
                  </a:lnTo>
                  <a:lnTo>
                    <a:pt x="420" y="434"/>
                  </a:lnTo>
                  <a:lnTo>
                    <a:pt x="427" y="431"/>
                  </a:lnTo>
                  <a:lnTo>
                    <a:pt x="428" y="427"/>
                  </a:lnTo>
                  <a:lnTo>
                    <a:pt x="428" y="426"/>
                  </a:lnTo>
                  <a:lnTo>
                    <a:pt x="428" y="401"/>
                  </a:lnTo>
                  <a:lnTo>
                    <a:pt x="428" y="399"/>
                  </a:lnTo>
                  <a:lnTo>
                    <a:pt x="433" y="398"/>
                  </a:lnTo>
                  <a:lnTo>
                    <a:pt x="428" y="399"/>
                  </a:lnTo>
                  <a:lnTo>
                    <a:pt x="420" y="393"/>
                  </a:lnTo>
                  <a:lnTo>
                    <a:pt x="415" y="391"/>
                  </a:lnTo>
                  <a:lnTo>
                    <a:pt x="217" y="393"/>
                  </a:lnTo>
                  <a:lnTo>
                    <a:pt x="210" y="396"/>
                  </a:lnTo>
                  <a:lnTo>
                    <a:pt x="208" y="398"/>
                  </a:lnTo>
                  <a:lnTo>
                    <a:pt x="208" y="399"/>
                  </a:lnTo>
                  <a:lnTo>
                    <a:pt x="203" y="399"/>
                  </a:lnTo>
                  <a:lnTo>
                    <a:pt x="208" y="399"/>
                  </a:lnTo>
                  <a:lnTo>
                    <a:pt x="208" y="401"/>
                  </a:lnTo>
                  <a:lnTo>
                    <a:pt x="208" y="429"/>
                  </a:lnTo>
                  <a:lnTo>
                    <a:pt x="213" y="432"/>
                  </a:lnTo>
                  <a:close/>
                  <a:moveTo>
                    <a:pt x="221" y="378"/>
                  </a:moveTo>
                  <a:lnTo>
                    <a:pt x="213" y="376"/>
                  </a:lnTo>
                  <a:lnTo>
                    <a:pt x="205" y="373"/>
                  </a:lnTo>
                  <a:lnTo>
                    <a:pt x="200" y="367"/>
                  </a:lnTo>
                  <a:lnTo>
                    <a:pt x="200" y="363"/>
                  </a:lnTo>
                  <a:lnTo>
                    <a:pt x="200" y="362"/>
                  </a:lnTo>
                  <a:lnTo>
                    <a:pt x="200" y="332"/>
                  </a:lnTo>
                  <a:lnTo>
                    <a:pt x="202" y="327"/>
                  </a:lnTo>
                  <a:lnTo>
                    <a:pt x="208" y="322"/>
                  </a:lnTo>
                  <a:lnTo>
                    <a:pt x="217" y="319"/>
                  </a:lnTo>
                  <a:lnTo>
                    <a:pt x="221" y="319"/>
                  </a:lnTo>
                  <a:lnTo>
                    <a:pt x="420" y="319"/>
                  </a:lnTo>
                  <a:lnTo>
                    <a:pt x="428" y="322"/>
                  </a:lnTo>
                  <a:lnTo>
                    <a:pt x="433" y="325"/>
                  </a:lnTo>
                  <a:lnTo>
                    <a:pt x="437" y="332"/>
                  </a:lnTo>
                  <a:lnTo>
                    <a:pt x="437" y="335"/>
                  </a:lnTo>
                  <a:lnTo>
                    <a:pt x="437" y="362"/>
                  </a:lnTo>
                  <a:lnTo>
                    <a:pt x="435" y="368"/>
                  </a:lnTo>
                  <a:lnTo>
                    <a:pt x="433" y="371"/>
                  </a:lnTo>
                  <a:lnTo>
                    <a:pt x="427" y="376"/>
                  </a:lnTo>
                  <a:lnTo>
                    <a:pt x="419" y="378"/>
                  </a:lnTo>
                  <a:lnTo>
                    <a:pt x="415" y="378"/>
                  </a:lnTo>
                  <a:lnTo>
                    <a:pt x="221" y="378"/>
                  </a:lnTo>
                  <a:close/>
                  <a:moveTo>
                    <a:pt x="213" y="368"/>
                  </a:moveTo>
                  <a:lnTo>
                    <a:pt x="223" y="370"/>
                  </a:lnTo>
                  <a:lnTo>
                    <a:pt x="420" y="370"/>
                  </a:lnTo>
                  <a:lnTo>
                    <a:pt x="427" y="367"/>
                  </a:lnTo>
                  <a:lnTo>
                    <a:pt x="428" y="363"/>
                  </a:lnTo>
                  <a:lnTo>
                    <a:pt x="428" y="362"/>
                  </a:lnTo>
                  <a:lnTo>
                    <a:pt x="427" y="332"/>
                  </a:lnTo>
                  <a:lnTo>
                    <a:pt x="422" y="329"/>
                  </a:lnTo>
                  <a:lnTo>
                    <a:pt x="415" y="327"/>
                  </a:lnTo>
                  <a:lnTo>
                    <a:pt x="215" y="329"/>
                  </a:lnTo>
                  <a:lnTo>
                    <a:pt x="210" y="332"/>
                  </a:lnTo>
                  <a:lnTo>
                    <a:pt x="208" y="335"/>
                  </a:lnTo>
                  <a:lnTo>
                    <a:pt x="208" y="335"/>
                  </a:lnTo>
                  <a:lnTo>
                    <a:pt x="208" y="363"/>
                  </a:lnTo>
                  <a:lnTo>
                    <a:pt x="212" y="367"/>
                  </a:lnTo>
                  <a:lnTo>
                    <a:pt x="213" y="368"/>
                  </a:lnTo>
                  <a:close/>
                  <a:moveTo>
                    <a:pt x="69" y="256"/>
                  </a:moveTo>
                  <a:lnTo>
                    <a:pt x="65" y="256"/>
                  </a:lnTo>
                  <a:lnTo>
                    <a:pt x="59" y="253"/>
                  </a:lnTo>
                  <a:lnTo>
                    <a:pt x="60" y="250"/>
                  </a:lnTo>
                  <a:lnTo>
                    <a:pt x="57" y="252"/>
                  </a:lnTo>
                  <a:lnTo>
                    <a:pt x="54" y="248"/>
                  </a:lnTo>
                  <a:lnTo>
                    <a:pt x="52" y="242"/>
                  </a:lnTo>
                  <a:lnTo>
                    <a:pt x="52" y="240"/>
                  </a:lnTo>
                  <a:lnTo>
                    <a:pt x="54" y="192"/>
                  </a:lnTo>
                  <a:lnTo>
                    <a:pt x="56" y="187"/>
                  </a:lnTo>
                  <a:lnTo>
                    <a:pt x="57" y="186"/>
                  </a:lnTo>
                  <a:lnTo>
                    <a:pt x="60" y="189"/>
                  </a:lnTo>
                  <a:lnTo>
                    <a:pt x="59" y="184"/>
                  </a:lnTo>
                  <a:lnTo>
                    <a:pt x="62" y="183"/>
                  </a:lnTo>
                  <a:lnTo>
                    <a:pt x="69" y="181"/>
                  </a:lnTo>
                  <a:lnTo>
                    <a:pt x="287" y="183"/>
                  </a:lnTo>
                  <a:lnTo>
                    <a:pt x="292" y="184"/>
                  </a:lnTo>
                  <a:lnTo>
                    <a:pt x="289" y="187"/>
                  </a:lnTo>
                  <a:lnTo>
                    <a:pt x="292" y="186"/>
                  </a:lnTo>
                  <a:lnTo>
                    <a:pt x="295" y="189"/>
                  </a:lnTo>
                  <a:lnTo>
                    <a:pt x="292" y="192"/>
                  </a:lnTo>
                  <a:lnTo>
                    <a:pt x="297" y="191"/>
                  </a:lnTo>
                  <a:lnTo>
                    <a:pt x="299" y="194"/>
                  </a:lnTo>
                  <a:lnTo>
                    <a:pt x="299" y="199"/>
                  </a:lnTo>
                  <a:lnTo>
                    <a:pt x="299" y="240"/>
                  </a:lnTo>
                  <a:lnTo>
                    <a:pt x="297" y="247"/>
                  </a:lnTo>
                  <a:lnTo>
                    <a:pt x="297" y="247"/>
                  </a:lnTo>
                  <a:lnTo>
                    <a:pt x="292" y="247"/>
                  </a:lnTo>
                  <a:lnTo>
                    <a:pt x="297" y="248"/>
                  </a:lnTo>
                  <a:lnTo>
                    <a:pt x="292" y="253"/>
                  </a:lnTo>
                  <a:lnTo>
                    <a:pt x="289" y="250"/>
                  </a:lnTo>
                  <a:lnTo>
                    <a:pt x="292" y="253"/>
                  </a:lnTo>
                  <a:lnTo>
                    <a:pt x="286" y="256"/>
                  </a:lnTo>
                  <a:lnTo>
                    <a:pt x="282" y="256"/>
                  </a:lnTo>
                  <a:lnTo>
                    <a:pt x="69" y="256"/>
                  </a:lnTo>
                  <a:close/>
                  <a:moveTo>
                    <a:pt x="65" y="248"/>
                  </a:moveTo>
                  <a:lnTo>
                    <a:pt x="67" y="248"/>
                  </a:lnTo>
                  <a:lnTo>
                    <a:pt x="67" y="252"/>
                  </a:lnTo>
                  <a:lnTo>
                    <a:pt x="67" y="248"/>
                  </a:lnTo>
                  <a:lnTo>
                    <a:pt x="69" y="248"/>
                  </a:lnTo>
                  <a:lnTo>
                    <a:pt x="284" y="248"/>
                  </a:lnTo>
                  <a:lnTo>
                    <a:pt x="284" y="247"/>
                  </a:lnTo>
                  <a:lnTo>
                    <a:pt x="287" y="252"/>
                  </a:lnTo>
                  <a:lnTo>
                    <a:pt x="286" y="247"/>
                  </a:lnTo>
                  <a:lnTo>
                    <a:pt x="289" y="250"/>
                  </a:lnTo>
                  <a:lnTo>
                    <a:pt x="287" y="247"/>
                  </a:lnTo>
                  <a:lnTo>
                    <a:pt x="289" y="245"/>
                  </a:lnTo>
                  <a:lnTo>
                    <a:pt x="289" y="243"/>
                  </a:lnTo>
                  <a:lnTo>
                    <a:pt x="294" y="245"/>
                  </a:lnTo>
                  <a:lnTo>
                    <a:pt x="290" y="243"/>
                  </a:lnTo>
                  <a:lnTo>
                    <a:pt x="290" y="238"/>
                  </a:lnTo>
                  <a:lnTo>
                    <a:pt x="290" y="196"/>
                  </a:lnTo>
                  <a:lnTo>
                    <a:pt x="294" y="194"/>
                  </a:lnTo>
                  <a:lnTo>
                    <a:pt x="290" y="196"/>
                  </a:lnTo>
                  <a:lnTo>
                    <a:pt x="289" y="192"/>
                  </a:lnTo>
                  <a:lnTo>
                    <a:pt x="287" y="192"/>
                  </a:lnTo>
                  <a:lnTo>
                    <a:pt x="289" y="187"/>
                  </a:lnTo>
                  <a:lnTo>
                    <a:pt x="286" y="191"/>
                  </a:lnTo>
                  <a:lnTo>
                    <a:pt x="282" y="191"/>
                  </a:lnTo>
                  <a:lnTo>
                    <a:pt x="281" y="189"/>
                  </a:lnTo>
                  <a:lnTo>
                    <a:pt x="69" y="191"/>
                  </a:lnTo>
                  <a:lnTo>
                    <a:pt x="67" y="186"/>
                  </a:lnTo>
                  <a:lnTo>
                    <a:pt x="67" y="191"/>
                  </a:lnTo>
                  <a:lnTo>
                    <a:pt x="65" y="186"/>
                  </a:lnTo>
                  <a:lnTo>
                    <a:pt x="65" y="191"/>
                  </a:lnTo>
                  <a:lnTo>
                    <a:pt x="64" y="187"/>
                  </a:lnTo>
                  <a:lnTo>
                    <a:pt x="65" y="191"/>
                  </a:lnTo>
                  <a:lnTo>
                    <a:pt x="62" y="187"/>
                  </a:lnTo>
                  <a:lnTo>
                    <a:pt x="64" y="191"/>
                  </a:lnTo>
                  <a:lnTo>
                    <a:pt x="62" y="187"/>
                  </a:lnTo>
                  <a:lnTo>
                    <a:pt x="64" y="192"/>
                  </a:lnTo>
                  <a:lnTo>
                    <a:pt x="62" y="192"/>
                  </a:lnTo>
                  <a:lnTo>
                    <a:pt x="59" y="191"/>
                  </a:lnTo>
                  <a:lnTo>
                    <a:pt x="62" y="194"/>
                  </a:lnTo>
                  <a:lnTo>
                    <a:pt x="62" y="194"/>
                  </a:lnTo>
                  <a:lnTo>
                    <a:pt x="57" y="192"/>
                  </a:lnTo>
                  <a:lnTo>
                    <a:pt x="60" y="196"/>
                  </a:lnTo>
                  <a:lnTo>
                    <a:pt x="60" y="199"/>
                  </a:lnTo>
                  <a:lnTo>
                    <a:pt x="60" y="242"/>
                  </a:lnTo>
                  <a:lnTo>
                    <a:pt x="57" y="245"/>
                  </a:lnTo>
                  <a:lnTo>
                    <a:pt x="62" y="243"/>
                  </a:lnTo>
                  <a:lnTo>
                    <a:pt x="62" y="243"/>
                  </a:lnTo>
                  <a:lnTo>
                    <a:pt x="59" y="248"/>
                  </a:lnTo>
                  <a:lnTo>
                    <a:pt x="62" y="245"/>
                  </a:lnTo>
                  <a:lnTo>
                    <a:pt x="64" y="247"/>
                  </a:lnTo>
                  <a:lnTo>
                    <a:pt x="62" y="250"/>
                  </a:lnTo>
                  <a:lnTo>
                    <a:pt x="64" y="247"/>
                  </a:lnTo>
                  <a:lnTo>
                    <a:pt x="62" y="250"/>
                  </a:lnTo>
                  <a:lnTo>
                    <a:pt x="65" y="247"/>
                  </a:lnTo>
                  <a:lnTo>
                    <a:pt x="64" y="252"/>
                  </a:lnTo>
                  <a:lnTo>
                    <a:pt x="65" y="247"/>
                  </a:lnTo>
                  <a:lnTo>
                    <a:pt x="65" y="252"/>
                  </a:lnTo>
                  <a:lnTo>
                    <a:pt x="65" y="248"/>
                  </a:lnTo>
                  <a:close/>
                  <a:moveTo>
                    <a:pt x="254" y="235"/>
                  </a:moveTo>
                  <a:lnTo>
                    <a:pt x="249" y="235"/>
                  </a:lnTo>
                  <a:lnTo>
                    <a:pt x="251" y="230"/>
                  </a:lnTo>
                  <a:lnTo>
                    <a:pt x="249" y="233"/>
                  </a:lnTo>
                  <a:lnTo>
                    <a:pt x="244" y="232"/>
                  </a:lnTo>
                  <a:lnTo>
                    <a:pt x="240" y="227"/>
                  </a:lnTo>
                  <a:lnTo>
                    <a:pt x="243" y="224"/>
                  </a:lnTo>
                  <a:lnTo>
                    <a:pt x="240" y="225"/>
                  </a:lnTo>
                  <a:lnTo>
                    <a:pt x="238" y="220"/>
                  </a:lnTo>
                  <a:lnTo>
                    <a:pt x="240" y="214"/>
                  </a:lnTo>
                  <a:lnTo>
                    <a:pt x="240" y="212"/>
                  </a:lnTo>
                  <a:lnTo>
                    <a:pt x="243" y="214"/>
                  </a:lnTo>
                  <a:lnTo>
                    <a:pt x="240" y="212"/>
                  </a:lnTo>
                  <a:lnTo>
                    <a:pt x="243" y="207"/>
                  </a:lnTo>
                  <a:lnTo>
                    <a:pt x="246" y="210"/>
                  </a:lnTo>
                  <a:lnTo>
                    <a:pt x="243" y="207"/>
                  </a:lnTo>
                  <a:lnTo>
                    <a:pt x="248" y="204"/>
                  </a:lnTo>
                  <a:lnTo>
                    <a:pt x="249" y="204"/>
                  </a:lnTo>
                  <a:lnTo>
                    <a:pt x="251" y="207"/>
                  </a:lnTo>
                  <a:lnTo>
                    <a:pt x="249" y="204"/>
                  </a:lnTo>
                  <a:lnTo>
                    <a:pt x="254" y="202"/>
                  </a:lnTo>
                  <a:lnTo>
                    <a:pt x="258" y="204"/>
                  </a:lnTo>
                  <a:lnTo>
                    <a:pt x="258" y="207"/>
                  </a:lnTo>
                  <a:lnTo>
                    <a:pt x="259" y="204"/>
                  </a:lnTo>
                  <a:lnTo>
                    <a:pt x="261" y="204"/>
                  </a:lnTo>
                  <a:lnTo>
                    <a:pt x="259" y="209"/>
                  </a:lnTo>
                  <a:lnTo>
                    <a:pt x="263" y="206"/>
                  </a:lnTo>
                  <a:lnTo>
                    <a:pt x="266" y="209"/>
                  </a:lnTo>
                  <a:lnTo>
                    <a:pt x="264" y="212"/>
                  </a:lnTo>
                  <a:lnTo>
                    <a:pt x="267" y="210"/>
                  </a:lnTo>
                  <a:lnTo>
                    <a:pt x="267" y="210"/>
                  </a:lnTo>
                  <a:lnTo>
                    <a:pt x="264" y="214"/>
                  </a:lnTo>
                  <a:lnTo>
                    <a:pt x="267" y="212"/>
                  </a:lnTo>
                  <a:lnTo>
                    <a:pt x="269" y="214"/>
                  </a:lnTo>
                  <a:lnTo>
                    <a:pt x="266" y="215"/>
                  </a:lnTo>
                  <a:lnTo>
                    <a:pt x="269" y="215"/>
                  </a:lnTo>
                  <a:lnTo>
                    <a:pt x="269" y="219"/>
                  </a:lnTo>
                  <a:lnTo>
                    <a:pt x="269" y="224"/>
                  </a:lnTo>
                  <a:lnTo>
                    <a:pt x="264" y="224"/>
                  </a:lnTo>
                  <a:lnTo>
                    <a:pt x="269" y="225"/>
                  </a:lnTo>
                  <a:lnTo>
                    <a:pt x="267" y="227"/>
                  </a:lnTo>
                  <a:lnTo>
                    <a:pt x="264" y="225"/>
                  </a:lnTo>
                  <a:lnTo>
                    <a:pt x="266" y="229"/>
                  </a:lnTo>
                  <a:lnTo>
                    <a:pt x="261" y="233"/>
                  </a:lnTo>
                  <a:lnTo>
                    <a:pt x="259" y="233"/>
                  </a:lnTo>
                  <a:lnTo>
                    <a:pt x="258" y="230"/>
                  </a:lnTo>
                  <a:lnTo>
                    <a:pt x="258" y="235"/>
                  </a:lnTo>
                  <a:lnTo>
                    <a:pt x="254" y="235"/>
                  </a:lnTo>
                  <a:close/>
                  <a:moveTo>
                    <a:pt x="254" y="227"/>
                  </a:moveTo>
                  <a:lnTo>
                    <a:pt x="254" y="230"/>
                  </a:lnTo>
                  <a:lnTo>
                    <a:pt x="254" y="227"/>
                  </a:lnTo>
                  <a:lnTo>
                    <a:pt x="256" y="230"/>
                  </a:lnTo>
                  <a:lnTo>
                    <a:pt x="256" y="227"/>
                  </a:lnTo>
                  <a:lnTo>
                    <a:pt x="256" y="225"/>
                  </a:lnTo>
                  <a:lnTo>
                    <a:pt x="259" y="230"/>
                  </a:lnTo>
                  <a:lnTo>
                    <a:pt x="258" y="225"/>
                  </a:lnTo>
                  <a:lnTo>
                    <a:pt x="259" y="229"/>
                  </a:lnTo>
                  <a:lnTo>
                    <a:pt x="258" y="225"/>
                  </a:lnTo>
                  <a:lnTo>
                    <a:pt x="261" y="229"/>
                  </a:lnTo>
                  <a:lnTo>
                    <a:pt x="259" y="224"/>
                  </a:lnTo>
                  <a:lnTo>
                    <a:pt x="263" y="227"/>
                  </a:lnTo>
                  <a:lnTo>
                    <a:pt x="259" y="224"/>
                  </a:lnTo>
                  <a:lnTo>
                    <a:pt x="261" y="222"/>
                  </a:lnTo>
                  <a:lnTo>
                    <a:pt x="261" y="220"/>
                  </a:lnTo>
                  <a:lnTo>
                    <a:pt x="266" y="220"/>
                  </a:lnTo>
                  <a:lnTo>
                    <a:pt x="261" y="219"/>
                  </a:lnTo>
                  <a:lnTo>
                    <a:pt x="261" y="219"/>
                  </a:lnTo>
                  <a:lnTo>
                    <a:pt x="266" y="217"/>
                  </a:lnTo>
                  <a:lnTo>
                    <a:pt x="261" y="217"/>
                  </a:lnTo>
                  <a:lnTo>
                    <a:pt x="261" y="217"/>
                  </a:lnTo>
                  <a:lnTo>
                    <a:pt x="264" y="214"/>
                  </a:lnTo>
                  <a:lnTo>
                    <a:pt x="261" y="215"/>
                  </a:lnTo>
                  <a:lnTo>
                    <a:pt x="261" y="215"/>
                  </a:lnTo>
                  <a:lnTo>
                    <a:pt x="261" y="215"/>
                  </a:lnTo>
                  <a:lnTo>
                    <a:pt x="259" y="215"/>
                  </a:lnTo>
                  <a:lnTo>
                    <a:pt x="259" y="215"/>
                  </a:lnTo>
                  <a:lnTo>
                    <a:pt x="259" y="215"/>
                  </a:lnTo>
                  <a:lnTo>
                    <a:pt x="261" y="215"/>
                  </a:lnTo>
                  <a:lnTo>
                    <a:pt x="263" y="212"/>
                  </a:lnTo>
                  <a:lnTo>
                    <a:pt x="259" y="214"/>
                  </a:lnTo>
                  <a:lnTo>
                    <a:pt x="263" y="210"/>
                  </a:lnTo>
                  <a:lnTo>
                    <a:pt x="259" y="214"/>
                  </a:lnTo>
                  <a:lnTo>
                    <a:pt x="261" y="210"/>
                  </a:lnTo>
                  <a:lnTo>
                    <a:pt x="258" y="212"/>
                  </a:lnTo>
                  <a:lnTo>
                    <a:pt x="259" y="209"/>
                  </a:lnTo>
                  <a:lnTo>
                    <a:pt x="258" y="212"/>
                  </a:lnTo>
                  <a:lnTo>
                    <a:pt x="259" y="209"/>
                  </a:lnTo>
                  <a:lnTo>
                    <a:pt x="256" y="212"/>
                  </a:lnTo>
                  <a:lnTo>
                    <a:pt x="256" y="212"/>
                  </a:lnTo>
                  <a:lnTo>
                    <a:pt x="256" y="207"/>
                  </a:lnTo>
                  <a:lnTo>
                    <a:pt x="254" y="212"/>
                  </a:lnTo>
                  <a:lnTo>
                    <a:pt x="254" y="207"/>
                  </a:lnTo>
                  <a:lnTo>
                    <a:pt x="254" y="212"/>
                  </a:lnTo>
                  <a:lnTo>
                    <a:pt x="253" y="212"/>
                  </a:lnTo>
                  <a:lnTo>
                    <a:pt x="253" y="207"/>
                  </a:lnTo>
                  <a:lnTo>
                    <a:pt x="253" y="212"/>
                  </a:lnTo>
                  <a:lnTo>
                    <a:pt x="251" y="212"/>
                  </a:lnTo>
                  <a:lnTo>
                    <a:pt x="249" y="209"/>
                  </a:lnTo>
                  <a:lnTo>
                    <a:pt x="251" y="212"/>
                  </a:lnTo>
                  <a:lnTo>
                    <a:pt x="248" y="209"/>
                  </a:lnTo>
                  <a:lnTo>
                    <a:pt x="249" y="212"/>
                  </a:lnTo>
                  <a:lnTo>
                    <a:pt x="248" y="214"/>
                  </a:lnTo>
                  <a:lnTo>
                    <a:pt x="244" y="212"/>
                  </a:lnTo>
                  <a:lnTo>
                    <a:pt x="248" y="214"/>
                  </a:lnTo>
                  <a:lnTo>
                    <a:pt x="244" y="212"/>
                  </a:lnTo>
                  <a:lnTo>
                    <a:pt x="248" y="215"/>
                  </a:lnTo>
                  <a:lnTo>
                    <a:pt x="248" y="215"/>
                  </a:lnTo>
                  <a:lnTo>
                    <a:pt x="243" y="214"/>
                  </a:lnTo>
                  <a:lnTo>
                    <a:pt x="246" y="217"/>
                  </a:lnTo>
                  <a:lnTo>
                    <a:pt x="243" y="215"/>
                  </a:lnTo>
                  <a:lnTo>
                    <a:pt x="246" y="217"/>
                  </a:lnTo>
                  <a:lnTo>
                    <a:pt x="243" y="217"/>
                  </a:lnTo>
                  <a:lnTo>
                    <a:pt x="246" y="219"/>
                  </a:lnTo>
                  <a:lnTo>
                    <a:pt x="246" y="220"/>
                  </a:lnTo>
                  <a:lnTo>
                    <a:pt x="243" y="220"/>
                  </a:lnTo>
                  <a:lnTo>
                    <a:pt x="246" y="220"/>
                  </a:lnTo>
                  <a:lnTo>
                    <a:pt x="243" y="222"/>
                  </a:lnTo>
                  <a:lnTo>
                    <a:pt x="246" y="222"/>
                  </a:lnTo>
                  <a:lnTo>
                    <a:pt x="243" y="224"/>
                  </a:lnTo>
                  <a:lnTo>
                    <a:pt x="248" y="222"/>
                  </a:lnTo>
                  <a:lnTo>
                    <a:pt x="248" y="222"/>
                  </a:lnTo>
                  <a:lnTo>
                    <a:pt x="244" y="225"/>
                  </a:lnTo>
                  <a:lnTo>
                    <a:pt x="248" y="224"/>
                  </a:lnTo>
                  <a:lnTo>
                    <a:pt x="244" y="227"/>
                  </a:lnTo>
                  <a:lnTo>
                    <a:pt x="246" y="225"/>
                  </a:lnTo>
                  <a:lnTo>
                    <a:pt x="248" y="224"/>
                  </a:lnTo>
                  <a:lnTo>
                    <a:pt x="248" y="224"/>
                  </a:lnTo>
                  <a:lnTo>
                    <a:pt x="246" y="227"/>
                  </a:lnTo>
                  <a:lnTo>
                    <a:pt x="249" y="225"/>
                  </a:lnTo>
                  <a:lnTo>
                    <a:pt x="246" y="229"/>
                  </a:lnTo>
                  <a:lnTo>
                    <a:pt x="249" y="225"/>
                  </a:lnTo>
                  <a:lnTo>
                    <a:pt x="248" y="229"/>
                  </a:lnTo>
                  <a:lnTo>
                    <a:pt x="251" y="225"/>
                  </a:lnTo>
                  <a:lnTo>
                    <a:pt x="249" y="230"/>
                  </a:lnTo>
                  <a:lnTo>
                    <a:pt x="251" y="225"/>
                  </a:lnTo>
                  <a:lnTo>
                    <a:pt x="253" y="227"/>
                  </a:lnTo>
                  <a:lnTo>
                    <a:pt x="253" y="230"/>
                  </a:lnTo>
                  <a:lnTo>
                    <a:pt x="253" y="227"/>
                  </a:lnTo>
                  <a:lnTo>
                    <a:pt x="254" y="227"/>
                  </a:lnTo>
                  <a:close/>
                  <a:moveTo>
                    <a:pt x="69" y="163"/>
                  </a:moveTo>
                  <a:lnTo>
                    <a:pt x="65" y="161"/>
                  </a:lnTo>
                  <a:lnTo>
                    <a:pt x="59" y="158"/>
                  </a:lnTo>
                  <a:lnTo>
                    <a:pt x="60" y="155"/>
                  </a:lnTo>
                  <a:lnTo>
                    <a:pt x="57" y="158"/>
                  </a:lnTo>
                  <a:lnTo>
                    <a:pt x="57" y="158"/>
                  </a:lnTo>
                  <a:lnTo>
                    <a:pt x="60" y="155"/>
                  </a:lnTo>
                  <a:lnTo>
                    <a:pt x="57" y="156"/>
                  </a:lnTo>
                  <a:lnTo>
                    <a:pt x="52" y="150"/>
                  </a:lnTo>
                  <a:lnTo>
                    <a:pt x="52" y="145"/>
                  </a:lnTo>
                  <a:lnTo>
                    <a:pt x="54" y="97"/>
                  </a:lnTo>
                  <a:lnTo>
                    <a:pt x="56" y="94"/>
                  </a:lnTo>
                  <a:lnTo>
                    <a:pt x="57" y="91"/>
                  </a:lnTo>
                  <a:lnTo>
                    <a:pt x="60" y="94"/>
                  </a:lnTo>
                  <a:lnTo>
                    <a:pt x="59" y="91"/>
                  </a:lnTo>
                  <a:lnTo>
                    <a:pt x="62" y="89"/>
                  </a:lnTo>
                  <a:lnTo>
                    <a:pt x="69" y="87"/>
                  </a:lnTo>
                  <a:lnTo>
                    <a:pt x="287" y="87"/>
                  </a:lnTo>
                  <a:lnTo>
                    <a:pt x="292" y="91"/>
                  </a:lnTo>
                  <a:lnTo>
                    <a:pt x="289" y="94"/>
                  </a:lnTo>
                  <a:lnTo>
                    <a:pt x="292" y="91"/>
                  </a:lnTo>
                  <a:lnTo>
                    <a:pt x="295" y="95"/>
                  </a:lnTo>
                  <a:lnTo>
                    <a:pt x="292" y="97"/>
                  </a:lnTo>
                  <a:lnTo>
                    <a:pt x="297" y="95"/>
                  </a:lnTo>
                  <a:lnTo>
                    <a:pt x="299" y="102"/>
                  </a:lnTo>
                  <a:lnTo>
                    <a:pt x="299" y="104"/>
                  </a:lnTo>
                  <a:lnTo>
                    <a:pt x="299" y="145"/>
                  </a:lnTo>
                  <a:lnTo>
                    <a:pt x="297" y="151"/>
                  </a:lnTo>
                  <a:lnTo>
                    <a:pt x="297" y="153"/>
                  </a:lnTo>
                  <a:lnTo>
                    <a:pt x="292" y="151"/>
                  </a:lnTo>
                  <a:lnTo>
                    <a:pt x="297" y="153"/>
                  </a:lnTo>
                  <a:lnTo>
                    <a:pt x="294" y="156"/>
                  </a:lnTo>
                  <a:lnTo>
                    <a:pt x="290" y="155"/>
                  </a:lnTo>
                  <a:lnTo>
                    <a:pt x="294" y="156"/>
                  </a:lnTo>
                  <a:lnTo>
                    <a:pt x="292" y="158"/>
                  </a:lnTo>
                  <a:lnTo>
                    <a:pt x="289" y="155"/>
                  </a:lnTo>
                  <a:lnTo>
                    <a:pt x="292" y="158"/>
                  </a:lnTo>
                  <a:lnTo>
                    <a:pt x="286" y="161"/>
                  </a:lnTo>
                  <a:lnTo>
                    <a:pt x="282" y="163"/>
                  </a:lnTo>
                  <a:lnTo>
                    <a:pt x="69" y="163"/>
                  </a:lnTo>
                  <a:close/>
                  <a:moveTo>
                    <a:pt x="67" y="153"/>
                  </a:moveTo>
                  <a:lnTo>
                    <a:pt x="67" y="158"/>
                  </a:lnTo>
                  <a:lnTo>
                    <a:pt x="67" y="153"/>
                  </a:lnTo>
                  <a:lnTo>
                    <a:pt x="69" y="153"/>
                  </a:lnTo>
                  <a:lnTo>
                    <a:pt x="282" y="153"/>
                  </a:lnTo>
                  <a:lnTo>
                    <a:pt x="286" y="153"/>
                  </a:lnTo>
                  <a:lnTo>
                    <a:pt x="287" y="156"/>
                  </a:lnTo>
                  <a:lnTo>
                    <a:pt x="286" y="153"/>
                  </a:lnTo>
                  <a:lnTo>
                    <a:pt x="289" y="156"/>
                  </a:lnTo>
                  <a:lnTo>
                    <a:pt x="287" y="151"/>
                  </a:lnTo>
                  <a:lnTo>
                    <a:pt x="289" y="150"/>
                  </a:lnTo>
                  <a:lnTo>
                    <a:pt x="289" y="150"/>
                  </a:lnTo>
                  <a:lnTo>
                    <a:pt x="294" y="151"/>
                  </a:lnTo>
                  <a:lnTo>
                    <a:pt x="290" y="148"/>
                  </a:lnTo>
                  <a:lnTo>
                    <a:pt x="290" y="148"/>
                  </a:lnTo>
                  <a:lnTo>
                    <a:pt x="294" y="148"/>
                  </a:lnTo>
                  <a:lnTo>
                    <a:pt x="290" y="146"/>
                  </a:lnTo>
                  <a:lnTo>
                    <a:pt x="290" y="145"/>
                  </a:lnTo>
                  <a:lnTo>
                    <a:pt x="289" y="100"/>
                  </a:lnTo>
                  <a:lnTo>
                    <a:pt x="287" y="97"/>
                  </a:lnTo>
                  <a:lnTo>
                    <a:pt x="289" y="94"/>
                  </a:lnTo>
                  <a:lnTo>
                    <a:pt x="286" y="97"/>
                  </a:lnTo>
                  <a:lnTo>
                    <a:pt x="282" y="95"/>
                  </a:lnTo>
                  <a:lnTo>
                    <a:pt x="281" y="95"/>
                  </a:lnTo>
                  <a:lnTo>
                    <a:pt x="69" y="95"/>
                  </a:lnTo>
                  <a:lnTo>
                    <a:pt x="67" y="92"/>
                  </a:lnTo>
                  <a:lnTo>
                    <a:pt x="67" y="95"/>
                  </a:lnTo>
                  <a:lnTo>
                    <a:pt x="65" y="92"/>
                  </a:lnTo>
                  <a:lnTo>
                    <a:pt x="65" y="95"/>
                  </a:lnTo>
                  <a:lnTo>
                    <a:pt x="64" y="92"/>
                  </a:lnTo>
                  <a:lnTo>
                    <a:pt x="65" y="97"/>
                  </a:lnTo>
                  <a:lnTo>
                    <a:pt x="62" y="92"/>
                  </a:lnTo>
                  <a:lnTo>
                    <a:pt x="64" y="97"/>
                  </a:lnTo>
                  <a:lnTo>
                    <a:pt x="62" y="94"/>
                  </a:lnTo>
                  <a:lnTo>
                    <a:pt x="64" y="97"/>
                  </a:lnTo>
                  <a:lnTo>
                    <a:pt x="62" y="99"/>
                  </a:lnTo>
                  <a:lnTo>
                    <a:pt x="59" y="95"/>
                  </a:lnTo>
                  <a:lnTo>
                    <a:pt x="62" y="99"/>
                  </a:lnTo>
                  <a:lnTo>
                    <a:pt x="62" y="100"/>
                  </a:lnTo>
                  <a:lnTo>
                    <a:pt x="57" y="99"/>
                  </a:lnTo>
                  <a:lnTo>
                    <a:pt x="60" y="100"/>
                  </a:lnTo>
                  <a:lnTo>
                    <a:pt x="60" y="104"/>
                  </a:lnTo>
                  <a:lnTo>
                    <a:pt x="60" y="146"/>
                  </a:lnTo>
                  <a:lnTo>
                    <a:pt x="57" y="148"/>
                  </a:lnTo>
                  <a:lnTo>
                    <a:pt x="60" y="148"/>
                  </a:lnTo>
                  <a:lnTo>
                    <a:pt x="60" y="148"/>
                  </a:lnTo>
                  <a:lnTo>
                    <a:pt x="57" y="151"/>
                  </a:lnTo>
                  <a:lnTo>
                    <a:pt x="62" y="150"/>
                  </a:lnTo>
                  <a:lnTo>
                    <a:pt x="62" y="150"/>
                  </a:lnTo>
                  <a:lnTo>
                    <a:pt x="59" y="153"/>
                  </a:lnTo>
                  <a:lnTo>
                    <a:pt x="62" y="151"/>
                  </a:lnTo>
                  <a:lnTo>
                    <a:pt x="64" y="151"/>
                  </a:lnTo>
                  <a:lnTo>
                    <a:pt x="62" y="156"/>
                  </a:lnTo>
                  <a:lnTo>
                    <a:pt x="65" y="153"/>
                  </a:lnTo>
                  <a:lnTo>
                    <a:pt x="62" y="156"/>
                  </a:lnTo>
                  <a:lnTo>
                    <a:pt x="65" y="153"/>
                  </a:lnTo>
                  <a:lnTo>
                    <a:pt x="64" y="156"/>
                  </a:lnTo>
                  <a:lnTo>
                    <a:pt x="65" y="153"/>
                  </a:lnTo>
                  <a:lnTo>
                    <a:pt x="65" y="158"/>
                  </a:lnTo>
                  <a:lnTo>
                    <a:pt x="67" y="153"/>
                  </a:lnTo>
                  <a:close/>
                  <a:moveTo>
                    <a:pt x="254" y="141"/>
                  </a:moveTo>
                  <a:lnTo>
                    <a:pt x="248" y="140"/>
                  </a:lnTo>
                  <a:lnTo>
                    <a:pt x="249" y="137"/>
                  </a:lnTo>
                  <a:lnTo>
                    <a:pt x="248" y="140"/>
                  </a:lnTo>
                  <a:lnTo>
                    <a:pt x="246" y="140"/>
                  </a:lnTo>
                  <a:lnTo>
                    <a:pt x="248" y="135"/>
                  </a:lnTo>
                  <a:lnTo>
                    <a:pt x="244" y="138"/>
                  </a:lnTo>
                  <a:lnTo>
                    <a:pt x="241" y="135"/>
                  </a:lnTo>
                  <a:lnTo>
                    <a:pt x="244" y="133"/>
                  </a:lnTo>
                  <a:lnTo>
                    <a:pt x="241" y="135"/>
                  </a:lnTo>
                  <a:lnTo>
                    <a:pt x="238" y="128"/>
                  </a:lnTo>
                  <a:lnTo>
                    <a:pt x="238" y="125"/>
                  </a:lnTo>
                  <a:lnTo>
                    <a:pt x="240" y="118"/>
                  </a:lnTo>
                  <a:lnTo>
                    <a:pt x="243" y="120"/>
                  </a:lnTo>
                  <a:lnTo>
                    <a:pt x="240" y="118"/>
                  </a:lnTo>
                  <a:lnTo>
                    <a:pt x="241" y="115"/>
                  </a:lnTo>
                  <a:lnTo>
                    <a:pt x="244" y="118"/>
                  </a:lnTo>
                  <a:lnTo>
                    <a:pt x="241" y="115"/>
                  </a:lnTo>
                  <a:lnTo>
                    <a:pt x="243" y="115"/>
                  </a:lnTo>
                  <a:lnTo>
                    <a:pt x="246" y="117"/>
                  </a:lnTo>
                  <a:lnTo>
                    <a:pt x="243" y="114"/>
                  </a:lnTo>
                  <a:lnTo>
                    <a:pt x="246" y="112"/>
                  </a:lnTo>
                  <a:lnTo>
                    <a:pt x="248" y="115"/>
                  </a:lnTo>
                  <a:lnTo>
                    <a:pt x="246" y="112"/>
                  </a:lnTo>
                  <a:lnTo>
                    <a:pt x="251" y="110"/>
                  </a:lnTo>
                  <a:lnTo>
                    <a:pt x="253" y="114"/>
                  </a:lnTo>
                  <a:lnTo>
                    <a:pt x="251" y="110"/>
                  </a:lnTo>
                  <a:lnTo>
                    <a:pt x="254" y="110"/>
                  </a:lnTo>
                  <a:lnTo>
                    <a:pt x="261" y="112"/>
                  </a:lnTo>
                  <a:lnTo>
                    <a:pt x="264" y="114"/>
                  </a:lnTo>
                  <a:lnTo>
                    <a:pt x="261" y="117"/>
                  </a:lnTo>
                  <a:lnTo>
                    <a:pt x="264" y="114"/>
                  </a:lnTo>
                  <a:lnTo>
                    <a:pt x="266" y="117"/>
                  </a:lnTo>
                  <a:lnTo>
                    <a:pt x="264" y="118"/>
                  </a:lnTo>
                  <a:lnTo>
                    <a:pt x="267" y="117"/>
                  </a:lnTo>
                  <a:lnTo>
                    <a:pt x="269" y="122"/>
                  </a:lnTo>
                  <a:lnTo>
                    <a:pt x="266" y="123"/>
                  </a:lnTo>
                  <a:lnTo>
                    <a:pt x="269" y="122"/>
                  </a:lnTo>
                  <a:lnTo>
                    <a:pt x="269" y="125"/>
                  </a:lnTo>
                  <a:lnTo>
                    <a:pt x="267" y="133"/>
                  </a:lnTo>
                  <a:lnTo>
                    <a:pt x="264" y="132"/>
                  </a:lnTo>
                  <a:lnTo>
                    <a:pt x="267" y="133"/>
                  </a:lnTo>
                  <a:lnTo>
                    <a:pt x="266" y="137"/>
                  </a:lnTo>
                  <a:lnTo>
                    <a:pt x="263" y="138"/>
                  </a:lnTo>
                  <a:lnTo>
                    <a:pt x="261" y="135"/>
                  </a:lnTo>
                  <a:lnTo>
                    <a:pt x="263" y="140"/>
                  </a:lnTo>
                  <a:lnTo>
                    <a:pt x="256" y="141"/>
                  </a:lnTo>
                  <a:lnTo>
                    <a:pt x="254" y="141"/>
                  </a:lnTo>
                  <a:close/>
                  <a:moveTo>
                    <a:pt x="254" y="133"/>
                  </a:moveTo>
                  <a:lnTo>
                    <a:pt x="254" y="137"/>
                  </a:lnTo>
                  <a:lnTo>
                    <a:pt x="254" y="133"/>
                  </a:lnTo>
                  <a:lnTo>
                    <a:pt x="256" y="137"/>
                  </a:lnTo>
                  <a:lnTo>
                    <a:pt x="256" y="133"/>
                  </a:lnTo>
                  <a:lnTo>
                    <a:pt x="258" y="137"/>
                  </a:lnTo>
                  <a:lnTo>
                    <a:pt x="256" y="132"/>
                  </a:lnTo>
                  <a:lnTo>
                    <a:pt x="259" y="137"/>
                  </a:lnTo>
                  <a:lnTo>
                    <a:pt x="258" y="132"/>
                  </a:lnTo>
                  <a:lnTo>
                    <a:pt x="258" y="132"/>
                  </a:lnTo>
                  <a:lnTo>
                    <a:pt x="261" y="135"/>
                  </a:lnTo>
                  <a:lnTo>
                    <a:pt x="259" y="132"/>
                  </a:lnTo>
                  <a:lnTo>
                    <a:pt x="263" y="133"/>
                  </a:lnTo>
                  <a:lnTo>
                    <a:pt x="259" y="130"/>
                  </a:lnTo>
                  <a:lnTo>
                    <a:pt x="261" y="127"/>
                  </a:lnTo>
                  <a:lnTo>
                    <a:pt x="266" y="127"/>
                  </a:lnTo>
                  <a:lnTo>
                    <a:pt x="261" y="127"/>
                  </a:lnTo>
                  <a:lnTo>
                    <a:pt x="266" y="127"/>
                  </a:lnTo>
                  <a:lnTo>
                    <a:pt x="261" y="125"/>
                  </a:lnTo>
                  <a:lnTo>
                    <a:pt x="261" y="125"/>
                  </a:lnTo>
                  <a:lnTo>
                    <a:pt x="266" y="123"/>
                  </a:lnTo>
                  <a:lnTo>
                    <a:pt x="261" y="123"/>
                  </a:lnTo>
                  <a:lnTo>
                    <a:pt x="261" y="123"/>
                  </a:lnTo>
                  <a:lnTo>
                    <a:pt x="264" y="120"/>
                  </a:lnTo>
                  <a:lnTo>
                    <a:pt x="261" y="122"/>
                  </a:lnTo>
                  <a:lnTo>
                    <a:pt x="259" y="120"/>
                  </a:lnTo>
                  <a:lnTo>
                    <a:pt x="263" y="118"/>
                  </a:lnTo>
                  <a:lnTo>
                    <a:pt x="259" y="120"/>
                  </a:lnTo>
                  <a:lnTo>
                    <a:pt x="261" y="117"/>
                  </a:lnTo>
                  <a:lnTo>
                    <a:pt x="258" y="120"/>
                  </a:lnTo>
                  <a:lnTo>
                    <a:pt x="258" y="118"/>
                  </a:lnTo>
                  <a:lnTo>
                    <a:pt x="259" y="117"/>
                  </a:lnTo>
                  <a:lnTo>
                    <a:pt x="261" y="115"/>
                  </a:lnTo>
                  <a:lnTo>
                    <a:pt x="258" y="118"/>
                  </a:lnTo>
                  <a:lnTo>
                    <a:pt x="259" y="115"/>
                  </a:lnTo>
                  <a:lnTo>
                    <a:pt x="256" y="118"/>
                  </a:lnTo>
                  <a:lnTo>
                    <a:pt x="258" y="115"/>
                  </a:lnTo>
                  <a:lnTo>
                    <a:pt x="256" y="118"/>
                  </a:lnTo>
                  <a:lnTo>
                    <a:pt x="256" y="114"/>
                  </a:lnTo>
                  <a:lnTo>
                    <a:pt x="254" y="118"/>
                  </a:lnTo>
                  <a:lnTo>
                    <a:pt x="253" y="118"/>
                  </a:lnTo>
                  <a:lnTo>
                    <a:pt x="253" y="118"/>
                  </a:lnTo>
                  <a:lnTo>
                    <a:pt x="251" y="114"/>
                  </a:lnTo>
                  <a:lnTo>
                    <a:pt x="251" y="118"/>
                  </a:lnTo>
                  <a:lnTo>
                    <a:pt x="249" y="115"/>
                  </a:lnTo>
                  <a:lnTo>
                    <a:pt x="249" y="117"/>
                  </a:lnTo>
                  <a:lnTo>
                    <a:pt x="251" y="118"/>
                  </a:lnTo>
                  <a:lnTo>
                    <a:pt x="251" y="118"/>
                  </a:lnTo>
                  <a:lnTo>
                    <a:pt x="248" y="115"/>
                  </a:lnTo>
                  <a:lnTo>
                    <a:pt x="249" y="120"/>
                  </a:lnTo>
                  <a:lnTo>
                    <a:pt x="246" y="117"/>
                  </a:lnTo>
                  <a:lnTo>
                    <a:pt x="249" y="120"/>
                  </a:lnTo>
                  <a:lnTo>
                    <a:pt x="248" y="120"/>
                  </a:lnTo>
                  <a:lnTo>
                    <a:pt x="248" y="120"/>
                  </a:lnTo>
                  <a:lnTo>
                    <a:pt x="248" y="120"/>
                  </a:lnTo>
                  <a:lnTo>
                    <a:pt x="248" y="120"/>
                  </a:lnTo>
                  <a:lnTo>
                    <a:pt x="244" y="118"/>
                  </a:lnTo>
                  <a:lnTo>
                    <a:pt x="248" y="122"/>
                  </a:lnTo>
                  <a:lnTo>
                    <a:pt x="244" y="120"/>
                  </a:lnTo>
                  <a:lnTo>
                    <a:pt x="248" y="122"/>
                  </a:lnTo>
                  <a:lnTo>
                    <a:pt x="246" y="123"/>
                  </a:lnTo>
                  <a:lnTo>
                    <a:pt x="243" y="122"/>
                  </a:lnTo>
                  <a:lnTo>
                    <a:pt x="246" y="123"/>
                  </a:lnTo>
                  <a:lnTo>
                    <a:pt x="243" y="123"/>
                  </a:lnTo>
                  <a:lnTo>
                    <a:pt x="246" y="125"/>
                  </a:lnTo>
                  <a:lnTo>
                    <a:pt x="243" y="125"/>
                  </a:lnTo>
                  <a:lnTo>
                    <a:pt x="246" y="125"/>
                  </a:lnTo>
                  <a:lnTo>
                    <a:pt x="243" y="125"/>
                  </a:lnTo>
                  <a:lnTo>
                    <a:pt x="246" y="127"/>
                  </a:lnTo>
                  <a:lnTo>
                    <a:pt x="243" y="127"/>
                  </a:lnTo>
                  <a:lnTo>
                    <a:pt x="246" y="127"/>
                  </a:lnTo>
                  <a:lnTo>
                    <a:pt x="243" y="128"/>
                  </a:lnTo>
                  <a:lnTo>
                    <a:pt x="246" y="128"/>
                  </a:lnTo>
                  <a:lnTo>
                    <a:pt x="243" y="130"/>
                  </a:lnTo>
                  <a:lnTo>
                    <a:pt x="248" y="128"/>
                  </a:lnTo>
                  <a:lnTo>
                    <a:pt x="248" y="130"/>
                  </a:lnTo>
                  <a:lnTo>
                    <a:pt x="244" y="132"/>
                  </a:lnTo>
                  <a:lnTo>
                    <a:pt x="248" y="130"/>
                  </a:lnTo>
                  <a:lnTo>
                    <a:pt x="249" y="132"/>
                  </a:lnTo>
                  <a:lnTo>
                    <a:pt x="246" y="135"/>
                  </a:lnTo>
                  <a:lnTo>
                    <a:pt x="249" y="132"/>
                  </a:lnTo>
                  <a:lnTo>
                    <a:pt x="251" y="132"/>
                  </a:lnTo>
                  <a:lnTo>
                    <a:pt x="249" y="135"/>
                  </a:lnTo>
                  <a:lnTo>
                    <a:pt x="249" y="137"/>
                  </a:lnTo>
                  <a:lnTo>
                    <a:pt x="251" y="132"/>
                  </a:lnTo>
                  <a:lnTo>
                    <a:pt x="251" y="133"/>
                  </a:lnTo>
                  <a:lnTo>
                    <a:pt x="251" y="137"/>
                  </a:lnTo>
                  <a:lnTo>
                    <a:pt x="253" y="133"/>
                  </a:lnTo>
                  <a:lnTo>
                    <a:pt x="253" y="137"/>
                  </a:lnTo>
                  <a:lnTo>
                    <a:pt x="253" y="133"/>
                  </a:lnTo>
                  <a:lnTo>
                    <a:pt x="254" y="133"/>
                  </a:lnTo>
                  <a:close/>
                </a:path>
              </a:pathLst>
            </a:custGeom>
            <a:solidFill>
              <a:srgbClr val="000000"/>
            </a:solidFill>
            <a:ln w="9525">
              <a:noFill/>
              <a:round/>
              <a:headEnd/>
              <a:tailEnd/>
            </a:ln>
          </p:spPr>
          <p:txBody>
            <a:bodyPr vert="horz" wrap="square" lIns="68562" tIns="34281" rIns="68562" bIns="34281" numCol="1" anchor="t" anchorCtr="0" compatLnSpc="1">
              <a:prstTxWarp prst="textNoShape">
                <a:avLst/>
              </a:prstTxWarp>
            </a:bodyPr>
            <a:lstStyle/>
            <a:p>
              <a:pPr defTabSz="914478">
                <a:defRPr/>
              </a:pPr>
              <a:endParaRPr lang="zh-CN" altLang="en-US" sz="1012" kern="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02" name="Freeform 882">
              <a:extLst>
                <a:ext uri="{FF2B5EF4-FFF2-40B4-BE49-F238E27FC236}">
                  <a16:creationId xmlns:a16="http://schemas.microsoft.com/office/drawing/2014/main" id="{D987157F-E3D2-AE27-1431-2DE5E4F22EE8}"/>
                </a:ext>
              </a:extLst>
            </p:cNvPr>
            <p:cNvSpPr>
              <a:spLocks noEditPoints="1"/>
            </p:cNvSpPr>
            <p:nvPr/>
          </p:nvSpPr>
          <p:spPr bwMode="auto">
            <a:xfrm>
              <a:off x="8253398" y="5618969"/>
              <a:ext cx="320178" cy="453464"/>
            </a:xfrm>
            <a:custGeom>
              <a:avLst/>
              <a:gdLst/>
              <a:ahLst/>
              <a:cxnLst>
                <a:cxn ang="0">
                  <a:pos x="6" y="12"/>
                </a:cxn>
                <a:cxn ang="0">
                  <a:pos x="351" y="31"/>
                </a:cxn>
                <a:cxn ang="0">
                  <a:pos x="10" y="22"/>
                </a:cxn>
                <a:cxn ang="0">
                  <a:pos x="341" y="605"/>
                </a:cxn>
                <a:cxn ang="0">
                  <a:pos x="31" y="626"/>
                </a:cxn>
                <a:cxn ang="0">
                  <a:pos x="203" y="544"/>
                </a:cxn>
                <a:cxn ang="0">
                  <a:pos x="213" y="450"/>
                </a:cxn>
                <a:cxn ang="0">
                  <a:pos x="335" y="508"/>
                </a:cxn>
                <a:cxn ang="0">
                  <a:pos x="430" y="575"/>
                </a:cxn>
                <a:cxn ang="0">
                  <a:pos x="328" y="582"/>
                </a:cxn>
                <a:cxn ang="0">
                  <a:pos x="432" y="565"/>
                </a:cxn>
                <a:cxn ang="0">
                  <a:pos x="327" y="500"/>
                </a:cxn>
                <a:cxn ang="0">
                  <a:pos x="217" y="457"/>
                </a:cxn>
                <a:cxn ang="0">
                  <a:pos x="312" y="536"/>
                </a:cxn>
                <a:cxn ang="0">
                  <a:pos x="203" y="565"/>
                </a:cxn>
                <a:cxn ang="0">
                  <a:pos x="200" y="426"/>
                </a:cxn>
                <a:cxn ang="0">
                  <a:pos x="437" y="431"/>
                </a:cxn>
                <a:cxn ang="0">
                  <a:pos x="428" y="426"/>
                </a:cxn>
                <a:cxn ang="0">
                  <a:pos x="208" y="399"/>
                </a:cxn>
                <a:cxn ang="0">
                  <a:pos x="208" y="322"/>
                </a:cxn>
                <a:cxn ang="0">
                  <a:pos x="419" y="378"/>
                </a:cxn>
                <a:cxn ang="0">
                  <a:pos x="215" y="329"/>
                </a:cxn>
                <a:cxn ang="0">
                  <a:pos x="54" y="248"/>
                </a:cxn>
                <a:cxn ang="0">
                  <a:pos x="289" y="187"/>
                </a:cxn>
                <a:cxn ang="0">
                  <a:pos x="292" y="253"/>
                </a:cxn>
                <a:cxn ang="0">
                  <a:pos x="284" y="247"/>
                </a:cxn>
                <a:cxn ang="0">
                  <a:pos x="290" y="196"/>
                </a:cxn>
                <a:cxn ang="0">
                  <a:pos x="64" y="187"/>
                </a:cxn>
                <a:cxn ang="0">
                  <a:pos x="60" y="199"/>
                </a:cxn>
                <a:cxn ang="0">
                  <a:pos x="64" y="252"/>
                </a:cxn>
                <a:cxn ang="0">
                  <a:pos x="238" y="220"/>
                </a:cxn>
                <a:cxn ang="0">
                  <a:pos x="254" y="202"/>
                </a:cxn>
                <a:cxn ang="0">
                  <a:pos x="267" y="212"/>
                </a:cxn>
                <a:cxn ang="0">
                  <a:pos x="259" y="233"/>
                </a:cxn>
                <a:cxn ang="0">
                  <a:pos x="259" y="229"/>
                </a:cxn>
                <a:cxn ang="0">
                  <a:pos x="261" y="217"/>
                </a:cxn>
                <a:cxn ang="0">
                  <a:pos x="263" y="210"/>
                </a:cxn>
                <a:cxn ang="0">
                  <a:pos x="254" y="212"/>
                </a:cxn>
                <a:cxn ang="0">
                  <a:pos x="244" y="212"/>
                </a:cxn>
                <a:cxn ang="0">
                  <a:pos x="243" y="222"/>
                </a:cxn>
                <a:cxn ang="0">
                  <a:pos x="249" y="225"/>
                </a:cxn>
                <a:cxn ang="0">
                  <a:pos x="65" y="161"/>
                </a:cxn>
                <a:cxn ang="0">
                  <a:pos x="60" y="94"/>
                </a:cxn>
                <a:cxn ang="0">
                  <a:pos x="299" y="104"/>
                </a:cxn>
                <a:cxn ang="0">
                  <a:pos x="286" y="161"/>
                </a:cxn>
                <a:cxn ang="0">
                  <a:pos x="287" y="151"/>
                </a:cxn>
                <a:cxn ang="0">
                  <a:pos x="286" y="97"/>
                </a:cxn>
                <a:cxn ang="0">
                  <a:pos x="62" y="94"/>
                </a:cxn>
                <a:cxn ang="0">
                  <a:pos x="60" y="148"/>
                </a:cxn>
                <a:cxn ang="0">
                  <a:pos x="65" y="153"/>
                </a:cxn>
                <a:cxn ang="0">
                  <a:pos x="241" y="135"/>
                </a:cxn>
                <a:cxn ang="0">
                  <a:pos x="246" y="112"/>
                </a:cxn>
                <a:cxn ang="0">
                  <a:pos x="264" y="118"/>
                </a:cxn>
                <a:cxn ang="0">
                  <a:pos x="263" y="140"/>
                </a:cxn>
                <a:cxn ang="0">
                  <a:pos x="258" y="132"/>
                </a:cxn>
                <a:cxn ang="0">
                  <a:pos x="261" y="123"/>
                </a:cxn>
                <a:cxn ang="0">
                  <a:pos x="258" y="118"/>
                </a:cxn>
                <a:cxn ang="0">
                  <a:pos x="249" y="117"/>
                </a:cxn>
                <a:cxn ang="0">
                  <a:pos x="248" y="122"/>
                </a:cxn>
                <a:cxn ang="0">
                  <a:pos x="243" y="127"/>
                </a:cxn>
                <a:cxn ang="0">
                  <a:pos x="251" y="132"/>
                </a:cxn>
              </a:cxnLst>
              <a:rect l="0" t="0" r="r" b="b"/>
              <a:pathLst>
                <a:path w="442" h="626">
                  <a:moveTo>
                    <a:pt x="31" y="626"/>
                  </a:moveTo>
                  <a:lnTo>
                    <a:pt x="24" y="626"/>
                  </a:lnTo>
                  <a:lnTo>
                    <a:pt x="16" y="625"/>
                  </a:lnTo>
                  <a:lnTo>
                    <a:pt x="11" y="620"/>
                  </a:lnTo>
                  <a:lnTo>
                    <a:pt x="5" y="613"/>
                  </a:lnTo>
                  <a:lnTo>
                    <a:pt x="1" y="606"/>
                  </a:lnTo>
                  <a:lnTo>
                    <a:pt x="0" y="600"/>
                  </a:lnTo>
                  <a:lnTo>
                    <a:pt x="0" y="597"/>
                  </a:lnTo>
                  <a:lnTo>
                    <a:pt x="0" y="31"/>
                  </a:lnTo>
                  <a:lnTo>
                    <a:pt x="0" y="25"/>
                  </a:lnTo>
                  <a:lnTo>
                    <a:pt x="1" y="18"/>
                  </a:lnTo>
                  <a:lnTo>
                    <a:pt x="6" y="12"/>
                  </a:lnTo>
                  <a:lnTo>
                    <a:pt x="13" y="5"/>
                  </a:lnTo>
                  <a:lnTo>
                    <a:pt x="19" y="2"/>
                  </a:lnTo>
                  <a:lnTo>
                    <a:pt x="26" y="0"/>
                  </a:lnTo>
                  <a:lnTo>
                    <a:pt x="29" y="0"/>
                  </a:lnTo>
                  <a:lnTo>
                    <a:pt x="320" y="0"/>
                  </a:lnTo>
                  <a:lnTo>
                    <a:pt x="327" y="0"/>
                  </a:lnTo>
                  <a:lnTo>
                    <a:pt x="333" y="2"/>
                  </a:lnTo>
                  <a:lnTo>
                    <a:pt x="340" y="7"/>
                  </a:lnTo>
                  <a:lnTo>
                    <a:pt x="346" y="13"/>
                  </a:lnTo>
                  <a:lnTo>
                    <a:pt x="350" y="22"/>
                  </a:lnTo>
                  <a:lnTo>
                    <a:pt x="351" y="28"/>
                  </a:lnTo>
                  <a:lnTo>
                    <a:pt x="351" y="31"/>
                  </a:lnTo>
                  <a:lnTo>
                    <a:pt x="351" y="311"/>
                  </a:lnTo>
                  <a:lnTo>
                    <a:pt x="343" y="311"/>
                  </a:lnTo>
                  <a:lnTo>
                    <a:pt x="343" y="28"/>
                  </a:lnTo>
                  <a:lnTo>
                    <a:pt x="341" y="22"/>
                  </a:lnTo>
                  <a:lnTo>
                    <a:pt x="336" y="13"/>
                  </a:lnTo>
                  <a:lnTo>
                    <a:pt x="330" y="10"/>
                  </a:lnTo>
                  <a:lnTo>
                    <a:pt x="323" y="8"/>
                  </a:lnTo>
                  <a:lnTo>
                    <a:pt x="320" y="8"/>
                  </a:lnTo>
                  <a:lnTo>
                    <a:pt x="26" y="8"/>
                  </a:lnTo>
                  <a:lnTo>
                    <a:pt x="19" y="12"/>
                  </a:lnTo>
                  <a:lnTo>
                    <a:pt x="13" y="15"/>
                  </a:lnTo>
                  <a:lnTo>
                    <a:pt x="10" y="22"/>
                  </a:lnTo>
                  <a:lnTo>
                    <a:pt x="8" y="28"/>
                  </a:lnTo>
                  <a:lnTo>
                    <a:pt x="8" y="31"/>
                  </a:lnTo>
                  <a:lnTo>
                    <a:pt x="8" y="597"/>
                  </a:lnTo>
                  <a:lnTo>
                    <a:pt x="10" y="605"/>
                  </a:lnTo>
                  <a:lnTo>
                    <a:pt x="13" y="611"/>
                  </a:lnTo>
                  <a:lnTo>
                    <a:pt x="19" y="616"/>
                  </a:lnTo>
                  <a:lnTo>
                    <a:pt x="28" y="618"/>
                  </a:lnTo>
                  <a:lnTo>
                    <a:pt x="31" y="618"/>
                  </a:lnTo>
                  <a:lnTo>
                    <a:pt x="323" y="618"/>
                  </a:lnTo>
                  <a:lnTo>
                    <a:pt x="332" y="616"/>
                  </a:lnTo>
                  <a:lnTo>
                    <a:pt x="338" y="611"/>
                  </a:lnTo>
                  <a:lnTo>
                    <a:pt x="341" y="605"/>
                  </a:lnTo>
                  <a:lnTo>
                    <a:pt x="343" y="595"/>
                  </a:lnTo>
                  <a:lnTo>
                    <a:pt x="343" y="588"/>
                  </a:lnTo>
                  <a:lnTo>
                    <a:pt x="343" y="588"/>
                  </a:lnTo>
                  <a:lnTo>
                    <a:pt x="351" y="579"/>
                  </a:lnTo>
                  <a:lnTo>
                    <a:pt x="351" y="602"/>
                  </a:lnTo>
                  <a:lnTo>
                    <a:pt x="350" y="608"/>
                  </a:lnTo>
                  <a:lnTo>
                    <a:pt x="345" y="615"/>
                  </a:lnTo>
                  <a:lnTo>
                    <a:pt x="341" y="620"/>
                  </a:lnTo>
                  <a:lnTo>
                    <a:pt x="335" y="625"/>
                  </a:lnTo>
                  <a:lnTo>
                    <a:pt x="327" y="626"/>
                  </a:lnTo>
                  <a:lnTo>
                    <a:pt x="320" y="626"/>
                  </a:lnTo>
                  <a:lnTo>
                    <a:pt x="31" y="626"/>
                  </a:lnTo>
                  <a:close/>
                  <a:moveTo>
                    <a:pt x="318" y="593"/>
                  </a:moveTo>
                  <a:lnTo>
                    <a:pt x="309" y="592"/>
                  </a:lnTo>
                  <a:lnTo>
                    <a:pt x="299" y="587"/>
                  </a:lnTo>
                  <a:lnTo>
                    <a:pt x="292" y="580"/>
                  </a:lnTo>
                  <a:lnTo>
                    <a:pt x="289" y="575"/>
                  </a:lnTo>
                  <a:lnTo>
                    <a:pt x="202" y="574"/>
                  </a:lnTo>
                  <a:lnTo>
                    <a:pt x="197" y="570"/>
                  </a:lnTo>
                  <a:lnTo>
                    <a:pt x="197" y="567"/>
                  </a:lnTo>
                  <a:lnTo>
                    <a:pt x="197" y="565"/>
                  </a:lnTo>
                  <a:lnTo>
                    <a:pt x="197" y="549"/>
                  </a:lnTo>
                  <a:lnTo>
                    <a:pt x="200" y="546"/>
                  </a:lnTo>
                  <a:lnTo>
                    <a:pt x="203" y="544"/>
                  </a:lnTo>
                  <a:lnTo>
                    <a:pt x="207" y="544"/>
                  </a:lnTo>
                  <a:lnTo>
                    <a:pt x="289" y="544"/>
                  </a:lnTo>
                  <a:lnTo>
                    <a:pt x="295" y="536"/>
                  </a:lnTo>
                  <a:lnTo>
                    <a:pt x="302" y="529"/>
                  </a:lnTo>
                  <a:lnTo>
                    <a:pt x="302" y="508"/>
                  </a:lnTo>
                  <a:lnTo>
                    <a:pt x="212" y="506"/>
                  </a:lnTo>
                  <a:lnTo>
                    <a:pt x="205" y="503"/>
                  </a:lnTo>
                  <a:lnTo>
                    <a:pt x="202" y="498"/>
                  </a:lnTo>
                  <a:lnTo>
                    <a:pt x="200" y="491"/>
                  </a:lnTo>
                  <a:lnTo>
                    <a:pt x="200" y="460"/>
                  </a:lnTo>
                  <a:lnTo>
                    <a:pt x="205" y="454"/>
                  </a:lnTo>
                  <a:lnTo>
                    <a:pt x="213" y="450"/>
                  </a:lnTo>
                  <a:lnTo>
                    <a:pt x="221" y="449"/>
                  </a:lnTo>
                  <a:lnTo>
                    <a:pt x="415" y="449"/>
                  </a:lnTo>
                  <a:lnTo>
                    <a:pt x="420" y="449"/>
                  </a:lnTo>
                  <a:lnTo>
                    <a:pt x="430" y="454"/>
                  </a:lnTo>
                  <a:lnTo>
                    <a:pt x="435" y="459"/>
                  </a:lnTo>
                  <a:lnTo>
                    <a:pt x="437" y="465"/>
                  </a:lnTo>
                  <a:lnTo>
                    <a:pt x="437" y="491"/>
                  </a:lnTo>
                  <a:lnTo>
                    <a:pt x="435" y="498"/>
                  </a:lnTo>
                  <a:lnTo>
                    <a:pt x="432" y="503"/>
                  </a:lnTo>
                  <a:lnTo>
                    <a:pt x="425" y="506"/>
                  </a:lnTo>
                  <a:lnTo>
                    <a:pt x="415" y="508"/>
                  </a:lnTo>
                  <a:lnTo>
                    <a:pt x="335" y="508"/>
                  </a:lnTo>
                  <a:lnTo>
                    <a:pt x="335" y="531"/>
                  </a:lnTo>
                  <a:lnTo>
                    <a:pt x="341" y="536"/>
                  </a:lnTo>
                  <a:lnTo>
                    <a:pt x="346" y="541"/>
                  </a:lnTo>
                  <a:lnTo>
                    <a:pt x="348" y="544"/>
                  </a:lnTo>
                  <a:lnTo>
                    <a:pt x="433" y="544"/>
                  </a:lnTo>
                  <a:lnTo>
                    <a:pt x="437" y="546"/>
                  </a:lnTo>
                  <a:lnTo>
                    <a:pt x="440" y="549"/>
                  </a:lnTo>
                  <a:lnTo>
                    <a:pt x="442" y="554"/>
                  </a:lnTo>
                  <a:lnTo>
                    <a:pt x="440" y="569"/>
                  </a:lnTo>
                  <a:lnTo>
                    <a:pt x="438" y="572"/>
                  </a:lnTo>
                  <a:lnTo>
                    <a:pt x="435" y="575"/>
                  </a:lnTo>
                  <a:lnTo>
                    <a:pt x="430" y="575"/>
                  </a:lnTo>
                  <a:lnTo>
                    <a:pt x="348" y="575"/>
                  </a:lnTo>
                  <a:lnTo>
                    <a:pt x="341" y="583"/>
                  </a:lnTo>
                  <a:lnTo>
                    <a:pt x="335" y="588"/>
                  </a:lnTo>
                  <a:lnTo>
                    <a:pt x="325" y="592"/>
                  </a:lnTo>
                  <a:lnTo>
                    <a:pt x="318" y="593"/>
                  </a:lnTo>
                  <a:close/>
                  <a:moveTo>
                    <a:pt x="207" y="567"/>
                  </a:moveTo>
                  <a:lnTo>
                    <a:pt x="294" y="567"/>
                  </a:lnTo>
                  <a:lnTo>
                    <a:pt x="302" y="579"/>
                  </a:lnTo>
                  <a:lnTo>
                    <a:pt x="309" y="582"/>
                  </a:lnTo>
                  <a:lnTo>
                    <a:pt x="317" y="585"/>
                  </a:lnTo>
                  <a:lnTo>
                    <a:pt x="318" y="585"/>
                  </a:lnTo>
                  <a:lnTo>
                    <a:pt x="328" y="582"/>
                  </a:lnTo>
                  <a:lnTo>
                    <a:pt x="336" y="577"/>
                  </a:lnTo>
                  <a:lnTo>
                    <a:pt x="341" y="570"/>
                  </a:lnTo>
                  <a:lnTo>
                    <a:pt x="343" y="567"/>
                  </a:lnTo>
                  <a:lnTo>
                    <a:pt x="430" y="567"/>
                  </a:lnTo>
                  <a:lnTo>
                    <a:pt x="432" y="570"/>
                  </a:lnTo>
                  <a:lnTo>
                    <a:pt x="432" y="567"/>
                  </a:lnTo>
                  <a:lnTo>
                    <a:pt x="432" y="567"/>
                  </a:lnTo>
                  <a:lnTo>
                    <a:pt x="433" y="567"/>
                  </a:lnTo>
                  <a:lnTo>
                    <a:pt x="435" y="569"/>
                  </a:lnTo>
                  <a:lnTo>
                    <a:pt x="432" y="567"/>
                  </a:lnTo>
                  <a:lnTo>
                    <a:pt x="437" y="567"/>
                  </a:lnTo>
                  <a:lnTo>
                    <a:pt x="432" y="565"/>
                  </a:lnTo>
                  <a:lnTo>
                    <a:pt x="432" y="554"/>
                  </a:lnTo>
                  <a:lnTo>
                    <a:pt x="437" y="551"/>
                  </a:lnTo>
                  <a:lnTo>
                    <a:pt x="432" y="552"/>
                  </a:lnTo>
                  <a:lnTo>
                    <a:pt x="433" y="549"/>
                  </a:lnTo>
                  <a:lnTo>
                    <a:pt x="432" y="552"/>
                  </a:lnTo>
                  <a:lnTo>
                    <a:pt x="430" y="547"/>
                  </a:lnTo>
                  <a:lnTo>
                    <a:pt x="430" y="552"/>
                  </a:lnTo>
                  <a:lnTo>
                    <a:pt x="343" y="552"/>
                  </a:lnTo>
                  <a:lnTo>
                    <a:pt x="336" y="542"/>
                  </a:lnTo>
                  <a:lnTo>
                    <a:pt x="330" y="537"/>
                  </a:lnTo>
                  <a:lnTo>
                    <a:pt x="327" y="536"/>
                  </a:lnTo>
                  <a:lnTo>
                    <a:pt x="327" y="500"/>
                  </a:lnTo>
                  <a:lnTo>
                    <a:pt x="425" y="498"/>
                  </a:lnTo>
                  <a:lnTo>
                    <a:pt x="428" y="495"/>
                  </a:lnTo>
                  <a:lnTo>
                    <a:pt x="428" y="493"/>
                  </a:lnTo>
                  <a:lnTo>
                    <a:pt x="433" y="493"/>
                  </a:lnTo>
                  <a:lnTo>
                    <a:pt x="428" y="491"/>
                  </a:lnTo>
                  <a:lnTo>
                    <a:pt x="428" y="491"/>
                  </a:lnTo>
                  <a:lnTo>
                    <a:pt x="428" y="465"/>
                  </a:lnTo>
                  <a:lnTo>
                    <a:pt x="428" y="464"/>
                  </a:lnTo>
                  <a:lnTo>
                    <a:pt x="424" y="459"/>
                  </a:lnTo>
                  <a:lnTo>
                    <a:pt x="415" y="457"/>
                  </a:lnTo>
                  <a:lnTo>
                    <a:pt x="415" y="457"/>
                  </a:lnTo>
                  <a:lnTo>
                    <a:pt x="217" y="457"/>
                  </a:lnTo>
                  <a:lnTo>
                    <a:pt x="210" y="462"/>
                  </a:lnTo>
                  <a:lnTo>
                    <a:pt x="208" y="464"/>
                  </a:lnTo>
                  <a:lnTo>
                    <a:pt x="208" y="464"/>
                  </a:lnTo>
                  <a:lnTo>
                    <a:pt x="208" y="465"/>
                  </a:lnTo>
                  <a:lnTo>
                    <a:pt x="208" y="491"/>
                  </a:lnTo>
                  <a:lnTo>
                    <a:pt x="203" y="495"/>
                  </a:lnTo>
                  <a:lnTo>
                    <a:pt x="208" y="493"/>
                  </a:lnTo>
                  <a:lnTo>
                    <a:pt x="212" y="496"/>
                  </a:lnTo>
                  <a:lnTo>
                    <a:pt x="218" y="500"/>
                  </a:lnTo>
                  <a:lnTo>
                    <a:pt x="223" y="500"/>
                  </a:lnTo>
                  <a:lnTo>
                    <a:pt x="312" y="500"/>
                  </a:lnTo>
                  <a:lnTo>
                    <a:pt x="312" y="536"/>
                  </a:lnTo>
                  <a:lnTo>
                    <a:pt x="302" y="541"/>
                  </a:lnTo>
                  <a:lnTo>
                    <a:pt x="297" y="546"/>
                  </a:lnTo>
                  <a:lnTo>
                    <a:pt x="294" y="552"/>
                  </a:lnTo>
                  <a:lnTo>
                    <a:pt x="207" y="552"/>
                  </a:lnTo>
                  <a:lnTo>
                    <a:pt x="203" y="549"/>
                  </a:lnTo>
                  <a:lnTo>
                    <a:pt x="205" y="552"/>
                  </a:lnTo>
                  <a:lnTo>
                    <a:pt x="202" y="549"/>
                  </a:lnTo>
                  <a:lnTo>
                    <a:pt x="205" y="552"/>
                  </a:lnTo>
                  <a:lnTo>
                    <a:pt x="205" y="552"/>
                  </a:lnTo>
                  <a:lnTo>
                    <a:pt x="205" y="554"/>
                  </a:lnTo>
                  <a:lnTo>
                    <a:pt x="205" y="565"/>
                  </a:lnTo>
                  <a:lnTo>
                    <a:pt x="203" y="565"/>
                  </a:lnTo>
                  <a:lnTo>
                    <a:pt x="203" y="567"/>
                  </a:lnTo>
                  <a:lnTo>
                    <a:pt x="205" y="567"/>
                  </a:lnTo>
                  <a:lnTo>
                    <a:pt x="203" y="570"/>
                  </a:lnTo>
                  <a:lnTo>
                    <a:pt x="205" y="567"/>
                  </a:lnTo>
                  <a:lnTo>
                    <a:pt x="207" y="572"/>
                  </a:lnTo>
                  <a:lnTo>
                    <a:pt x="207" y="567"/>
                  </a:lnTo>
                  <a:close/>
                  <a:moveTo>
                    <a:pt x="221" y="444"/>
                  </a:moveTo>
                  <a:lnTo>
                    <a:pt x="213" y="442"/>
                  </a:lnTo>
                  <a:lnTo>
                    <a:pt x="207" y="439"/>
                  </a:lnTo>
                  <a:lnTo>
                    <a:pt x="202" y="434"/>
                  </a:lnTo>
                  <a:lnTo>
                    <a:pt x="200" y="429"/>
                  </a:lnTo>
                  <a:lnTo>
                    <a:pt x="200" y="426"/>
                  </a:lnTo>
                  <a:lnTo>
                    <a:pt x="200" y="394"/>
                  </a:lnTo>
                  <a:lnTo>
                    <a:pt x="203" y="391"/>
                  </a:lnTo>
                  <a:lnTo>
                    <a:pt x="210" y="386"/>
                  </a:lnTo>
                  <a:lnTo>
                    <a:pt x="220" y="383"/>
                  </a:lnTo>
                  <a:lnTo>
                    <a:pt x="221" y="383"/>
                  </a:lnTo>
                  <a:lnTo>
                    <a:pt x="419" y="383"/>
                  </a:lnTo>
                  <a:lnTo>
                    <a:pt x="427" y="386"/>
                  </a:lnTo>
                  <a:lnTo>
                    <a:pt x="433" y="391"/>
                  </a:lnTo>
                  <a:lnTo>
                    <a:pt x="437" y="396"/>
                  </a:lnTo>
                  <a:lnTo>
                    <a:pt x="437" y="401"/>
                  </a:lnTo>
                  <a:lnTo>
                    <a:pt x="437" y="426"/>
                  </a:lnTo>
                  <a:lnTo>
                    <a:pt x="437" y="431"/>
                  </a:lnTo>
                  <a:lnTo>
                    <a:pt x="433" y="436"/>
                  </a:lnTo>
                  <a:lnTo>
                    <a:pt x="427" y="441"/>
                  </a:lnTo>
                  <a:lnTo>
                    <a:pt x="419" y="444"/>
                  </a:lnTo>
                  <a:lnTo>
                    <a:pt x="415" y="444"/>
                  </a:lnTo>
                  <a:lnTo>
                    <a:pt x="221" y="444"/>
                  </a:lnTo>
                  <a:close/>
                  <a:moveTo>
                    <a:pt x="213" y="432"/>
                  </a:moveTo>
                  <a:lnTo>
                    <a:pt x="221" y="436"/>
                  </a:lnTo>
                  <a:lnTo>
                    <a:pt x="223" y="436"/>
                  </a:lnTo>
                  <a:lnTo>
                    <a:pt x="420" y="434"/>
                  </a:lnTo>
                  <a:lnTo>
                    <a:pt x="427" y="431"/>
                  </a:lnTo>
                  <a:lnTo>
                    <a:pt x="428" y="427"/>
                  </a:lnTo>
                  <a:lnTo>
                    <a:pt x="428" y="426"/>
                  </a:lnTo>
                  <a:lnTo>
                    <a:pt x="428" y="401"/>
                  </a:lnTo>
                  <a:lnTo>
                    <a:pt x="428" y="399"/>
                  </a:lnTo>
                  <a:lnTo>
                    <a:pt x="433" y="398"/>
                  </a:lnTo>
                  <a:lnTo>
                    <a:pt x="428" y="399"/>
                  </a:lnTo>
                  <a:lnTo>
                    <a:pt x="420" y="393"/>
                  </a:lnTo>
                  <a:lnTo>
                    <a:pt x="415" y="391"/>
                  </a:lnTo>
                  <a:lnTo>
                    <a:pt x="217" y="393"/>
                  </a:lnTo>
                  <a:lnTo>
                    <a:pt x="210" y="396"/>
                  </a:lnTo>
                  <a:lnTo>
                    <a:pt x="208" y="398"/>
                  </a:lnTo>
                  <a:lnTo>
                    <a:pt x="208" y="399"/>
                  </a:lnTo>
                  <a:lnTo>
                    <a:pt x="203" y="399"/>
                  </a:lnTo>
                  <a:lnTo>
                    <a:pt x="208" y="399"/>
                  </a:lnTo>
                  <a:lnTo>
                    <a:pt x="208" y="401"/>
                  </a:lnTo>
                  <a:lnTo>
                    <a:pt x="208" y="429"/>
                  </a:lnTo>
                  <a:lnTo>
                    <a:pt x="213" y="432"/>
                  </a:lnTo>
                  <a:close/>
                  <a:moveTo>
                    <a:pt x="221" y="378"/>
                  </a:moveTo>
                  <a:lnTo>
                    <a:pt x="213" y="376"/>
                  </a:lnTo>
                  <a:lnTo>
                    <a:pt x="205" y="373"/>
                  </a:lnTo>
                  <a:lnTo>
                    <a:pt x="200" y="367"/>
                  </a:lnTo>
                  <a:lnTo>
                    <a:pt x="200" y="363"/>
                  </a:lnTo>
                  <a:lnTo>
                    <a:pt x="200" y="362"/>
                  </a:lnTo>
                  <a:lnTo>
                    <a:pt x="200" y="332"/>
                  </a:lnTo>
                  <a:lnTo>
                    <a:pt x="202" y="327"/>
                  </a:lnTo>
                  <a:lnTo>
                    <a:pt x="208" y="322"/>
                  </a:lnTo>
                  <a:lnTo>
                    <a:pt x="217" y="319"/>
                  </a:lnTo>
                  <a:lnTo>
                    <a:pt x="221" y="319"/>
                  </a:lnTo>
                  <a:lnTo>
                    <a:pt x="420" y="319"/>
                  </a:lnTo>
                  <a:lnTo>
                    <a:pt x="428" y="322"/>
                  </a:lnTo>
                  <a:lnTo>
                    <a:pt x="433" y="325"/>
                  </a:lnTo>
                  <a:lnTo>
                    <a:pt x="437" y="332"/>
                  </a:lnTo>
                  <a:lnTo>
                    <a:pt x="437" y="335"/>
                  </a:lnTo>
                  <a:lnTo>
                    <a:pt x="437" y="362"/>
                  </a:lnTo>
                  <a:lnTo>
                    <a:pt x="435" y="368"/>
                  </a:lnTo>
                  <a:lnTo>
                    <a:pt x="433" y="371"/>
                  </a:lnTo>
                  <a:lnTo>
                    <a:pt x="427" y="376"/>
                  </a:lnTo>
                  <a:lnTo>
                    <a:pt x="419" y="378"/>
                  </a:lnTo>
                  <a:lnTo>
                    <a:pt x="415" y="378"/>
                  </a:lnTo>
                  <a:lnTo>
                    <a:pt x="221" y="378"/>
                  </a:lnTo>
                  <a:close/>
                  <a:moveTo>
                    <a:pt x="213" y="368"/>
                  </a:moveTo>
                  <a:lnTo>
                    <a:pt x="223" y="370"/>
                  </a:lnTo>
                  <a:lnTo>
                    <a:pt x="420" y="370"/>
                  </a:lnTo>
                  <a:lnTo>
                    <a:pt x="427" y="367"/>
                  </a:lnTo>
                  <a:lnTo>
                    <a:pt x="428" y="363"/>
                  </a:lnTo>
                  <a:lnTo>
                    <a:pt x="428" y="362"/>
                  </a:lnTo>
                  <a:lnTo>
                    <a:pt x="427" y="332"/>
                  </a:lnTo>
                  <a:lnTo>
                    <a:pt x="422" y="329"/>
                  </a:lnTo>
                  <a:lnTo>
                    <a:pt x="415" y="327"/>
                  </a:lnTo>
                  <a:lnTo>
                    <a:pt x="215" y="329"/>
                  </a:lnTo>
                  <a:lnTo>
                    <a:pt x="210" y="332"/>
                  </a:lnTo>
                  <a:lnTo>
                    <a:pt x="208" y="335"/>
                  </a:lnTo>
                  <a:lnTo>
                    <a:pt x="208" y="335"/>
                  </a:lnTo>
                  <a:lnTo>
                    <a:pt x="208" y="363"/>
                  </a:lnTo>
                  <a:lnTo>
                    <a:pt x="212" y="367"/>
                  </a:lnTo>
                  <a:lnTo>
                    <a:pt x="213" y="368"/>
                  </a:lnTo>
                  <a:close/>
                  <a:moveTo>
                    <a:pt x="69" y="256"/>
                  </a:moveTo>
                  <a:lnTo>
                    <a:pt x="65" y="256"/>
                  </a:lnTo>
                  <a:lnTo>
                    <a:pt x="59" y="253"/>
                  </a:lnTo>
                  <a:lnTo>
                    <a:pt x="60" y="250"/>
                  </a:lnTo>
                  <a:lnTo>
                    <a:pt x="57" y="252"/>
                  </a:lnTo>
                  <a:lnTo>
                    <a:pt x="54" y="248"/>
                  </a:lnTo>
                  <a:lnTo>
                    <a:pt x="52" y="242"/>
                  </a:lnTo>
                  <a:lnTo>
                    <a:pt x="52" y="240"/>
                  </a:lnTo>
                  <a:lnTo>
                    <a:pt x="54" y="192"/>
                  </a:lnTo>
                  <a:lnTo>
                    <a:pt x="56" y="187"/>
                  </a:lnTo>
                  <a:lnTo>
                    <a:pt x="57" y="186"/>
                  </a:lnTo>
                  <a:lnTo>
                    <a:pt x="60" y="189"/>
                  </a:lnTo>
                  <a:lnTo>
                    <a:pt x="59" y="184"/>
                  </a:lnTo>
                  <a:lnTo>
                    <a:pt x="62" y="183"/>
                  </a:lnTo>
                  <a:lnTo>
                    <a:pt x="69" y="181"/>
                  </a:lnTo>
                  <a:lnTo>
                    <a:pt x="287" y="183"/>
                  </a:lnTo>
                  <a:lnTo>
                    <a:pt x="292" y="184"/>
                  </a:lnTo>
                  <a:lnTo>
                    <a:pt x="289" y="187"/>
                  </a:lnTo>
                  <a:lnTo>
                    <a:pt x="292" y="186"/>
                  </a:lnTo>
                  <a:lnTo>
                    <a:pt x="295" y="189"/>
                  </a:lnTo>
                  <a:lnTo>
                    <a:pt x="292" y="192"/>
                  </a:lnTo>
                  <a:lnTo>
                    <a:pt x="297" y="191"/>
                  </a:lnTo>
                  <a:lnTo>
                    <a:pt x="299" y="194"/>
                  </a:lnTo>
                  <a:lnTo>
                    <a:pt x="299" y="199"/>
                  </a:lnTo>
                  <a:lnTo>
                    <a:pt x="299" y="240"/>
                  </a:lnTo>
                  <a:lnTo>
                    <a:pt x="297" y="247"/>
                  </a:lnTo>
                  <a:lnTo>
                    <a:pt x="297" y="247"/>
                  </a:lnTo>
                  <a:lnTo>
                    <a:pt x="292" y="247"/>
                  </a:lnTo>
                  <a:lnTo>
                    <a:pt x="297" y="248"/>
                  </a:lnTo>
                  <a:lnTo>
                    <a:pt x="292" y="253"/>
                  </a:lnTo>
                  <a:lnTo>
                    <a:pt x="289" y="250"/>
                  </a:lnTo>
                  <a:lnTo>
                    <a:pt x="292" y="253"/>
                  </a:lnTo>
                  <a:lnTo>
                    <a:pt x="286" y="256"/>
                  </a:lnTo>
                  <a:lnTo>
                    <a:pt x="282" y="256"/>
                  </a:lnTo>
                  <a:lnTo>
                    <a:pt x="69" y="256"/>
                  </a:lnTo>
                  <a:close/>
                  <a:moveTo>
                    <a:pt x="65" y="248"/>
                  </a:moveTo>
                  <a:lnTo>
                    <a:pt x="67" y="248"/>
                  </a:lnTo>
                  <a:lnTo>
                    <a:pt x="67" y="252"/>
                  </a:lnTo>
                  <a:lnTo>
                    <a:pt x="67" y="248"/>
                  </a:lnTo>
                  <a:lnTo>
                    <a:pt x="69" y="248"/>
                  </a:lnTo>
                  <a:lnTo>
                    <a:pt x="284" y="248"/>
                  </a:lnTo>
                  <a:lnTo>
                    <a:pt x="284" y="247"/>
                  </a:lnTo>
                  <a:lnTo>
                    <a:pt x="287" y="252"/>
                  </a:lnTo>
                  <a:lnTo>
                    <a:pt x="286" y="247"/>
                  </a:lnTo>
                  <a:lnTo>
                    <a:pt x="289" y="250"/>
                  </a:lnTo>
                  <a:lnTo>
                    <a:pt x="287" y="247"/>
                  </a:lnTo>
                  <a:lnTo>
                    <a:pt x="289" y="245"/>
                  </a:lnTo>
                  <a:lnTo>
                    <a:pt x="289" y="243"/>
                  </a:lnTo>
                  <a:lnTo>
                    <a:pt x="294" y="245"/>
                  </a:lnTo>
                  <a:lnTo>
                    <a:pt x="290" y="243"/>
                  </a:lnTo>
                  <a:lnTo>
                    <a:pt x="290" y="238"/>
                  </a:lnTo>
                  <a:lnTo>
                    <a:pt x="290" y="196"/>
                  </a:lnTo>
                  <a:lnTo>
                    <a:pt x="294" y="194"/>
                  </a:lnTo>
                  <a:lnTo>
                    <a:pt x="290" y="196"/>
                  </a:lnTo>
                  <a:lnTo>
                    <a:pt x="289" y="192"/>
                  </a:lnTo>
                  <a:lnTo>
                    <a:pt x="287" y="192"/>
                  </a:lnTo>
                  <a:lnTo>
                    <a:pt x="289" y="187"/>
                  </a:lnTo>
                  <a:lnTo>
                    <a:pt x="286" y="191"/>
                  </a:lnTo>
                  <a:lnTo>
                    <a:pt x="282" y="191"/>
                  </a:lnTo>
                  <a:lnTo>
                    <a:pt x="281" y="189"/>
                  </a:lnTo>
                  <a:lnTo>
                    <a:pt x="69" y="191"/>
                  </a:lnTo>
                  <a:lnTo>
                    <a:pt x="67" y="186"/>
                  </a:lnTo>
                  <a:lnTo>
                    <a:pt x="67" y="191"/>
                  </a:lnTo>
                  <a:lnTo>
                    <a:pt x="65" y="186"/>
                  </a:lnTo>
                  <a:lnTo>
                    <a:pt x="65" y="191"/>
                  </a:lnTo>
                  <a:lnTo>
                    <a:pt x="64" y="187"/>
                  </a:lnTo>
                  <a:lnTo>
                    <a:pt x="65" y="191"/>
                  </a:lnTo>
                  <a:lnTo>
                    <a:pt x="62" y="187"/>
                  </a:lnTo>
                  <a:lnTo>
                    <a:pt x="64" y="191"/>
                  </a:lnTo>
                  <a:lnTo>
                    <a:pt x="62" y="187"/>
                  </a:lnTo>
                  <a:lnTo>
                    <a:pt x="64" y="192"/>
                  </a:lnTo>
                  <a:lnTo>
                    <a:pt x="62" y="192"/>
                  </a:lnTo>
                  <a:lnTo>
                    <a:pt x="59" y="191"/>
                  </a:lnTo>
                  <a:lnTo>
                    <a:pt x="62" y="194"/>
                  </a:lnTo>
                  <a:lnTo>
                    <a:pt x="62" y="194"/>
                  </a:lnTo>
                  <a:lnTo>
                    <a:pt x="57" y="192"/>
                  </a:lnTo>
                  <a:lnTo>
                    <a:pt x="60" y="196"/>
                  </a:lnTo>
                  <a:lnTo>
                    <a:pt x="60" y="199"/>
                  </a:lnTo>
                  <a:lnTo>
                    <a:pt x="60" y="242"/>
                  </a:lnTo>
                  <a:lnTo>
                    <a:pt x="57" y="245"/>
                  </a:lnTo>
                  <a:lnTo>
                    <a:pt x="62" y="243"/>
                  </a:lnTo>
                  <a:lnTo>
                    <a:pt x="62" y="243"/>
                  </a:lnTo>
                  <a:lnTo>
                    <a:pt x="59" y="248"/>
                  </a:lnTo>
                  <a:lnTo>
                    <a:pt x="62" y="245"/>
                  </a:lnTo>
                  <a:lnTo>
                    <a:pt x="64" y="247"/>
                  </a:lnTo>
                  <a:lnTo>
                    <a:pt x="62" y="250"/>
                  </a:lnTo>
                  <a:lnTo>
                    <a:pt x="64" y="247"/>
                  </a:lnTo>
                  <a:lnTo>
                    <a:pt x="62" y="250"/>
                  </a:lnTo>
                  <a:lnTo>
                    <a:pt x="65" y="247"/>
                  </a:lnTo>
                  <a:lnTo>
                    <a:pt x="64" y="252"/>
                  </a:lnTo>
                  <a:lnTo>
                    <a:pt x="65" y="247"/>
                  </a:lnTo>
                  <a:lnTo>
                    <a:pt x="65" y="252"/>
                  </a:lnTo>
                  <a:lnTo>
                    <a:pt x="65" y="248"/>
                  </a:lnTo>
                  <a:close/>
                  <a:moveTo>
                    <a:pt x="254" y="235"/>
                  </a:moveTo>
                  <a:lnTo>
                    <a:pt x="249" y="235"/>
                  </a:lnTo>
                  <a:lnTo>
                    <a:pt x="251" y="230"/>
                  </a:lnTo>
                  <a:lnTo>
                    <a:pt x="249" y="233"/>
                  </a:lnTo>
                  <a:lnTo>
                    <a:pt x="244" y="232"/>
                  </a:lnTo>
                  <a:lnTo>
                    <a:pt x="240" y="227"/>
                  </a:lnTo>
                  <a:lnTo>
                    <a:pt x="243" y="224"/>
                  </a:lnTo>
                  <a:lnTo>
                    <a:pt x="240" y="225"/>
                  </a:lnTo>
                  <a:lnTo>
                    <a:pt x="238" y="220"/>
                  </a:lnTo>
                  <a:lnTo>
                    <a:pt x="240" y="214"/>
                  </a:lnTo>
                  <a:lnTo>
                    <a:pt x="240" y="212"/>
                  </a:lnTo>
                  <a:lnTo>
                    <a:pt x="243" y="214"/>
                  </a:lnTo>
                  <a:lnTo>
                    <a:pt x="240" y="212"/>
                  </a:lnTo>
                  <a:lnTo>
                    <a:pt x="243" y="207"/>
                  </a:lnTo>
                  <a:lnTo>
                    <a:pt x="246" y="210"/>
                  </a:lnTo>
                  <a:lnTo>
                    <a:pt x="243" y="207"/>
                  </a:lnTo>
                  <a:lnTo>
                    <a:pt x="248" y="204"/>
                  </a:lnTo>
                  <a:lnTo>
                    <a:pt x="249" y="204"/>
                  </a:lnTo>
                  <a:lnTo>
                    <a:pt x="251" y="207"/>
                  </a:lnTo>
                  <a:lnTo>
                    <a:pt x="249" y="204"/>
                  </a:lnTo>
                  <a:lnTo>
                    <a:pt x="254" y="202"/>
                  </a:lnTo>
                  <a:lnTo>
                    <a:pt x="258" y="204"/>
                  </a:lnTo>
                  <a:lnTo>
                    <a:pt x="258" y="207"/>
                  </a:lnTo>
                  <a:lnTo>
                    <a:pt x="259" y="204"/>
                  </a:lnTo>
                  <a:lnTo>
                    <a:pt x="261" y="204"/>
                  </a:lnTo>
                  <a:lnTo>
                    <a:pt x="259" y="209"/>
                  </a:lnTo>
                  <a:lnTo>
                    <a:pt x="263" y="206"/>
                  </a:lnTo>
                  <a:lnTo>
                    <a:pt x="266" y="209"/>
                  </a:lnTo>
                  <a:lnTo>
                    <a:pt x="264" y="212"/>
                  </a:lnTo>
                  <a:lnTo>
                    <a:pt x="267" y="210"/>
                  </a:lnTo>
                  <a:lnTo>
                    <a:pt x="267" y="210"/>
                  </a:lnTo>
                  <a:lnTo>
                    <a:pt x="264" y="214"/>
                  </a:lnTo>
                  <a:lnTo>
                    <a:pt x="267" y="212"/>
                  </a:lnTo>
                  <a:lnTo>
                    <a:pt x="269" y="214"/>
                  </a:lnTo>
                  <a:lnTo>
                    <a:pt x="266" y="215"/>
                  </a:lnTo>
                  <a:lnTo>
                    <a:pt x="269" y="215"/>
                  </a:lnTo>
                  <a:lnTo>
                    <a:pt x="269" y="219"/>
                  </a:lnTo>
                  <a:lnTo>
                    <a:pt x="269" y="224"/>
                  </a:lnTo>
                  <a:lnTo>
                    <a:pt x="264" y="224"/>
                  </a:lnTo>
                  <a:lnTo>
                    <a:pt x="269" y="225"/>
                  </a:lnTo>
                  <a:lnTo>
                    <a:pt x="267" y="227"/>
                  </a:lnTo>
                  <a:lnTo>
                    <a:pt x="264" y="225"/>
                  </a:lnTo>
                  <a:lnTo>
                    <a:pt x="266" y="229"/>
                  </a:lnTo>
                  <a:lnTo>
                    <a:pt x="261" y="233"/>
                  </a:lnTo>
                  <a:lnTo>
                    <a:pt x="259" y="233"/>
                  </a:lnTo>
                  <a:lnTo>
                    <a:pt x="258" y="230"/>
                  </a:lnTo>
                  <a:lnTo>
                    <a:pt x="258" y="235"/>
                  </a:lnTo>
                  <a:lnTo>
                    <a:pt x="254" y="235"/>
                  </a:lnTo>
                  <a:close/>
                  <a:moveTo>
                    <a:pt x="254" y="227"/>
                  </a:moveTo>
                  <a:lnTo>
                    <a:pt x="254" y="230"/>
                  </a:lnTo>
                  <a:lnTo>
                    <a:pt x="254" y="227"/>
                  </a:lnTo>
                  <a:lnTo>
                    <a:pt x="256" y="230"/>
                  </a:lnTo>
                  <a:lnTo>
                    <a:pt x="256" y="227"/>
                  </a:lnTo>
                  <a:lnTo>
                    <a:pt x="256" y="225"/>
                  </a:lnTo>
                  <a:lnTo>
                    <a:pt x="259" y="230"/>
                  </a:lnTo>
                  <a:lnTo>
                    <a:pt x="258" y="225"/>
                  </a:lnTo>
                  <a:lnTo>
                    <a:pt x="259" y="229"/>
                  </a:lnTo>
                  <a:lnTo>
                    <a:pt x="258" y="225"/>
                  </a:lnTo>
                  <a:lnTo>
                    <a:pt x="261" y="229"/>
                  </a:lnTo>
                  <a:lnTo>
                    <a:pt x="259" y="224"/>
                  </a:lnTo>
                  <a:lnTo>
                    <a:pt x="263" y="227"/>
                  </a:lnTo>
                  <a:lnTo>
                    <a:pt x="259" y="224"/>
                  </a:lnTo>
                  <a:lnTo>
                    <a:pt x="261" y="222"/>
                  </a:lnTo>
                  <a:lnTo>
                    <a:pt x="261" y="220"/>
                  </a:lnTo>
                  <a:lnTo>
                    <a:pt x="266" y="220"/>
                  </a:lnTo>
                  <a:lnTo>
                    <a:pt x="261" y="219"/>
                  </a:lnTo>
                  <a:lnTo>
                    <a:pt x="261" y="219"/>
                  </a:lnTo>
                  <a:lnTo>
                    <a:pt x="266" y="217"/>
                  </a:lnTo>
                  <a:lnTo>
                    <a:pt x="261" y="217"/>
                  </a:lnTo>
                  <a:lnTo>
                    <a:pt x="261" y="217"/>
                  </a:lnTo>
                  <a:lnTo>
                    <a:pt x="264" y="214"/>
                  </a:lnTo>
                  <a:lnTo>
                    <a:pt x="261" y="215"/>
                  </a:lnTo>
                  <a:lnTo>
                    <a:pt x="261" y="215"/>
                  </a:lnTo>
                  <a:lnTo>
                    <a:pt x="261" y="215"/>
                  </a:lnTo>
                  <a:lnTo>
                    <a:pt x="259" y="215"/>
                  </a:lnTo>
                  <a:lnTo>
                    <a:pt x="259" y="215"/>
                  </a:lnTo>
                  <a:lnTo>
                    <a:pt x="259" y="215"/>
                  </a:lnTo>
                  <a:lnTo>
                    <a:pt x="261" y="215"/>
                  </a:lnTo>
                  <a:lnTo>
                    <a:pt x="263" y="212"/>
                  </a:lnTo>
                  <a:lnTo>
                    <a:pt x="259" y="214"/>
                  </a:lnTo>
                  <a:lnTo>
                    <a:pt x="263" y="210"/>
                  </a:lnTo>
                  <a:lnTo>
                    <a:pt x="259" y="214"/>
                  </a:lnTo>
                  <a:lnTo>
                    <a:pt x="261" y="210"/>
                  </a:lnTo>
                  <a:lnTo>
                    <a:pt x="258" y="212"/>
                  </a:lnTo>
                  <a:lnTo>
                    <a:pt x="259" y="209"/>
                  </a:lnTo>
                  <a:lnTo>
                    <a:pt x="258" y="212"/>
                  </a:lnTo>
                  <a:lnTo>
                    <a:pt x="259" y="209"/>
                  </a:lnTo>
                  <a:lnTo>
                    <a:pt x="256" y="212"/>
                  </a:lnTo>
                  <a:lnTo>
                    <a:pt x="256" y="212"/>
                  </a:lnTo>
                  <a:lnTo>
                    <a:pt x="256" y="207"/>
                  </a:lnTo>
                  <a:lnTo>
                    <a:pt x="254" y="212"/>
                  </a:lnTo>
                  <a:lnTo>
                    <a:pt x="254" y="207"/>
                  </a:lnTo>
                  <a:lnTo>
                    <a:pt x="254" y="212"/>
                  </a:lnTo>
                  <a:lnTo>
                    <a:pt x="253" y="212"/>
                  </a:lnTo>
                  <a:lnTo>
                    <a:pt x="253" y="207"/>
                  </a:lnTo>
                  <a:lnTo>
                    <a:pt x="253" y="212"/>
                  </a:lnTo>
                  <a:lnTo>
                    <a:pt x="251" y="212"/>
                  </a:lnTo>
                  <a:lnTo>
                    <a:pt x="249" y="209"/>
                  </a:lnTo>
                  <a:lnTo>
                    <a:pt x="251" y="212"/>
                  </a:lnTo>
                  <a:lnTo>
                    <a:pt x="248" y="209"/>
                  </a:lnTo>
                  <a:lnTo>
                    <a:pt x="249" y="212"/>
                  </a:lnTo>
                  <a:lnTo>
                    <a:pt x="248" y="214"/>
                  </a:lnTo>
                  <a:lnTo>
                    <a:pt x="244" y="212"/>
                  </a:lnTo>
                  <a:lnTo>
                    <a:pt x="248" y="214"/>
                  </a:lnTo>
                  <a:lnTo>
                    <a:pt x="244" y="212"/>
                  </a:lnTo>
                  <a:lnTo>
                    <a:pt x="248" y="215"/>
                  </a:lnTo>
                  <a:lnTo>
                    <a:pt x="248" y="215"/>
                  </a:lnTo>
                  <a:lnTo>
                    <a:pt x="243" y="214"/>
                  </a:lnTo>
                  <a:lnTo>
                    <a:pt x="246" y="217"/>
                  </a:lnTo>
                  <a:lnTo>
                    <a:pt x="243" y="215"/>
                  </a:lnTo>
                  <a:lnTo>
                    <a:pt x="246" y="217"/>
                  </a:lnTo>
                  <a:lnTo>
                    <a:pt x="243" y="217"/>
                  </a:lnTo>
                  <a:lnTo>
                    <a:pt x="246" y="219"/>
                  </a:lnTo>
                  <a:lnTo>
                    <a:pt x="246" y="220"/>
                  </a:lnTo>
                  <a:lnTo>
                    <a:pt x="243" y="220"/>
                  </a:lnTo>
                  <a:lnTo>
                    <a:pt x="246" y="220"/>
                  </a:lnTo>
                  <a:lnTo>
                    <a:pt x="243" y="222"/>
                  </a:lnTo>
                  <a:lnTo>
                    <a:pt x="246" y="222"/>
                  </a:lnTo>
                  <a:lnTo>
                    <a:pt x="243" y="224"/>
                  </a:lnTo>
                  <a:lnTo>
                    <a:pt x="248" y="222"/>
                  </a:lnTo>
                  <a:lnTo>
                    <a:pt x="248" y="222"/>
                  </a:lnTo>
                  <a:lnTo>
                    <a:pt x="244" y="225"/>
                  </a:lnTo>
                  <a:lnTo>
                    <a:pt x="248" y="224"/>
                  </a:lnTo>
                  <a:lnTo>
                    <a:pt x="244" y="227"/>
                  </a:lnTo>
                  <a:lnTo>
                    <a:pt x="246" y="225"/>
                  </a:lnTo>
                  <a:lnTo>
                    <a:pt x="248" y="224"/>
                  </a:lnTo>
                  <a:lnTo>
                    <a:pt x="248" y="224"/>
                  </a:lnTo>
                  <a:lnTo>
                    <a:pt x="246" y="227"/>
                  </a:lnTo>
                  <a:lnTo>
                    <a:pt x="249" y="225"/>
                  </a:lnTo>
                  <a:lnTo>
                    <a:pt x="246" y="229"/>
                  </a:lnTo>
                  <a:lnTo>
                    <a:pt x="249" y="225"/>
                  </a:lnTo>
                  <a:lnTo>
                    <a:pt x="248" y="229"/>
                  </a:lnTo>
                  <a:lnTo>
                    <a:pt x="251" y="225"/>
                  </a:lnTo>
                  <a:lnTo>
                    <a:pt x="249" y="230"/>
                  </a:lnTo>
                  <a:lnTo>
                    <a:pt x="251" y="225"/>
                  </a:lnTo>
                  <a:lnTo>
                    <a:pt x="253" y="227"/>
                  </a:lnTo>
                  <a:lnTo>
                    <a:pt x="253" y="230"/>
                  </a:lnTo>
                  <a:lnTo>
                    <a:pt x="253" y="227"/>
                  </a:lnTo>
                  <a:lnTo>
                    <a:pt x="254" y="227"/>
                  </a:lnTo>
                  <a:close/>
                  <a:moveTo>
                    <a:pt x="69" y="163"/>
                  </a:moveTo>
                  <a:lnTo>
                    <a:pt x="65" y="161"/>
                  </a:lnTo>
                  <a:lnTo>
                    <a:pt x="59" y="158"/>
                  </a:lnTo>
                  <a:lnTo>
                    <a:pt x="60" y="155"/>
                  </a:lnTo>
                  <a:lnTo>
                    <a:pt x="57" y="158"/>
                  </a:lnTo>
                  <a:lnTo>
                    <a:pt x="57" y="158"/>
                  </a:lnTo>
                  <a:lnTo>
                    <a:pt x="60" y="155"/>
                  </a:lnTo>
                  <a:lnTo>
                    <a:pt x="57" y="156"/>
                  </a:lnTo>
                  <a:lnTo>
                    <a:pt x="52" y="150"/>
                  </a:lnTo>
                  <a:lnTo>
                    <a:pt x="52" y="145"/>
                  </a:lnTo>
                  <a:lnTo>
                    <a:pt x="54" y="97"/>
                  </a:lnTo>
                  <a:lnTo>
                    <a:pt x="56" y="94"/>
                  </a:lnTo>
                  <a:lnTo>
                    <a:pt x="57" y="91"/>
                  </a:lnTo>
                  <a:lnTo>
                    <a:pt x="60" y="94"/>
                  </a:lnTo>
                  <a:lnTo>
                    <a:pt x="59" y="91"/>
                  </a:lnTo>
                  <a:lnTo>
                    <a:pt x="62" y="89"/>
                  </a:lnTo>
                  <a:lnTo>
                    <a:pt x="69" y="87"/>
                  </a:lnTo>
                  <a:lnTo>
                    <a:pt x="287" y="87"/>
                  </a:lnTo>
                  <a:lnTo>
                    <a:pt x="292" y="91"/>
                  </a:lnTo>
                  <a:lnTo>
                    <a:pt x="289" y="94"/>
                  </a:lnTo>
                  <a:lnTo>
                    <a:pt x="292" y="91"/>
                  </a:lnTo>
                  <a:lnTo>
                    <a:pt x="295" y="95"/>
                  </a:lnTo>
                  <a:lnTo>
                    <a:pt x="292" y="97"/>
                  </a:lnTo>
                  <a:lnTo>
                    <a:pt x="297" y="95"/>
                  </a:lnTo>
                  <a:lnTo>
                    <a:pt x="299" y="102"/>
                  </a:lnTo>
                  <a:lnTo>
                    <a:pt x="299" y="104"/>
                  </a:lnTo>
                  <a:lnTo>
                    <a:pt x="299" y="145"/>
                  </a:lnTo>
                  <a:lnTo>
                    <a:pt x="297" y="151"/>
                  </a:lnTo>
                  <a:lnTo>
                    <a:pt x="297" y="153"/>
                  </a:lnTo>
                  <a:lnTo>
                    <a:pt x="292" y="151"/>
                  </a:lnTo>
                  <a:lnTo>
                    <a:pt x="297" y="153"/>
                  </a:lnTo>
                  <a:lnTo>
                    <a:pt x="294" y="156"/>
                  </a:lnTo>
                  <a:lnTo>
                    <a:pt x="290" y="155"/>
                  </a:lnTo>
                  <a:lnTo>
                    <a:pt x="294" y="156"/>
                  </a:lnTo>
                  <a:lnTo>
                    <a:pt x="292" y="158"/>
                  </a:lnTo>
                  <a:lnTo>
                    <a:pt x="289" y="155"/>
                  </a:lnTo>
                  <a:lnTo>
                    <a:pt x="292" y="158"/>
                  </a:lnTo>
                  <a:lnTo>
                    <a:pt x="286" y="161"/>
                  </a:lnTo>
                  <a:lnTo>
                    <a:pt x="282" y="163"/>
                  </a:lnTo>
                  <a:lnTo>
                    <a:pt x="69" y="163"/>
                  </a:lnTo>
                  <a:close/>
                  <a:moveTo>
                    <a:pt x="67" y="153"/>
                  </a:moveTo>
                  <a:lnTo>
                    <a:pt x="67" y="158"/>
                  </a:lnTo>
                  <a:lnTo>
                    <a:pt x="67" y="153"/>
                  </a:lnTo>
                  <a:lnTo>
                    <a:pt x="69" y="153"/>
                  </a:lnTo>
                  <a:lnTo>
                    <a:pt x="282" y="153"/>
                  </a:lnTo>
                  <a:lnTo>
                    <a:pt x="286" y="153"/>
                  </a:lnTo>
                  <a:lnTo>
                    <a:pt x="287" y="156"/>
                  </a:lnTo>
                  <a:lnTo>
                    <a:pt x="286" y="153"/>
                  </a:lnTo>
                  <a:lnTo>
                    <a:pt x="289" y="156"/>
                  </a:lnTo>
                  <a:lnTo>
                    <a:pt x="287" y="151"/>
                  </a:lnTo>
                  <a:lnTo>
                    <a:pt x="289" y="150"/>
                  </a:lnTo>
                  <a:lnTo>
                    <a:pt x="289" y="150"/>
                  </a:lnTo>
                  <a:lnTo>
                    <a:pt x="294" y="151"/>
                  </a:lnTo>
                  <a:lnTo>
                    <a:pt x="290" y="148"/>
                  </a:lnTo>
                  <a:lnTo>
                    <a:pt x="290" y="148"/>
                  </a:lnTo>
                  <a:lnTo>
                    <a:pt x="294" y="148"/>
                  </a:lnTo>
                  <a:lnTo>
                    <a:pt x="290" y="146"/>
                  </a:lnTo>
                  <a:lnTo>
                    <a:pt x="290" y="145"/>
                  </a:lnTo>
                  <a:lnTo>
                    <a:pt x="289" y="100"/>
                  </a:lnTo>
                  <a:lnTo>
                    <a:pt x="287" y="97"/>
                  </a:lnTo>
                  <a:lnTo>
                    <a:pt x="289" y="94"/>
                  </a:lnTo>
                  <a:lnTo>
                    <a:pt x="286" y="97"/>
                  </a:lnTo>
                  <a:lnTo>
                    <a:pt x="282" y="95"/>
                  </a:lnTo>
                  <a:lnTo>
                    <a:pt x="281" y="95"/>
                  </a:lnTo>
                  <a:lnTo>
                    <a:pt x="69" y="95"/>
                  </a:lnTo>
                  <a:lnTo>
                    <a:pt x="67" y="92"/>
                  </a:lnTo>
                  <a:lnTo>
                    <a:pt x="67" y="95"/>
                  </a:lnTo>
                  <a:lnTo>
                    <a:pt x="65" y="92"/>
                  </a:lnTo>
                  <a:lnTo>
                    <a:pt x="65" y="95"/>
                  </a:lnTo>
                  <a:lnTo>
                    <a:pt x="64" y="92"/>
                  </a:lnTo>
                  <a:lnTo>
                    <a:pt x="65" y="97"/>
                  </a:lnTo>
                  <a:lnTo>
                    <a:pt x="62" y="92"/>
                  </a:lnTo>
                  <a:lnTo>
                    <a:pt x="64" y="97"/>
                  </a:lnTo>
                  <a:lnTo>
                    <a:pt x="62" y="94"/>
                  </a:lnTo>
                  <a:lnTo>
                    <a:pt x="64" y="97"/>
                  </a:lnTo>
                  <a:lnTo>
                    <a:pt x="62" y="99"/>
                  </a:lnTo>
                  <a:lnTo>
                    <a:pt x="59" y="95"/>
                  </a:lnTo>
                  <a:lnTo>
                    <a:pt x="62" y="99"/>
                  </a:lnTo>
                  <a:lnTo>
                    <a:pt x="62" y="100"/>
                  </a:lnTo>
                  <a:lnTo>
                    <a:pt x="57" y="99"/>
                  </a:lnTo>
                  <a:lnTo>
                    <a:pt x="60" y="100"/>
                  </a:lnTo>
                  <a:lnTo>
                    <a:pt x="60" y="104"/>
                  </a:lnTo>
                  <a:lnTo>
                    <a:pt x="60" y="146"/>
                  </a:lnTo>
                  <a:lnTo>
                    <a:pt x="57" y="148"/>
                  </a:lnTo>
                  <a:lnTo>
                    <a:pt x="60" y="148"/>
                  </a:lnTo>
                  <a:lnTo>
                    <a:pt x="60" y="148"/>
                  </a:lnTo>
                  <a:lnTo>
                    <a:pt x="57" y="151"/>
                  </a:lnTo>
                  <a:lnTo>
                    <a:pt x="62" y="150"/>
                  </a:lnTo>
                  <a:lnTo>
                    <a:pt x="62" y="150"/>
                  </a:lnTo>
                  <a:lnTo>
                    <a:pt x="59" y="153"/>
                  </a:lnTo>
                  <a:lnTo>
                    <a:pt x="62" y="151"/>
                  </a:lnTo>
                  <a:lnTo>
                    <a:pt x="64" y="151"/>
                  </a:lnTo>
                  <a:lnTo>
                    <a:pt x="62" y="156"/>
                  </a:lnTo>
                  <a:lnTo>
                    <a:pt x="65" y="153"/>
                  </a:lnTo>
                  <a:lnTo>
                    <a:pt x="62" y="156"/>
                  </a:lnTo>
                  <a:lnTo>
                    <a:pt x="65" y="153"/>
                  </a:lnTo>
                  <a:lnTo>
                    <a:pt x="64" y="156"/>
                  </a:lnTo>
                  <a:lnTo>
                    <a:pt x="65" y="153"/>
                  </a:lnTo>
                  <a:lnTo>
                    <a:pt x="65" y="158"/>
                  </a:lnTo>
                  <a:lnTo>
                    <a:pt x="67" y="153"/>
                  </a:lnTo>
                  <a:close/>
                  <a:moveTo>
                    <a:pt x="254" y="141"/>
                  </a:moveTo>
                  <a:lnTo>
                    <a:pt x="248" y="140"/>
                  </a:lnTo>
                  <a:lnTo>
                    <a:pt x="249" y="137"/>
                  </a:lnTo>
                  <a:lnTo>
                    <a:pt x="248" y="140"/>
                  </a:lnTo>
                  <a:lnTo>
                    <a:pt x="246" y="140"/>
                  </a:lnTo>
                  <a:lnTo>
                    <a:pt x="248" y="135"/>
                  </a:lnTo>
                  <a:lnTo>
                    <a:pt x="244" y="138"/>
                  </a:lnTo>
                  <a:lnTo>
                    <a:pt x="241" y="135"/>
                  </a:lnTo>
                  <a:lnTo>
                    <a:pt x="244" y="133"/>
                  </a:lnTo>
                  <a:lnTo>
                    <a:pt x="241" y="135"/>
                  </a:lnTo>
                  <a:lnTo>
                    <a:pt x="238" y="128"/>
                  </a:lnTo>
                  <a:lnTo>
                    <a:pt x="238" y="125"/>
                  </a:lnTo>
                  <a:lnTo>
                    <a:pt x="240" y="118"/>
                  </a:lnTo>
                  <a:lnTo>
                    <a:pt x="243" y="120"/>
                  </a:lnTo>
                  <a:lnTo>
                    <a:pt x="240" y="118"/>
                  </a:lnTo>
                  <a:lnTo>
                    <a:pt x="241" y="115"/>
                  </a:lnTo>
                  <a:lnTo>
                    <a:pt x="244" y="118"/>
                  </a:lnTo>
                  <a:lnTo>
                    <a:pt x="241" y="115"/>
                  </a:lnTo>
                  <a:lnTo>
                    <a:pt x="243" y="115"/>
                  </a:lnTo>
                  <a:lnTo>
                    <a:pt x="246" y="117"/>
                  </a:lnTo>
                  <a:lnTo>
                    <a:pt x="243" y="114"/>
                  </a:lnTo>
                  <a:lnTo>
                    <a:pt x="246" y="112"/>
                  </a:lnTo>
                  <a:lnTo>
                    <a:pt x="248" y="115"/>
                  </a:lnTo>
                  <a:lnTo>
                    <a:pt x="246" y="112"/>
                  </a:lnTo>
                  <a:lnTo>
                    <a:pt x="251" y="110"/>
                  </a:lnTo>
                  <a:lnTo>
                    <a:pt x="253" y="114"/>
                  </a:lnTo>
                  <a:lnTo>
                    <a:pt x="251" y="110"/>
                  </a:lnTo>
                  <a:lnTo>
                    <a:pt x="254" y="110"/>
                  </a:lnTo>
                  <a:lnTo>
                    <a:pt x="261" y="112"/>
                  </a:lnTo>
                  <a:lnTo>
                    <a:pt x="264" y="114"/>
                  </a:lnTo>
                  <a:lnTo>
                    <a:pt x="261" y="117"/>
                  </a:lnTo>
                  <a:lnTo>
                    <a:pt x="264" y="114"/>
                  </a:lnTo>
                  <a:lnTo>
                    <a:pt x="266" y="117"/>
                  </a:lnTo>
                  <a:lnTo>
                    <a:pt x="264" y="118"/>
                  </a:lnTo>
                  <a:lnTo>
                    <a:pt x="267" y="117"/>
                  </a:lnTo>
                  <a:lnTo>
                    <a:pt x="269" y="122"/>
                  </a:lnTo>
                  <a:lnTo>
                    <a:pt x="266" y="123"/>
                  </a:lnTo>
                  <a:lnTo>
                    <a:pt x="269" y="122"/>
                  </a:lnTo>
                  <a:lnTo>
                    <a:pt x="269" y="125"/>
                  </a:lnTo>
                  <a:lnTo>
                    <a:pt x="267" y="133"/>
                  </a:lnTo>
                  <a:lnTo>
                    <a:pt x="264" y="132"/>
                  </a:lnTo>
                  <a:lnTo>
                    <a:pt x="267" y="133"/>
                  </a:lnTo>
                  <a:lnTo>
                    <a:pt x="266" y="137"/>
                  </a:lnTo>
                  <a:lnTo>
                    <a:pt x="263" y="138"/>
                  </a:lnTo>
                  <a:lnTo>
                    <a:pt x="261" y="135"/>
                  </a:lnTo>
                  <a:lnTo>
                    <a:pt x="263" y="140"/>
                  </a:lnTo>
                  <a:lnTo>
                    <a:pt x="256" y="141"/>
                  </a:lnTo>
                  <a:lnTo>
                    <a:pt x="254" y="141"/>
                  </a:lnTo>
                  <a:close/>
                  <a:moveTo>
                    <a:pt x="254" y="133"/>
                  </a:moveTo>
                  <a:lnTo>
                    <a:pt x="254" y="137"/>
                  </a:lnTo>
                  <a:lnTo>
                    <a:pt x="254" y="133"/>
                  </a:lnTo>
                  <a:lnTo>
                    <a:pt x="256" y="137"/>
                  </a:lnTo>
                  <a:lnTo>
                    <a:pt x="256" y="133"/>
                  </a:lnTo>
                  <a:lnTo>
                    <a:pt x="258" y="137"/>
                  </a:lnTo>
                  <a:lnTo>
                    <a:pt x="256" y="132"/>
                  </a:lnTo>
                  <a:lnTo>
                    <a:pt x="259" y="137"/>
                  </a:lnTo>
                  <a:lnTo>
                    <a:pt x="258" y="132"/>
                  </a:lnTo>
                  <a:lnTo>
                    <a:pt x="258" y="132"/>
                  </a:lnTo>
                  <a:lnTo>
                    <a:pt x="261" y="135"/>
                  </a:lnTo>
                  <a:lnTo>
                    <a:pt x="259" y="132"/>
                  </a:lnTo>
                  <a:lnTo>
                    <a:pt x="263" y="133"/>
                  </a:lnTo>
                  <a:lnTo>
                    <a:pt x="259" y="130"/>
                  </a:lnTo>
                  <a:lnTo>
                    <a:pt x="261" y="127"/>
                  </a:lnTo>
                  <a:lnTo>
                    <a:pt x="266" y="127"/>
                  </a:lnTo>
                  <a:lnTo>
                    <a:pt x="261" y="127"/>
                  </a:lnTo>
                  <a:lnTo>
                    <a:pt x="266" y="127"/>
                  </a:lnTo>
                  <a:lnTo>
                    <a:pt x="261" y="125"/>
                  </a:lnTo>
                  <a:lnTo>
                    <a:pt x="261" y="125"/>
                  </a:lnTo>
                  <a:lnTo>
                    <a:pt x="266" y="123"/>
                  </a:lnTo>
                  <a:lnTo>
                    <a:pt x="261" y="123"/>
                  </a:lnTo>
                  <a:lnTo>
                    <a:pt x="261" y="123"/>
                  </a:lnTo>
                  <a:lnTo>
                    <a:pt x="264" y="120"/>
                  </a:lnTo>
                  <a:lnTo>
                    <a:pt x="261" y="122"/>
                  </a:lnTo>
                  <a:lnTo>
                    <a:pt x="259" y="120"/>
                  </a:lnTo>
                  <a:lnTo>
                    <a:pt x="263" y="118"/>
                  </a:lnTo>
                  <a:lnTo>
                    <a:pt x="259" y="120"/>
                  </a:lnTo>
                  <a:lnTo>
                    <a:pt x="261" y="117"/>
                  </a:lnTo>
                  <a:lnTo>
                    <a:pt x="258" y="120"/>
                  </a:lnTo>
                  <a:lnTo>
                    <a:pt x="258" y="118"/>
                  </a:lnTo>
                  <a:lnTo>
                    <a:pt x="259" y="117"/>
                  </a:lnTo>
                  <a:lnTo>
                    <a:pt x="261" y="115"/>
                  </a:lnTo>
                  <a:lnTo>
                    <a:pt x="258" y="118"/>
                  </a:lnTo>
                  <a:lnTo>
                    <a:pt x="259" y="115"/>
                  </a:lnTo>
                  <a:lnTo>
                    <a:pt x="256" y="118"/>
                  </a:lnTo>
                  <a:lnTo>
                    <a:pt x="258" y="115"/>
                  </a:lnTo>
                  <a:lnTo>
                    <a:pt x="256" y="118"/>
                  </a:lnTo>
                  <a:lnTo>
                    <a:pt x="256" y="114"/>
                  </a:lnTo>
                  <a:lnTo>
                    <a:pt x="254" y="118"/>
                  </a:lnTo>
                  <a:lnTo>
                    <a:pt x="253" y="118"/>
                  </a:lnTo>
                  <a:lnTo>
                    <a:pt x="253" y="118"/>
                  </a:lnTo>
                  <a:lnTo>
                    <a:pt x="251" y="114"/>
                  </a:lnTo>
                  <a:lnTo>
                    <a:pt x="251" y="118"/>
                  </a:lnTo>
                  <a:lnTo>
                    <a:pt x="249" y="115"/>
                  </a:lnTo>
                  <a:lnTo>
                    <a:pt x="249" y="117"/>
                  </a:lnTo>
                  <a:lnTo>
                    <a:pt x="251" y="118"/>
                  </a:lnTo>
                  <a:lnTo>
                    <a:pt x="251" y="118"/>
                  </a:lnTo>
                  <a:lnTo>
                    <a:pt x="248" y="115"/>
                  </a:lnTo>
                  <a:lnTo>
                    <a:pt x="249" y="120"/>
                  </a:lnTo>
                  <a:lnTo>
                    <a:pt x="246" y="117"/>
                  </a:lnTo>
                  <a:lnTo>
                    <a:pt x="249" y="120"/>
                  </a:lnTo>
                  <a:lnTo>
                    <a:pt x="248" y="120"/>
                  </a:lnTo>
                  <a:lnTo>
                    <a:pt x="248" y="120"/>
                  </a:lnTo>
                  <a:lnTo>
                    <a:pt x="248" y="120"/>
                  </a:lnTo>
                  <a:lnTo>
                    <a:pt x="248" y="120"/>
                  </a:lnTo>
                  <a:lnTo>
                    <a:pt x="244" y="118"/>
                  </a:lnTo>
                  <a:lnTo>
                    <a:pt x="248" y="122"/>
                  </a:lnTo>
                  <a:lnTo>
                    <a:pt x="244" y="120"/>
                  </a:lnTo>
                  <a:lnTo>
                    <a:pt x="248" y="122"/>
                  </a:lnTo>
                  <a:lnTo>
                    <a:pt x="246" y="123"/>
                  </a:lnTo>
                  <a:lnTo>
                    <a:pt x="243" y="122"/>
                  </a:lnTo>
                  <a:lnTo>
                    <a:pt x="246" y="123"/>
                  </a:lnTo>
                  <a:lnTo>
                    <a:pt x="243" y="123"/>
                  </a:lnTo>
                  <a:lnTo>
                    <a:pt x="246" y="125"/>
                  </a:lnTo>
                  <a:lnTo>
                    <a:pt x="243" y="125"/>
                  </a:lnTo>
                  <a:lnTo>
                    <a:pt x="246" y="125"/>
                  </a:lnTo>
                  <a:lnTo>
                    <a:pt x="243" y="125"/>
                  </a:lnTo>
                  <a:lnTo>
                    <a:pt x="246" y="127"/>
                  </a:lnTo>
                  <a:lnTo>
                    <a:pt x="243" y="127"/>
                  </a:lnTo>
                  <a:lnTo>
                    <a:pt x="246" y="127"/>
                  </a:lnTo>
                  <a:lnTo>
                    <a:pt x="243" y="128"/>
                  </a:lnTo>
                  <a:lnTo>
                    <a:pt x="246" y="128"/>
                  </a:lnTo>
                  <a:lnTo>
                    <a:pt x="243" y="130"/>
                  </a:lnTo>
                  <a:lnTo>
                    <a:pt x="248" y="128"/>
                  </a:lnTo>
                  <a:lnTo>
                    <a:pt x="248" y="130"/>
                  </a:lnTo>
                  <a:lnTo>
                    <a:pt x="244" y="132"/>
                  </a:lnTo>
                  <a:lnTo>
                    <a:pt x="248" y="130"/>
                  </a:lnTo>
                  <a:lnTo>
                    <a:pt x="249" y="132"/>
                  </a:lnTo>
                  <a:lnTo>
                    <a:pt x="246" y="135"/>
                  </a:lnTo>
                  <a:lnTo>
                    <a:pt x="249" y="132"/>
                  </a:lnTo>
                  <a:lnTo>
                    <a:pt x="251" y="132"/>
                  </a:lnTo>
                  <a:lnTo>
                    <a:pt x="249" y="135"/>
                  </a:lnTo>
                  <a:lnTo>
                    <a:pt x="249" y="137"/>
                  </a:lnTo>
                  <a:lnTo>
                    <a:pt x="251" y="132"/>
                  </a:lnTo>
                  <a:lnTo>
                    <a:pt x="251" y="133"/>
                  </a:lnTo>
                  <a:lnTo>
                    <a:pt x="251" y="137"/>
                  </a:lnTo>
                  <a:lnTo>
                    <a:pt x="253" y="133"/>
                  </a:lnTo>
                  <a:lnTo>
                    <a:pt x="253" y="137"/>
                  </a:lnTo>
                  <a:lnTo>
                    <a:pt x="253" y="133"/>
                  </a:lnTo>
                  <a:lnTo>
                    <a:pt x="254" y="133"/>
                  </a:lnTo>
                  <a:close/>
                </a:path>
              </a:pathLst>
            </a:custGeom>
            <a:solidFill>
              <a:srgbClr val="231815"/>
            </a:solidFill>
            <a:ln w="9525">
              <a:noFill/>
              <a:round/>
              <a:headEnd/>
              <a:tailEnd/>
            </a:ln>
          </p:spPr>
          <p:txBody>
            <a:bodyPr vert="horz" wrap="square" lIns="68562" tIns="34281" rIns="68562" bIns="34281" numCol="1" anchor="t" anchorCtr="0" compatLnSpc="1">
              <a:prstTxWarp prst="textNoShape">
                <a:avLst/>
              </a:prstTxWarp>
            </a:bodyPr>
            <a:lstStyle/>
            <a:p>
              <a:pPr defTabSz="914478">
                <a:defRPr/>
              </a:pPr>
              <a:endParaRPr lang="zh-CN" altLang="en-US" sz="1012" kern="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03" name="Freeform 882">
              <a:extLst>
                <a:ext uri="{FF2B5EF4-FFF2-40B4-BE49-F238E27FC236}">
                  <a16:creationId xmlns:a16="http://schemas.microsoft.com/office/drawing/2014/main" id="{94EC3946-2DAD-1CEB-2A79-4A8C6391A75D}"/>
                </a:ext>
              </a:extLst>
            </p:cNvPr>
            <p:cNvSpPr>
              <a:spLocks noEditPoints="1"/>
            </p:cNvSpPr>
            <p:nvPr/>
          </p:nvSpPr>
          <p:spPr bwMode="auto">
            <a:xfrm>
              <a:off x="10225220" y="5825212"/>
              <a:ext cx="214475" cy="333295"/>
            </a:xfrm>
            <a:custGeom>
              <a:avLst/>
              <a:gdLst/>
              <a:ahLst/>
              <a:cxnLst>
                <a:cxn ang="0">
                  <a:pos x="6" y="12"/>
                </a:cxn>
                <a:cxn ang="0">
                  <a:pos x="351" y="31"/>
                </a:cxn>
                <a:cxn ang="0">
                  <a:pos x="10" y="22"/>
                </a:cxn>
                <a:cxn ang="0">
                  <a:pos x="341" y="605"/>
                </a:cxn>
                <a:cxn ang="0">
                  <a:pos x="31" y="626"/>
                </a:cxn>
                <a:cxn ang="0">
                  <a:pos x="203" y="544"/>
                </a:cxn>
                <a:cxn ang="0">
                  <a:pos x="213" y="450"/>
                </a:cxn>
                <a:cxn ang="0">
                  <a:pos x="335" y="508"/>
                </a:cxn>
                <a:cxn ang="0">
                  <a:pos x="430" y="575"/>
                </a:cxn>
                <a:cxn ang="0">
                  <a:pos x="328" y="582"/>
                </a:cxn>
                <a:cxn ang="0">
                  <a:pos x="432" y="565"/>
                </a:cxn>
                <a:cxn ang="0">
                  <a:pos x="327" y="500"/>
                </a:cxn>
                <a:cxn ang="0">
                  <a:pos x="217" y="457"/>
                </a:cxn>
                <a:cxn ang="0">
                  <a:pos x="312" y="536"/>
                </a:cxn>
                <a:cxn ang="0">
                  <a:pos x="203" y="565"/>
                </a:cxn>
                <a:cxn ang="0">
                  <a:pos x="200" y="426"/>
                </a:cxn>
                <a:cxn ang="0">
                  <a:pos x="437" y="431"/>
                </a:cxn>
                <a:cxn ang="0">
                  <a:pos x="428" y="426"/>
                </a:cxn>
                <a:cxn ang="0">
                  <a:pos x="208" y="399"/>
                </a:cxn>
                <a:cxn ang="0">
                  <a:pos x="208" y="322"/>
                </a:cxn>
                <a:cxn ang="0">
                  <a:pos x="419" y="378"/>
                </a:cxn>
                <a:cxn ang="0">
                  <a:pos x="215" y="329"/>
                </a:cxn>
                <a:cxn ang="0">
                  <a:pos x="54" y="248"/>
                </a:cxn>
                <a:cxn ang="0">
                  <a:pos x="289" y="187"/>
                </a:cxn>
                <a:cxn ang="0">
                  <a:pos x="292" y="253"/>
                </a:cxn>
                <a:cxn ang="0">
                  <a:pos x="284" y="247"/>
                </a:cxn>
                <a:cxn ang="0">
                  <a:pos x="290" y="196"/>
                </a:cxn>
                <a:cxn ang="0">
                  <a:pos x="64" y="187"/>
                </a:cxn>
                <a:cxn ang="0">
                  <a:pos x="60" y="199"/>
                </a:cxn>
                <a:cxn ang="0">
                  <a:pos x="64" y="252"/>
                </a:cxn>
                <a:cxn ang="0">
                  <a:pos x="238" y="220"/>
                </a:cxn>
                <a:cxn ang="0">
                  <a:pos x="254" y="202"/>
                </a:cxn>
                <a:cxn ang="0">
                  <a:pos x="267" y="212"/>
                </a:cxn>
                <a:cxn ang="0">
                  <a:pos x="259" y="233"/>
                </a:cxn>
                <a:cxn ang="0">
                  <a:pos x="259" y="229"/>
                </a:cxn>
                <a:cxn ang="0">
                  <a:pos x="261" y="217"/>
                </a:cxn>
                <a:cxn ang="0">
                  <a:pos x="263" y="210"/>
                </a:cxn>
                <a:cxn ang="0">
                  <a:pos x="254" y="212"/>
                </a:cxn>
                <a:cxn ang="0">
                  <a:pos x="244" y="212"/>
                </a:cxn>
                <a:cxn ang="0">
                  <a:pos x="243" y="222"/>
                </a:cxn>
                <a:cxn ang="0">
                  <a:pos x="249" y="225"/>
                </a:cxn>
                <a:cxn ang="0">
                  <a:pos x="65" y="161"/>
                </a:cxn>
                <a:cxn ang="0">
                  <a:pos x="60" y="94"/>
                </a:cxn>
                <a:cxn ang="0">
                  <a:pos x="299" y="104"/>
                </a:cxn>
                <a:cxn ang="0">
                  <a:pos x="286" y="161"/>
                </a:cxn>
                <a:cxn ang="0">
                  <a:pos x="287" y="151"/>
                </a:cxn>
                <a:cxn ang="0">
                  <a:pos x="286" y="97"/>
                </a:cxn>
                <a:cxn ang="0">
                  <a:pos x="62" y="94"/>
                </a:cxn>
                <a:cxn ang="0">
                  <a:pos x="60" y="148"/>
                </a:cxn>
                <a:cxn ang="0">
                  <a:pos x="65" y="153"/>
                </a:cxn>
                <a:cxn ang="0">
                  <a:pos x="241" y="135"/>
                </a:cxn>
                <a:cxn ang="0">
                  <a:pos x="246" y="112"/>
                </a:cxn>
                <a:cxn ang="0">
                  <a:pos x="264" y="118"/>
                </a:cxn>
                <a:cxn ang="0">
                  <a:pos x="263" y="140"/>
                </a:cxn>
                <a:cxn ang="0">
                  <a:pos x="258" y="132"/>
                </a:cxn>
                <a:cxn ang="0">
                  <a:pos x="261" y="123"/>
                </a:cxn>
                <a:cxn ang="0">
                  <a:pos x="258" y="118"/>
                </a:cxn>
                <a:cxn ang="0">
                  <a:pos x="249" y="117"/>
                </a:cxn>
                <a:cxn ang="0">
                  <a:pos x="248" y="122"/>
                </a:cxn>
                <a:cxn ang="0">
                  <a:pos x="243" y="127"/>
                </a:cxn>
                <a:cxn ang="0">
                  <a:pos x="251" y="132"/>
                </a:cxn>
              </a:cxnLst>
              <a:rect l="0" t="0" r="r" b="b"/>
              <a:pathLst>
                <a:path w="442" h="626">
                  <a:moveTo>
                    <a:pt x="31" y="626"/>
                  </a:moveTo>
                  <a:lnTo>
                    <a:pt x="24" y="626"/>
                  </a:lnTo>
                  <a:lnTo>
                    <a:pt x="16" y="625"/>
                  </a:lnTo>
                  <a:lnTo>
                    <a:pt x="11" y="620"/>
                  </a:lnTo>
                  <a:lnTo>
                    <a:pt x="5" y="613"/>
                  </a:lnTo>
                  <a:lnTo>
                    <a:pt x="1" y="606"/>
                  </a:lnTo>
                  <a:lnTo>
                    <a:pt x="0" y="600"/>
                  </a:lnTo>
                  <a:lnTo>
                    <a:pt x="0" y="597"/>
                  </a:lnTo>
                  <a:lnTo>
                    <a:pt x="0" y="31"/>
                  </a:lnTo>
                  <a:lnTo>
                    <a:pt x="0" y="25"/>
                  </a:lnTo>
                  <a:lnTo>
                    <a:pt x="1" y="18"/>
                  </a:lnTo>
                  <a:lnTo>
                    <a:pt x="6" y="12"/>
                  </a:lnTo>
                  <a:lnTo>
                    <a:pt x="13" y="5"/>
                  </a:lnTo>
                  <a:lnTo>
                    <a:pt x="19" y="2"/>
                  </a:lnTo>
                  <a:lnTo>
                    <a:pt x="26" y="0"/>
                  </a:lnTo>
                  <a:lnTo>
                    <a:pt x="29" y="0"/>
                  </a:lnTo>
                  <a:lnTo>
                    <a:pt x="320" y="0"/>
                  </a:lnTo>
                  <a:lnTo>
                    <a:pt x="327" y="0"/>
                  </a:lnTo>
                  <a:lnTo>
                    <a:pt x="333" y="2"/>
                  </a:lnTo>
                  <a:lnTo>
                    <a:pt x="340" y="7"/>
                  </a:lnTo>
                  <a:lnTo>
                    <a:pt x="346" y="13"/>
                  </a:lnTo>
                  <a:lnTo>
                    <a:pt x="350" y="22"/>
                  </a:lnTo>
                  <a:lnTo>
                    <a:pt x="351" y="28"/>
                  </a:lnTo>
                  <a:lnTo>
                    <a:pt x="351" y="31"/>
                  </a:lnTo>
                  <a:lnTo>
                    <a:pt x="351" y="311"/>
                  </a:lnTo>
                  <a:lnTo>
                    <a:pt x="343" y="311"/>
                  </a:lnTo>
                  <a:lnTo>
                    <a:pt x="343" y="28"/>
                  </a:lnTo>
                  <a:lnTo>
                    <a:pt x="341" y="22"/>
                  </a:lnTo>
                  <a:lnTo>
                    <a:pt x="336" y="13"/>
                  </a:lnTo>
                  <a:lnTo>
                    <a:pt x="330" y="10"/>
                  </a:lnTo>
                  <a:lnTo>
                    <a:pt x="323" y="8"/>
                  </a:lnTo>
                  <a:lnTo>
                    <a:pt x="320" y="8"/>
                  </a:lnTo>
                  <a:lnTo>
                    <a:pt x="26" y="8"/>
                  </a:lnTo>
                  <a:lnTo>
                    <a:pt x="19" y="12"/>
                  </a:lnTo>
                  <a:lnTo>
                    <a:pt x="13" y="15"/>
                  </a:lnTo>
                  <a:lnTo>
                    <a:pt x="10" y="22"/>
                  </a:lnTo>
                  <a:lnTo>
                    <a:pt x="8" y="28"/>
                  </a:lnTo>
                  <a:lnTo>
                    <a:pt x="8" y="31"/>
                  </a:lnTo>
                  <a:lnTo>
                    <a:pt x="8" y="597"/>
                  </a:lnTo>
                  <a:lnTo>
                    <a:pt x="10" y="605"/>
                  </a:lnTo>
                  <a:lnTo>
                    <a:pt x="13" y="611"/>
                  </a:lnTo>
                  <a:lnTo>
                    <a:pt x="19" y="616"/>
                  </a:lnTo>
                  <a:lnTo>
                    <a:pt x="28" y="618"/>
                  </a:lnTo>
                  <a:lnTo>
                    <a:pt x="31" y="618"/>
                  </a:lnTo>
                  <a:lnTo>
                    <a:pt x="323" y="618"/>
                  </a:lnTo>
                  <a:lnTo>
                    <a:pt x="332" y="616"/>
                  </a:lnTo>
                  <a:lnTo>
                    <a:pt x="338" y="611"/>
                  </a:lnTo>
                  <a:lnTo>
                    <a:pt x="341" y="605"/>
                  </a:lnTo>
                  <a:lnTo>
                    <a:pt x="343" y="595"/>
                  </a:lnTo>
                  <a:lnTo>
                    <a:pt x="343" y="588"/>
                  </a:lnTo>
                  <a:lnTo>
                    <a:pt x="343" y="588"/>
                  </a:lnTo>
                  <a:lnTo>
                    <a:pt x="351" y="579"/>
                  </a:lnTo>
                  <a:lnTo>
                    <a:pt x="351" y="602"/>
                  </a:lnTo>
                  <a:lnTo>
                    <a:pt x="350" y="608"/>
                  </a:lnTo>
                  <a:lnTo>
                    <a:pt x="345" y="615"/>
                  </a:lnTo>
                  <a:lnTo>
                    <a:pt x="341" y="620"/>
                  </a:lnTo>
                  <a:lnTo>
                    <a:pt x="335" y="625"/>
                  </a:lnTo>
                  <a:lnTo>
                    <a:pt x="327" y="626"/>
                  </a:lnTo>
                  <a:lnTo>
                    <a:pt x="320" y="626"/>
                  </a:lnTo>
                  <a:lnTo>
                    <a:pt x="31" y="626"/>
                  </a:lnTo>
                  <a:close/>
                  <a:moveTo>
                    <a:pt x="318" y="593"/>
                  </a:moveTo>
                  <a:lnTo>
                    <a:pt x="309" y="592"/>
                  </a:lnTo>
                  <a:lnTo>
                    <a:pt x="299" y="587"/>
                  </a:lnTo>
                  <a:lnTo>
                    <a:pt x="292" y="580"/>
                  </a:lnTo>
                  <a:lnTo>
                    <a:pt x="289" y="575"/>
                  </a:lnTo>
                  <a:lnTo>
                    <a:pt x="202" y="574"/>
                  </a:lnTo>
                  <a:lnTo>
                    <a:pt x="197" y="570"/>
                  </a:lnTo>
                  <a:lnTo>
                    <a:pt x="197" y="567"/>
                  </a:lnTo>
                  <a:lnTo>
                    <a:pt x="197" y="565"/>
                  </a:lnTo>
                  <a:lnTo>
                    <a:pt x="197" y="549"/>
                  </a:lnTo>
                  <a:lnTo>
                    <a:pt x="200" y="546"/>
                  </a:lnTo>
                  <a:lnTo>
                    <a:pt x="203" y="544"/>
                  </a:lnTo>
                  <a:lnTo>
                    <a:pt x="207" y="544"/>
                  </a:lnTo>
                  <a:lnTo>
                    <a:pt x="289" y="544"/>
                  </a:lnTo>
                  <a:lnTo>
                    <a:pt x="295" y="536"/>
                  </a:lnTo>
                  <a:lnTo>
                    <a:pt x="302" y="529"/>
                  </a:lnTo>
                  <a:lnTo>
                    <a:pt x="302" y="508"/>
                  </a:lnTo>
                  <a:lnTo>
                    <a:pt x="212" y="506"/>
                  </a:lnTo>
                  <a:lnTo>
                    <a:pt x="205" y="503"/>
                  </a:lnTo>
                  <a:lnTo>
                    <a:pt x="202" y="498"/>
                  </a:lnTo>
                  <a:lnTo>
                    <a:pt x="200" y="491"/>
                  </a:lnTo>
                  <a:lnTo>
                    <a:pt x="200" y="460"/>
                  </a:lnTo>
                  <a:lnTo>
                    <a:pt x="205" y="454"/>
                  </a:lnTo>
                  <a:lnTo>
                    <a:pt x="213" y="450"/>
                  </a:lnTo>
                  <a:lnTo>
                    <a:pt x="221" y="449"/>
                  </a:lnTo>
                  <a:lnTo>
                    <a:pt x="415" y="449"/>
                  </a:lnTo>
                  <a:lnTo>
                    <a:pt x="420" y="449"/>
                  </a:lnTo>
                  <a:lnTo>
                    <a:pt x="430" y="454"/>
                  </a:lnTo>
                  <a:lnTo>
                    <a:pt x="435" y="459"/>
                  </a:lnTo>
                  <a:lnTo>
                    <a:pt x="437" y="465"/>
                  </a:lnTo>
                  <a:lnTo>
                    <a:pt x="437" y="491"/>
                  </a:lnTo>
                  <a:lnTo>
                    <a:pt x="435" y="498"/>
                  </a:lnTo>
                  <a:lnTo>
                    <a:pt x="432" y="503"/>
                  </a:lnTo>
                  <a:lnTo>
                    <a:pt x="425" y="506"/>
                  </a:lnTo>
                  <a:lnTo>
                    <a:pt x="415" y="508"/>
                  </a:lnTo>
                  <a:lnTo>
                    <a:pt x="335" y="508"/>
                  </a:lnTo>
                  <a:lnTo>
                    <a:pt x="335" y="531"/>
                  </a:lnTo>
                  <a:lnTo>
                    <a:pt x="341" y="536"/>
                  </a:lnTo>
                  <a:lnTo>
                    <a:pt x="346" y="541"/>
                  </a:lnTo>
                  <a:lnTo>
                    <a:pt x="348" y="544"/>
                  </a:lnTo>
                  <a:lnTo>
                    <a:pt x="433" y="544"/>
                  </a:lnTo>
                  <a:lnTo>
                    <a:pt x="437" y="546"/>
                  </a:lnTo>
                  <a:lnTo>
                    <a:pt x="440" y="549"/>
                  </a:lnTo>
                  <a:lnTo>
                    <a:pt x="442" y="554"/>
                  </a:lnTo>
                  <a:lnTo>
                    <a:pt x="440" y="569"/>
                  </a:lnTo>
                  <a:lnTo>
                    <a:pt x="438" y="572"/>
                  </a:lnTo>
                  <a:lnTo>
                    <a:pt x="435" y="575"/>
                  </a:lnTo>
                  <a:lnTo>
                    <a:pt x="430" y="575"/>
                  </a:lnTo>
                  <a:lnTo>
                    <a:pt x="348" y="575"/>
                  </a:lnTo>
                  <a:lnTo>
                    <a:pt x="341" y="583"/>
                  </a:lnTo>
                  <a:lnTo>
                    <a:pt x="335" y="588"/>
                  </a:lnTo>
                  <a:lnTo>
                    <a:pt x="325" y="592"/>
                  </a:lnTo>
                  <a:lnTo>
                    <a:pt x="318" y="593"/>
                  </a:lnTo>
                  <a:close/>
                  <a:moveTo>
                    <a:pt x="207" y="567"/>
                  </a:moveTo>
                  <a:lnTo>
                    <a:pt x="294" y="567"/>
                  </a:lnTo>
                  <a:lnTo>
                    <a:pt x="302" y="579"/>
                  </a:lnTo>
                  <a:lnTo>
                    <a:pt x="309" y="582"/>
                  </a:lnTo>
                  <a:lnTo>
                    <a:pt x="317" y="585"/>
                  </a:lnTo>
                  <a:lnTo>
                    <a:pt x="318" y="585"/>
                  </a:lnTo>
                  <a:lnTo>
                    <a:pt x="328" y="582"/>
                  </a:lnTo>
                  <a:lnTo>
                    <a:pt x="336" y="577"/>
                  </a:lnTo>
                  <a:lnTo>
                    <a:pt x="341" y="570"/>
                  </a:lnTo>
                  <a:lnTo>
                    <a:pt x="343" y="567"/>
                  </a:lnTo>
                  <a:lnTo>
                    <a:pt x="430" y="567"/>
                  </a:lnTo>
                  <a:lnTo>
                    <a:pt x="432" y="570"/>
                  </a:lnTo>
                  <a:lnTo>
                    <a:pt x="432" y="567"/>
                  </a:lnTo>
                  <a:lnTo>
                    <a:pt x="432" y="567"/>
                  </a:lnTo>
                  <a:lnTo>
                    <a:pt x="433" y="567"/>
                  </a:lnTo>
                  <a:lnTo>
                    <a:pt x="435" y="569"/>
                  </a:lnTo>
                  <a:lnTo>
                    <a:pt x="432" y="567"/>
                  </a:lnTo>
                  <a:lnTo>
                    <a:pt x="437" y="567"/>
                  </a:lnTo>
                  <a:lnTo>
                    <a:pt x="432" y="565"/>
                  </a:lnTo>
                  <a:lnTo>
                    <a:pt x="432" y="554"/>
                  </a:lnTo>
                  <a:lnTo>
                    <a:pt x="437" y="551"/>
                  </a:lnTo>
                  <a:lnTo>
                    <a:pt x="432" y="552"/>
                  </a:lnTo>
                  <a:lnTo>
                    <a:pt x="433" y="549"/>
                  </a:lnTo>
                  <a:lnTo>
                    <a:pt x="432" y="552"/>
                  </a:lnTo>
                  <a:lnTo>
                    <a:pt x="430" y="547"/>
                  </a:lnTo>
                  <a:lnTo>
                    <a:pt x="430" y="552"/>
                  </a:lnTo>
                  <a:lnTo>
                    <a:pt x="343" y="552"/>
                  </a:lnTo>
                  <a:lnTo>
                    <a:pt x="336" y="542"/>
                  </a:lnTo>
                  <a:lnTo>
                    <a:pt x="330" y="537"/>
                  </a:lnTo>
                  <a:lnTo>
                    <a:pt x="327" y="536"/>
                  </a:lnTo>
                  <a:lnTo>
                    <a:pt x="327" y="500"/>
                  </a:lnTo>
                  <a:lnTo>
                    <a:pt x="425" y="498"/>
                  </a:lnTo>
                  <a:lnTo>
                    <a:pt x="428" y="495"/>
                  </a:lnTo>
                  <a:lnTo>
                    <a:pt x="428" y="493"/>
                  </a:lnTo>
                  <a:lnTo>
                    <a:pt x="433" y="493"/>
                  </a:lnTo>
                  <a:lnTo>
                    <a:pt x="428" y="491"/>
                  </a:lnTo>
                  <a:lnTo>
                    <a:pt x="428" y="491"/>
                  </a:lnTo>
                  <a:lnTo>
                    <a:pt x="428" y="465"/>
                  </a:lnTo>
                  <a:lnTo>
                    <a:pt x="428" y="464"/>
                  </a:lnTo>
                  <a:lnTo>
                    <a:pt x="424" y="459"/>
                  </a:lnTo>
                  <a:lnTo>
                    <a:pt x="415" y="457"/>
                  </a:lnTo>
                  <a:lnTo>
                    <a:pt x="415" y="457"/>
                  </a:lnTo>
                  <a:lnTo>
                    <a:pt x="217" y="457"/>
                  </a:lnTo>
                  <a:lnTo>
                    <a:pt x="210" y="462"/>
                  </a:lnTo>
                  <a:lnTo>
                    <a:pt x="208" y="464"/>
                  </a:lnTo>
                  <a:lnTo>
                    <a:pt x="208" y="464"/>
                  </a:lnTo>
                  <a:lnTo>
                    <a:pt x="208" y="465"/>
                  </a:lnTo>
                  <a:lnTo>
                    <a:pt x="208" y="491"/>
                  </a:lnTo>
                  <a:lnTo>
                    <a:pt x="203" y="495"/>
                  </a:lnTo>
                  <a:lnTo>
                    <a:pt x="208" y="493"/>
                  </a:lnTo>
                  <a:lnTo>
                    <a:pt x="212" y="496"/>
                  </a:lnTo>
                  <a:lnTo>
                    <a:pt x="218" y="500"/>
                  </a:lnTo>
                  <a:lnTo>
                    <a:pt x="223" y="500"/>
                  </a:lnTo>
                  <a:lnTo>
                    <a:pt x="312" y="500"/>
                  </a:lnTo>
                  <a:lnTo>
                    <a:pt x="312" y="536"/>
                  </a:lnTo>
                  <a:lnTo>
                    <a:pt x="302" y="541"/>
                  </a:lnTo>
                  <a:lnTo>
                    <a:pt x="297" y="546"/>
                  </a:lnTo>
                  <a:lnTo>
                    <a:pt x="294" y="552"/>
                  </a:lnTo>
                  <a:lnTo>
                    <a:pt x="207" y="552"/>
                  </a:lnTo>
                  <a:lnTo>
                    <a:pt x="203" y="549"/>
                  </a:lnTo>
                  <a:lnTo>
                    <a:pt x="205" y="552"/>
                  </a:lnTo>
                  <a:lnTo>
                    <a:pt x="202" y="549"/>
                  </a:lnTo>
                  <a:lnTo>
                    <a:pt x="205" y="552"/>
                  </a:lnTo>
                  <a:lnTo>
                    <a:pt x="205" y="552"/>
                  </a:lnTo>
                  <a:lnTo>
                    <a:pt x="205" y="554"/>
                  </a:lnTo>
                  <a:lnTo>
                    <a:pt x="205" y="565"/>
                  </a:lnTo>
                  <a:lnTo>
                    <a:pt x="203" y="565"/>
                  </a:lnTo>
                  <a:lnTo>
                    <a:pt x="203" y="567"/>
                  </a:lnTo>
                  <a:lnTo>
                    <a:pt x="205" y="567"/>
                  </a:lnTo>
                  <a:lnTo>
                    <a:pt x="203" y="570"/>
                  </a:lnTo>
                  <a:lnTo>
                    <a:pt x="205" y="567"/>
                  </a:lnTo>
                  <a:lnTo>
                    <a:pt x="207" y="572"/>
                  </a:lnTo>
                  <a:lnTo>
                    <a:pt x="207" y="567"/>
                  </a:lnTo>
                  <a:close/>
                  <a:moveTo>
                    <a:pt x="221" y="444"/>
                  </a:moveTo>
                  <a:lnTo>
                    <a:pt x="213" y="442"/>
                  </a:lnTo>
                  <a:lnTo>
                    <a:pt x="207" y="439"/>
                  </a:lnTo>
                  <a:lnTo>
                    <a:pt x="202" y="434"/>
                  </a:lnTo>
                  <a:lnTo>
                    <a:pt x="200" y="429"/>
                  </a:lnTo>
                  <a:lnTo>
                    <a:pt x="200" y="426"/>
                  </a:lnTo>
                  <a:lnTo>
                    <a:pt x="200" y="394"/>
                  </a:lnTo>
                  <a:lnTo>
                    <a:pt x="203" y="391"/>
                  </a:lnTo>
                  <a:lnTo>
                    <a:pt x="210" y="386"/>
                  </a:lnTo>
                  <a:lnTo>
                    <a:pt x="220" y="383"/>
                  </a:lnTo>
                  <a:lnTo>
                    <a:pt x="221" y="383"/>
                  </a:lnTo>
                  <a:lnTo>
                    <a:pt x="419" y="383"/>
                  </a:lnTo>
                  <a:lnTo>
                    <a:pt x="427" y="386"/>
                  </a:lnTo>
                  <a:lnTo>
                    <a:pt x="433" y="391"/>
                  </a:lnTo>
                  <a:lnTo>
                    <a:pt x="437" y="396"/>
                  </a:lnTo>
                  <a:lnTo>
                    <a:pt x="437" y="401"/>
                  </a:lnTo>
                  <a:lnTo>
                    <a:pt x="437" y="426"/>
                  </a:lnTo>
                  <a:lnTo>
                    <a:pt x="437" y="431"/>
                  </a:lnTo>
                  <a:lnTo>
                    <a:pt x="433" y="436"/>
                  </a:lnTo>
                  <a:lnTo>
                    <a:pt x="427" y="441"/>
                  </a:lnTo>
                  <a:lnTo>
                    <a:pt x="419" y="444"/>
                  </a:lnTo>
                  <a:lnTo>
                    <a:pt x="415" y="444"/>
                  </a:lnTo>
                  <a:lnTo>
                    <a:pt x="221" y="444"/>
                  </a:lnTo>
                  <a:close/>
                  <a:moveTo>
                    <a:pt x="213" y="432"/>
                  </a:moveTo>
                  <a:lnTo>
                    <a:pt x="221" y="436"/>
                  </a:lnTo>
                  <a:lnTo>
                    <a:pt x="223" y="436"/>
                  </a:lnTo>
                  <a:lnTo>
                    <a:pt x="420" y="434"/>
                  </a:lnTo>
                  <a:lnTo>
                    <a:pt x="427" y="431"/>
                  </a:lnTo>
                  <a:lnTo>
                    <a:pt x="428" y="427"/>
                  </a:lnTo>
                  <a:lnTo>
                    <a:pt x="428" y="426"/>
                  </a:lnTo>
                  <a:lnTo>
                    <a:pt x="428" y="401"/>
                  </a:lnTo>
                  <a:lnTo>
                    <a:pt x="428" y="399"/>
                  </a:lnTo>
                  <a:lnTo>
                    <a:pt x="433" y="398"/>
                  </a:lnTo>
                  <a:lnTo>
                    <a:pt x="428" y="399"/>
                  </a:lnTo>
                  <a:lnTo>
                    <a:pt x="420" y="393"/>
                  </a:lnTo>
                  <a:lnTo>
                    <a:pt x="415" y="391"/>
                  </a:lnTo>
                  <a:lnTo>
                    <a:pt x="217" y="393"/>
                  </a:lnTo>
                  <a:lnTo>
                    <a:pt x="210" y="396"/>
                  </a:lnTo>
                  <a:lnTo>
                    <a:pt x="208" y="398"/>
                  </a:lnTo>
                  <a:lnTo>
                    <a:pt x="208" y="399"/>
                  </a:lnTo>
                  <a:lnTo>
                    <a:pt x="203" y="399"/>
                  </a:lnTo>
                  <a:lnTo>
                    <a:pt x="208" y="399"/>
                  </a:lnTo>
                  <a:lnTo>
                    <a:pt x="208" y="401"/>
                  </a:lnTo>
                  <a:lnTo>
                    <a:pt x="208" y="429"/>
                  </a:lnTo>
                  <a:lnTo>
                    <a:pt x="213" y="432"/>
                  </a:lnTo>
                  <a:close/>
                  <a:moveTo>
                    <a:pt x="221" y="378"/>
                  </a:moveTo>
                  <a:lnTo>
                    <a:pt x="213" y="376"/>
                  </a:lnTo>
                  <a:lnTo>
                    <a:pt x="205" y="373"/>
                  </a:lnTo>
                  <a:lnTo>
                    <a:pt x="200" y="367"/>
                  </a:lnTo>
                  <a:lnTo>
                    <a:pt x="200" y="363"/>
                  </a:lnTo>
                  <a:lnTo>
                    <a:pt x="200" y="362"/>
                  </a:lnTo>
                  <a:lnTo>
                    <a:pt x="200" y="332"/>
                  </a:lnTo>
                  <a:lnTo>
                    <a:pt x="202" y="327"/>
                  </a:lnTo>
                  <a:lnTo>
                    <a:pt x="208" y="322"/>
                  </a:lnTo>
                  <a:lnTo>
                    <a:pt x="217" y="319"/>
                  </a:lnTo>
                  <a:lnTo>
                    <a:pt x="221" y="319"/>
                  </a:lnTo>
                  <a:lnTo>
                    <a:pt x="420" y="319"/>
                  </a:lnTo>
                  <a:lnTo>
                    <a:pt x="428" y="322"/>
                  </a:lnTo>
                  <a:lnTo>
                    <a:pt x="433" y="325"/>
                  </a:lnTo>
                  <a:lnTo>
                    <a:pt x="437" y="332"/>
                  </a:lnTo>
                  <a:lnTo>
                    <a:pt x="437" y="335"/>
                  </a:lnTo>
                  <a:lnTo>
                    <a:pt x="437" y="362"/>
                  </a:lnTo>
                  <a:lnTo>
                    <a:pt x="435" y="368"/>
                  </a:lnTo>
                  <a:lnTo>
                    <a:pt x="433" y="371"/>
                  </a:lnTo>
                  <a:lnTo>
                    <a:pt x="427" y="376"/>
                  </a:lnTo>
                  <a:lnTo>
                    <a:pt x="419" y="378"/>
                  </a:lnTo>
                  <a:lnTo>
                    <a:pt x="415" y="378"/>
                  </a:lnTo>
                  <a:lnTo>
                    <a:pt x="221" y="378"/>
                  </a:lnTo>
                  <a:close/>
                  <a:moveTo>
                    <a:pt x="213" y="368"/>
                  </a:moveTo>
                  <a:lnTo>
                    <a:pt x="223" y="370"/>
                  </a:lnTo>
                  <a:lnTo>
                    <a:pt x="420" y="370"/>
                  </a:lnTo>
                  <a:lnTo>
                    <a:pt x="427" y="367"/>
                  </a:lnTo>
                  <a:lnTo>
                    <a:pt x="428" y="363"/>
                  </a:lnTo>
                  <a:lnTo>
                    <a:pt x="428" y="362"/>
                  </a:lnTo>
                  <a:lnTo>
                    <a:pt x="427" y="332"/>
                  </a:lnTo>
                  <a:lnTo>
                    <a:pt x="422" y="329"/>
                  </a:lnTo>
                  <a:lnTo>
                    <a:pt x="415" y="327"/>
                  </a:lnTo>
                  <a:lnTo>
                    <a:pt x="215" y="329"/>
                  </a:lnTo>
                  <a:lnTo>
                    <a:pt x="210" y="332"/>
                  </a:lnTo>
                  <a:lnTo>
                    <a:pt x="208" y="335"/>
                  </a:lnTo>
                  <a:lnTo>
                    <a:pt x="208" y="335"/>
                  </a:lnTo>
                  <a:lnTo>
                    <a:pt x="208" y="363"/>
                  </a:lnTo>
                  <a:lnTo>
                    <a:pt x="212" y="367"/>
                  </a:lnTo>
                  <a:lnTo>
                    <a:pt x="213" y="368"/>
                  </a:lnTo>
                  <a:close/>
                  <a:moveTo>
                    <a:pt x="69" y="256"/>
                  </a:moveTo>
                  <a:lnTo>
                    <a:pt x="65" y="256"/>
                  </a:lnTo>
                  <a:lnTo>
                    <a:pt x="59" y="253"/>
                  </a:lnTo>
                  <a:lnTo>
                    <a:pt x="60" y="250"/>
                  </a:lnTo>
                  <a:lnTo>
                    <a:pt x="57" y="252"/>
                  </a:lnTo>
                  <a:lnTo>
                    <a:pt x="54" y="248"/>
                  </a:lnTo>
                  <a:lnTo>
                    <a:pt x="52" y="242"/>
                  </a:lnTo>
                  <a:lnTo>
                    <a:pt x="52" y="240"/>
                  </a:lnTo>
                  <a:lnTo>
                    <a:pt x="54" y="192"/>
                  </a:lnTo>
                  <a:lnTo>
                    <a:pt x="56" y="187"/>
                  </a:lnTo>
                  <a:lnTo>
                    <a:pt x="57" y="186"/>
                  </a:lnTo>
                  <a:lnTo>
                    <a:pt x="60" y="189"/>
                  </a:lnTo>
                  <a:lnTo>
                    <a:pt x="59" y="184"/>
                  </a:lnTo>
                  <a:lnTo>
                    <a:pt x="62" y="183"/>
                  </a:lnTo>
                  <a:lnTo>
                    <a:pt x="69" y="181"/>
                  </a:lnTo>
                  <a:lnTo>
                    <a:pt x="287" y="183"/>
                  </a:lnTo>
                  <a:lnTo>
                    <a:pt x="292" y="184"/>
                  </a:lnTo>
                  <a:lnTo>
                    <a:pt x="289" y="187"/>
                  </a:lnTo>
                  <a:lnTo>
                    <a:pt x="292" y="186"/>
                  </a:lnTo>
                  <a:lnTo>
                    <a:pt x="295" y="189"/>
                  </a:lnTo>
                  <a:lnTo>
                    <a:pt x="292" y="192"/>
                  </a:lnTo>
                  <a:lnTo>
                    <a:pt x="297" y="191"/>
                  </a:lnTo>
                  <a:lnTo>
                    <a:pt x="299" y="194"/>
                  </a:lnTo>
                  <a:lnTo>
                    <a:pt x="299" y="199"/>
                  </a:lnTo>
                  <a:lnTo>
                    <a:pt x="299" y="240"/>
                  </a:lnTo>
                  <a:lnTo>
                    <a:pt x="297" y="247"/>
                  </a:lnTo>
                  <a:lnTo>
                    <a:pt x="297" y="247"/>
                  </a:lnTo>
                  <a:lnTo>
                    <a:pt x="292" y="247"/>
                  </a:lnTo>
                  <a:lnTo>
                    <a:pt x="297" y="248"/>
                  </a:lnTo>
                  <a:lnTo>
                    <a:pt x="292" y="253"/>
                  </a:lnTo>
                  <a:lnTo>
                    <a:pt x="289" y="250"/>
                  </a:lnTo>
                  <a:lnTo>
                    <a:pt x="292" y="253"/>
                  </a:lnTo>
                  <a:lnTo>
                    <a:pt x="286" y="256"/>
                  </a:lnTo>
                  <a:lnTo>
                    <a:pt x="282" y="256"/>
                  </a:lnTo>
                  <a:lnTo>
                    <a:pt x="69" y="256"/>
                  </a:lnTo>
                  <a:close/>
                  <a:moveTo>
                    <a:pt x="65" y="248"/>
                  </a:moveTo>
                  <a:lnTo>
                    <a:pt x="67" y="248"/>
                  </a:lnTo>
                  <a:lnTo>
                    <a:pt x="67" y="252"/>
                  </a:lnTo>
                  <a:lnTo>
                    <a:pt x="67" y="248"/>
                  </a:lnTo>
                  <a:lnTo>
                    <a:pt x="69" y="248"/>
                  </a:lnTo>
                  <a:lnTo>
                    <a:pt x="284" y="248"/>
                  </a:lnTo>
                  <a:lnTo>
                    <a:pt x="284" y="247"/>
                  </a:lnTo>
                  <a:lnTo>
                    <a:pt x="287" y="252"/>
                  </a:lnTo>
                  <a:lnTo>
                    <a:pt x="286" y="247"/>
                  </a:lnTo>
                  <a:lnTo>
                    <a:pt x="289" y="250"/>
                  </a:lnTo>
                  <a:lnTo>
                    <a:pt x="287" y="247"/>
                  </a:lnTo>
                  <a:lnTo>
                    <a:pt x="289" y="245"/>
                  </a:lnTo>
                  <a:lnTo>
                    <a:pt x="289" y="243"/>
                  </a:lnTo>
                  <a:lnTo>
                    <a:pt x="294" y="245"/>
                  </a:lnTo>
                  <a:lnTo>
                    <a:pt x="290" y="243"/>
                  </a:lnTo>
                  <a:lnTo>
                    <a:pt x="290" y="238"/>
                  </a:lnTo>
                  <a:lnTo>
                    <a:pt x="290" y="196"/>
                  </a:lnTo>
                  <a:lnTo>
                    <a:pt x="294" y="194"/>
                  </a:lnTo>
                  <a:lnTo>
                    <a:pt x="290" y="196"/>
                  </a:lnTo>
                  <a:lnTo>
                    <a:pt x="289" y="192"/>
                  </a:lnTo>
                  <a:lnTo>
                    <a:pt x="287" y="192"/>
                  </a:lnTo>
                  <a:lnTo>
                    <a:pt x="289" y="187"/>
                  </a:lnTo>
                  <a:lnTo>
                    <a:pt x="286" y="191"/>
                  </a:lnTo>
                  <a:lnTo>
                    <a:pt x="282" y="191"/>
                  </a:lnTo>
                  <a:lnTo>
                    <a:pt x="281" y="189"/>
                  </a:lnTo>
                  <a:lnTo>
                    <a:pt x="69" y="191"/>
                  </a:lnTo>
                  <a:lnTo>
                    <a:pt x="67" y="186"/>
                  </a:lnTo>
                  <a:lnTo>
                    <a:pt x="67" y="191"/>
                  </a:lnTo>
                  <a:lnTo>
                    <a:pt x="65" y="186"/>
                  </a:lnTo>
                  <a:lnTo>
                    <a:pt x="65" y="191"/>
                  </a:lnTo>
                  <a:lnTo>
                    <a:pt x="64" y="187"/>
                  </a:lnTo>
                  <a:lnTo>
                    <a:pt x="65" y="191"/>
                  </a:lnTo>
                  <a:lnTo>
                    <a:pt x="62" y="187"/>
                  </a:lnTo>
                  <a:lnTo>
                    <a:pt x="64" y="191"/>
                  </a:lnTo>
                  <a:lnTo>
                    <a:pt x="62" y="187"/>
                  </a:lnTo>
                  <a:lnTo>
                    <a:pt x="64" y="192"/>
                  </a:lnTo>
                  <a:lnTo>
                    <a:pt x="62" y="192"/>
                  </a:lnTo>
                  <a:lnTo>
                    <a:pt x="59" y="191"/>
                  </a:lnTo>
                  <a:lnTo>
                    <a:pt x="62" y="194"/>
                  </a:lnTo>
                  <a:lnTo>
                    <a:pt x="62" y="194"/>
                  </a:lnTo>
                  <a:lnTo>
                    <a:pt x="57" y="192"/>
                  </a:lnTo>
                  <a:lnTo>
                    <a:pt x="60" y="196"/>
                  </a:lnTo>
                  <a:lnTo>
                    <a:pt x="60" y="199"/>
                  </a:lnTo>
                  <a:lnTo>
                    <a:pt x="60" y="242"/>
                  </a:lnTo>
                  <a:lnTo>
                    <a:pt x="57" y="245"/>
                  </a:lnTo>
                  <a:lnTo>
                    <a:pt x="62" y="243"/>
                  </a:lnTo>
                  <a:lnTo>
                    <a:pt x="62" y="243"/>
                  </a:lnTo>
                  <a:lnTo>
                    <a:pt x="59" y="248"/>
                  </a:lnTo>
                  <a:lnTo>
                    <a:pt x="62" y="245"/>
                  </a:lnTo>
                  <a:lnTo>
                    <a:pt x="64" y="247"/>
                  </a:lnTo>
                  <a:lnTo>
                    <a:pt x="62" y="250"/>
                  </a:lnTo>
                  <a:lnTo>
                    <a:pt x="64" y="247"/>
                  </a:lnTo>
                  <a:lnTo>
                    <a:pt x="62" y="250"/>
                  </a:lnTo>
                  <a:lnTo>
                    <a:pt x="65" y="247"/>
                  </a:lnTo>
                  <a:lnTo>
                    <a:pt x="64" y="252"/>
                  </a:lnTo>
                  <a:lnTo>
                    <a:pt x="65" y="247"/>
                  </a:lnTo>
                  <a:lnTo>
                    <a:pt x="65" y="252"/>
                  </a:lnTo>
                  <a:lnTo>
                    <a:pt x="65" y="248"/>
                  </a:lnTo>
                  <a:close/>
                  <a:moveTo>
                    <a:pt x="254" y="235"/>
                  </a:moveTo>
                  <a:lnTo>
                    <a:pt x="249" y="235"/>
                  </a:lnTo>
                  <a:lnTo>
                    <a:pt x="251" y="230"/>
                  </a:lnTo>
                  <a:lnTo>
                    <a:pt x="249" y="233"/>
                  </a:lnTo>
                  <a:lnTo>
                    <a:pt x="244" y="232"/>
                  </a:lnTo>
                  <a:lnTo>
                    <a:pt x="240" y="227"/>
                  </a:lnTo>
                  <a:lnTo>
                    <a:pt x="243" y="224"/>
                  </a:lnTo>
                  <a:lnTo>
                    <a:pt x="240" y="225"/>
                  </a:lnTo>
                  <a:lnTo>
                    <a:pt x="238" y="220"/>
                  </a:lnTo>
                  <a:lnTo>
                    <a:pt x="240" y="214"/>
                  </a:lnTo>
                  <a:lnTo>
                    <a:pt x="240" y="212"/>
                  </a:lnTo>
                  <a:lnTo>
                    <a:pt x="243" y="214"/>
                  </a:lnTo>
                  <a:lnTo>
                    <a:pt x="240" y="212"/>
                  </a:lnTo>
                  <a:lnTo>
                    <a:pt x="243" y="207"/>
                  </a:lnTo>
                  <a:lnTo>
                    <a:pt x="246" y="210"/>
                  </a:lnTo>
                  <a:lnTo>
                    <a:pt x="243" y="207"/>
                  </a:lnTo>
                  <a:lnTo>
                    <a:pt x="248" y="204"/>
                  </a:lnTo>
                  <a:lnTo>
                    <a:pt x="249" y="204"/>
                  </a:lnTo>
                  <a:lnTo>
                    <a:pt x="251" y="207"/>
                  </a:lnTo>
                  <a:lnTo>
                    <a:pt x="249" y="204"/>
                  </a:lnTo>
                  <a:lnTo>
                    <a:pt x="254" y="202"/>
                  </a:lnTo>
                  <a:lnTo>
                    <a:pt x="258" y="204"/>
                  </a:lnTo>
                  <a:lnTo>
                    <a:pt x="258" y="207"/>
                  </a:lnTo>
                  <a:lnTo>
                    <a:pt x="259" y="204"/>
                  </a:lnTo>
                  <a:lnTo>
                    <a:pt x="261" y="204"/>
                  </a:lnTo>
                  <a:lnTo>
                    <a:pt x="259" y="209"/>
                  </a:lnTo>
                  <a:lnTo>
                    <a:pt x="263" y="206"/>
                  </a:lnTo>
                  <a:lnTo>
                    <a:pt x="266" y="209"/>
                  </a:lnTo>
                  <a:lnTo>
                    <a:pt x="264" y="212"/>
                  </a:lnTo>
                  <a:lnTo>
                    <a:pt x="267" y="210"/>
                  </a:lnTo>
                  <a:lnTo>
                    <a:pt x="267" y="210"/>
                  </a:lnTo>
                  <a:lnTo>
                    <a:pt x="264" y="214"/>
                  </a:lnTo>
                  <a:lnTo>
                    <a:pt x="267" y="212"/>
                  </a:lnTo>
                  <a:lnTo>
                    <a:pt x="269" y="214"/>
                  </a:lnTo>
                  <a:lnTo>
                    <a:pt x="266" y="215"/>
                  </a:lnTo>
                  <a:lnTo>
                    <a:pt x="269" y="215"/>
                  </a:lnTo>
                  <a:lnTo>
                    <a:pt x="269" y="219"/>
                  </a:lnTo>
                  <a:lnTo>
                    <a:pt x="269" y="224"/>
                  </a:lnTo>
                  <a:lnTo>
                    <a:pt x="264" y="224"/>
                  </a:lnTo>
                  <a:lnTo>
                    <a:pt x="269" y="225"/>
                  </a:lnTo>
                  <a:lnTo>
                    <a:pt x="267" y="227"/>
                  </a:lnTo>
                  <a:lnTo>
                    <a:pt x="264" y="225"/>
                  </a:lnTo>
                  <a:lnTo>
                    <a:pt x="266" y="229"/>
                  </a:lnTo>
                  <a:lnTo>
                    <a:pt x="261" y="233"/>
                  </a:lnTo>
                  <a:lnTo>
                    <a:pt x="259" y="233"/>
                  </a:lnTo>
                  <a:lnTo>
                    <a:pt x="258" y="230"/>
                  </a:lnTo>
                  <a:lnTo>
                    <a:pt x="258" y="235"/>
                  </a:lnTo>
                  <a:lnTo>
                    <a:pt x="254" y="235"/>
                  </a:lnTo>
                  <a:close/>
                  <a:moveTo>
                    <a:pt x="254" y="227"/>
                  </a:moveTo>
                  <a:lnTo>
                    <a:pt x="254" y="230"/>
                  </a:lnTo>
                  <a:lnTo>
                    <a:pt x="254" y="227"/>
                  </a:lnTo>
                  <a:lnTo>
                    <a:pt x="256" y="230"/>
                  </a:lnTo>
                  <a:lnTo>
                    <a:pt x="256" y="227"/>
                  </a:lnTo>
                  <a:lnTo>
                    <a:pt x="256" y="225"/>
                  </a:lnTo>
                  <a:lnTo>
                    <a:pt x="259" y="230"/>
                  </a:lnTo>
                  <a:lnTo>
                    <a:pt x="258" y="225"/>
                  </a:lnTo>
                  <a:lnTo>
                    <a:pt x="259" y="229"/>
                  </a:lnTo>
                  <a:lnTo>
                    <a:pt x="258" y="225"/>
                  </a:lnTo>
                  <a:lnTo>
                    <a:pt x="261" y="229"/>
                  </a:lnTo>
                  <a:lnTo>
                    <a:pt x="259" y="224"/>
                  </a:lnTo>
                  <a:lnTo>
                    <a:pt x="263" y="227"/>
                  </a:lnTo>
                  <a:lnTo>
                    <a:pt x="259" y="224"/>
                  </a:lnTo>
                  <a:lnTo>
                    <a:pt x="261" y="222"/>
                  </a:lnTo>
                  <a:lnTo>
                    <a:pt x="261" y="220"/>
                  </a:lnTo>
                  <a:lnTo>
                    <a:pt x="266" y="220"/>
                  </a:lnTo>
                  <a:lnTo>
                    <a:pt x="261" y="219"/>
                  </a:lnTo>
                  <a:lnTo>
                    <a:pt x="261" y="219"/>
                  </a:lnTo>
                  <a:lnTo>
                    <a:pt x="266" y="217"/>
                  </a:lnTo>
                  <a:lnTo>
                    <a:pt x="261" y="217"/>
                  </a:lnTo>
                  <a:lnTo>
                    <a:pt x="261" y="217"/>
                  </a:lnTo>
                  <a:lnTo>
                    <a:pt x="264" y="214"/>
                  </a:lnTo>
                  <a:lnTo>
                    <a:pt x="261" y="215"/>
                  </a:lnTo>
                  <a:lnTo>
                    <a:pt x="261" y="215"/>
                  </a:lnTo>
                  <a:lnTo>
                    <a:pt x="261" y="215"/>
                  </a:lnTo>
                  <a:lnTo>
                    <a:pt x="259" y="215"/>
                  </a:lnTo>
                  <a:lnTo>
                    <a:pt x="259" y="215"/>
                  </a:lnTo>
                  <a:lnTo>
                    <a:pt x="259" y="215"/>
                  </a:lnTo>
                  <a:lnTo>
                    <a:pt x="261" y="215"/>
                  </a:lnTo>
                  <a:lnTo>
                    <a:pt x="263" y="212"/>
                  </a:lnTo>
                  <a:lnTo>
                    <a:pt x="259" y="214"/>
                  </a:lnTo>
                  <a:lnTo>
                    <a:pt x="263" y="210"/>
                  </a:lnTo>
                  <a:lnTo>
                    <a:pt x="259" y="214"/>
                  </a:lnTo>
                  <a:lnTo>
                    <a:pt x="261" y="210"/>
                  </a:lnTo>
                  <a:lnTo>
                    <a:pt x="258" y="212"/>
                  </a:lnTo>
                  <a:lnTo>
                    <a:pt x="259" y="209"/>
                  </a:lnTo>
                  <a:lnTo>
                    <a:pt x="258" y="212"/>
                  </a:lnTo>
                  <a:lnTo>
                    <a:pt x="259" y="209"/>
                  </a:lnTo>
                  <a:lnTo>
                    <a:pt x="256" y="212"/>
                  </a:lnTo>
                  <a:lnTo>
                    <a:pt x="256" y="212"/>
                  </a:lnTo>
                  <a:lnTo>
                    <a:pt x="256" y="207"/>
                  </a:lnTo>
                  <a:lnTo>
                    <a:pt x="254" y="212"/>
                  </a:lnTo>
                  <a:lnTo>
                    <a:pt x="254" y="207"/>
                  </a:lnTo>
                  <a:lnTo>
                    <a:pt x="254" y="212"/>
                  </a:lnTo>
                  <a:lnTo>
                    <a:pt x="253" y="212"/>
                  </a:lnTo>
                  <a:lnTo>
                    <a:pt x="253" y="207"/>
                  </a:lnTo>
                  <a:lnTo>
                    <a:pt x="253" y="212"/>
                  </a:lnTo>
                  <a:lnTo>
                    <a:pt x="251" y="212"/>
                  </a:lnTo>
                  <a:lnTo>
                    <a:pt x="249" y="209"/>
                  </a:lnTo>
                  <a:lnTo>
                    <a:pt x="251" y="212"/>
                  </a:lnTo>
                  <a:lnTo>
                    <a:pt x="248" y="209"/>
                  </a:lnTo>
                  <a:lnTo>
                    <a:pt x="249" y="212"/>
                  </a:lnTo>
                  <a:lnTo>
                    <a:pt x="248" y="214"/>
                  </a:lnTo>
                  <a:lnTo>
                    <a:pt x="244" y="212"/>
                  </a:lnTo>
                  <a:lnTo>
                    <a:pt x="248" y="214"/>
                  </a:lnTo>
                  <a:lnTo>
                    <a:pt x="244" y="212"/>
                  </a:lnTo>
                  <a:lnTo>
                    <a:pt x="248" y="215"/>
                  </a:lnTo>
                  <a:lnTo>
                    <a:pt x="248" y="215"/>
                  </a:lnTo>
                  <a:lnTo>
                    <a:pt x="243" y="214"/>
                  </a:lnTo>
                  <a:lnTo>
                    <a:pt x="246" y="217"/>
                  </a:lnTo>
                  <a:lnTo>
                    <a:pt x="243" y="215"/>
                  </a:lnTo>
                  <a:lnTo>
                    <a:pt x="246" y="217"/>
                  </a:lnTo>
                  <a:lnTo>
                    <a:pt x="243" y="217"/>
                  </a:lnTo>
                  <a:lnTo>
                    <a:pt x="246" y="219"/>
                  </a:lnTo>
                  <a:lnTo>
                    <a:pt x="246" y="220"/>
                  </a:lnTo>
                  <a:lnTo>
                    <a:pt x="243" y="220"/>
                  </a:lnTo>
                  <a:lnTo>
                    <a:pt x="246" y="220"/>
                  </a:lnTo>
                  <a:lnTo>
                    <a:pt x="243" y="222"/>
                  </a:lnTo>
                  <a:lnTo>
                    <a:pt x="246" y="222"/>
                  </a:lnTo>
                  <a:lnTo>
                    <a:pt x="243" y="224"/>
                  </a:lnTo>
                  <a:lnTo>
                    <a:pt x="248" y="222"/>
                  </a:lnTo>
                  <a:lnTo>
                    <a:pt x="248" y="222"/>
                  </a:lnTo>
                  <a:lnTo>
                    <a:pt x="244" y="225"/>
                  </a:lnTo>
                  <a:lnTo>
                    <a:pt x="248" y="224"/>
                  </a:lnTo>
                  <a:lnTo>
                    <a:pt x="244" y="227"/>
                  </a:lnTo>
                  <a:lnTo>
                    <a:pt x="246" y="225"/>
                  </a:lnTo>
                  <a:lnTo>
                    <a:pt x="248" y="224"/>
                  </a:lnTo>
                  <a:lnTo>
                    <a:pt x="248" y="224"/>
                  </a:lnTo>
                  <a:lnTo>
                    <a:pt x="246" y="227"/>
                  </a:lnTo>
                  <a:lnTo>
                    <a:pt x="249" y="225"/>
                  </a:lnTo>
                  <a:lnTo>
                    <a:pt x="246" y="229"/>
                  </a:lnTo>
                  <a:lnTo>
                    <a:pt x="249" y="225"/>
                  </a:lnTo>
                  <a:lnTo>
                    <a:pt x="248" y="229"/>
                  </a:lnTo>
                  <a:lnTo>
                    <a:pt x="251" y="225"/>
                  </a:lnTo>
                  <a:lnTo>
                    <a:pt x="249" y="230"/>
                  </a:lnTo>
                  <a:lnTo>
                    <a:pt x="251" y="225"/>
                  </a:lnTo>
                  <a:lnTo>
                    <a:pt x="253" y="227"/>
                  </a:lnTo>
                  <a:lnTo>
                    <a:pt x="253" y="230"/>
                  </a:lnTo>
                  <a:lnTo>
                    <a:pt x="253" y="227"/>
                  </a:lnTo>
                  <a:lnTo>
                    <a:pt x="254" y="227"/>
                  </a:lnTo>
                  <a:close/>
                  <a:moveTo>
                    <a:pt x="69" y="163"/>
                  </a:moveTo>
                  <a:lnTo>
                    <a:pt x="65" y="161"/>
                  </a:lnTo>
                  <a:lnTo>
                    <a:pt x="59" y="158"/>
                  </a:lnTo>
                  <a:lnTo>
                    <a:pt x="60" y="155"/>
                  </a:lnTo>
                  <a:lnTo>
                    <a:pt x="57" y="158"/>
                  </a:lnTo>
                  <a:lnTo>
                    <a:pt x="57" y="158"/>
                  </a:lnTo>
                  <a:lnTo>
                    <a:pt x="60" y="155"/>
                  </a:lnTo>
                  <a:lnTo>
                    <a:pt x="57" y="156"/>
                  </a:lnTo>
                  <a:lnTo>
                    <a:pt x="52" y="150"/>
                  </a:lnTo>
                  <a:lnTo>
                    <a:pt x="52" y="145"/>
                  </a:lnTo>
                  <a:lnTo>
                    <a:pt x="54" y="97"/>
                  </a:lnTo>
                  <a:lnTo>
                    <a:pt x="56" y="94"/>
                  </a:lnTo>
                  <a:lnTo>
                    <a:pt x="57" y="91"/>
                  </a:lnTo>
                  <a:lnTo>
                    <a:pt x="60" y="94"/>
                  </a:lnTo>
                  <a:lnTo>
                    <a:pt x="59" y="91"/>
                  </a:lnTo>
                  <a:lnTo>
                    <a:pt x="62" y="89"/>
                  </a:lnTo>
                  <a:lnTo>
                    <a:pt x="69" y="87"/>
                  </a:lnTo>
                  <a:lnTo>
                    <a:pt x="287" y="87"/>
                  </a:lnTo>
                  <a:lnTo>
                    <a:pt x="292" y="91"/>
                  </a:lnTo>
                  <a:lnTo>
                    <a:pt x="289" y="94"/>
                  </a:lnTo>
                  <a:lnTo>
                    <a:pt x="292" y="91"/>
                  </a:lnTo>
                  <a:lnTo>
                    <a:pt x="295" y="95"/>
                  </a:lnTo>
                  <a:lnTo>
                    <a:pt x="292" y="97"/>
                  </a:lnTo>
                  <a:lnTo>
                    <a:pt x="297" y="95"/>
                  </a:lnTo>
                  <a:lnTo>
                    <a:pt x="299" y="102"/>
                  </a:lnTo>
                  <a:lnTo>
                    <a:pt x="299" y="104"/>
                  </a:lnTo>
                  <a:lnTo>
                    <a:pt x="299" y="145"/>
                  </a:lnTo>
                  <a:lnTo>
                    <a:pt x="297" y="151"/>
                  </a:lnTo>
                  <a:lnTo>
                    <a:pt x="297" y="153"/>
                  </a:lnTo>
                  <a:lnTo>
                    <a:pt x="292" y="151"/>
                  </a:lnTo>
                  <a:lnTo>
                    <a:pt x="297" y="153"/>
                  </a:lnTo>
                  <a:lnTo>
                    <a:pt x="294" y="156"/>
                  </a:lnTo>
                  <a:lnTo>
                    <a:pt x="290" y="155"/>
                  </a:lnTo>
                  <a:lnTo>
                    <a:pt x="294" y="156"/>
                  </a:lnTo>
                  <a:lnTo>
                    <a:pt x="292" y="158"/>
                  </a:lnTo>
                  <a:lnTo>
                    <a:pt x="289" y="155"/>
                  </a:lnTo>
                  <a:lnTo>
                    <a:pt x="292" y="158"/>
                  </a:lnTo>
                  <a:lnTo>
                    <a:pt x="286" y="161"/>
                  </a:lnTo>
                  <a:lnTo>
                    <a:pt x="282" y="163"/>
                  </a:lnTo>
                  <a:lnTo>
                    <a:pt x="69" y="163"/>
                  </a:lnTo>
                  <a:close/>
                  <a:moveTo>
                    <a:pt x="67" y="153"/>
                  </a:moveTo>
                  <a:lnTo>
                    <a:pt x="67" y="158"/>
                  </a:lnTo>
                  <a:lnTo>
                    <a:pt x="67" y="153"/>
                  </a:lnTo>
                  <a:lnTo>
                    <a:pt x="69" y="153"/>
                  </a:lnTo>
                  <a:lnTo>
                    <a:pt x="282" y="153"/>
                  </a:lnTo>
                  <a:lnTo>
                    <a:pt x="286" y="153"/>
                  </a:lnTo>
                  <a:lnTo>
                    <a:pt x="287" y="156"/>
                  </a:lnTo>
                  <a:lnTo>
                    <a:pt x="286" y="153"/>
                  </a:lnTo>
                  <a:lnTo>
                    <a:pt x="289" y="156"/>
                  </a:lnTo>
                  <a:lnTo>
                    <a:pt x="287" y="151"/>
                  </a:lnTo>
                  <a:lnTo>
                    <a:pt x="289" y="150"/>
                  </a:lnTo>
                  <a:lnTo>
                    <a:pt x="289" y="150"/>
                  </a:lnTo>
                  <a:lnTo>
                    <a:pt x="294" y="151"/>
                  </a:lnTo>
                  <a:lnTo>
                    <a:pt x="290" y="148"/>
                  </a:lnTo>
                  <a:lnTo>
                    <a:pt x="290" y="148"/>
                  </a:lnTo>
                  <a:lnTo>
                    <a:pt x="294" y="148"/>
                  </a:lnTo>
                  <a:lnTo>
                    <a:pt x="290" y="146"/>
                  </a:lnTo>
                  <a:lnTo>
                    <a:pt x="290" y="145"/>
                  </a:lnTo>
                  <a:lnTo>
                    <a:pt x="289" y="100"/>
                  </a:lnTo>
                  <a:lnTo>
                    <a:pt x="287" y="97"/>
                  </a:lnTo>
                  <a:lnTo>
                    <a:pt x="289" y="94"/>
                  </a:lnTo>
                  <a:lnTo>
                    <a:pt x="286" y="97"/>
                  </a:lnTo>
                  <a:lnTo>
                    <a:pt x="282" y="95"/>
                  </a:lnTo>
                  <a:lnTo>
                    <a:pt x="281" y="95"/>
                  </a:lnTo>
                  <a:lnTo>
                    <a:pt x="69" y="95"/>
                  </a:lnTo>
                  <a:lnTo>
                    <a:pt x="67" y="92"/>
                  </a:lnTo>
                  <a:lnTo>
                    <a:pt x="67" y="95"/>
                  </a:lnTo>
                  <a:lnTo>
                    <a:pt x="65" y="92"/>
                  </a:lnTo>
                  <a:lnTo>
                    <a:pt x="65" y="95"/>
                  </a:lnTo>
                  <a:lnTo>
                    <a:pt x="64" y="92"/>
                  </a:lnTo>
                  <a:lnTo>
                    <a:pt x="65" y="97"/>
                  </a:lnTo>
                  <a:lnTo>
                    <a:pt x="62" y="92"/>
                  </a:lnTo>
                  <a:lnTo>
                    <a:pt x="64" y="97"/>
                  </a:lnTo>
                  <a:lnTo>
                    <a:pt x="62" y="94"/>
                  </a:lnTo>
                  <a:lnTo>
                    <a:pt x="64" y="97"/>
                  </a:lnTo>
                  <a:lnTo>
                    <a:pt x="62" y="99"/>
                  </a:lnTo>
                  <a:lnTo>
                    <a:pt x="59" y="95"/>
                  </a:lnTo>
                  <a:lnTo>
                    <a:pt x="62" y="99"/>
                  </a:lnTo>
                  <a:lnTo>
                    <a:pt x="62" y="100"/>
                  </a:lnTo>
                  <a:lnTo>
                    <a:pt x="57" y="99"/>
                  </a:lnTo>
                  <a:lnTo>
                    <a:pt x="60" y="100"/>
                  </a:lnTo>
                  <a:lnTo>
                    <a:pt x="60" y="104"/>
                  </a:lnTo>
                  <a:lnTo>
                    <a:pt x="60" y="146"/>
                  </a:lnTo>
                  <a:lnTo>
                    <a:pt x="57" y="148"/>
                  </a:lnTo>
                  <a:lnTo>
                    <a:pt x="60" y="148"/>
                  </a:lnTo>
                  <a:lnTo>
                    <a:pt x="60" y="148"/>
                  </a:lnTo>
                  <a:lnTo>
                    <a:pt x="57" y="151"/>
                  </a:lnTo>
                  <a:lnTo>
                    <a:pt x="62" y="150"/>
                  </a:lnTo>
                  <a:lnTo>
                    <a:pt x="62" y="150"/>
                  </a:lnTo>
                  <a:lnTo>
                    <a:pt x="59" y="153"/>
                  </a:lnTo>
                  <a:lnTo>
                    <a:pt x="62" y="151"/>
                  </a:lnTo>
                  <a:lnTo>
                    <a:pt x="64" y="151"/>
                  </a:lnTo>
                  <a:lnTo>
                    <a:pt x="62" y="156"/>
                  </a:lnTo>
                  <a:lnTo>
                    <a:pt x="65" y="153"/>
                  </a:lnTo>
                  <a:lnTo>
                    <a:pt x="62" y="156"/>
                  </a:lnTo>
                  <a:lnTo>
                    <a:pt x="65" y="153"/>
                  </a:lnTo>
                  <a:lnTo>
                    <a:pt x="64" y="156"/>
                  </a:lnTo>
                  <a:lnTo>
                    <a:pt x="65" y="153"/>
                  </a:lnTo>
                  <a:lnTo>
                    <a:pt x="65" y="158"/>
                  </a:lnTo>
                  <a:lnTo>
                    <a:pt x="67" y="153"/>
                  </a:lnTo>
                  <a:close/>
                  <a:moveTo>
                    <a:pt x="254" y="141"/>
                  </a:moveTo>
                  <a:lnTo>
                    <a:pt x="248" y="140"/>
                  </a:lnTo>
                  <a:lnTo>
                    <a:pt x="249" y="137"/>
                  </a:lnTo>
                  <a:lnTo>
                    <a:pt x="248" y="140"/>
                  </a:lnTo>
                  <a:lnTo>
                    <a:pt x="246" y="140"/>
                  </a:lnTo>
                  <a:lnTo>
                    <a:pt x="248" y="135"/>
                  </a:lnTo>
                  <a:lnTo>
                    <a:pt x="244" y="138"/>
                  </a:lnTo>
                  <a:lnTo>
                    <a:pt x="241" y="135"/>
                  </a:lnTo>
                  <a:lnTo>
                    <a:pt x="244" y="133"/>
                  </a:lnTo>
                  <a:lnTo>
                    <a:pt x="241" y="135"/>
                  </a:lnTo>
                  <a:lnTo>
                    <a:pt x="238" y="128"/>
                  </a:lnTo>
                  <a:lnTo>
                    <a:pt x="238" y="125"/>
                  </a:lnTo>
                  <a:lnTo>
                    <a:pt x="240" y="118"/>
                  </a:lnTo>
                  <a:lnTo>
                    <a:pt x="243" y="120"/>
                  </a:lnTo>
                  <a:lnTo>
                    <a:pt x="240" y="118"/>
                  </a:lnTo>
                  <a:lnTo>
                    <a:pt x="241" y="115"/>
                  </a:lnTo>
                  <a:lnTo>
                    <a:pt x="244" y="118"/>
                  </a:lnTo>
                  <a:lnTo>
                    <a:pt x="241" y="115"/>
                  </a:lnTo>
                  <a:lnTo>
                    <a:pt x="243" y="115"/>
                  </a:lnTo>
                  <a:lnTo>
                    <a:pt x="246" y="117"/>
                  </a:lnTo>
                  <a:lnTo>
                    <a:pt x="243" y="114"/>
                  </a:lnTo>
                  <a:lnTo>
                    <a:pt x="246" y="112"/>
                  </a:lnTo>
                  <a:lnTo>
                    <a:pt x="248" y="115"/>
                  </a:lnTo>
                  <a:lnTo>
                    <a:pt x="246" y="112"/>
                  </a:lnTo>
                  <a:lnTo>
                    <a:pt x="251" y="110"/>
                  </a:lnTo>
                  <a:lnTo>
                    <a:pt x="253" y="114"/>
                  </a:lnTo>
                  <a:lnTo>
                    <a:pt x="251" y="110"/>
                  </a:lnTo>
                  <a:lnTo>
                    <a:pt x="254" y="110"/>
                  </a:lnTo>
                  <a:lnTo>
                    <a:pt x="261" y="112"/>
                  </a:lnTo>
                  <a:lnTo>
                    <a:pt x="264" y="114"/>
                  </a:lnTo>
                  <a:lnTo>
                    <a:pt x="261" y="117"/>
                  </a:lnTo>
                  <a:lnTo>
                    <a:pt x="264" y="114"/>
                  </a:lnTo>
                  <a:lnTo>
                    <a:pt x="266" y="117"/>
                  </a:lnTo>
                  <a:lnTo>
                    <a:pt x="264" y="118"/>
                  </a:lnTo>
                  <a:lnTo>
                    <a:pt x="267" y="117"/>
                  </a:lnTo>
                  <a:lnTo>
                    <a:pt x="269" y="122"/>
                  </a:lnTo>
                  <a:lnTo>
                    <a:pt x="266" y="123"/>
                  </a:lnTo>
                  <a:lnTo>
                    <a:pt x="269" y="122"/>
                  </a:lnTo>
                  <a:lnTo>
                    <a:pt x="269" y="125"/>
                  </a:lnTo>
                  <a:lnTo>
                    <a:pt x="267" y="133"/>
                  </a:lnTo>
                  <a:lnTo>
                    <a:pt x="264" y="132"/>
                  </a:lnTo>
                  <a:lnTo>
                    <a:pt x="267" y="133"/>
                  </a:lnTo>
                  <a:lnTo>
                    <a:pt x="266" y="137"/>
                  </a:lnTo>
                  <a:lnTo>
                    <a:pt x="263" y="138"/>
                  </a:lnTo>
                  <a:lnTo>
                    <a:pt x="261" y="135"/>
                  </a:lnTo>
                  <a:lnTo>
                    <a:pt x="263" y="140"/>
                  </a:lnTo>
                  <a:lnTo>
                    <a:pt x="256" y="141"/>
                  </a:lnTo>
                  <a:lnTo>
                    <a:pt x="254" y="141"/>
                  </a:lnTo>
                  <a:close/>
                  <a:moveTo>
                    <a:pt x="254" y="133"/>
                  </a:moveTo>
                  <a:lnTo>
                    <a:pt x="254" y="137"/>
                  </a:lnTo>
                  <a:lnTo>
                    <a:pt x="254" y="133"/>
                  </a:lnTo>
                  <a:lnTo>
                    <a:pt x="256" y="137"/>
                  </a:lnTo>
                  <a:lnTo>
                    <a:pt x="256" y="133"/>
                  </a:lnTo>
                  <a:lnTo>
                    <a:pt x="258" y="137"/>
                  </a:lnTo>
                  <a:lnTo>
                    <a:pt x="256" y="132"/>
                  </a:lnTo>
                  <a:lnTo>
                    <a:pt x="259" y="137"/>
                  </a:lnTo>
                  <a:lnTo>
                    <a:pt x="258" y="132"/>
                  </a:lnTo>
                  <a:lnTo>
                    <a:pt x="258" y="132"/>
                  </a:lnTo>
                  <a:lnTo>
                    <a:pt x="261" y="135"/>
                  </a:lnTo>
                  <a:lnTo>
                    <a:pt x="259" y="132"/>
                  </a:lnTo>
                  <a:lnTo>
                    <a:pt x="263" y="133"/>
                  </a:lnTo>
                  <a:lnTo>
                    <a:pt x="259" y="130"/>
                  </a:lnTo>
                  <a:lnTo>
                    <a:pt x="261" y="127"/>
                  </a:lnTo>
                  <a:lnTo>
                    <a:pt x="266" y="127"/>
                  </a:lnTo>
                  <a:lnTo>
                    <a:pt x="261" y="127"/>
                  </a:lnTo>
                  <a:lnTo>
                    <a:pt x="266" y="127"/>
                  </a:lnTo>
                  <a:lnTo>
                    <a:pt x="261" y="125"/>
                  </a:lnTo>
                  <a:lnTo>
                    <a:pt x="261" y="125"/>
                  </a:lnTo>
                  <a:lnTo>
                    <a:pt x="266" y="123"/>
                  </a:lnTo>
                  <a:lnTo>
                    <a:pt x="261" y="123"/>
                  </a:lnTo>
                  <a:lnTo>
                    <a:pt x="261" y="123"/>
                  </a:lnTo>
                  <a:lnTo>
                    <a:pt x="264" y="120"/>
                  </a:lnTo>
                  <a:lnTo>
                    <a:pt x="261" y="122"/>
                  </a:lnTo>
                  <a:lnTo>
                    <a:pt x="259" y="120"/>
                  </a:lnTo>
                  <a:lnTo>
                    <a:pt x="263" y="118"/>
                  </a:lnTo>
                  <a:lnTo>
                    <a:pt x="259" y="120"/>
                  </a:lnTo>
                  <a:lnTo>
                    <a:pt x="261" y="117"/>
                  </a:lnTo>
                  <a:lnTo>
                    <a:pt x="258" y="120"/>
                  </a:lnTo>
                  <a:lnTo>
                    <a:pt x="258" y="118"/>
                  </a:lnTo>
                  <a:lnTo>
                    <a:pt x="259" y="117"/>
                  </a:lnTo>
                  <a:lnTo>
                    <a:pt x="261" y="115"/>
                  </a:lnTo>
                  <a:lnTo>
                    <a:pt x="258" y="118"/>
                  </a:lnTo>
                  <a:lnTo>
                    <a:pt x="259" y="115"/>
                  </a:lnTo>
                  <a:lnTo>
                    <a:pt x="256" y="118"/>
                  </a:lnTo>
                  <a:lnTo>
                    <a:pt x="258" y="115"/>
                  </a:lnTo>
                  <a:lnTo>
                    <a:pt x="256" y="118"/>
                  </a:lnTo>
                  <a:lnTo>
                    <a:pt x="256" y="114"/>
                  </a:lnTo>
                  <a:lnTo>
                    <a:pt x="254" y="118"/>
                  </a:lnTo>
                  <a:lnTo>
                    <a:pt x="253" y="118"/>
                  </a:lnTo>
                  <a:lnTo>
                    <a:pt x="253" y="118"/>
                  </a:lnTo>
                  <a:lnTo>
                    <a:pt x="251" y="114"/>
                  </a:lnTo>
                  <a:lnTo>
                    <a:pt x="251" y="118"/>
                  </a:lnTo>
                  <a:lnTo>
                    <a:pt x="249" y="115"/>
                  </a:lnTo>
                  <a:lnTo>
                    <a:pt x="249" y="117"/>
                  </a:lnTo>
                  <a:lnTo>
                    <a:pt x="251" y="118"/>
                  </a:lnTo>
                  <a:lnTo>
                    <a:pt x="251" y="118"/>
                  </a:lnTo>
                  <a:lnTo>
                    <a:pt x="248" y="115"/>
                  </a:lnTo>
                  <a:lnTo>
                    <a:pt x="249" y="120"/>
                  </a:lnTo>
                  <a:lnTo>
                    <a:pt x="246" y="117"/>
                  </a:lnTo>
                  <a:lnTo>
                    <a:pt x="249" y="120"/>
                  </a:lnTo>
                  <a:lnTo>
                    <a:pt x="248" y="120"/>
                  </a:lnTo>
                  <a:lnTo>
                    <a:pt x="248" y="120"/>
                  </a:lnTo>
                  <a:lnTo>
                    <a:pt x="248" y="120"/>
                  </a:lnTo>
                  <a:lnTo>
                    <a:pt x="248" y="120"/>
                  </a:lnTo>
                  <a:lnTo>
                    <a:pt x="244" y="118"/>
                  </a:lnTo>
                  <a:lnTo>
                    <a:pt x="248" y="122"/>
                  </a:lnTo>
                  <a:lnTo>
                    <a:pt x="244" y="120"/>
                  </a:lnTo>
                  <a:lnTo>
                    <a:pt x="248" y="122"/>
                  </a:lnTo>
                  <a:lnTo>
                    <a:pt x="246" y="123"/>
                  </a:lnTo>
                  <a:lnTo>
                    <a:pt x="243" y="122"/>
                  </a:lnTo>
                  <a:lnTo>
                    <a:pt x="246" y="123"/>
                  </a:lnTo>
                  <a:lnTo>
                    <a:pt x="243" y="123"/>
                  </a:lnTo>
                  <a:lnTo>
                    <a:pt x="246" y="125"/>
                  </a:lnTo>
                  <a:lnTo>
                    <a:pt x="243" y="125"/>
                  </a:lnTo>
                  <a:lnTo>
                    <a:pt x="246" y="125"/>
                  </a:lnTo>
                  <a:lnTo>
                    <a:pt x="243" y="125"/>
                  </a:lnTo>
                  <a:lnTo>
                    <a:pt x="246" y="127"/>
                  </a:lnTo>
                  <a:lnTo>
                    <a:pt x="243" y="127"/>
                  </a:lnTo>
                  <a:lnTo>
                    <a:pt x="246" y="127"/>
                  </a:lnTo>
                  <a:lnTo>
                    <a:pt x="243" y="128"/>
                  </a:lnTo>
                  <a:lnTo>
                    <a:pt x="246" y="128"/>
                  </a:lnTo>
                  <a:lnTo>
                    <a:pt x="243" y="130"/>
                  </a:lnTo>
                  <a:lnTo>
                    <a:pt x="248" y="128"/>
                  </a:lnTo>
                  <a:lnTo>
                    <a:pt x="248" y="130"/>
                  </a:lnTo>
                  <a:lnTo>
                    <a:pt x="244" y="132"/>
                  </a:lnTo>
                  <a:lnTo>
                    <a:pt x="248" y="130"/>
                  </a:lnTo>
                  <a:lnTo>
                    <a:pt x="249" y="132"/>
                  </a:lnTo>
                  <a:lnTo>
                    <a:pt x="246" y="135"/>
                  </a:lnTo>
                  <a:lnTo>
                    <a:pt x="249" y="132"/>
                  </a:lnTo>
                  <a:lnTo>
                    <a:pt x="251" y="132"/>
                  </a:lnTo>
                  <a:lnTo>
                    <a:pt x="249" y="135"/>
                  </a:lnTo>
                  <a:lnTo>
                    <a:pt x="249" y="137"/>
                  </a:lnTo>
                  <a:lnTo>
                    <a:pt x="251" y="132"/>
                  </a:lnTo>
                  <a:lnTo>
                    <a:pt x="251" y="133"/>
                  </a:lnTo>
                  <a:lnTo>
                    <a:pt x="251" y="137"/>
                  </a:lnTo>
                  <a:lnTo>
                    <a:pt x="253" y="133"/>
                  </a:lnTo>
                  <a:lnTo>
                    <a:pt x="253" y="137"/>
                  </a:lnTo>
                  <a:lnTo>
                    <a:pt x="253" y="133"/>
                  </a:lnTo>
                  <a:lnTo>
                    <a:pt x="254" y="133"/>
                  </a:lnTo>
                  <a:close/>
                </a:path>
              </a:pathLst>
            </a:custGeom>
            <a:solidFill>
              <a:srgbClr val="231815"/>
            </a:solidFill>
            <a:ln w="9525">
              <a:noFill/>
              <a:round/>
              <a:headEnd/>
              <a:tailEnd/>
            </a:ln>
          </p:spPr>
          <p:txBody>
            <a:bodyPr vert="horz" wrap="square" lIns="68562" tIns="34281" rIns="68562" bIns="34281" numCol="1" anchor="t" anchorCtr="0" compatLnSpc="1">
              <a:prstTxWarp prst="textNoShape">
                <a:avLst/>
              </a:prstTxWarp>
            </a:bodyPr>
            <a:lstStyle/>
            <a:p>
              <a:pPr defTabSz="914478">
                <a:defRPr/>
              </a:pPr>
              <a:endParaRPr lang="zh-CN" altLang="en-US" sz="1012" kern="0">
                <a:solidFill>
                  <a:srgbClr val="000000"/>
                </a:solidFill>
                <a:latin typeface="微软雅黑" panose="020B0503020204020204" pitchFamily="34" charset="-122"/>
                <a:ea typeface="微软雅黑" panose="020B0503020204020204" pitchFamily="34" charset="-122"/>
                <a:cs typeface="+mn-ea"/>
                <a:sym typeface="+mn-lt"/>
              </a:endParaRPr>
            </a:p>
          </p:txBody>
        </p:sp>
        <p:sp>
          <p:nvSpPr>
            <p:cNvPr id="204" name="文本框 203">
              <a:extLst>
                <a:ext uri="{FF2B5EF4-FFF2-40B4-BE49-F238E27FC236}">
                  <a16:creationId xmlns:a16="http://schemas.microsoft.com/office/drawing/2014/main" id="{B38B3F08-F5D5-3985-9F97-03D754C05E43}"/>
                </a:ext>
              </a:extLst>
            </p:cNvPr>
            <p:cNvSpPr txBox="1"/>
            <p:nvPr/>
          </p:nvSpPr>
          <p:spPr>
            <a:xfrm>
              <a:off x="8983157" y="5392444"/>
              <a:ext cx="1391523" cy="537801"/>
            </a:xfrm>
            <a:prstGeom prst="rect">
              <a:avLst/>
            </a:prstGeom>
            <a:noFill/>
          </p:spPr>
          <p:txBody>
            <a:bodyPr wrap="square" rtlCol="0">
              <a:spAutoFit/>
            </a:bodyPr>
            <a:lstStyle/>
            <a:p>
              <a:pPr defTabSz="914478">
                <a:lnSpc>
                  <a:spcPts val="3440"/>
                </a:lnSpc>
                <a:defRPr/>
              </a:pPr>
              <a:r>
                <a:rPr lang="zh-CN" altLang="en-US" sz="1200" b="1" kern="0" dirty="0">
                  <a:solidFill>
                    <a:srgbClr val="000000"/>
                  </a:solidFill>
                  <a:latin typeface="微软雅黑" panose="020B0503020204020204" pitchFamily="34" charset="-122"/>
                  <a:ea typeface="微软雅黑" panose="020B0503020204020204" pitchFamily="34" charset="-122"/>
                  <a:cs typeface="+mn-ea"/>
                  <a:sym typeface="+mn-lt"/>
                </a:rPr>
                <a:t>多方共识</a:t>
              </a:r>
            </a:p>
          </p:txBody>
        </p:sp>
      </p:grpSp>
      <p:sp>
        <p:nvSpPr>
          <p:cNvPr id="205" name="文本框 204">
            <a:extLst>
              <a:ext uri="{FF2B5EF4-FFF2-40B4-BE49-F238E27FC236}">
                <a16:creationId xmlns:a16="http://schemas.microsoft.com/office/drawing/2014/main" id="{4FB96F5F-6CE0-1CF8-F7BF-5AB91D58D121}"/>
              </a:ext>
            </a:extLst>
          </p:cNvPr>
          <p:cNvSpPr txBox="1"/>
          <p:nvPr/>
        </p:nvSpPr>
        <p:spPr>
          <a:xfrm>
            <a:off x="7974025" y="2512490"/>
            <a:ext cx="4063480" cy="1618456"/>
          </a:xfrm>
          <a:prstGeom prst="rect">
            <a:avLst/>
          </a:prstGeom>
          <a:noFill/>
        </p:spPr>
        <p:txBody>
          <a:bodyPr wrap="square" rtlCol="0">
            <a:spAutoFit/>
          </a:bodyPr>
          <a:lstStyle/>
          <a:p>
            <a:pPr defTabSz="914478">
              <a:lnSpc>
                <a:spcPct val="150000"/>
              </a:lnSpc>
            </a:pPr>
            <a:r>
              <a:rPr lang="zh-CN" altLang="en-US" sz="2000" b="1" kern="0" dirty="0">
                <a:solidFill>
                  <a:srgbClr val="0070C0"/>
                </a:solidFill>
                <a:latin typeface="微软雅黑" panose="020B0503020204020204" pitchFamily="34" charset="-122"/>
                <a:ea typeface="微软雅黑" panose="020B0503020204020204" pitchFamily="34" charset="-122"/>
                <a:cs typeface="+mn-ea"/>
                <a:sym typeface="+mn-lt"/>
              </a:rPr>
              <a:t>高效篡改校验算法：</a:t>
            </a:r>
            <a:endParaRPr lang="en-US" altLang="zh-CN" sz="2000" b="1" kern="0" dirty="0">
              <a:solidFill>
                <a:srgbClr val="0070C0"/>
              </a:solidFill>
              <a:latin typeface="微软雅黑" panose="020B0503020204020204" pitchFamily="34" charset="-122"/>
              <a:ea typeface="微软雅黑" panose="020B0503020204020204" pitchFamily="34" charset="-122"/>
              <a:cs typeface="+mn-ea"/>
              <a:sym typeface="+mn-lt"/>
            </a:endParaRPr>
          </a:p>
          <a:p>
            <a:pPr defTabSz="914478">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cs typeface="+mn-ea"/>
                <a:sym typeface="+mn-lt"/>
              </a:rPr>
              <a:t>保证用户在不接触敏感信息的条件下校验数据库中数据的一致性和完整性。</a:t>
            </a:r>
            <a:endParaRPr lang="en-US" altLang="zh-CN" sz="1600" dirty="0">
              <a:solidFill>
                <a:srgbClr val="000000"/>
              </a:solidFill>
              <a:latin typeface="微软雅黑" panose="020B0503020204020204" pitchFamily="34" charset="-122"/>
              <a:ea typeface="微软雅黑" panose="020B0503020204020204" pitchFamily="34" charset="-122"/>
              <a:cs typeface="+mn-ea"/>
              <a:sym typeface="+mn-lt"/>
            </a:endParaRPr>
          </a:p>
          <a:p>
            <a:pPr defTabSz="914478">
              <a:lnSpc>
                <a:spcPct val="150000"/>
              </a:lnSpc>
            </a:pPr>
            <a:r>
              <a:rPr lang="zh-CN" altLang="en-US" sz="1600" kern="0" dirty="0">
                <a:solidFill>
                  <a:srgbClr val="0070C0"/>
                </a:solidFill>
                <a:latin typeface="微软雅黑" panose="020B0503020204020204" pitchFamily="34" charset="-122"/>
                <a:ea typeface="微软雅黑" panose="020B0503020204020204" pitchFamily="34" charset="-122"/>
                <a:cs typeface="+mn-ea"/>
                <a:sym typeface="+mn-lt"/>
              </a:rPr>
              <a:t>挑战：高性能、高并发的篡改校验算法</a:t>
            </a:r>
            <a:endParaRPr lang="zh-CN" altLang="en-US" sz="1600" dirty="0">
              <a:solidFill>
                <a:srgbClr val="0070C0"/>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6556286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F4DFD84-12E1-700A-88FB-037BBE0995CE}"/>
              </a:ext>
            </a:extLst>
          </p:cNvPr>
          <p:cNvSpPr>
            <a:spLocks noGrp="1"/>
          </p:cNvSpPr>
          <p:nvPr>
            <p:ph type="sldNum" sz="quarter" idx="10"/>
          </p:nvPr>
        </p:nvSpPr>
        <p:spPr/>
        <p:txBody>
          <a:bodyPr/>
          <a:lstStyle/>
          <a:p>
            <a:fld id="{87BBDC00-B9E2-4EFD-9306-2934E87247C6}" type="slidenum">
              <a:rPr lang="zh-CN" altLang="en-US" smtClean="0"/>
              <a:t>94</a:t>
            </a:fld>
            <a:endParaRPr lang="zh-CN" altLang="en-US"/>
          </a:p>
        </p:txBody>
      </p:sp>
      <p:sp>
        <p:nvSpPr>
          <p:cNvPr id="3" name="标题 2">
            <a:extLst>
              <a:ext uri="{FF2B5EF4-FFF2-40B4-BE49-F238E27FC236}">
                <a16:creationId xmlns:a16="http://schemas.microsoft.com/office/drawing/2014/main" id="{A73D424E-54CD-30A5-2DC1-C85026BF5115}"/>
              </a:ext>
            </a:extLst>
          </p:cNvPr>
          <p:cNvSpPr>
            <a:spLocks noGrp="1"/>
          </p:cNvSpPr>
          <p:nvPr>
            <p:ph type="title"/>
          </p:nvPr>
        </p:nvSpPr>
        <p:spPr/>
        <p:txBody>
          <a:bodyPr/>
          <a:lstStyle/>
          <a:p>
            <a:r>
              <a:rPr kumimoji="1" lang="en-US" altLang="zh-CN" dirty="0" err="1">
                <a:latin typeface="Microsoft YaHei" panose="020B0503020204020204" pitchFamily="34" charset="-122"/>
                <a:ea typeface="Microsoft YaHei" panose="020B0503020204020204" pitchFamily="34" charset="-122"/>
              </a:rPr>
              <a:t>GaussDB</a:t>
            </a:r>
            <a:r>
              <a:rPr kumimoji="1" lang="zh-CN" altLang="en-US" dirty="0">
                <a:latin typeface="Microsoft YaHei" panose="020B0503020204020204" pitchFamily="34" charset="-122"/>
                <a:ea typeface="Microsoft YaHei" panose="020B0503020204020204" pitchFamily="34" charset="-122"/>
              </a:rPr>
              <a:t>防篡改</a:t>
            </a:r>
          </a:p>
        </p:txBody>
      </p:sp>
      <p:sp>
        <p:nvSpPr>
          <p:cNvPr id="5" name="页脚占位符 4">
            <a:extLst>
              <a:ext uri="{FF2B5EF4-FFF2-40B4-BE49-F238E27FC236}">
                <a16:creationId xmlns:a16="http://schemas.microsoft.com/office/drawing/2014/main" id="{7AE44ED3-DAB4-3D94-FC9F-C6A20515F3F7}"/>
              </a:ext>
            </a:extLst>
          </p:cNvPr>
          <p:cNvSpPr>
            <a:spLocks noGrp="1"/>
          </p:cNvSpPr>
          <p:nvPr>
            <p:ph type="ftr" sz="quarter" idx="3"/>
          </p:nvPr>
        </p:nvSpPr>
        <p:spPr/>
        <p:txBody>
          <a:bodyPr/>
          <a:lstStyle/>
          <a:p>
            <a:pPr>
              <a:defRPr/>
            </a:pPr>
            <a:r>
              <a:rPr lang="zh-CN" altLang="en-US"/>
              <a:t>数据库系统—GaussDB</a:t>
            </a:r>
            <a:endParaRPr lang="en-US" altLang="zh-CN" sz="1200" dirty="0"/>
          </a:p>
        </p:txBody>
      </p:sp>
      <p:sp>
        <p:nvSpPr>
          <p:cNvPr id="6" name="内容占位符 3">
            <a:extLst>
              <a:ext uri="{FF2B5EF4-FFF2-40B4-BE49-F238E27FC236}">
                <a16:creationId xmlns:a16="http://schemas.microsoft.com/office/drawing/2014/main" id="{78D5C5E9-BFF3-2AAA-3D8C-7961A9BA1F8C}"/>
              </a:ext>
            </a:extLst>
          </p:cNvPr>
          <p:cNvSpPr>
            <a:spLocks noGrp="1"/>
          </p:cNvSpPr>
          <p:nvPr>
            <p:ph idx="1"/>
          </p:nvPr>
        </p:nvSpPr>
        <p:spPr>
          <a:xfrm>
            <a:off x="217171" y="1300505"/>
            <a:ext cx="5405010" cy="5005387"/>
          </a:xfrm>
        </p:spPr>
        <p:txBody>
          <a:bodyPr/>
          <a:lstStyle/>
          <a:p>
            <a:pPr marL="285750" marR="0" lvl="1" indent="-285750" algn="l" defTabSz="914400" rtl="0" eaLnBrk="1" fontAlgn="base" latinLnBrk="0" hangingPunct="1">
              <a:lnSpc>
                <a:spcPct val="150000"/>
              </a:lnSpc>
              <a:spcBef>
                <a:spcPct val="0"/>
              </a:spcBef>
              <a:spcAft>
                <a:spcPct val="0"/>
              </a:spcAft>
              <a:buClrTx/>
              <a:buSzPct val="100000"/>
              <a:buFont typeface="Arial" panose="020B0604020202020204" pitchFamily="34" charset="0"/>
              <a:buChar char="•"/>
              <a:tabLst/>
              <a:defRPr/>
            </a:pPr>
            <a:r>
              <a:rPr kumimoji="0" lang="zh-CN" altLang="en-US" sz="240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防篡改账本数据库：使用</a:t>
            </a:r>
            <a:r>
              <a:rPr kumimoji="0" lang="en-US" altLang="zh-CN" sz="240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Multi-Set</a:t>
            </a:r>
            <a:r>
              <a:rPr kumimoji="0" lang="zh-CN" altLang="en-US" sz="240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方式生成数据及</a:t>
            </a:r>
            <a:r>
              <a:rPr kumimoji="0" lang="en-US" altLang="zh-CN" sz="240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SQL</a:t>
            </a:r>
            <a:r>
              <a:rPr kumimoji="0" lang="zh-CN" altLang="en-US" sz="240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操作的校验数据，提供高性能、强追溯的防篡改</a:t>
            </a:r>
            <a:endParaRPr kumimoji="0" lang="en-US" altLang="zh-CN" sz="240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285750" marR="0" lvl="1" indent="-285750" algn="l" defTabSz="914400" rtl="0" eaLnBrk="1" fontAlgn="base" latinLnBrk="0" hangingPunct="1">
              <a:lnSpc>
                <a:spcPct val="150000"/>
              </a:lnSpc>
              <a:spcBef>
                <a:spcPct val="0"/>
              </a:spcBef>
              <a:spcAft>
                <a:spcPct val="0"/>
              </a:spcAft>
              <a:buClrTx/>
              <a:buSzPct val="100000"/>
              <a:buFont typeface="Arial" panose="020B0604020202020204" pitchFamily="34" charset="0"/>
              <a:buChar char="•"/>
              <a:tabLst/>
              <a:defRPr/>
            </a:pPr>
            <a:r>
              <a:rPr kumimoji="0" lang="zh-CN" altLang="en-US" sz="240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对数据增删改操作，系统会记录行级数据变化追溯信息及操作的追溯信息，并通过算法</a:t>
            </a:r>
            <a:r>
              <a:rPr kumimoji="0" lang="zh-CN" altLang="en-US" sz="2400" i="0" u="none" strike="noStrike" kern="1200" cap="none" spc="0" normalizeH="0" baseline="0" noProof="0" dirty="0">
                <a:ln>
                  <a:noFill/>
                </a:ln>
                <a:solidFill>
                  <a:srgbClr val="0000FF"/>
                </a:solidFill>
                <a:effectLst/>
                <a:uLnTx/>
                <a:uFillTx/>
                <a:latin typeface="Microsoft YaHei" panose="020B0503020204020204" pitchFamily="34" charset="-122"/>
                <a:ea typeface="Microsoft YaHei" panose="020B0503020204020204" pitchFamily="34" charset="-122"/>
                <a:cs typeface="+mn-cs"/>
              </a:rPr>
              <a:t>高效生成校验信息</a:t>
            </a:r>
            <a:endParaRPr kumimoji="0" lang="en-US" altLang="zh-CN" sz="2400" i="0" u="none" strike="noStrike" kern="1200" cap="none" spc="0" normalizeH="0" baseline="0" noProof="0" dirty="0">
              <a:ln>
                <a:noFill/>
              </a:ln>
              <a:solidFill>
                <a:srgbClr val="0000FF"/>
              </a:solidFill>
              <a:effectLst/>
              <a:uLnTx/>
              <a:uFillTx/>
              <a:latin typeface="Microsoft YaHei" panose="020B0503020204020204" pitchFamily="34" charset="-122"/>
              <a:ea typeface="Microsoft YaHei" panose="020B0503020204020204" pitchFamily="34" charset="-122"/>
              <a:cs typeface="+mn-cs"/>
            </a:endParaRPr>
          </a:p>
          <a:p>
            <a:pPr marL="285750" marR="0" lvl="1" indent="-285750" algn="l" defTabSz="914400" rtl="0" eaLnBrk="1" fontAlgn="base" latinLnBrk="0" hangingPunct="1">
              <a:lnSpc>
                <a:spcPct val="150000"/>
              </a:lnSpc>
              <a:spcBef>
                <a:spcPct val="0"/>
              </a:spcBef>
              <a:spcAft>
                <a:spcPct val="0"/>
              </a:spcAft>
              <a:buClrTx/>
              <a:buSzPct val="100000"/>
              <a:buFont typeface="Arial" panose="020B0604020202020204" pitchFamily="34" charset="0"/>
              <a:buChar char="•"/>
              <a:tabLst/>
              <a:defRPr/>
            </a:pPr>
            <a:r>
              <a:rPr kumimoji="0" lang="zh-CN" altLang="en-US" sz="240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通过</a:t>
            </a:r>
            <a:r>
              <a:rPr kumimoji="0" lang="zh-CN" altLang="en-US" sz="2400" i="0" u="none" strike="noStrike" kern="1200" cap="none" spc="0" normalizeH="0" baseline="0" noProof="0" dirty="0">
                <a:ln>
                  <a:noFill/>
                </a:ln>
                <a:solidFill>
                  <a:srgbClr val="0000FF"/>
                </a:solidFill>
                <a:effectLst/>
                <a:uLnTx/>
                <a:uFillTx/>
                <a:latin typeface="Microsoft YaHei" panose="020B0503020204020204" pitchFamily="34" charset="-122"/>
                <a:ea typeface="Microsoft YaHei" panose="020B0503020204020204" pitchFamily="34" charset="-122"/>
                <a:cs typeface="+mn-cs"/>
              </a:rPr>
              <a:t>对校验信息的保护和校验</a:t>
            </a:r>
            <a:r>
              <a:rPr kumimoji="0" lang="zh-CN" altLang="en-US" sz="240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，起到对重要数据的完整性保护，识别、阻止未授权更改</a:t>
            </a:r>
            <a:endParaRPr kumimoji="0" lang="en-US" altLang="zh-CN" sz="240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a:lnSpc>
                <a:spcPct val="150000"/>
              </a:lnSpc>
            </a:pPr>
            <a:endParaRPr kumimoji="1" lang="zh-CN" altLang="en-US" sz="2400" dirty="0">
              <a:latin typeface="Microsoft YaHei" panose="020B0503020204020204" pitchFamily="34" charset="-122"/>
              <a:ea typeface="Microsoft YaHei" panose="020B0503020204020204" pitchFamily="34" charset="-122"/>
            </a:endParaRPr>
          </a:p>
        </p:txBody>
      </p:sp>
      <p:grpSp>
        <p:nvGrpSpPr>
          <p:cNvPr id="7" name="组合 6">
            <a:extLst>
              <a:ext uri="{FF2B5EF4-FFF2-40B4-BE49-F238E27FC236}">
                <a16:creationId xmlns:a16="http://schemas.microsoft.com/office/drawing/2014/main" id="{4EF04FDC-13D7-4BA6-AE4C-BB473EEF54C7}"/>
              </a:ext>
            </a:extLst>
          </p:cNvPr>
          <p:cNvGrpSpPr/>
          <p:nvPr/>
        </p:nvGrpSpPr>
        <p:grpSpPr>
          <a:xfrm>
            <a:off x="6366300" y="1385315"/>
            <a:ext cx="1389358" cy="4310626"/>
            <a:chOff x="6761506" y="1768579"/>
            <a:chExt cx="1389358" cy="4310626"/>
          </a:xfrm>
        </p:grpSpPr>
        <p:sp>
          <p:nvSpPr>
            <p:cNvPr id="8" name="矩形 7">
              <a:extLst>
                <a:ext uri="{FF2B5EF4-FFF2-40B4-BE49-F238E27FC236}">
                  <a16:creationId xmlns:a16="http://schemas.microsoft.com/office/drawing/2014/main" id="{E8E2A2DC-7AE5-A6D3-4920-EB71610813B9}"/>
                </a:ext>
              </a:extLst>
            </p:cNvPr>
            <p:cNvSpPr/>
            <p:nvPr/>
          </p:nvSpPr>
          <p:spPr>
            <a:xfrm>
              <a:off x="6761506" y="2758964"/>
              <a:ext cx="1383254" cy="988734"/>
            </a:xfrm>
            <a:prstGeom prst="rect">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区块链</a:t>
              </a:r>
              <a:endParaRPr kumimoji="0" lang="en-US" altLang="zh-CN" sz="16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endParaRPr>
            </a:p>
            <a:p>
              <a:pPr marL="285750" marR="0" lvl="0" indent="-285750" algn="l" defTabSz="1219444"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zh-CN" altLang="en-US" sz="10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数据结构单一</a:t>
              </a:r>
              <a:endParaRPr kumimoji="0" lang="en-US" altLang="zh-CN" sz="10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endParaRPr>
            </a:p>
            <a:p>
              <a:pPr marL="285750" marR="0" lvl="0" indent="-285750" algn="l" defTabSz="1219444"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zh-CN" altLang="en-US" sz="10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交易性能低</a:t>
              </a:r>
              <a:endParaRPr kumimoji="0" lang="en-US" altLang="zh-CN" sz="10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endParaRPr>
            </a:p>
            <a:p>
              <a:pPr marL="285750" marR="0" lvl="0" indent="-285750" algn="l" defTabSz="1219444"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zh-CN" altLang="en-US" sz="10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易用性差</a:t>
              </a:r>
              <a:endParaRPr kumimoji="0" lang="en-US" altLang="zh-CN" sz="10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endParaRPr>
            </a:p>
            <a:p>
              <a:pPr marL="285750" marR="0" lvl="0" indent="-285750" algn="l" defTabSz="1219444"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zh-CN" altLang="en-US" sz="10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存储空间膨胀</a:t>
              </a:r>
              <a:endParaRPr kumimoji="0" lang="en-US" altLang="zh-CN" sz="10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3C2E0192-DBD7-9A1B-33C8-9E13F99E41F0}"/>
                </a:ext>
              </a:extLst>
            </p:cNvPr>
            <p:cNvSpPr/>
            <p:nvPr/>
          </p:nvSpPr>
          <p:spPr>
            <a:xfrm>
              <a:off x="6767610" y="4045179"/>
              <a:ext cx="1383254" cy="1007586"/>
            </a:xfrm>
            <a:prstGeom prst="rect">
              <a:avLst/>
            </a:prstGeom>
            <a:noFill/>
            <a:ln>
              <a:solidFill>
                <a:srgbClr val="15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数据库</a:t>
              </a:r>
              <a:endParaRPr kumimoji="0" lang="en-US" altLang="zh-CN" sz="14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endParaRPr>
            </a:p>
            <a:p>
              <a:pPr marL="171450" marR="0" lvl="0" indent="-171450" algn="l" defTabSz="1219444"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zh-CN" altLang="en-US" sz="10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缺乏防篡改能力</a:t>
              </a:r>
              <a:endParaRPr kumimoji="0" lang="en-US" altLang="zh-CN" sz="10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endParaRPr>
            </a:p>
            <a:p>
              <a:pPr marL="171450" marR="0" lvl="0" indent="-171450" algn="l" defTabSz="1219444"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zh-CN" altLang="en-US" sz="10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无法验证篡改行为</a:t>
              </a:r>
              <a:endParaRPr kumimoji="0" lang="en-US" altLang="zh-CN" sz="10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endParaRPr>
            </a:p>
            <a:p>
              <a:pPr marL="171450" marR="0" lvl="0" indent="-171450" algn="l" defTabSz="1219444"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zh-CN" altLang="en-US" sz="10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不具备抗抵赖性</a:t>
              </a:r>
              <a:endParaRPr kumimoji="0" lang="en-US" altLang="zh-CN" sz="10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endParaRPr>
            </a:p>
            <a:p>
              <a:pPr marL="171450" marR="0" lvl="0" indent="-171450" algn="l" defTabSz="1219444"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zh-CN" altLang="en-US" sz="10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基于日志的弱追溯</a:t>
              </a:r>
              <a:endParaRPr kumimoji="0" lang="en-US" sz="10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endParaRPr>
            </a:p>
          </p:txBody>
        </p:sp>
        <p:pic>
          <p:nvPicPr>
            <p:cNvPr id="10" name="图片 9">
              <a:extLst>
                <a:ext uri="{FF2B5EF4-FFF2-40B4-BE49-F238E27FC236}">
                  <a16:creationId xmlns:a16="http://schemas.microsoft.com/office/drawing/2014/main" id="{4238C3A2-2399-5E3F-C253-C98222FD37E2}"/>
                </a:ext>
              </a:extLst>
            </p:cNvPr>
            <p:cNvPicPr>
              <a:picLocks noChangeAspect="1"/>
            </p:cNvPicPr>
            <p:nvPr/>
          </p:nvPicPr>
          <p:blipFill>
            <a:blip r:embed="rId2"/>
            <a:stretch>
              <a:fillRect/>
            </a:stretch>
          </p:blipFill>
          <p:spPr>
            <a:xfrm>
              <a:off x="6884715" y="1768579"/>
              <a:ext cx="1142940" cy="988734"/>
            </a:xfrm>
            <a:prstGeom prst="rect">
              <a:avLst/>
            </a:prstGeom>
          </p:spPr>
        </p:pic>
        <p:pic>
          <p:nvPicPr>
            <p:cNvPr id="11" name="图片 10">
              <a:extLst>
                <a:ext uri="{FF2B5EF4-FFF2-40B4-BE49-F238E27FC236}">
                  <a16:creationId xmlns:a16="http://schemas.microsoft.com/office/drawing/2014/main" id="{F0402A07-B58A-C6AF-97B4-CC5302015CAA}"/>
                </a:ext>
              </a:extLst>
            </p:cNvPr>
            <p:cNvPicPr>
              <a:picLocks noChangeAspect="1"/>
            </p:cNvPicPr>
            <p:nvPr/>
          </p:nvPicPr>
          <p:blipFill>
            <a:blip r:embed="rId3"/>
            <a:stretch>
              <a:fillRect/>
            </a:stretch>
          </p:blipFill>
          <p:spPr>
            <a:xfrm>
              <a:off x="6890820" y="5071619"/>
              <a:ext cx="1136835" cy="1007586"/>
            </a:xfrm>
            <a:prstGeom prst="rect">
              <a:avLst/>
            </a:prstGeom>
          </p:spPr>
        </p:pic>
        <p:sp>
          <p:nvSpPr>
            <p:cNvPr id="12" name="文本框 11">
              <a:extLst>
                <a:ext uri="{FF2B5EF4-FFF2-40B4-BE49-F238E27FC236}">
                  <a16:creationId xmlns:a16="http://schemas.microsoft.com/office/drawing/2014/main" id="{8B1A33BA-3272-3CE2-B02E-9C65156A58AF}"/>
                </a:ext>
              </a:extLst>
            </p:cNvPr>
            <p:cNvSpPr txBox="1"/>
            <p:nvPr/>
          </p:nvSpPr>
          <p:spPr>
            <a:xfrm>
              <a:off x="7193896" y="3711773"/>
              <a:ext cx="518474" cy="369332"/>
            </a:xfrm>
            <a:prstGeom prst="rect">
              <a:avLst/>
            </a:prstGeom>
            <a:noFill/>
          </p:spPr>
          <p:txBody>
            <a:bodyPr wrap="square" rtlCol="0">
              <a:spAutoFit/>
            </a:bodyP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rPr>
                <a:t>VS</a:t>
              </a:r>
              <a:endParaRPr kumimoji="0" lang="en-US" sz="1800" b="0"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Times New Roman" panose="02020603050405020304" pitchFamily="18" charset="0"/>
              </a:endParaRPr>
            </a:p>
          </p:txBody>
        </p:sp>
      </p:grpSp>
      <p:sp>
        <p:nvSpPr>
          <p:cNvPr id="13" name="右箭头 13">
            <a:extLst>
              <a:ext uri="{FF2B5EF4-FFF2-40B4-BE49-F238E27FC236}">
                <a16:creationId xmlns:a16="http://schemas.microsoft.com/office/drawing/2014/main" id="{2C6A8381-B3F6-0705-1AE2-A77F33A84221}"/>
              </a:ext>
            </a:extLst>
          </p:cNvPr>
          <p:cNvSpPr/>
          <p:nvPr/>
        </p:nvSpPr>
        <p:spPr bwMode="auto">
          <a:xfrm>
            <a:off x="7991353" y="3008391"/>
            <a:ext cx="405353" cy="297481"/>
          </a:xfrm>
          <a:prstGeom prst="rightArrow">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25" tIns="45712" rIns="91425" bIns="45712" numCol="1" rtlCol="0" anchor="t" anchorCtr="0" compatLnSpc="1">
            <a:prstTxWarp prst="textNoShape">
              <a:avLst/>
            </a:prstTxWarp>
            <a:noAutofit/>
          </a:bodyPr>
          <a:lstStyle/>
          <a:p>
            <a:pPr marL="0" marR="0" lvl="0" indent="0" algn="l" defTabSz="877888"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endParaRPr>
          </a:p>
        </p:txBody>
      </p:sp>
      <p:grpSp>
        <p:nvGrpSpPr>
          <p:cNvPr id="14" name="组合 13">
            <a:extLst>
              <a:ext uri="{FF2B5EF4-FFF2-40B4-BE49-F238E27FC236}">
                <a16:creationId xmlns:a16="http://schemas.microsoft.com/office/drawing/2014/main" id="{CB1C2395-D7BA-ECE5-BD6D-BE14AB349625}"/>
              </a:ext>
            </a:extLst>
          </p:cNvPr>
          <p:cNvGrpSpPr/>
          <p:nvPr/>
        </p:nvGrpSpPr>
        <p:grpSpPr>
          <a:xfrm>
            <a:off x="8547206" y="1772659"/>
            <a:ext cx="2903458" cy="3312681"/>
            <a:chOff x="2832475" y="2127529"/>
            <a:chExt cx="2911023" cy="3307550"/>
          </a:xfrm>
        </p:grpSpPr>
        <p:grpSp>
          <p:nvGrpSpPr>
            <p:cNvPr id="15" name="iṡľîḓ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AE8F8FE-5C25-C98C-94F0-FBA483082FE3}"/>
                </a:ext>
              </a:extLst>
            </p:cNvPr>
            <p:cNvGrpSpPr>
              <a:grpSpLocks noChangeAspect="1"/>
            </p:cNvGrpSpPr>
            <p:nvPr/>
          </p:nvGrpSpPr>
          <p:grpSpPr>
            <a:xfrm>
              <a:off x="2911555" y="2249637"/>
              <a:ext cx="2803240" cy="2637208"/>
              <a:chOff x="4179063" y="2540001"/>
              <a:chExt cx="3833874" cy="3606799"/>
            </a:xfrm>
          </p:grpSpPr>
          <p:grpSp>
            <p:nvGrpSpPr>
              <p:cNvPr id="17" name="ïŝ1îḓè">
                <a:extLst>
                  <a:ext uri="{FF2B5EF4-FFF2-40B4-BE49-F238E27FC236}">
                    <a16:creationId xmlns:a16="http://schemas.microsoft.com/office/drawing/2014/main" id="{0C60DA98-8C31-096B-52EF-95783BE7D404}"/>
                  </a:ext>
                </a:extLst>
              </p:cNvPr>
              <p:cNvGrpSpPr/>
              <p:nvPr/>
            </p:nvGrpSpPr>
            <p:grpSpPr>
              <a:xfrm>
                <a:off x="4988761" y="3876047"/>
                <a:ext cx="2214455" cy="1957541"/>
                <a:chOff x="2256333" y="2393950"/>
                <a:chExt cx="2662804" cy="2353875"/>
              </a:xfrm>
            </p:grpSpPr>
            <p:sp>
              <p:nvSpPr>
                <p:cNvPr id="24" name="íŝľïḑè">
                  <a:extLst>
                    <a:ext uri="{FF2B5EF4-FFF2-40B4-BE49-F238E27FC236}">
                      <a16:creationId xmlns:a16="http://schemas.microsoft.com/office/drawing/2014/main" id="{07B760BE-1834-B24E-8D11-41B85A154C8A}"/>
                    </a:ext>
                  </a:extLst>
                </p:cNvPr>
                <p:cNvSpPr/>
                <p:nvPr/>
              </p:nvSpPr>
              <p:spPr>
                <a:xfrm>
                  <a:off x="2256333" y="2393950"/>
                  <a:ext cx="1332752" cy="1066274"/>
                </a:xfrm>
                <a:custGeom>
                  <a:avLst/>
                  <a:gdLst>
                    <a:gd name="connsiteX0" fmla="*/ 391617 w 1332752"/>
                    <a:gd name="connsiteY0" fmla="*/ 0 h 1066274"/>
                    <a:gd name="connsiteX1" fmla="*/ 1260043 w 1332752"/>
                    <a:gd name="connsiteY1" fmla="*/ 311757 h 1066274"/>
                    <a:gd name="connsiteX2" fmla="*/ 1332752 w 1332752"/>
                    <a:gd name="connsiteY2" fmla="*/ 377839 h 1066274"/>
                    <a:gd name="connsiteX3" fmla="*/ 1294327 w 1332752"/>
                    <a:gd name="connsiteY3" fmla="*/ 411523 h 1066274"/>
                    <a:gd name="connsiteX4" fmla="*/ 967346 w 1332752"/>
                    <a:gd name="connsiteY4" fmla="*/ 959267 h 1066274"/>
                    <a:gd name="connsiteX5" fmla="*/ 939832 w 1332752"/>
                    <a:gd name="connsiteY5" fmla="*/ 1066274 h 1066274"/>
                    <a:gd name="connsiteX6" fmla="*/ 925433 w 1332752"/>
                    <a:gd name="connsiteY6" fmla="*/ 1062572 h 1066274"/>
                    <a:gd name="connsiteX7" fmla="*/ 7069 w 1332752"/>
                    <a:gd name="connsiteY7" fmla="*/ 91709 h 1066274"/>
                    <a:gd name="connsiteX8" fmla="*/ 0 w 1332752"/>
                    <a:gd name="connsiteY8" fmla="*/ 57685 h 1066274"/>
                    <a:gd name="connsiteX9" fmla="*/ 116471 w 1332752"/>
                    <a:gd name="connsiteY9" fmla="*/ 27737 h 1066274"/>
                    <a:gd name="connsiteX10" fmla="*/ 391617 w 1332752"/>
                    <a:gd name="connsiteY10" fmla="*/ 0 h 106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2752" h="1066274">
                      <a:moveTo>
                        <a:pt x="391617" y="0"/>
                      </a:moveTo>
                      <a:cubicBezTo>
                        <a:pt x="721495" y="0"/>
                        <a:pt x="1024047" y="116996"/>
                        <a:pt x="1260043" y="311757"/>
                      </a:cubicBezTo>
                      <a:lnTo>
                        <a:pt x="1332752" y="377839"/>
                      </a:lnTo>
                      <a:lnTo>
                        <a:pt x="1294327" y="411523"/>
                      </a:lnTo>
                      <a:cubicBezTo>
                        <a:pt x="1145578" y="563863"/>
                        <a:pt x="1032167" y="750861"/>
                        <a:pt x="967346" y="959267"/>
                      </a:cubicBezTo>
                      <a:lnTo>
                        <a:pt x="939832" y="1066274"/>
                      </a:lnTo>
                      <a:lnTo>
                        <a:pt x="925433" y="1062572"/>
                      </a:lnTo>
                      <a:cubicBezTo>
                        <a:pt x="473886" y="922127"/>
                        <a:pt x="122838" y="553579"/>
                        <a:pt x="7069" y="91709"/>
                      </a:cubicBezTo>
                      <a:lnTo>
                        <a:pt x="0" y="57685"/>
                      </a:lnTo>
                      <a:lnTo>
                        <a:pt x="116471" y="27737"/>
                      </a:lnTo>
                      <a:cubicBezTo>
                        <a:pt x="205346" y="9551"/>
                        <a:pt x="297366" y="0"/>
                        <a:pt x="391617" y="0"/>
                      </a:cubicBezTo>
                      <a:close/>
                    </a:path>
                  </a:pathLst>
                </a:custGeom>
                <a:solidFill>
                  <a:srgbClr val="B4BDEA"/>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5" name="îŝḻiďé">
                  <a:extLst>
                    <a:ext uri="{FF2B5EF4-FFF2-40B4-BE49-F238E27FC236}">
                      <a16:creationId xmlns:a16="http://schemas.microsoft.com/office/drawing/2014/main" id="{422A4D8D-7C8E-97B2-48E0-E0C4F7E9CACD}"/>
                    </a:ext>
                  </a:extLst>
                </p:cNvPr>
                <p:cNvSpPr/>
                <p:nvPr/>
              </p:nvSpPr>
              <p:spPr>
                <a:xfrm>
                  <a:off x="3589086" y="2393951"/>
                  <a:ext cx="1330051" cy="1065858"/>
                </a:xfrm>
                <a:custGeom>
                  <a:avLst/>
                  <a:gdLst>
                    <a:gd name="connsiteX0" fmla="*/ 938465 w 1330051"/>
                    <a:gd name="connsiteY0" fmla="*/ 0 h 1065858"/>
                    <a:gd name="connsiteX1" fmla="*/ 1213611 w 1330051"/>
                    <a:gd name="connsiteY1" fmla="*/ 27737 h 1065858"/>
                    <a:gd name="connsiteX2" fmla="*/ 1330051 w 1330051"/>
                    <a:gd name="connsiteY2" fmla="*/ 57677 h 1065858"/>
                    <a:gd name="connsiteX3" fmla="*/ 1302536 w 1330051"/>
                    <a:gd name="connsiteY3" fmla="*/ 164684 h 1065858"/>
                    <a:gd name="connsiteX4" fmla="*/ 436541 w 1330051"/>
                    <a:gd name="connsiteY4" fmla="*/ 1052217 h 1065858"/>
                    <a:gd name="connsiteX5" fmla="*/ 390144 w 1330051"/>
                    <a:gd name="connsiteY5" fmla="*/ 1065858 h 1065858"/>
                    <a:gd name="connsiteX6" fmla="*/ 362736 w 1330051"/>
                    <a:gd name="connsiteY6" fmla="*/ 959265 h 1065858"/>
                    <a:gd name="connsiteX7" fmla="*/ 24243 w 1330051"/>
                    <a:gd name="connsiteY7" fmla="*/ 399871 h 1065858"/>
                    <a:gd name="connsiteX8" fmla="*/ 0 w 1330051"/>
                    <a:gd name="connsiteY8" fmla="*/ 377838 h 1065858"/>
                    <a:gd name="connsiteX9" fmla="*/ 121614 w 1330051"/>
                    <a:gd name="connsiteY9" fmla="*/ 271227 h 1065858"/>
                    <a:gd name="connsiteX10" fmla="*/ 938465 w 1330051"/>
                    <a:gd name="connsiteY10" fmla="*/ 0 h 106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0051" h="1065858">
                      <a:moveTo>
                        <a:pt x="938465" y="0"/>
                      </a:moveTo>
                      <a:cubicBezTo>
                        <a:pt x="1032716" y="0"/>
                        <a:pt x="1124736" y="9551"/>
                        <a:pt x="1213611" y="27737"/>
                      </a:cubicBezTo>
                      <a:lnTo>
                        <a:pt x="1330051" y="57677"/>
                      </a:lnTo>
                      <a:lnTo>
                        <a:pt x="1302536" y="164684"/>
                      </a:lnTo>
                      <a:cubicBezTo>
                        <a:pt x="1172894" y="581497"/>
                        <a:pt x="848893" y="912678"/>
                        <a:pt x="436541" y="1052217"/>
                      </a:cubicBezTo>
                      <a:lnTo>
                        <a:pt x="390144" y="1065858"/>
                      </a:lnTo>
                      <a:lnTo>
                        <a:pt x="362736" y="959265"/>
                      </a:lnTo>
                      <a:cubicBezTo>
                        <a:pt x="296253" y="745515"/>
                        <a:pt x="178656" y="554285"/>
                        <a:pt x="24243" y="399871"/>
                      </a:cubicBezTo>
                      <a:lnTo>
                        <a:pt x="0" y="377838"/>
                      </a:lnTo>
                      <a:lnTo>
                        <a:pt x="121614" y="271227"/>
                      </a:lnTo>
                      <a:cubicBezTo>
                        <a:pt x="349396" y="100879"/>
                        <a:pt x="632150" y="0"/>
                        <a:pt x="938465" y="0"/>
                      </a:cubicBezTo>
                      <a:close/>
                    </a:path>
                  </a:pathLst>
                </a:custGeom>
                <a:solidFill>
                  <a:srgbClr val="9ED3D7"/>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6" name="îṣlíďé">
                  <a:extLst>
                    <a:ext uri="{FF2B5EF4-FFF2-40B4-BE49-F238E27FC236}">
                      <a16:creationId xmlns:a16="http://schemas.microsoft.com/office/drawing/2014/main" id="{A7F729C9-CDEE-FDFF-70E2-4762877838B2}"/>
                    </a:ext>
                  </a:extLst>
                </p:cNvPr>
                <p:cNvSpPr/>
                <p:nvPr/>
              </p:nvSpPr>
              <p:spPr>
                <a:xfrm>
                  <a:off x="3162300" y="3459809"/>
                  <a:ext cx="850900" cy="1288016"/>
                </a:xfrm>
                <a:custGeom>
                  <a:avLst/>
                  <a:gdLst>
                    <a:gd name="connsiteX0" fmla="*/ 816929 w 850900"/>
                    <a:gd name="connsiteY0" fmla="*/ 0 h 1288016"/>
                    <a:gd name="connsiteX1" fmla="*/ 823163 w 850900"/>
                    <a:gd name="connsiteY1" fmla="*/ 24245 h 1288016"/>
                    <a:gd name="connsiteX2" fmla="*/ 850900 w 850900"/>
                    <a:gd name="connsiteY2" fmla="*/ 299391 h 1288016"/>
                    <a:gd name="connsiteX3" fmla="*/ 451028 w 850900"/>
                    <a:gd name="connsiteY3" fmla="*/ 1264769 h 1288016"/>
                    <a:gd name="connsiteX4" fmla="*/ 425450 w 850900"/>
                    <a:gd name="connsiteY4" fmla="*/ 1288016 h 1288016"/>
                    <a:gd name="connsiteX5" fmla="*/ 399872 w 850900"/>
                    <a:gd name="connsiteY5" fmla="*/ 1264770 h 1288016"/>
                    <a:gd name="connsiteX6" fmla="*/ 0 w 850900"/>
                    <a:gd name="connsiteY6" fmla="*/ 299392 h 1288016"/>
                    <a:gd name="connsiteX7" fmla="*/ 27737 w 850900"/>
                    <a:gd name="connsiteY7" fmla="*/ 24246 h 1288016"/>
                    <a:gd name="connsiteX8" fmla="*/ 33865 w 850900"/>
                    <a:gd name="connsiteY8" fmla="*/ 415 h 1288016"/>
                    <a:gd name="connsiteX9" fmla="*/ 150304 w 850900"/>
                    <a:gd name="connsiteY9" fmla="*/ 30355 h 1288016"/>
                    <a:gd name="connsiteX10" fmla="*/ 425450 w 850900"/>
                    <a:gd name="connsiteY10" fmla="*/ 58092 h 1288016"/>
                    <a:gd name="connsiteX11" fmla="*/ 758458 w 850900"/>
                    <a:gd name="connsiteY11" fmla="*/ 17190 h 1288016"/>
                    <a:gd name="connsiteX12" fmla="*/ 816929 w 850900"/>
                    <a:gd name="connsiteY12" fmla="*/ 0 h 1288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0900" h="1288016">
                      <a:moveTo>
                        <a:pt x="816929" y="0"/>
                      </a:moveTo>
                      <a:lnTo>
                        <a:pt x="823163" y="24245"/>
                      </a:lnTo>
                      <a:cubicBezTo>
                        <a:pt x="841349" y="113120"/>
                        <a:pt x="850900" y="205140"/>
                        <a:pt x="850900" y="299391"/>
                      </a:cubicBezTo>
                      <a:cubicBezTo>
                        <a:pt x="850900" y="676395"/>
                        <a:pt x="698089" y="1017707"/>
                        <a:pt x="451028" y="1264769"/>
                      </a:cubicBezTo>
                      <a:lnTo>
                        <a:pt x="425450" y="1288016"/>
                      </a:lnTo>
                      <a:lnTo>
                        <a:pt x="399872" y="1264770"/>
                      </a:lnTo>
                      <a:cubicBezTo>
                        <a:pt x="152811" y="1017708"/>
                        <a:pt x="0" y="676396"/>
                        <a:pt x="0" y="299392"/>
                      </a:cubicBezTo>
                      <a:cubicBezTo>
                        <a:pt x="0" y="205141"/>
                        <a:pt x="9551" y="113121"/>
                        <a:pt x="27737" y="24246"/>
                      </a:cubicBezTo>
                      <a:lnTo>
                        <a:pt x="33865" y="415"/>
                      </a:lnTo>
                      <a:lnTo>
                        <a:pt x="150304" y="30355"/>
                      </a:lnTo>
                      <a:cubicBezTo>
                        <a:pt x="239179" y="48541"/>
                        <a:pt x="331199" y="58092"/>
                        <a:pt x="425450" y="58092"/>
                      </a:cubicBezTo>
                      <a:cubicBezTo>
                        <a:pt x="540318" y="58092"/>
                        <a:pt x="651873" y="43906"/>
                        <a:pt x="758458" y="17190"/>
                      </a:cubicBezTo>
                      <a:lnTo>
                        <a:pt x="816929" y="0"/>
                      </a:lnTo>
                      <a:close/>
                    </a:path>
                  </a:pathLst>
                </a:custGeom>
                <a:solidFill>
                  <a:srgbClr val="EFA69A"/>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endParaRPr>
                </a:p>
              </p:txBody>
            </p:sp>
          </p:grpSp>
          <p:sp>
            <p:nvSpPr>
              <p:cNvPr id="18" name="íṣlïḑè">
                <a:extLst>
                  <a:ext uri="{FF2B5EF4-FFF2-40B4-BE49-F238E27FC236}">
                    <a16:creationId xmlns:a16="http://schemas.microsoft.com/office/drawing/2014/main" id="{C6DACB84-2AEB-6079-C919-6E379EE996B4}"/>
                  </a:ext>
                </a:extLst>
              </p:cNvPr>
              <p:cNvSpPr/>
              <p:nvPr/>
            </p:nvSpPr>
            <p:spPr>
              <a:xfrm>
                <a:off x="4960624" y="2540001"/>
                <a:ext cx="2270752" cy="1650266"/>
              </a:xfrm>
              <a:custGeom>
                <a:avLst/>
                <a:gdLst>
                  <a:gd name="connsiteX0" fmla="*/ 1365250 w 2730500"/>
                  <a:gd name="connsiteY0" fmla="*/ 0 h 1984388"/>
                  <a:gd name="connsiteX1" fmla="*/ 2730500 w 2730500"/>
                  <a:gd name="connsiteY1" fmla="*/ 1365250 h 1984388"/>
                  <a:gd name="connsiteX2" fmla="*/ 2702763 w 2730500"/>
                  <a:gd name="connsiteY2" fmla="*/ 1640396 h 1984388"/>
                  <a:gd name="connsiteX3" fmla="*/ 2696636 w 2730500"/>
                  <a:gd name="connsiteY3" fmla="*/ 1664227 h 1984388"/>
                  <a:gd name="connsiteX4" fmla="*/ 2580196 w 2730500"/>
                  <a:gd name="connsiteY4" fmla="*/ 1634287 h 1984388"/>
                  <a:gd name="connsiteX5" fmla="*/ 2305050 w 2730500"/>
                  <a:gd name="connsiteY5" fmla="*/ 1606550 h 1984388"/>
                  <a:gd name="connsiteX6" fmla="*/ 1488199 w 2730500"/>
                  <a:gd name="connsiteY6" fmla="*/ 1877777 h 1984388"/>
                  <a:gd name="connsiteX7" fmla="*/ 1366585 w 2730500"/>
                  <a:gd name="connsiteY7" fmla="*/ 1984388 h 1984388"/>
                  <a:gd name="connsiteX8" fmla="*/ 1293876 w 2730500"/>
                  <a:gd name="connsiteY8" fmla="*/ 1918306 h 1984388"/>
                  <a:gd name="connsiteX9" fmla="*/ 425450 w 2730500"/>
                  <a:gd name="connsiteY9" fmla="*/ 1606549 h 1984388"/>
                  <a:gd name="connsiteX10" fmla="*/ 150304 w 2730500"/>
                  <a:gd name="connsiteY10" fmla="*/ 1634286 h 1984388"/>
                  <a:gd name="connsiteX11" fmla="*/ 33833 w 2730500"/>
                  <a:gd name="connsiteY11" fmla="*/ 1664234 h 1984388"/>
                  <a:gd name="connsiteX12" fmla="*/ 18424 w 2730500"/>
                  <a:gd name="connsiteY12" fmla="*/ 1590078 h 1984388"/>
                  <a:gd name="connsiteX13" fmla="*/ 0 w 2730500"/>
                  <a:gd name="connsiteY13" fmla="*/ 1365250 h 1984388"/>
                  <a:gd name="connsiteX14" fmla="*/ 1365250 w 2730500"/>
                  <a:gd name="connsiteY14" fmla="*/ 0 h 19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30500" h="1984388">
                    <a:moveTo>
                      <a:pt x="1365250" y="0"/>
                    </a:moveTo>
                    <a:cubicBezTo>
                      <a:pt x="2119257" y="0"/>
                      <a:pt x="2730500" y="611243"/>
                      <a:pt x="2730500" y="1365250"/>
                    </a:cubicBezTo>
                    <a:cubicBezTo>
                      <a:pt x="2730500" y="1459501"/>
                      <a:pt x="2720950" y="1551521"/>
                      <a:pt x="2702763" y="1640396"/>
                    </a:cubicBezTo>
                    <a:lnTo>
                      <a:pt x="2696636" y="1664227"/>
                    </a:lnTo>
                    <a:lnTo>
                      <a:pt x="2580196" y="1634287"/>
                    </a:lnTo>
                    <a:cubicBezTo>
                      <a:pt x="2491321" y="1616101"/>
                      <a:pt x="2399301" y="1606550"/>
                      <a:pt x="2305050" y="1606550"/>
                    </a:cubicBezTo>
                    <a:cubicBezTo>
                      <a:pt x="1998735" y="1606550"/>
                      <a:pt x="1715981" y="1707429"/>
                      <a:pt x="1488199" y="1877777"/>
                    </a:cubicBezTo>
                    <a:lnTo>
                      <a:pt x="1366585" y="1984388"/>
                    </a:lnTo>
                    <a:lnTo>
                      <a:pt x="1293876" y="1918306"/>
                    </a:lnTo>
                    <a:cubicBezTo>
                      <a:pt x="1057880" y="1723545"/>
                      <a:pt x="755328" y="1606549"/>
                      <a:pt x="425450" y="1606549"/>
                    </a:cubicBezTo>
                    <a:cubicBezTo>
                      <a:pt x="331199" y="1606549"/>
                      <a:pt x="239179" y="1616100"/>
                      <a:pt x="150304" y="1634286"/>
                    </a:cubicBezTo>
                    <a:lnTo>
                      <a:pt x="33833" y="1664234"/>
                    </a:lnTo>
                    <a:lnTo>
                      <a:pt x="18424" y="1590078"/>
                    </a:lnTo>
                    <a:cubicBezTo>
                      <a:pt x="6305" y="1516935"/>
                      <a:pt x="0" y="1441829"/>
                      <a:pt x="0" y="1365250"/>
                    </a:cubicBezTo>
                    <a:cubicBezTo>
                      <a:pt x="0" y="611243"/>
                      <a:pt x="611243" y="0"/>
                      <a:pt x="1365250" y="0"/>
                    </a:cubicBezTo>
                    <a:close/>
                  </a:path>
                </a:pathLst>
              </a:custGeom>
              <a:solidFill>
                <a:srgbClr val="B4BDEA"/>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1219444"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19" name="iṩḻîḓê">
                <a:extLst>
                  <a:ext uri="{FF2B5EF4-FFF2-40B4-BE49-F238E27FC236}">
                    <a16:creationId xmlns:a16="http://schemas.microsoft.com/office/drawing/2014/main" id="{B88CBBF3-640A-C129-8275-3A3F4CABFB9C}"/>
                  </a:ext>
                </a:extLst>
              </p:cNvPr>
              <p:cNvSpPr/>
              <p:nvPr/>
            </p:nvSpPr>
            <p:spPr>
              <a:xfrm>
                <a:off x="6096000" y="3924014"/>
                <a:ext cx="1916937" cy="2222786"/>
              </a:xfrm>
              <a:custGeom>
                <a:avLst/>
                <a:gdLst>
                  <a:gd name="connsiteX0" fmla="*/ 1331386 w 2305050"/>
                  <a:gd name="connsiteY0" fmla="*/ 0 h 2672823"/>
                  <a:gd name="connsiteX1" fmla="*/ 1345784 w 2305050"/>
                  <a:gd name="connsiteY1" fmla="*/ 3702 h 2672823"/>
                  <a:gd name="connsiteX2" fmla="*/ 2305050 w 2305050"/>
                  <a:gd name="connsiteY2" fmla="*/ 1307573 h 2672823"/>
                  <a:gd name="connsiteX3" fmla="*/ 939800 w 2305050"/>
                  <a:gd name="connsiteY3" fmla="*/ 2672823 h 2672823"/>
                  <a:gd name="connsiteX4" fmla="*/ 71374 w 2305050"/>
                  <a:gd name="connsiteY4" fmla="*/ 2361066 h 2672823"/>
                  <a:gd name="connsiteX5" fmla="*/ 0 w 2305050"/>
                  <a:gd name="connsiteY5" fmla="*/ 2296197 h 2672823"/>
                  <a:gd name="connsiteX6" fmla="*/ 25578 w 2305050"/>
                  <a:gd name="connsiteY6" fmla="*/ 2272950 h 2672823"/>
                  <a:gd name="connsiteX7" fmla="*/ 425450 w 2305050"/>
                  <a:gd name="connsiteY7" fmla="*/ 1307572 h 2672823"/>
                  <a:gd name="connsiteX8" fmla="*/ 397713 w 2305050"/>
                  <a:gd name="connsiteY8" fmla="*/ 1032426 h 2672823"/>
                  <a:gd name="connsiteX9" fmla="*/ 391479 w 2305050"/>
                  <a:gd name="connsiteY9" fmla="*/ 1008181 h 2672823"/>
                  <a:gd name="connsiteX10" fmla="*/ 437876 w 2305050"/>
                  <a:gd name="connsiteY10" fmla="*/ 994540 h 2672823"/>
                  <a:gd name="connsiteX11" fmla="*/ 1303871 w 2305050"/>
                  <a:gd name="connsiteY11" fmla="*/ 107007 h 2672823"/>
                  <a:gd name="connsiteX12" fmla="*/ 1331386 w 2305050"/>
                  <a:gd name="connsiteY12" fmla="*/ 0 h 267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5050" h="2672823">
                    <a:moveTo>
                      <a:pt x="1331386" y="0"/>
                    </a:moveTo>
                    <a:lnTo>
                      <a:pt x="1345784" y="3702"/>
                    </a:lnTo>
                    <a:cubicBezTo>
                      <a:pt x="1901534" y="176558"/>
                      <a:pt x="2305050" y="694942"/>
                      <a:pt x="2305050" y="1307573"/>
                    </a:cubicBezTo>
                    <a:cubicBezTo>
                      <a:pt x="2305050" y="2061580"/>
                      <a:pt x="1693807" y="2672823"/>
                      <a:pt x="939800" y="2672823"/>
                    </a:cubicBezTo>
                    <a:cubicBezTo>
                      <a:pt x="609922" y="2672823"/>
                      <a:pt x="307370" y="2555828"/>
                      <a:pt x="71374" y="2361066"/>
                    </a:cubicBezTo>
                    <a:lnTo>
                      <a:pt x="0" y="2296197"/>
                    </a:lnTo>
                    <a:lnTo>
                      <a:pt x="25578" y="2272950"/>
                    </a:lnTo>
                    <a:cubicBezTo>
                      <a:pt x="272639" y="2025888"/>
                      <a:pt x="425450" y="1684576"/>
                      <a:pt x="425450" y="1307572"/>
                    </a:cubicBezTo>
                    <a:cubicBezTo>
                      <a:pt x="425450" y="1213321"/>
                      <a:pt x="415899" y="1121301"/>
                      <a:pt x="397713" y="1032426"/>
                    </a:cubicBezTo>
                    <a:lnTo>
                      <a:pt x="391479" y="1008181"/>
                    </a:lnTo>
                    <a:lnTo>
                      <a:pt x="437876" y="994540"/>
                    </a:lnTo>
                    <a:cubicBezTo>
                      <a:pt x="850228" y="855001"/>
                      <a:pt x="1174229" y="523820"/>
                      <a:pt x="1303871" y="107007"/>
                    </a:cubicBezTo>
                    <a:lnTo>
                      <a:pt x="1331386" y="0"/>
                    </a:lnTo>
                    <a:close/>
                  </a:path>
                </a:pathLst>
              </a:custGeom>
              <a:solidFill>
                <a:schemeClr val="accent1">
                  <a:lumMod val="9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1219444"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0" name="îṩḷíḋe">
                <a:extLst>
                  <a:ext uri="{FF2B5EF4-FFF2-40B4-BE49-F238E27FC236}">
                    <a16:creationId xmlns:a16="http://schemas.microsoft.com/office/drawing/2014/main" id="{ADFC9E97-D6E4-D4AD-C0EE-B78A3B9713E7}"/>
                  </a:ext>
                </a:extLst>
              </p:cNvPr>
              <p:cNvSpPr/>
              <p:nvPr/>
            </p:nvSpPr>
            <p:spPr>
              <a:xfrm>
                <a:off x="4179063" y="3924020"/>
                <a:ext cx="1916937" cy="2222779"/>
              </a:xfrm>
              <a:custGeom>
                <a:avLst/>
                <a:gdLst>
                  <a:gd name="connsiteX0" fmla="*/ 973633 w 2305050"/>
                  <a:gd name="connsiteY0" fmla="*/ 0 h 2672815"/>
                  <a:gd name="connsiteX1" fmla="*/ 980702 w 2305050"/>
                  <a:gd name="connsiteY1" fmla="*/ 34024 h 2672815"/>
                  <a:gd name="connsiteX2" fmla="*/ 1899066 w 2305050"/>
                  <a:gd name="connsiteY2" fmla="*/ 1004887 h 2672815"/>
                  <a:gd name="connsiteX3" fmla="*/ 1913465 w 2305050"/>
                  <a:gd name="connsiteY3" fmla="*/ 1008589 h 2672815"/>
                  <a:gd name="connsiteX4" fmla="*/ 1907337 w 2305050"/>
                  <a:gd name="connsiteY4" fmla="*/ 1032420 h 2672815"/>
                  <a:gd name="connsiteX5" fmla="*/ 1879600 w 2305050"/>
                  <a:gd name="connsiteY5" fmla="*/ 1307566 h 2672815"/>
                  <a:gd name="connsiteX6" fmla="*/ 2279472 w 2305050"/>
                  <a:gd name="connsiteY6" fmla="*/ 2272944 h 2672815"/>
                  <a:gd name="connsiteX7" fmla="*/ 2305050 w 2305050"/>
                  <a:gd name="connsiteY7" fmla="*/ 2296190 h 2672815"/>
                  <a:gd name="connsiteX8" fmla="*/ 2233676 w 2305050"/>
                  <a:gd name="connsiteY8" fmla="*/ 2361058 h 2672815"/>
                  <a:gd name="connsiteX9" fmla="*/ 1365250 w 2305050"/>
                  <a:gd name="connsiteY9" fmla="*/ 2672815 h 2672815"/>
                  <a:gd name="connsiteX10" fmla="*/ 0 w 2305050"/>
                  <a:gd name="connsiteY10" fmla="*/ 1307565 h 2672815"/>
                  <a:gd name="connsiteX11" fmla="*/ 959266 w 2305050"/>
                  <a:gd name="connsiteY11" fmla="*/ 3694 h 2672815"/>
                  <a:gd name="connsiteX12" fmla="*/ 973633 w 2305050"/>
                  <a:gd name="connsiteY12" fmla="*/ 0 h 267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5050" h="2672815">
                    <a:moveTo>
                      <a:pt x="973633" y="0"/>
                    </a:moveTo>
                    <a:lnTo>
                      <a:pt x="980702" y="34024"/>
                    </a:lnTo>
                    <a:cubicBezTo>
                      <a:pt x="1096471" y="495894"/>
                      <a:pt x="1447519" y="864442"/>
                      <a:pt x="1899066" y="1004887"/>
                    </a:cubicBezTo>
                    <a:lnTo>
                      <a:pt x="1913465" y="1008589"/>
                    </a:lnTo>
                    <a:lnTo>
                      <a:pt x="1907337" y="1032420"/>
                    </a:lnTo>
                    <a:cubicBezTo>
                      <a:pt x="1889151" y="1121295"/>
                      <a:pt x="1879600" y="1213315"/>
                      <a:pt x="1879600" y="1307566"/>
                    </a:cubicBezTo>
                    <a:cubicBezTo>
                      <a:pt x="1879600" y="1684570"/>
                      <a:pt x="2032411" y="2025882"/>
                      <a:pt x="2279472" y="2272944"/>
                    </a:cubicBezTo>
                    <a:lnTo>
                      <a:pt x="2305050" y="2296190"/>
                    </a:lnTo>
                    <a:lnTo>
                      <a:pt x="2233676" y="2361058"/>
                    </a:lnTo>
                    <a:cubicBezTo>
                      <a:pt x="1997680" y="2555820"/>
                      <a:pt x="1695128" y="2672815"/>
                      <a:pt x="1365250" y="2672815"/>
                    </a:cubicBezTo>
                    <a:cubicBezTo>
                      <a:pt x="611243" y="2672815"/>
                      <a:pt x="0" y="2061572"/>
                      <a:pt x="0" y="1307565"/>
                    </a:cubicBezTo>
                    <a:cubicBezTo>
                      <a:pt x="0" y="694934"/>
                      <a:pt x="403516" y="176550"/>
                      <a:pt x="959266" y="3694"/>
                    </a:cubicBezTo>
                    <a:lnTo>
                      <a:pt x="973633" y="0"/>
                    </a:lnTo>
                    <a:close/>
                  </a:path>
                </a:pathLst>
              </a:custGeom>
              <a:solidFill>
                <a:srgbClr val="EFA69A"/>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1219444"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sp>
            <p:nvSpPr>
              <p:cNvPr id="21" name="ïṩļïde">
                <a:extLst>
                  <a:ext uri="{FF2B5EF4-FFF2-40B4-BE49-F238E27FC236}">
                    <a16:creationId xmlns:a16="http://schemas.microsoft.com/office/drawing/2014/main" id="{1FA8B597-28E4-B2CB-364E-1E8DF7CD79D6}"/>
                  </a:ext>
                </a:extLst>
              </p:cNvPr>
              <p:cNvSpPr/>
              <p:nvPr/>
            </p:nvSpPr>
            <p:spPr bwMode="auto">
              <a:xfrm>
                <a:off x="6521886" y="4539623"/>
                <a:ext cx="1209307" cy="1212321"/>
              </a:xfrm>
              <a:custGeom>
                <a:avLst/>
                <a:gdLst>
                  <a:gd name="T0" fmla="*/ 2594 w 5188"/>
                  <a:gd name="T1" fmla="*/ 0 h 5188"/>
                  <a:gd name="T2" fmla="*/ 2594 w 5188"/>
                  <a:gd name="T3" fmla="*/ 0 h 5188"/>
                  <a:gd name="T4" fmla="*/ 0 w 5188"/>
                  <a:gd name="T5" fmla="*/ 2593 h 5188"/>
                  <a:gd name="T6" fmla="*/ 2594 w 5188"/>
                  <a:gd name="T7" fmla="*/ 5188 h 5188"/>
                  <a:gd name="T8" fmla="*/ 5188 w 5188"/>
                  <a:gd name="T9" fmla="*/ 2593 h 5188"/>
                  <a:gd name="T10" fmla="*/ 2594 w 5188"/>
                  <a:gd name="T11" fmla="*/ 0 h 5188"/>
                </a:gdLst>
                <a:ahLst/>
                <a:cxnLst>
                  <a:cxn ang="0">
                    <a:pos x="T0" y="T1"/>
                  </a:cxn>
                  <a:cxn ang="0">
                    <a:pos x="T2" y="T3"/>
                  </a:cxn>
                  <a:cxn ang="0">
                    <a:pos x="T4" y="T5"/>
                  </a:cxn>
                  <a:cxn ang="0">
                    <a:pos x="T6" y="T7"/>
                  </a:cxn>
                  <a:cxn ang="0">
                    <a:pos x="T8" y="T9"/>
                  </a:cxn>
                  <a:cxn ang="0">
                    <a:pos x="T10" y="T11"/>
                  </a:cxn>
                </a:cxnLst>
                <a:rect l="0" t="0" r="r" b="b"/>
                <a:pathLst>
                  <a:path w="5188" h="5188">
                    <a:moveTo>
                      <a:pt x="2594" y="0"/>
                    </a:moveTo>
                    <a:lnTo>
                      <a:pt x="2594" y="0"/>
                    </a:lnTo>
                    <a:cubicBezTo>
                      <a:pt x="1161" y="0"/>
                      <a:pt x="0" y="1160"/>
                      <a:pt x="0" y="2593"/>
                    </a:cubicBezTo>
                    <a:cubicBezTo>
                      <a:pt x="0" y="4026"/>
                      <a:pt x="1161" y="5188"/>
                      <a:pt x="2594" y="5188"/>
                    </a:cubicBezTo>
                    <a:cubicBezTo>
                      <a:pt x="4027" y="5188"/>
                      <a:pt x="5188" y="4026"/>
                      <a:pt x="5188" y="2593"/>
                    </a:cubicBezTo>
                    <a:cubicBezTo>
                      <a:pt x="5188" y="1160"/>
                      <a:pt x="4027" y="0"/>
                      <a:pt x="2594" y="0"/>
                    </a:cubicBezTo>
                    <a:close/>
                  </a:path>
                </a:pathLst>
              </a:custGeom>
              <a:solidFill>
                <a:schemeClr val="accent1">
                  <a:lumMod val="90000"/>
                </a:schemeClr>
              </a:solidFill>
              <a:ln w="19050">
                <a:noFill/>
                <a:prstDash val="solid"/>
                <a:round/>
                <a:headEnd/>
                <a:tailEnd/>
              </a:ln>
            </p:spPr>
            <p:txBody>
              <a:bodyPr wrap="square" lIns="91440" tIns="45720" rIns="91440" bIns="45720" anchor="ctr">
                <a:normAutofit/>
              </a:bodyP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全局表</a:t>
                </a:r>
                <a:endParaRPr kumimoji="0" lang="en-US" altLang="zh-CN" sz="14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存储数据操作，仅追加</a:t>
                </a:r>
                <a:endParaRPr kumimoji="0"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2" name="íṩḷiḑè">
                <a:extLst>
                  <a:ext uri="{FF2B5EF4-FFF2-40B4-BE49-F238E27FC236}">
                    <a16:creationId xmlns:a16="http://schemas.microsoft.com/office/drawing/2014/main" id="{EEA5B038-9DA6-5621-B095-A2DD517EC53A}"/>
                  </a:ext>
                </a:extLst>
              </p:cNvPr>
              <p:cNvSpPr/>
              <p:nvPr/>
            </p:nvSpPr>
            <p:spPr bwMode="auto">
              <a:xfrm>
                <a:off x="5437682" y="2695698"/>
                <a:ext cx="1351059" cy="1215340"/>
              </a:xfrm>
              <a:custGeom>
                <a:avLst/>
                <a:gdLst>
                  <a:gd name="T0" fmla="*/ 1285 w 2570"/>
                  <a:gd name="T1" fmla="*/ 0 h 2569"/>
                  <a:gd name="T2" fmla="*/ 1285 w 2570"/>
                  <a:gd name="T3" fmla="*/ 0 h 2569"/>
                  <a:gd name="T4" fmla="*/ 0 w 2570"/>
                  <a:gd name="T5" fmla="*/ 1284 h 2569"/>
                  <a:gd name="T6" fmla="*/ 1285 w 2570"/>
                  <a:gd name="T7" fmla="*/ 2569 h 2569"/>
                  <a:gd name="T8" fmla="*/ 2570 w 2570"/>
                  <a:gd name="T9" fmla="*/ 1284 h 2569"/>
                  <a:gd name="T10" fmla="*/ 1285 w 2570"/>
                  <a:gd name="T11" fmla="*/ 0 h 2569"/>
                </a:gdLst>
                <a:ahLst/>
                <a:cxnLst>
                  <a:cxn ang="0">
                    <a:pos x="T0" y="T1"/>
                  </a:cxn>
                  <a:cxn ang="0">
                    <a:pos x="T2" y="T3"/>
                  </a:cxn>
                  <a:cxn ang="0">
                    <a:pos x="T4" y="T5"/>
                  </a:cxn>
                  <a:cxn ang="0">
                    <a:pos x="T6" y="T7"/>
                  </a:cxn>
                  <a:cxn ang="0">
                    <a:pos x="T8" y="T9"/>
                  </a:cxn>
                  <a:cxn ang="0">
                    <a:pos x="T10" y="T11"/>
                  </a:cxn>
                </a:cxnLst>
                <a:rect l="0" t="0" r="r" b="b"/>
                <a:pathLst>
                  <a:path w="2570" h="2569">
                    <a:moveTo>
                      <a:pt x="1285" y="0"/>
                    </a:moveTo>
                    <a:lnTo>
                      <a:pt x="1285" y="0"/>
                    </a:lnTo>
                    <a:cubicBezTo>
                      <a:pt x="575" y="0"/>
                      <a:pt x="0" y="574"/>
                      <a:pt x="0" y="1284"/>
                    </a:cubicBezTo>
                    <a:cubicBezTo>
                      <a:pt x="0" y="1994"/>
                      <a:pt x="575" y="2569"/>
                      <a:pt x="1285" y="2569"/>
                    </a:cubicBezTo>
                    <a:cubicBezTo>
                      <a:pt x="1995" y="2569"/>
                      <a:pt x="2570" y="1994"/>
                      <a:pt x="2570" y="1284"/>
                    </a:cubicBezTo>
                    <a:cubicBezTo>
                      <a:pt x="2570" y="574"/>
                      <a:pt x="1995" y="0"/>
                      <a:pt x="1285" y="0"/>
                    </a:cubicBezTo>
                    <a:close/>
                  </a:path>
                </a:pathLst>
              </a:custGeom>
              <a:solidFill>
                <a:srgbClr val="B4BDEA"/>
              </a:solidFill>
              <a:ln w="19050">
                <a:noFill/>
                <a:prstDash val="solid"/>
                <a:round/>
                <a:headEnd/>
                <a:tailEnd/>
              </a:ln>
            </p:spPr>
            <p:txBody>
              <a:bodyPr wrap="square" lIns="91440" tIns="45720" rIns="91440" bIns="45720" anchor="ctr">
                <a:normAutofit/>
              </a:bodyP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账本表</a:t>
                </a:r>
                <a:endParaRPr kumimoji="0" lang="en-US" altLang="zh-CN" sz="14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存储数据，支持增删改</a:t>
                </a:r>
                <a:endParaRPr kumimoji="0"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23" name="iṣ1îdê">
                <a:extLst>
                  <a:ext uri="{FF2B5EF4-FFF2-40B4-BE49-F238E27FC236}">
                    <a16:creationId xmlns:a16="http://schemas.microsoft.com/office/drawing/2014/main" id="{B61DA693-B8B9-6A89-9302-8C9B5D00F786}"/>
                  </a:ext>
                </a:extLst>
              </p:cNvPr>
              <p:cNvSpPr/>
              <p:nvPr/>
            </p:nvSpPr>
            <p:spPr bwMode="auto">
              <a:xfrm>
                <a:off x="4491943" y="4560862"/>
                <a:ext cx="1212324" cy="1215341"/>
              </a:xfrm>
              <a:custGeom>
                <a:avLst/>
                <a:gdLst>
                  <a:gd name="T0" fmla="*/ 1726 w 3453"/>
                  <a:gd name="T1" fmla="*/ 0 h 3453"/>
                  <a:gd name="T2" fmla="*/ 1726 w 3453"/>
                  <a:gd name="T3" fmla="*/ 0 h 3453"/>
                  <a:gd name="T4" fmla="*/ 0 w 3453"/>
                  <a:gd name="T5" fmla="*/ 1726 h 3453"/>
                  <a:gd name="T6" fmla="*/ 1726 w 3453"/>
                  <a:gd name="T7" fmla="*/ 3453 h 3453"/>
                  <a:gd name="T8" fmla="*/ 3453 w 3453"/>
                  <a:gd name="T9" fmla="*/ 1726 h 3453"/>
                  <a:gd name="T10" fmla="*/ 1726 w 3453"/>
                  <a:gd name="T11" fmla="*/ 0 h 3453"/>
                </a:gdLst>
                <a:ahLst/>
                <a:cxnLst>
                  <a:cxn ang="0">
                    <a:pos x="T0" y="T1"/>
                  </a:cxn>
                  <a:cxn ang="0">
                    <a:pos x="T2" y="T3"/>
                  </a:cxn>
                  <a:cxn ang="0">
                    <a:pos x="T4" y="T5"/>
                  </a:cxn>
                  <a:cxn ang="0">
                    <a:pos x="T6" y="T7"/>
                  </a:cxn>
                  <a:cxn ang="0">
                    <a:pos x="T8" y="T9"/>
                  </a:cxn>
                  <a:cxn ang="0">
                    <a:pos x="T10" y="T11"/>
                  </a:cxn>
                </a:cxnLst>
                <a:rect l="0" t="0" r="r" b="b"/>
                <a:pathLst>
                  <a:path w="3453" h="3453">
                    <a:moveTo>
                      <a:pt x="1726" y="0"/>
                    </a:moveTo>
                    <a:lnTo>
                      <a:pt x="1726" y="0"/>
                    </a:lnTo>
                    <a:cubicBezTo>
                      <a:pt x="773" y="0"/>
                      <a:pt x="0" y="772"/>
                      <a:pt x="0" y="1726"/>
                    </a:cubicBezTo>
                    <a:cubicBezTo>
                      <a:pt x="0" y="2679"/>
                      <a:pt x="773" y="3453"/>
                      <a:pt x="1726" y="3453"/>
                    </a:cubicBezTo>
                    <a:cubicBezTo>
                      <a:pt x="2680" y="3453"/>
                      <a:pt x="3453" y="2679"/>
                      <a:pt x="3453" y="1726"/>
                    </a:cubicBezTo>
                    <a:cubicBezTo>
                      <a:pt x="3453" y="772"/>
                      <a:pt x="2680" y="0"/>
                      <a:pt x="1726" y="0"/>
                    </a:cubicBezTo>
                    <a:close/>
                  </a:path>
                </a:pathLst>
              </a:custGeom>
              <a:solidFill>
                <a:srgbClr val="EFA69A"/>
              </a:solidFill>
              <a:ln w="19050">
                <a:noFill/>
                <a:prstDash val="solid"/>
                <a:round/>
                <a:headEnd/>
                <a:tailEnd/>
              </a:ln>
            </p:spPr>
            <p:txBody>
              <a:bodyPr wrap="square" lIns="91440" tIns="45720" rIns="91440" bIns="45720" anchor="ctr">
                <a:normAutofit/>
              </a:bodyPr>
              <a:lstStyle/>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历史表</a:t>
                </a:r>
                <a:endParaRPr kumimoji="0" lang="en-US" altLang="zh-CN" sz="14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a:p>
                <a:pPr marL="0" marR="0" lvl="0" indent="0" algn="ctr" defTabSz="1219444"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存储数据变化历史，仅追加</a:t>
                </a:r>
                <a:endParaRPr kumimoji="0" sz="105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grpSp>
        <p:sp>
          <p:nvSpPr>
            <p:cNvPr id="16" name="矩形: 圆角 2">
              <a:extLst>
                <a:ext uri="{FF2B5EF4-FFF2-40B4-BE49-F238E27FC236}">
                  <a16:creationId xmlns:a16="http://schemas.microsoft.com/office/drawing/2014/main" id="{EFAD1428-29FD-34B3-863B-1E6303150F10}"/>
                </a:ext>
              </a:extLst>
            </p:cNvPr>
            <p:cNvSpPr/>
            <p:nvPr/>
          </p:nvSpPr>
          <p:spPr>
            <a:xfrm>
              <a:off x="2832475" y="2127529"/>
              <a:ext cx="2911023" cy="3307550"/>
            </a:xfrm>
            <a:prstGeom prst="roundRect">
              <a:avLst/>
            </a:pr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4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endParaRPr>
            </a:p>
          </p:txBody>
        </p:sp>
      </p:grpSp>
      <p:sp>
        <p:nvSpPr>
          <p:cNvPr id="27" name="文本框 26">
            <a:extLst>
              <a:ext uri="{FF2B5EF4-FFF2-40B4-BE49-F238E27FC236}">
                <a16:creationId xmlns:a16="http://schemas.microsoft.com/office/drawing/2014/main" id="{9BE50AA7-0E8D-B7FB-7BBE-720F5F4B90FC}"/>
              </a:ext>
            </a:extLst>
          </p:cNvPr>
          <p:cNvSpPr txBox="1"/>
          <p:nvPr/>
        </p:nvSpPr>
        <p:spPr>
          <a:xfrm>
            <a:off x="9075527" y="5199359"/>
            <a:ext cx="2375137" cy="369332"/>
          </a:xfrm>
          <a:prstGeom prst="rect">
            <a:avLst/>
          </a:prstGeom>
          <a:noFill/>
        </p:spPr>
        <p:txBody>
          <a:bodyPr wrap="square" rtlCol="0">
            <a:spAutoFit/>
          </a:bodyPr>
          <a:lstStyle/>
          <a:p>
            <a:pPr marL="0" marR="0" lvl="0" indent="0" algn="l" defTabSz="1219444"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防篡改校验数据</a:t>
            </a:r>
            <a:endParaRPr kumimoji="0" 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990178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目录</a:t>
            </a:r>
          </a:p>
        </p:txBody>
      </p:sp>
      <p:sp>
        <p:nvSpPr>
          <p:cNvPr id="2" name="页脚占位符 1"/>
          <p:cNvSpPr>
            <a:spLocks noGrp="1"/>
          </p:cNvSpPr>
          <p:nvPr>
            <p:ph type="ftr" sz="quarter" idx="11"/>
          </p:nvPr>
        </p:nvSpPr>
        <p:spPr/>
        <p:txBody>
          <a:bodyPr/>
          <a:lstStyle/>
          <a:p>
            <a:r>
              <a:rPr kumimoji="1" lang="zh-CN" altLang="en-US">
                <a:latin typeface="微软雅黑" panose="020B0503020204020204" pitchFamily="34" charset="-122"/>
                <a:ea typeface="微软雅黑" panose="020B0503020204020204" pitchFamily="34" charset="-122"/>
              </a:rPr>
              <a:t>数据库系统—GaussDB</a:t>
            </a:r>
            <a:endParaRPr kumimoji="1"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4B0D34C0-35A8-654C-9FBA-7B4E017BD630}" type="slidenum">
              <a:rPr lang="en-US" altLang="zh-CN" smtClean="0">
                <a:latin typeface="微软雅黑" panose="020B0503020204020204" pitchFamily="34" charset="-122"/>
                <a:ea typeface="微软雅黑" panose="020B0503020204020204" pitchFamily="34" charset="-122"/>
              </a:rPr>
              <a:t>95</a:t>
            </a:fld>
            <a:endParaRPr kumimoji="1" lang="zh-CN" altLang="en-US">
              <a:latin typeface="微软雅黑" panose="020B0503020204020204" pitchFamily="34" charset="-122"/>
              <a:ea typeface="微软雅黑" panose="020B0503020204020204" pitchFamily="34" charset="-122"/>
            </a:endParaRPr>
          </a:p>
        </p:txBody>
      </p:sp>
      <p:sp>
        <p:nvSpPr>
          <p:cNvPr id="5" name="内容占位符 4">
            <a:extLst>
              <a:ext uri="{FF2B5EF4-FFF2-40B4-BE49-F238E27FC236}">
                <a16:creationId xmlns:a16="http://schemas.microsoft.com/office/drawing/2014/main" id="{CEA07F12-4CCD-FD67-D9AC-7B31B422D31D}"/>
              </a:ext>
            </a:extLst>
          </p:cNvPr>
          <p:cNvSpPr>
            <a:spLocks noGrp="1"/>
          </p:cNvSpPr>
          <p:nvPr>
            <p:ph idx="1"/>
          </p:nvPr>
        </p:nvSpPr>
        <p:spPr/>
        <p:txBody>
          <a:bodyPr/>
          <a:lstStyle/>
          <a:p>
            <a:endParaRPr lang="zh-CN" altLang="en-US"/>
          </a:p>
        </p:txBody>
      </p:sp>
      <p:sp>
        <p:nvSpPr>
          <p:cNvPr id="7" name="Shape18">
            <a:extLst>
              <a:ext uri="{FF2B5EF4-FFF2-40B4-BE49-F238E27FC236}">
                <a16:creationId xmlns:a16="http://schemas.microsoft.com/office/drawing/2014/main" id="{ACB52E2E-A015-7C8B-3270-C76FEFD5BE34}"/>
              </a:ext>
            </a:extLst>
          </p:cNvPr>
          <p:cNvSpPr/>
          <p:nvPr/>
        </p:nvSpPr>
        <p:spPr>
          <a:xfrm>
            <a:off x="2786128" y="1114026"/>
            <a:ext cx="6203493" cy="5061143"/>
          </a:xfrm>
          <a:prstGeom prst="roundRect">
            <a:avLst>
              <a:gd name="adj" fmla="val 1139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8" name="内容占位符 2">
            <a:extLst>
              <a:ext uri="{FF2B5EF4-FFF2-40B4-BE49-F238E27FC236}">
                <a16:creationId xmlns:a16="http://schemas.microsoft.com/office/drawing/2014/main" id="{538833E2-5EF7-649D-AE2E-1FA73DF5BB85}"/>
              </a:ext>
            </a:extLst>
          </p:cNvPr>
          <p:cNvSpPr txBox="1">
            <a:spLocks/>
          </p:cNvSpPr>
          <p:nvPr/>
        </p:nvSpPr>
        <p:spPr bwMode="auto">
          <a:xfrm>
            <a:off x="3526439" y="1008099"/>
            <a:ext cx="4981117" cy="2808926"/>
          </a:xfrm>
          <a:prstGeom prst="rect">
            <a:avLst/>
          </a:prstGeom>
          <a:noFill/>
          <a:ln>
            <a:noFill/>
          </a:ln>
          <a:effectLst/>
        </p:spPr>
        <p:txBody>
          <a:bodyPr vert="horz" wrap="square" lIns="91440" tIns="45720" rIns="91440" bIns="45720" numCol="1" anchor="t" anchorCtr="0" compatLnSpc="1"/>
          <a:lstStyle>
            <a:lvl1pPr marL="316230" indent="-316230" algn="l" rtl="0" eaLnBrk="1" fontAlgn="base" hangingPunct="1">
              <a:spcBef>
                <a:spcPct val="20000"/>
              </a:spcBef>
              <a:spcAft>
                <a:spcPct val="0"/>
              </a:spcAft>
              <a:buFont typeface="Wingdings" panose="05000000000000000000" pitchFamily="2" charset="2"/>
              <a:buChar char="p"/>
              <a:defRPr kumimoji="1" sz="3200" b="0">
                <a:solidFill>
                  <a:schemeClr val="tx1"/>
                </a:solidFill>
                <a:effectLst/>
                <a:latin typeface="SimHei" panose="02010609060101010101" pitchFamily="49" charset="-122"/>
                <a:ea typeface="SimHei" panose="02010609060101010101" pitchFamily="49" charset="-122"/>
                <a:cs typeface="Arial" panose="020B0604020202020204"/>
              </a:defRPr>
            </a:lvl1pPr>
            <a:lvl2pPr marL="685800" indent="-263525"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panose="020B0604020202020204"/>
              </a:defRPr>
            </a:lvl2pPr>
            <a:lvl3pPr marL="1055370" indent="-210820"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panose="020B0604020202020204"/>
              </a:defRPr>
            </a:lvl3pPr>
            <a:lvl4pPr marL="147701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28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092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6pPr>
            <a:lvl7pPr marL="2743200"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7pPr>
            <a:lvl8pPr marL="316547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8pPr>
            <a:lvl9pPr marL="3587115" indent="-210820" algn="l" rtl="0" eaLnBrk="1" fontAlgn="base" hangingPunct="1">
              <a:spcBef>
                <a:spcPct val="20000"/>
              </a:spcBef>
              <a:spcAft>
                <a:spcPct val="0"/>
              </a:spcAft>
              <a:buChar char="»"/>
              <a:defRPr kumimoji="1" sz="1845">
                <a:solidFill>
                  <a:schemeClr val="tx1"/>
                </a:solidFill>
                <a:effectLst>
                  <a:outerShdw blurRad="38100" dist="38100" dir="2700000" algn="tl">
                    <a:srgbClr val="C0C0C0"/>
                  </a:outerShdw>
                </a:effectLst>
                <a:latin typeface="+mn-lt"/>
                <a:ea typeface="+mn-ea"/>
              </a:defRPr>
            </a:lvl9pPr>
          </a:lstStyle>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总体架构</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查询处理</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存储</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分布式</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云原生</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高可用</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latin typeface="微软雅黑" panose="020B0503020204020204" pitchFamily="34" charset="-122"/>
                <a:ea typeface="微软雅黑" panose="020B0503020204020204" pitchFamily="34" charset="-122"/>
              </a:rPr>
              <a:t>GaussDB</a:t>
            </a:r>
            <a:r>
              <a:rPr lang="zh-CN" altLang="en-US" sz="2400" b="1" kern="0" dirty="0">
                <a:latin typeface="微软雅黑" panose="020B0503020204020204" pitchFamily="34" charset="-122"/>
                <a:ea typeface="微软雅黑" panose="020B0503020204020204" pitchFamily="34" charset="-122"/>
              </a:rPr>
              <a:t>安全</a:t>
            </a:r>
            <a:endParaRPr lang="en-US" altLang="zh-CN" sz="2400" b="1" kern="0" dirty="0">
              <a:latin typeface="微软雅黑" panose="020B0503020204020204" pitchFamily="34" charset="-122"/>
              <a:ea typeface="微软雅黑" panose="020B0503020204020204" pitchFamily="34" charset="-122"/>
            </a:endParaRPr>
          </a:p>
          <a:p>
            <a:pPr marL="457200" indent="-457200">
              <a:lnSpc>
                <a:spcPct val="150000"/>
              </a:lnSpc>
              <a:buFont typeface="+mj-ea"/>
              <a:buAutoNum type="circleNumDbPlain"/>
            </a:pPr>
            <a:r>
              <a:rPr lang="en-US" altLang="zh-CN" sz="2400" b="1" kern="0" dirty="0" err="1">
                <a:solidFill>
                  <a:srgbClr val="7030A0"/>
                </a:solidFill>
                <a:latin typeface="微软雅黑" panose="020B0503020204020204" pitchFamily="34" charset="-122"/>
                <a:ea typeface="微软雅黑" panose="020B0503020204020204" pitchFamily="34" charset="-122"/>
              </a:rPr>
              <a:t>GaussDB</a:t>
            </a:r>
            <a:r>
              <a:rPr lang="zh-CN" altLang="en-US" sz="2400" b="1" kern="0" dirty="0">
                <a:solidFill>
                  <a:srgbClr val="7030A0"/>
                </a:solidFill>
                <a:latin typeface="微软雅黑" panose="020B0503020204020204" pitchFamily="34" charset="-122"/>
                <a:ea typeface="微软雅黑" panose="020B0503020204020204" pitchFamily="34" charset="-122"/>
              </a:rPr>
              <a:t>智能</a:t>
            </a:r>
            <a:endParaRPr lang="en-US" altLang="zh-CN" sz="2400" b="1" kern="0" dirty="0">
              <a:solidFill>
                <a:srgbClr val="7030A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53904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6">
            <a:extLst>
              <a:ext uri="{FF2B5EF4-FFF2-40B4-BE49-F238E27FC236}">
                <a16:creationId xmlns:a16="http://schemas.microsoft.com/office/drawing/2014/main" id="{82D12675-44BA-4A12-95E2-53CE42E365F2}"/>
              </a:ext>
            </a:extLst>
          </p:cNvPr>
          <p:cNvSpPr/>
          <p:nvPr/>
        </p:nvSpPr>
        <p:spPr>
          <a:xfrm>
            <a:off x="6542194" y="1167693"/>
            <a:ext cx="5226012" cy="5471232"/>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94" name="Shape6">
            <a:extLst>
              <a:ext uri="{FF2B5EF4-FFF2-40B4-BE49-F238E27FC236}">
                <a16:creationId xmlns:a16="http://schemas.microsoft.com/office/drawing/2014/main" id="{2BB58945-69A6-42E9-96FF-DC536AE97366}"/>
              </a:ext>
            </a:extLst>
          </p:cNvPr>
          <p:cNvSpPr/>
          <p:nvPr/>
        </p:nvSpPr>
        <p:spPr>
          <a:xfrm>
            <a:off x="6646107" y="1264265"/>
            <a:ext cx="5034587" cy="5284172"/>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90" name="Shape6">
            <a:extLst>
              <a:ext uri="{FF2B5EF4-FFF2-40B4-BE49-F238E27FC236}">
                <a16:creationId xmlns:a16="http://schemas.microsoft.com/office/drawing/2014/main" id="{82D12675-44BA-4A12-95E2-53CE42E365F2}"/>
              </a:ext>
            </a:extLst>
          </p:cNvPr>
          <p:cNvSpPr/>
          <p:nvPr/>
        </p:nvSpPr>
        <p:spPr>
          <a:xfrm>
            <a:off x="274320" y="1167693"/>
            <a:ext cx="5909192" cy="5471232"/>
          </a:xfrm>
          <a:prstGeom prst="roundRect">
            <a:avLst>
              <a:gd name="adj" fmla="val 10529"/>
            </a:avLst>
          </a:prstGeom>
          <a:solidFill>
            <a:srgbClr val="6F1787">
              <a:alpha val="14000"/>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92" name="Shape6">
            <a:extLst>
              <a:ext uri="{FF2B5EF4-FFF2-40B4-BE49-F238E27FC236}">
                <a16:creationId xmlns:a16="http://schemas.microsoft.com/office/drawing/2014/main" id="{2BB58945-69A6-42E9-96FF-DC536AE97366}"/>
              </a:ext>
            </a:extLst>
          </p:cNvPr>
          <p:cNvSpPr/>
          <p:nvPr/>
        </p:nvSpPr>
        <p:spPr>
          <a:xfrm>
            <a:off x="380420" y="1167693"/>
            <a:ext cx="5715579" cy="5439346"/>
          </a:xfrm>
          <a:prstGeom prst="roundRect">
            <a:avLst>
              <a:gd name="adj" fmla="val 10529"/>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rgbClr val="6F1787"/>
              </a:solidFill>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DD58A2F3-2A26-87D7-3F63-1EB9C7443C0B}"/>
              </a:ext>
            </a:extLst>
          </p:cNvPr>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96</a:t>
            </a:fld>
            <a:endParaRPr lang="zh-CN" altLang="en-US">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095E3C37-3FD5-0671-DE15-5501BB605715}"/>
              </a:ext>
            </a:extLst>
          </p:cNvPr>
          <p:cNvSpPr>
            <a:spLocks noGrp="1"/>
          </p:cNvSpPr>
          <p:nvPr>
            <p:ph type="title"/>
          </p:nvPr>
        </p:nvSpPr>
        <p:spPr/>
        <p:txBody>
          <a:bodyPr/>
          <a:lstStyle/>
          <a:p>
            <a:r>
              <a:rPr kumimoji="1" lang="en-US" altLang="zh-CN" dirty="0">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智能</a:t>
            </a:r>
            <a:r>
              <a:rPr kumimoji="1" lang="zh-CN" altLang="en-US" dirty="0">
                <a:latin typeface="微软雅黑" panose="020B0503020204020204" pitchFamily="34" charset="-122"/>
                <a:ea typeface="微软雅黑" panose="020B0503020204020204" pitchFamily="34" charset="-122"/>
              </a:rPr>
              <a:t>概览</a:t>
            </a:r>
          </a:p>
        </p:txBody>
      </p:sp>
      <p:sp>
        <p:nvSpPr>
          <p:cNvPr id="5" name="页脚占位符 4">
            <a:extLst>
              <a:ext uri="{FF2B5EF4-FFF2-40B4-BE49-F238E27FC236}">
                <a16:creationId xmlns:a16="http://schemas.microsoft.com/office/drawing/2014/main" id="{4279304A-1F1E-B639-DAA4-95C8B7960E47}"/>
              </a:ext>
            </a:extLst>
          </p:cNvPr>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44" name="组合 43">
            <a:extLst>
              <a:ext uri="{FF2B5EF4-FFF2-40B4-BE49-F238E27FC236}">
                <a16:creationId xmlns:a16="http://schemas.microsoft.com/office/drawing/2014/main" id="{E44AAA73-81E0-814B-E2B8-665781E1ADA3}"/>
              </a:ext>
            </a:extLst>
          </p:cNvPr>
          <p:cNvGrpSpPr/>
          <p:nvPr/>
        </p:nvGrpSpPr>
        <p:grpSpPr>
          <a:xfrm>
            <a:off x="423795" y="1135808"/>
            <a:ext cx="5500850" cy="5193554"/>
            <a:chOff x="1198183" y="1586672"/>
            <a:chExt cx="4667205" cy="4243969"/>
          </a:xfrm>
        </p:grpSpPr>
        <p:grpSp>
          <p:nvGrpSpPr>
            <p:cNvPr id="6" name="组合 5">
              <a:extLst>
                <a:ext uri="{FF2B5EF4-FFF2-40B4-BE49-F238E27FC236}">
                  <a16:creationId xmlns:a16="http://schemas.microsoft.com/office/drawing/2014/main" id="{02681C8F-BC6B-9DEB-1C5A-7071DF3E3EF4}"/>
                </a:ext>
              </a:extLst>
            </p:cNvPr>
            <p:cNvGrpSpPr/>
            <p:nvPr/>
          </p:nvGrpSpPr>
          <p:grpSpPr>
            <a:xfrm>
              <a:off x="1198184" y="1945593"/>
              <a:ext cx="4667204" cy="1698795"/>
              <a:chOff x="5909416" y="3098824"/>
              <a:chExt cx="7213756" cy="2776359"/>
            </a:xfrm>
          </p:grpSpPr>
          <p:sp>
            <p:nvSpPr>
              <p:cNvPr id="7" name="矩形 6">
                <a:extLst>
                  <a:ext uri="{FF2B5EF4-FFF2-40B4-BE49-F238E27FC236}">
                    <a16:creationId xmlns:a16="http://schemas.microsoft.com/office/drawing/2014/main" id="{BA3414A4-5EF6-1E48-A2F5-6F065458F5EA}"/>
                  </a:ext>
                </a:extLst>
              </p:cNvPr>
              <p:cNvSpPr/>
              <p:nvPr/>
            </p:nvSpPr>
            <p:spPr>
              <a:xfrm>
                <a:off x="5909416" y="3355184"/>
                <a:ext cx="7213756" cy="2519999"/>
              </a:xfrm>
              <a:prstGeom prst="rect">
                <a:avLst/>
              </a:prstGeom>
              <a:gradFill>
                <a:gsLst>
                  <a:gs pos="100000">
                    <a:sysClr val="window" lastClr="FFFFFF">
                      <a:alpha val="0"/>
                    </a:sysClr>
                  </a:gs>
                  <a:gs pos="0">
                    <a:sysClr val="window" lastClr="FFFFFF">
                      <a:alpha val="5000"/>
                    </a:sysClr>
                  </a:gs>
                </a:gsLst>
                <a:lin ang="5400000" scaled="0"/>
              </a:gradFill>
              <a:ln w="3175" cap="flat" cmpd="sng" algn="ctr">
                <a:solidFill>
                  <a:schemeClr val="tx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sz="3600" kern="0">
                  <a:solidFill>
                    <a:prstClr val="black"/>
                  </a:solidFill>
                  <a:latin typeface="微软雅黑" panose="020B0503020204020204" pitchFamily="34" charset="-122"/>
                  <a:ea typeface="微软雅黑" panose="020B0503020204020204" pitchFamily="34" charset="-122"/>
                  <a:cs typeface="Arial" pitchFamily="34" charset="0"/>
                </a:endParaRPr>
              </a:p>
            </p:txBody>
          </p:sp>
          <p:grpSp>
            <p:nvGrpSpPr>
              <p:cNvPr id="8" name="组合 7">
                <a:extLst>
                  <a:ext uri="{FF2B5EF4-FFF2-40B4-BE49-F238E27FC236}">
                    <a16:creationId xmlns:a16="http://schemas.microsoft.com/office/drawing/2014/main" id="{65F9D5E3-F743-89D0-4322-3D1183C467A2}"/>
                  </a:ext>
                </a:extLst>
              </p:cNvPr>
              <p:cNvGrpSpPr/>
              <p:nvPr/>
            </p:nvGrpSpPr>
            <p:grpSpPr>
              <a:xfrm>
                <a:off x="5909416" y="3098824"/>
                <a:ext cx="7213756" cy="306131"/>
                <a:chOff x="5183412" y="3891266"/>
                <a:chExt cx="5994000" cy="696203"/>
              </a:xfrm>
            </p:grpSpPr>
            <p:sp>
              <p:nvSpPr>
                <p:cNvPr id="9" name="梯形 8">
                  <a:extLst>
                    <a:ext uri="{FF2B5EF4-FFF2-40B4-BE49-F238E27FC236}">
                      <a16:creationId xmlns:a16="http://schemas.microsoft.com/office/drawing/2014/main" id="{6E8968B6-56A3-D56E-7289-2BC8E9390AC7}"/>
                    </a:ext>
                  </a:extLst>
                </p:cNvPr>
                <p:cNvSpPr/>
                <p:nvPr/>
              </p:nvSpPr>
              <p:spPr>
                <a:xfrm>
                  <a:off x="5306883" y="4010301"/>
                  <a:ext cx="5747059" cy="577168"/>
                </a:xfrm>
                <a:prstGeom prst="trapezoid">
                  <a:avLst>
                    <a:gd name="adj" fmla="val 189653"/>
                  </a:avLst>
                </a:prstGeom>
                <a:gradFill>
                  <a:gsLst>
                    <a:gs pos="0">
                      <a:schemeClr val="bg1">
                        <a:alpha val="0"/>
                      </a:schemeClr>
                    </a:gs>
                    <a:gs pos="100000">
                      <a:schemeClr val="bg1">
                        <a:alpha val="10000"/>
                      </a:schemeClr>
                    </a:gs>
                  </a:gsLst>
                  <a:lin ang="540000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10" name="梯形 9">
                  <a:extLst>
                    <a:ext uri="{FF2B5EF4-FFF2-40B4-BE49-F238E27FC236}">
                      <a16:creationId xmlns:a16="http://schemas.microsoft.com/office/drawing/2014/main" id="{6EF7078F-8D48-5804-A593-3F169D8284CA}"/>
                    </a:ext>
                  </a:extLst>
                </p:cNvPr>
                <p:cNvSpPr/>
                <p:nvPr/>
              </p:nvSpPr>
              <p:spPr>
                <a:xfrm>
                  <a:off x="5183412" y="3891266"/>
                  <a:ext cx="5994000" cy="577169"/>
                </a:xfrm>
                <a:prstGeom prst="trapezoid">
                  <a:avLst>
                    <a:gd name="adj" fmla="val 189653"/>
                  </a:avLst>
                </a:prstGeom>
                <a:gradFill>
                  <a:gsLst>
                    <a:gs pos="0">
                      <a:schemeClr val="bg1">
                        <a:alpha val="0"/>
                      </a:schemeClr>
                    </a:gs>
                    <a:gs pos="100000">
                      <a:schemeClr val="bg1">
                        <a:alpha val="10000"/>
                      </a:schemeClr>
                    </a:gs>
                  </a:gsLst>
                  <a:lin ang="540000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prstClr val="black"/>
                    </a:solidFill>
                    <a:latin typeface="微软雅黑" panose="020B0503020204020204" pitchFamily="34" charset="-122"/>
                    <a:ea typeface="微软雅黑" panose="020B0503020204020204" pitchFamily="34" charset="-122"/>
                    <a:cs typeface="Arial" pitchFamily="34" charset="0"/>
                  </a:endParaRPr>
                </a:p>
              </p:txBody>
            </p:sp>
          </p:grpSp>
        </p:grpSp>
        <p:sp>
          <p:nvSpPr>
            <p:cNvPr id="11" name="矩形 10">
              <a:extLst>
                <a:ext uri="{FF2B5EF4-FFF2-40B4-BE49-F238E27FC236}">
                  <a16:creationId xmlns:a16="http://schemas.microsoft.com/office/drawing/2014/main" id="{1D0889E6-55E6-C7BC-324E-F2BFC1FC556A}"/>
                </a:ext>
              </a:extLst>
            </p:cNvPr>
            <p:cNvSpPr/>
            <p:nvPr/>
          </p:nvSpPr>
          <p:spPr>
            <a:xfrm>
              <a:off x="1317612" y="2169135"/>
              <a:ext cx="2423764" cy="1296000"/>
            </a:xfrm>
            <a:prstGeom prst="rect">
              <a:avLst/>
            </a:prstGeom>
            <a:solidFill>
              <a:schemeClr val="bg1">
                <a:alpha val="1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72000" rtlCol="0" anchor="t" anchorCtr="0"/>
            <a:lstStyle/>
            <a:p>
              <a:pPr algn="ctr"/>
              <a:r>
                <a:rPr lang="zh-CN" altLang="en-US" b="1" dirty="0">
                  <a:solidFill>
                    <a:prstClr val="black"/>
                  </a:solidFill>
                  <a:latin typeface="微软雅黑" panose="020B0503020204020204" pitchFamily="34" charset="-122"/>
                  <a:ea typeface="微软雅黑" panose="020B0503020204020204" pitchFamily="34" charset="-122"/>
                </a:rPr>
                <a:t>智能优化器</a:t>
              </a:r>
            </a:p>
          </p:txBody>
        </p:sp>
        <p:sp>
          <p:nvSpPr>
            <p:cNvPr id="12" name="矩形 11">
              <a:extLst>
                <a:ext uri="{FF2B5EF4-FFF2-40B4-BE49-F238E27FC236}">
                  <a16:creationId xmlns:a16="http://schemas.microsoft.com/office/drawing/2014/main" id="{7FB19BCD-518D-FC73-2825-781C65628152}"/>
                </a:ext>
              </a:extLst>
            </p:cNvPr>
            <p:cNvSpPr/>
            <p:nvPr/>
          </p:nvSpPr>
          <p:spPr>
            <a:xfrm>
              <a:off x="3808369" y="2189810"/>
              <a:ext cx="1982205" cy="1296000"/>
            </a:xfrm>
            <a:prstGeom prst="rect">
              <a:avLst/>
            </a:prstGeom>
            <a:solidFill>
              <a:schemeClr val="bg1">
                <a:alpha val="1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72000" rtlCol="0" anchor="t" anchorCtr="0"/>
            <a:lstStyle/>
            <a:p>
              <a:pPr algn="ctr"/>
              <a:r>
                <a:rPr lang="zh-CN" altLang="en-US" b="1" dirty="0">
                  <a:solidFill>
                    <a:prstClr val="black"/>
                  </a:solidFill>
                  <a:latin typeface="微软雅黑" panose="020B0503020204020204" pitchFamily="34" charset="-122"/>
                  <a:ea typeface="微软雅黑" panose="020B0503020204020204" pitchFamily="34" charset="-122"/>
                </a:rPr>
                <a:t>  库内原生智能引擎</a:t>
              </a:r>
            </a:p>
          </p:txBody>
        </p:sp>
        <p:sp>
          <p:nvSpPr>
            <p:cNvPr id="26" name="矩形 25">
              <a:extLst>
                <a:ext uri="{FF2B5EF4-FFF2-40B4-BE49-F238E27FC236}">
                  <a16:creationId xmlns:a16="http://schemas.microsoft.com/office/drawing/2014/main" id="{BE1CBC0D-75A9-43E3-D205-25FC025F4EEA}"/>
                </a:ext>
              </a:extLst>
            </p:cNvPr>
            <p:cNvSpPr/>
            <p:nvPr/>
          </p:nvSpPr>
          <p:spPr>
            <a:xfrm>
              <a:off x="3860804" y="2749191"/>
              <a:ext cx="1088877" cy="295376"/>
            </a:xfrm>
            <a:prstGeom prst="rect">
              <a:avLst/>
            </a:prstGeom>
            <a:gradFill>
              <a:gsLst>
                <a:gs pos="100000">
                  <a:sysClr val="window" lastClr="FFFFFF">
                    <a:alpha val="0"/>
                  </a:sysClr>
                </a:gs>
                <a:gs pos="0">
                  <a:sysClr val="window" lastClr="FFFFFF">
                    <a:alpha val="15000"/>
                  </a:sysClr>
                </a:gs>
              </a:gsLst>
              <a:lin ang="5400000" scaled="0"/>
            </a:gradFill>
            <a:ln w="6350" cap="flat" cmpd="sng" algn="ctr">
              <a:solidFill>
                <a:schemeClr val="tx1"/>
              </a:solidFill>
              <a:prstDash val="solid"/>
              <a:miter lim="800000"/>
            </a:ln>
            <a:effectLst/>
          </p:spPr>
          <p:txBody>
            <a:bodyPr rtlCol="0" anchor="ctr"/>
            <a:lstStyle/>
            <a:p>
              <a:pPr algn="ctr"/>
              <a:r>
                <a:rPr lang="zh-CN" altLang="en-US" sz="1200" kern="0" dirty="0">
                  <a:solidFill>
                    <a:srgbClr val="0000FF"/>
                  </a:solidFill>
                  <a:latin typeface="微软雅黑" panose="020B0503020204020204" pitchFamily="34" charset="-122"/>
                  <a:ea typeface="微软雅黑" panose="020B0503020204020204" pitchFamily="34" charset="-122"/>
                </a:rPr>
                <a:t>分布式模型训练和推理</a:t>
              </a:r>
            </a:p>
          </p:txBody>
        </p:sp>
        <p:sp>
          <p:nvSpPr>
            <p:cNvPr id="27" name="矩形 26">
              <a:extLst>
                <a:ext uri="{FF2B5EF4-FFF2-40B4-BE49-F238E27FC236}">
                  <a16:creationId xmlns:a16="http://schemas.microsoft.com/office/drawing/2014/main" id="{49A1CE9D-FE5E-437F-4551-DB8AFBA35008}"/>
                </a:ext>
              </a:extLst>
            </p:cNvPr>
            <p:cNvSpPr/>
            <p:nvPr/>
          </p:nvSpPr>
          <p:spPr>
            <a:xfrm>
              <a:off x="3860804" y="3138234"/>
              <a:ext cx="1088877" cy="259200"/>
            </a:xfrm>
            <a:prstGeom prst="rect">
              <a:avLst/>
            </a:prstGeom>
            <a:gradFill>
              <a:gsLst>
                <a:gs pos="100000">
                  <a:sysClr val="window" lastClr="FFFFFF">
                    <a:alpha val="0"/>
                  </a:sysClr>
                </a:gs>
                <a:gs pos="0">
                  <a:sysClr val="window" lastClr="FFFFFF">
                    <a:alpha val="15000"/>
                  </a:sysClr>
                </a:gs>
              </a:gsLst>
              <a:lin ang="5400000" scaled="0"/>
            </a:gradFill>
            <a:ln w="6350" cap="flat" cmpd="sng" algn="ctr">
              <a:solidFill>
                <a:schemeClr val="tx1"/>
              </a:solidFill>
              <a:prstDash val="solid"/>
              <a:miter lim="800000"/>
            </a:ln>
            <a:effectLst/>
          </p:spPr>
          <p:txBody>
            <a:bodyPr rtlCol="0" anchor="ctr"/>
            <a:lstStyle/>
            <a:p>
              <a:pPr algn="ctr"/>
              <a:r>
                <a:rPr lang="zh-CN" altLang="en-US" sz="1200" kern="0" dirty="0">
                  <a:solidFill>
                    <a:srgbClr val="0000FF"/>
                  </a:solidFill>
                  <a:latin typeface="微软雅黑" panose="020B0503020204020204" pitchFamily="34" charset="-122"/>
                  <a:ea typeface="微软雅黑" panose="020B0503020204020204" pitchFamily="34" charset="-122"/>
                </a:rPr>
                <a:t>分布式模型管理</a:t>
              </a:r>
            </a:p>
          </p:txBody>
        </p:sp>
        <p:sp>
          <p:nvSpPr>
            <p:cNvPr id="28" name="矩形 27">
              <a:extLst>
                <a:ext uri="{FF2B5EF4-FFF2-40B4-BE49-F238E27FC236}">
                  <a16:creationId xmlns:a16="http://schemas.microsoft.com/office/drawing/2014/main" id="{56067753-E501-40C6-7267-0C7195E72EA2}"/>
                </a:ext>
              </a:extLst>
            </p:cNvPr>
            <p:cNvSpPr/>
            <p:nvPr/>
          </p:nvSpPr>
          <p:spPr>
            <a:xfrm>
              <a:off x="3860804" y="2504800"/>
              <a:ext cx="1088877" cy="180000"/>
            </a:xfrm>
            <a:prstGeom prst="rect">
              <a:avLst/>
            </a:prstGeom>
            <a:gradFill>
              <a:gsLst>
                <a:gs pos="100000">
                  <a:sysClr val="window" lastClr="FFFFFF">
                    <a:alpha val="0"/>
                  </a:sysClr>
                </a:gs>
                <a:gs pos="0">
                  <a:sysClr val="window" lastClr="FFFFFF">
                    <a:alpha val="15000"/>
                  </a:sysClr>
                </a:gs>
              </a:gsLst>
              <a:lin ang="5400000" scaled="0"/>
            </a:gradFill>
            <a:ln w="6350" cap="flat" cmpd="sng" algn="ctr">
              <a:solidFill>
                <a:schemeClr val="tx1"/>
              </a:solidFill>
              <a:prstDash val="solid"/>
              <a:miter lim="800000"/>
            </a:ln>
            <a:effectLst/>
          </p:spPr>
          <p:txBody>
            <a:bodyPr rtlCol="0" anchor="ctr"/>
            <a:lstStyle/>
            <a:p>
              <a:pPr algn="ctr"/>
              <a:r>
                <a:rPr lang="zh-CN" altLang="en-US" sz="1200" kern="0" dirty="0">
                  <a:solidFill>
                    <a:srgbClr val="0000FF"/>
                  </a:solidFill>
                  <a:latin typeface="微软雅黑" panose="020B0503020204020204" pitchFamily="34" charset="-122"/>
                  <a:ea typeface="微软雅黑" panose="020B0503020204020204" pitchFamily="34" charset="-122"/>
                </a:rPr>
                <a:t>参数自优化</a:t>
              </a:r>
            </a:p>
          </p:txBody>
        </p:sp>
        <p:sp>
          <p:nvSpPr>
            <p:cNvPr id="29" name="矩形 28">
              <a:extLst>
                <a:ext uri="{FF2B5EF4-FFF2-40B4-BE49-F238E27FC236}">
                  <a16:creationId xmlns:a16="http://schemas.microsoft.com/office/drawing/2014/main" id="{05889C18-9C36-7977-1F15-3D860A647DE2}"/>
                </a:ext>
              </a:extLst>
            </p:cNvPr>
            <p:cNvSpPr/>
            <p:nvPr/>
          </p:nvSpPr>
          <p:spPr>
            <a:xfrm>
              <a:off x="1397993" y="2494025"/>
              <a:ext cx="1044000" cy="252000"/>
            </a:xfrm>
            <a:prstGeom prst="rect">
              <a:avLst/>
            </a:prstGeom>
            <a:gradFill>
              <a:gsLst>
                <a:gs pos="100000">
                  <a:sysClr val="window" lastClr="FFFFFF">
                    <a:alpha val="0"/>
                  </a:sysClr>
                </a:gs>
                <a:gs pos="0">
                  <a:sysClr val="window" lastClr="FFFFFF">
                    <a:alpha val="15000"/>
                  </a:sysClr>
                </a:gs>
              </a:gsLst>
              <a:lin ang="5400000" scaled="0"/>
            </a:gradFill>
            <a:ln w="6350" cap="flat" cmpd="sng" algn="ctr">
              <a:solidFill>
                <a:srgbClr val="000000"/>
              </a:solidFill>
              <a:prstDash val="solid"/>
              <a:miter lim="800000"/>
            </a:ln>
            <a:effectLst/>
          </p:spPr>
          <p:txBody>
            <a:bodyPr rtlCol="0" anchor="ctr"/>
            <a:lstStyle/>
            <a:p>
              <a:pPr algn="ctr"/>
              <a:r>
                <a:rPr lang="zh-CN" altLang="en-US" sz="1400" kern="0" dirty="0">
                  <a:solidFill>
                    <a:prstClr val="black"/>
                  </a:solidFill>
                  <a:latin typeface="微软雅黑" panose="020B0503020204020204" pitchFamily="34" charset="-122"/>
                  <a:ea typeface="微软雅黑" panose="020B0503020204020204" pitchFamily="34" charset="-122"/>
                </a:rPr>
                <a:t>智能重写</a:t>
              </a:r>
            </a:p>
          </p:txBody>
        </p:sp>
        <p:sp>
          <p:nvSpPr>
            <p:cNvPr id="30" name="矩形 29">
              <a:extLst>
                <a:ext uri="{FF2B5EF4-FFF2-40B4-BE49-F238E27FC236}">
                  <a16:creationId xmlns:a16="http://schemas.microsoft.com/office/drawing/2014/main" id="{37789760-23B4-815C-2448-9A79048BEDAB}"/>
                </a:ext>
              </a:extLst>
            </p:cNvPr>
            <p:cNvSpPr/>
            <p:nvPr/>
          </p:nvSpPr>
          <p:spPr>
            <a:xfrm>
              <a:off x="2511352" y="2809875"/>
              <a:ext cx="1160246" cy="252000"/>
            </a:xfrm>
            <a:prstGeom prst="rect">
              <a:avLst/>
            </a:prstGeom>
            <a:gradFill>
              <a:gsLst>
                <a:gs pos="100000">
                  <a:sysClr val="window" lastClr="FFFFFF">
                    <a:alpha val="0"/>
                  </a:sysClr>
                </a:gs>
                <a:gs pos="0">
                  <a:sysClr val="window" lastClr="FFFFFF">
                    <a:alpha val="15000"/>
                  </a:sysClr>
                </a:gs>
              </a:gsLst>
              <a:lin ang="5400000" scaled="0"/>
            </a:gradFill>
            <a:ln w="6350" cap="flat" cmpd="sng" algn="ctr">
              <a:solidFill>
                <a:srgbClr val="000000"/>
              </a:solidFill>
              <a:prstDash val="solid"/>
              <a:miter lim="800000"/>
            </a:ln>
            <a:effectLst/>
          </p:spPr>
          <p:txBody>
            <a:bodyPr rtlCol="0" anchor="ctr"/>
            <a:lstStyle/>
            <a:p>
              <a:pPr algn="ctr"/>
              <a:r>
                <a:rPr lang="zh-CN" altLang="en-US" sz="1400" kern="0" dirty="0">
                  <a:solidFill>
                    <a:prstClr val="black"/>
                  </a:solidFill>
                  <a:latin typeface="微软雅黑" panose="020B0503020204020204" pitchFamily="34" charset="-122"/>
                  <a:ea typeface="微软雅黑" panose="020B0503020204020204" pitchFamily="34" charset="-122"/>
                </a:rPr>
                <a:t>智能路径搜索</a:t>
              </a:r>
            </a:p>
          </p:txBody>
        </p:sp>
        <p:sp>
          <p:nvSpPr>
            <p:cNvPr id="31" name="矩形 30">
              <a:extLst>
                <a:ext uri="{FF2B5EF4-FFF2-40B4-BE49-F238E27FC236}">
                  <a16:creationId xmlns:a16="http://schemas.microsoft.com/office/drawing/2014/main" id="{0305C1BC-7F00-21BF-EDEE-D4FC9729B6D4}"/>
                </a:ext>
              </a:extLst>
            </p:cNvPr>
            <p:cNvSpPr/>
            <p:nvPr/>
          </p:nvSpPr>
          <p:spPr>
            <a:xfrm>
              <a:off x="1397993" y="2809875"/>
              <a:ext cx="1044000" cy="252000"/>
            </a:xfrm>
            <a:prstGeom prst="rect">
              <a:avLst/>
            </a:prstGeom>
            <a:gradFill>
              <a:gsLst>
                <a:gs pos="100000">
                  <a:sysClr val="window" lastClr="FFFFFF">
                    <a:alpha val="0"/>
                  </a:sysClr>
                </a:gs>
                <a:gs pos="0">
                  <a:sysClr val="window" lastClr="FFFFFF">
                    <a:alpha val="15000"/>
                  </a:sysClr>
                </a:gs>
              </a:gsLst>
              <a:lin ang="5400000" scaled="0"/>
            </a:gradFill>
            <a:ln w="6350" cap="flat" cmpd="sng" algn="ctr">
              <a:solidFill>
                <a:srgbClr val="000000"/>
              </a:solidFill>
              <a:prstDash val="solid"/>
              <a:miter lim="800000"/>
            </a:ln>
            <a:effectLst/>
          </p:spPr>
          <p:txBody>
            <a:bodyPr rtlCol="0" anchor="ctr"/>
            <a:lstStyle/>
            <a:p>
              <a:pPr algn="ctr"/>
              <a:r>
                <a:rPr lang="zh-CN" altLang="en-US" sz="1400" kern="0" dirty="0">
                  <a:solidFill>
                    <a:srgbClr val="0000FF"/>
                  </a:solidFill>
                  <a:latin typeface="微软雅黑" panose="020B0503020204020204" pitchFamily="34" charset="-122"/>
                  <a:ea typeface="微软雅黑" panose="020B0503020204020204" pitchFamily="34" charset="-122"/>
                </a:rPr>
                <a:t>智能代价</a:t>
              </a:r>
            </a:p>
          </p:txBody>
        </p:sp>
        <p:sp>
          <p:nvSpPr>
            <p:cNvPr id="32" name="矩形 31">
              <a:extLst>
                <a:ext uri="{FF2B5EF4-FFF2-40B4-BE49-F238E27FC236}">
                  <a16:creationId xmlns:a16="http://schemas.microsoft.com/office/drawing/2014/main" id="{B00D21E6-9918-0364-CDB8-E031AD6574AD}"/>
                </a:ext>
              </a:extLst>
            </p:cNvPr>
            <p:cNvSpPr/>
            <p:nvPr/>
          </p:nvSpPr>
          <p:spPr>
            <a:xfrm>
              <a:off x="2511352" y="2494025"/>
              <a:ext cx="1160874" cy="252000"/>
            </a:xfrm>
            <a:prstGeom prst="rect">
              <a:avLst/>
            </a:prstGeom>
            <a:gradFill>
              <a:gsLst>
                <a:gs pos="100000">
                  <a:sysClr val="window" lastClr="FFFFFF">
                    <a:alpha val="0"/>
                  </a:sysClr>
                </a:gs>
                <a:gs pos="0">
                  <a:sysClr val="window" lastClr="FFFFFF">
                    <a:alpha val="15000"/>
                  </a:sysClr>
                </a:gs>
              </a:gsLst>
              <a:lin ang="5400000" scaled="0"/>
            </a:gradFill>
            <a:ln w="6350" cap="flat" cmpd="sng" algn="ctr">
              <a:solidFill>
                <a:srgbClr val="000000"/>
              </a:solidFill>
              <a:prstDash val="solid"/>
              <a:miter lim="800000"/>
            </a:ln>
            <a:effectLst/>
          </p:spPr>
          <p:txBody>
            <a:bodyPr rtlCol="0" anchor="ctr"/>
            <a:lstStyle/>
            <a:p>
              <a:pPr algn="ctr"/>
              <a:r>
                <a:rPr lang="zh-CN" altLang="en-US" sz="1400" kern="0" dirty="0">
                  <a:solidFill>
                    <a:prstClr val="black"/>
                  </a:solidFill>
                  <a:latin typeface="微软雅黑" panose="020B0503020204020204" pitchFamily="34" charset="-122"/>
                  <a:ea typeface="微软雅黑" panose="020B0503020204020204" pitchFamily="34" charset="-122"/>
                </a:rPr>
                <a:t>统计信息推荐</a:t>
              </a:r>
            </a:p>
          </p:txBody>
        </p:sp>
        <p:sp>
          <p:nvSpPr>
            <p:cNvPr id="33" name="矩形 32">
              <a:extLst>
                <a:ext uri="{FF2B5EF4-FFF2-40B4-BE49-F238E27FC236}">
                  <a16:creationId xmlns:a16="http://schemas.microsoft.com/office/drawing/2014/main" id="{4793CD1E-99DB-CD1A-01FE-11943FBAA65E}"/>
                </a:ext>
              </a:extLst>
            </p:cNvPr>
            <p:cNvSpPr/>
            <p:nvPr/>
          </p:nvSpPr>
          <p:spPr>
            <a:xfrm>
              <a:off x="1397995" y="3125724"/>
              <a:ext cx="1044000" cy="252000"/>
            </a:xfrm>
            <a:prstGeom prst="rect">
              <a:avLst/>
            </a:prstGeom>
            <a:gradFill>
              <a:gsLst>
                <a:gs pos="100000">
                  <a:sysClr val="window" lastClr="FFFFFF">
                    <a:alpha val="0"/>
                  </a:sysClr>
                </a:gs>
                <a:gs pos="0">
                  <a:sysClr val="window" lastClr="FFFFFF">
                    <a:alpha val="15000"/>
                  </a:sysClr>
                </a:gs>
              </a:gsLst>
              <a:lin ang="5400000" scaled="0"/>
            </a:gradFill>
            <a:ln w="6350" cap="flat" cmpd="sng" algn="ctr">
              <a:solidFill>
                <a:srgbClr val="000000"/>
              </a:solidFill>
              <a:prstDash val="solid"/>
              <a:miter lim="800000"/>
            </a:ln>
            <a:effectLst/>
          </p:spPr>
          <p:txBody>
            <a:bodyPr rtlCol="0" anchor="ctr"/>
            <a:lstStyle/>
            <a:p>
              <a:pPr algn="ctr"/>
              <a:r>
                <a:rPr lang="zh-CN" altLang="en-US" sz="1400" kern="0" dirty="0">
                  <a:solidFill>
                    <a:srgbClr val="0000FF"/>
                  </a:solidFill>
                  <a:latin typeface="微软雅黑" panose="020B0503020204020204" pitchFamily="34" charset="-122"/>
                  <a:ea typeface="微软雅黑" panose="020B0503020204020204" pitchFamily="34" charset="-122"/>
                </a:rPr>
                <a:t>自适应计划</a:t>
              </a:r>
            </a:p>
          </p:txBody>
        </p:sp>
        <p:sp>
          <p:nvSpPr>
            <p:cNvPr id="34" name="矩形 33">
              <a:extLst>
                <a:ext uri="{FF2B5EF4-FFF2-40B4-BE49-F238E27FC236}">
                  <a16:creationId xmlns:a16="http://schemas.microsoft.com/office/drawing/2014/main" id="{BE5B8282-03E7-4879-37D1-380FE878D72C}"/>
                </a:ext>
              </a:extLst>
            </p:cNvPr>
            <p:cNvSpPr/>
            <p:nvPr/>
          </p:nvSpPr>
          <p:spPr>
            <a:xfrm>
              <a:off x="2511352" y="3125724"/>
              <a:ext cx="1160246" cy="252000"/>
            </a:xfrm>
            <a:prstGeom prst="rect">
              <a:avLst/>
            </a:prstGeom>
            <a:gradFill>
              <a:gsLst>
                <a:gs pos="100000">
                  <a:sysClr val="window" lastClr="FFFFFF">
                    <a:alpha val="0"/>
                  </a:sysClr>
                </a:gs>
                <a:gs pos="0">
                  <a:sysClr val="window" lastClr="FFFFFF">
                    <a:alpha val="15000"/>
                  </a:sysClr>
                </a:gs>
              </a:gsLst>
              <a:lin ang="5400000" scaled="0"/>
            </a:gradFill>
            <a:ln w="6350" cap="flat" cmpd="sng" algn="ctr">
              <a:solidFill>
                <a:srgbClr val="000000"/>
              </a:solidFill>
              <a:prstDash val="solid"/>
              <a:miter lim="800000"/>
            </a:ln>
            <a:effectLst/>
          </p:spPr>
          <p:txBody>
            <a:bodyPr rtlCol="0" anchor="ctr"/>
            <a:lstStyle/>
            <a:p>
              <a:pPr algn="ctr"/>
              <a:r>
                <a:rPr lang="zh-CN" altLang="en-US" sz="1400" kern="0" dirty="0">
                  <a:solidFill>
                    <a:srgbClr val="0000FF"/>
                  </a:solidFill>
                  <a:latin typeface="微软雅黑" panose="020B0503020204020204" pitchFamily="34" charset="-122"/>
                  <a:ea typeface="微软雅黑" panose="020B0503020204020204" pitchFamily="34" charset="-122"/>
                </a:rPr>
                <a:t>智能基数估计</a:t>
              </a:r>
            </a:p>
          </p:txBody>
        </p:sp>
        <p:sp>
          <p:nvSpPr>
            <p:cNvPr id="35" name="矩形 34">
              <a:extLst>
                <a:ext uri="{FF2B5EF4-FFF2-40B4-BE49-F238E27FC236}">
                  <a16:creationId xmlns:a16="http://schemas.microsoft.com/office/drawing/2014/main" id="{DCFB65C3-E245-B091-D909-3F84737A30C1}"/>
                </a:ext>
              </a:extLst>
            </p:cNvPr>
            <p:cNvSpPr/>
            <p:nvPr/>
          </p:nvSpPr>
          <p:spPr>
            <a:xfrm>
              <a:off x="4990448" y="2486837"/>
              <a:ext cx="721393" cy="262353"/>
            </a:xfrm>
            <a:prstGeom prst="rect">
              <a:avLst/>
            </a:prstGeom>
            <a:gradFill>
              <a:gsLst>
                <a:gs pos="100000">
                  <a:sysClr val="window" lastClr="FFFFFF">
                    <a:alpha val="0"/>
                  </a:sysClr>
                </a:gs>
                <a:gs pos="0">
                  <a:sysClr val="window" lastClr="FFFFFF">
                    <a:alpha val="15000"/>
                  </a:sysClr>
                </a:gs>
              </a:gsLst>
              <a:lin ang="5400000" scaled="0"/>
            </a:gradFill>
            <a:ln w="6350" cap="flat" cmpd="sng" algn="ctr">
              <a:solidFill>
                <a:schemeClr val="tx1"/>
              </a:solidFill>
              <a:prstDash val="solid"/>
              <a:miter lim="800000"/>
            </a:ln>
            <a:effectLst/>
          </p:spPr>
          <p:txBody>
            <a:bodyPr rtlCol="0" anchor="ctr"/>
            <a:lstStyle/>
            <a:p>
              <a:pPr algn="ctr"/>
              <a:r>
                <a:rPr lang="zh-CN" altLang="en-US" sz="1100" kern="0" dirty="0">
                  <a:solidFill>
                    <a:prstClr val="black"/>
                  </a:solidFill>
                  <a:latin typeface="微软雅黑" panose="020B0503020204020204" pitchFamily="34" charset="-122"/>
                  <a:ea typeface="微软雅黑" panose="020B0503020204020204" pitchFamily="34" charset="-122"/>
                </a:rPr>
                <a:t>分类算法</a:t>
              </a:r>
            </a:p>
          </p:txBody>
        </p:sp>
        <p:sp>
          <p:nvSpPr>
            <p:cNvPr id="36" name="矩形 35">
              <a:extLst>
                <a:ext uri="{FF2B5EF4-FFF2-40B4-BE49-F238E27FC236}">
                  <a16:creationId xmlns:a16="http://schemas.microsoft.com/office/drawing/2014/main" id="{AA8940A6-FB8F-D1B5-B96B-C034CC4C6134}"/>
                </a:ext>
              </a:extLst>
            </p:cNvPr>
            <p:cNvSpPr/>
            <p:nvPr/>
          </p:nvSpPr>
          <p:spPr>
            <a:xfrm>
              <a:off x="4990448" y="2736153"/>
              <a:ext cx="721393" cy="262353"/>
            </a:xfrm>
            <a:prstGeom prst="rect">
              <a:avLst/>
            </a:prstGeom>
            <a:gradFill>
              <a:gsLst>
                <a:gs pos="100000">
                  <a:sysClr val="window" lastClr="FFFFFF">
                    <a:alpha val="0"/>
                  </a:sysClr>
                </a:gs>
                <a:gs pos="0">
                  <a:sysClr val="window" lastClr="FFFFFF">
                    <a:alpha val="15000"/>
                  </a:sysClr>
                </a:gs>
              </a:gsLst>
              <a:lin ang="5400000" scaled="0"/>
            </a:gradFill>
            <a:ln w="6350" cap="flat" cmpd="sng" algn="ctr">
              <a:solidFill>
                <a:schemeClr val="tx1"/>
              </a:solidFill>
              <a:prstDash val="solid"/>
              <a:miter lim="800000"/>
            </a:ln>
            <a:effectLst/>
          </p:spPr>
          <p:txBody>
            <a:bodyPr rtlCol="0" anchor="ctr"/>
            <a:lstStyle/>
            <a:p>
              <a:pPr algn="ctr"/>
              <a:r>
                <a:rPr lang="zh-CN" altLang="en-US" sz="1100" kern="0" dirty="0">
                  <a:solidFill>
                    <a:prstClr val="black"/>
                  </a:solidFill>
                  <a:latin typeface="微软雅黑" panose="020B0503020204020204" pitchFamily="34" charset="-122"/>
                  <a:ea typeface="微软雅黑" panose="020B0503020204020204" pitchFamily="34" charset="-122"/>
                </a:rPr>
                <a:t>回归算法</a:t>
              </a:r>
            </a:p>
          </p:txBody>
        </p:sp>
        <p:sp>
          <p:nvSpPr>
            <p:cNvPr id="37" name="矩形 36">
              <a:extLst>
                <a:ext uri="{FF2B5EF4-FFF2-40B4-BE49-F238E27FC236}">
                  <a16:creationId xmlns:a16="http://schemas.microsoft.com/office/drawing/2014/main" id="{DA0FED6E-9E42-DA20-005A-FA25DDF0A8D6}"/>
                </a:ext>
              </a:extLst>
            </p:cNvPr>
            <p:cNvSpPr/>
            <p:nvPr/>
          </p:nvSpPr>
          <p:spPr>
            <a:xfrm>
              <a:off x="4990448" y="2973611"/>
              <a:ext cx="721393" cy="262353"/>
            </a:xfrm>
            <a:prstGeom prst="rect">
              <a:avLst/>
            </a:prstGeom>
            <a:gradFill>
              <a:gsLst>
                <a:gs pos="100000">
                  <a:sysClr val="window" lastClr="FFFFFF">
                    <a:alpha val="0"/>
                  </a:sysClr>
                </a:gs>
                <a:gs pos="0">
                  <a:sysClr val="window" lastClr="FFFFFF">
                    <a:alpha val="15000"/>
                  </a:sysClr>
                </a:gs>
              </a:gsLst>
              <a:lin ang="5400000" scaled="0"/>
            </a:gradFill>
            <a:ln w="6350" cap="flat" cmpd="sng" algn="ctr">
              <a:solidFill>
                <a:schemeClr val="tx1"/>
              </a:solidFill>
              <a:prstDash val="solid"/>
              <a:miter lim="800000"/>
            </a:ln>
            <a:effectLst/>
          </p:spPr>
          <p:txBody>
            <a:bodyPr rtlCol="0" anchor="ctr"/>
            <a:lstStyle/>
            <a:p>
              <a:pPr algn="ctr"/>
              <a:r>
                <a:rPr lang="zh-CN" altLang="en-US" sz="1100" kern="0" dirty="0">
                  <a:solidFill>
                    <a:prstClr val="black"/>
                  </a:solidFill>
                  <a:latin typeface="微软雅黑" panose="020B0503020204020204" pitchFamily="34" charset="-122"/>
                  <a:ea typeface="微软雅黑" panose="020B0503020204020204" pitchFamily="34" charset="-122"/>
                </a:rPr>
                <a:t>降维算法</a:t>
              </a:r>
            </a:p>
          </p:txBody>
        </p:sp>
        <p:sp>
          <p:nvSpPr>
            <p:cNvPr id="38" name="矩形 37">
              <a:extLst>
                <a:ext uri="{FF2B5EF4-FFF2-40B4-BE49-F238E27FC236}">
                  <a16:creationId xmlns:a16="http://schemas.microsoft.com/office/drawing/2014/main" id="{B0CCAC9D-3041-0C51-A1D2-62B7E177D697}"/>
                </a:ext>
              </a:extLst>
            </p:cNvPr>
            <p:cNvSpPr/>
            <p:nvPr/>
          </p:nvSpPr>
          <p:spPr>
            <a:xfrm>
              <a:off x="4990448" y="3211070"/>
              <a:ext cx="721393" cy="262353"/>
            </a:xfrm>
            <a:prstGeom prst="rect">
              <a:avLst/>
            </a:prstGeom>
            <a:gradFill>
              <a:gsLst>
                <a:gs pos="100000">
                  <a:sysClr val="window" lastClr="FFFFFF">
                    <a:alpha val="0"/>
                  </a:sysClr>
                </a:gs>
                <a:gs pos="0">
                  <a:sysClr val="window" lastClr="FFFFFF">
                    <a:alpha val="15000"/>
                  </a:sysClr>
                </a:gs>
              </a:gsLst>
              <a:lin ang="5400000" scaled="0"/>
            </a:gradFill>
            <a:ln w="6350" cap="flat" cmpd="sng" algn="ctr">
              <a:solidFill>
                <a:schemeClr val="tx1"/>
              </a:solidFill>
              <a:prstDash val="solid"/>
              <a:miter lim="800000"/>
            </a:ln>
            <a:effectLst/>
          </p:spPr>
          <p:txBody>
            <a:bodyPr rtlCol="0" anchor="ctr"/>
            <a:lstStyle/>
            <a:p>
              <a:pPr algn="ctr"/>
              <a:r>
                <a:rPr lang="zh-CN" altLang="en-US" sz="1100" kern="0" dirty="0">
                  <a:solidFill>
                    <a:prstClr val="black"/>
                  </a:solidFill>
                  <a:latin typeface="微软雅黑" panose="020B0503020204020204" pitchFamily="34" charset="-122"/>
                  <a:ea typeface="微软雅黑" panose="020B0503020204020204" pitchFamily="34" charset="-122"/>
                </a:rPr>
                <a:t>聚类算法</a:t>
              </a:r>
            </a:p>
          </p:txBody>
        </p:sp>
        <p:sp>
          <p:nvSpPr>
            <p:cNvPr id="40" name="文本框 39">
              <a:extLst>
                <a:ext uri="{FF2B5EF4-FFF2-40B4-BE49-F238E27FC236}">
                  <a16:creationId xmlns:a16="http://schemas.microsoft.com/office/drawing/2014/main" id="{41B0F2D6-0307-2507-C82D-A4015FE1130D}"/>
                </a:ext>
              </a:extLst>
            </p:cNvPr>
            <p:cNvSpPr txBox="1"/>
            <p:nvPr/>
          </p:nvSpPr>
          <p:spPr>
            <a:xfrm>
              <a:off x="2298907" y="1586672"/>
              <a:ext cx="2448272" cy="400110"/>
            </a:xfrm>
            <a:prstGeom prst="rect">
              <a:avLst/>
            </a:prstGeom>
            <a:noFill/>
          </p:spPr>
          <p:txBody>
            <a:bodyPr wrap="square" rtlCol="0">
              <a:spAutoFit/>
            </a:bodyPr>
            <a:lstStyle/>
            <a:p>
              <a:pPr algn="ctr"/>
              <a:r>
                <a:rPr lang="zh-CN" altLang="en-US" sz="2000" b="1" dirty="0">
                  <a:solidFill>
                    <a:prstClr val="black"/>
                  </a:solidFill>
                  <a:latin typeface="微软雅黑" panose="020B0503020204020204" pitchFamily="34" charset="-122"/>
                  <a:ea typeface="微软雅黑" panose="020B0503020204020204" pitchFamily="34" charset="-122"/>
                </a:rPr>
                <a:t>原生智能内核</a:t>
              </a:r>
            </a:p>
          </p:txBody>
        </p:sp>
        <p:sp>
          <p:nvSpPr>
            <p:cNvPr id="41" name="椭圆 40">
              <a:extLst>
                <a:ext uri="{FF2B5EF4-FFF2-40B4-BE49-F238E27FC236}">
                  <a16:creationId xmlns:a16="http://schemas.microsoft.com/office/drawing/2014/main" id="{7C3198E5-846D-AA09-C09C-80011316BD38}"/>
                </a:ext>
              </a:extLst>
            </p:cNvPr>
            <p:cNvSpPr/>
            <p:nvPr/>
          </p:nvSpPr>
          <p:spPr>
            <a:xfrm>
              <a:off x="1607069" y="2076763"/>
              <a:ext cx="394190" cy="364285"/>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1</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42" name="椭圆 41">
              <a:extLst>
                <a:ext uri="{FF2B5EF4-FFF2-40B4-BE49-F238E27FC236}">
                  <a16:creationId xmlns:a16="http://schemas.microsoft.com/office/drawing/2014/main" id="{E660AC90-5DB2-DE1B-AFCA-546BC1CD9670}"/>
                </a:ext>
              </a:extLst>
            </p:cNvPr>
            <p:cNvSpPr/>
            <p:nvPr/>
          </p:nvSpPr>
          <p:spPr>
            <a:xfrm>
              <a:off x="3735624" y="2092004"/>
              <a:ext cx="358755" cy="333079"/>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2</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1198183" y="4020388"/>
              <a:ext cx="4667205" cy="1810253"/>
              <a:chOff x="1198183" y="3725113"/>
              <a:chExt cx="4667205" cy="1810253"/>
            </a:xfrm>
          </p:grpSpPr>
          <p:grpSp>
            <p:nvGrpSpPr>
              <p:cNvPr id="13" name="组合 12">
                <a:extLst>
                  <a:ext uri="{FF2B5EF4-FFF2-40B4-BE49-F238E27FC236}">
                    <a16:creationId xmlns:a16="http://schemas.microsoft.com/office/drawing/2014/main" id="{E58C632F-F33F-AB13-3493-EC539782D9FC}"/>
                  </a:ext>
                </a:extLst>
              </p:cNvPr>
              <p:cNvGrpSpPr/>
              <p:nvPr/>
            </p:nvGrpSpPr>
            <p:grpSpPr>
              <a:xfrm>
                <a:off x="1198183" y="4092159"/>
                <a:ext cx="4667205" cy="1443207"/>
                <a:chOff x="5909416" y="3098824"/>
                <a:chExt cx="7213756" cy="2776359"/>
              </a:xfrm>
            </p:grpSpPr>
            <p:sp>
              <p:nvSpPr>
                <p:cNvPr id="14" name="矩形 13">
                  <a:extLst>
                    <a:ext uri="{FF2B5EF4-FFF2-40B4-BE49-F238E27FC236}">
                      <a16:creationId xmlns:a16="http://schemas.microsoft.com/office/drawing/2014/main" id="{3FC6290D-F966-071C-66D1-8E423CDB5CC0}"/>
                    </a:ext>
                  </a:extLst>
                </p:cNvPr>
                <p:cNvSpPr/>
                <p:nvPr/>
              </p:nvSpPr>
              <p:spPr>
                <a:xfrm>
                  <a:off x="5909416" y="3355183"/>
                  <a:ext cx="7213756" cy="2520000"/>
                </a:xfrm>
                <a:prstGeom prst="rect">
                  <a:avLst/>
                </a:prstGeom>
                <a:gradFill>
                  <a:gsLst>
                    <a:gs pos="100000">
                      <a:sysClr val="window" lastClr="FFFFFF">
                        <a:alpha val="0"/>
                      </a:sysClr>
                    </a:gs>
                    <a:gs pos="0">
                      <a:sysClr val="window" lastClr="FFFFFF">
                        <a:alpha val="5000"/>
                      </a:sysClr>
                    </a:gs>
                  </a:gsLst>
                  <a:lin ang="5400000" scaled="0"/>
                </a:gradFill>
                <a:ln w="3175" cap="flat" cmpd="sng" algn="ctr">
                  <a:solidFill>
                    <a:schemeClr val="tx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sz="2400" kern="0">
                    <a:solidFill>
                      <a:prstClr val="black"/>
                    </a:solidFill>
                    <a:latin typeface="微软雅黑" panose="020B0503020204020204" pitchFamily="34" charset="-122"/>
                    <a:ea typeface="微软雅黑" panose="020B0503020204020204" pitchFamily="34" charset="-122"/>
                    <a:cs typeface="Arial" pitchFamily="34" charset="0"/>
                  </a:endParaRPr>
                </a:p>
              </p:txBody>
            </p:sp>
            <p:grpSp>
              <p:nvGrpSpPr>
                <p:cNvPr id="15" name="组合 14">
                  <a:extLst>
                    <a:ext uri="{FF2B5EF4-FFF2-40B4-BE49-F238E27FC236}">
                      <a16:creationId xmlns:a16="http://schemas.microsoft.com/office/drawing/2014/main" id="{FFB69AF6-6C41-62EC-CB59-2C92AE3EE8CA}"/>
                    </a:ext>
                  </a:extLst>
                </p:cNvPr>
                <p:cNvGrpSpPr/>
                <p:nvPr/>
              </p:nvGrpSpPr>
              <p:grpSpPr>
                <a:xfrm>
                  <a:off x="5909416" y="3098824"/>
                  <a:ext cx="7213756" cy="306131"/>
                  <a:chOff x="5183412" y="3891266"/>
                  <a:chExt cx="5994000" cy="696203"/>
                </a:xfrm>
              </p:grpSpPr>
              <p:sp>
                <p:nvSpPr>
                  <p:cNvPr id="16" name="梯形 15">
                    <a:extLst>
                      <a:ext uri="{FF2B5EF4-FFF2-40B4-BE49-F238E27FC236}">
                        <a16:creationId xmlns:a16="http://schemas.microsoft.com/office/drawing/2014/main" id="{BB0F9962-DDB3-26A7-30A4-2D4EB883987E}"/>
                      </a:ext>
                    </a:extLst>
                  </p:cNvPr>
                  <p:cNvSpPr/>
                  <p:nvPr/>
                </p:nvSpPr>
                <p:spPr>
                  <a:xfrm>
                    <a:off x="5306883" y="4010301"/>
                    <a:ext cx="5747059" cy="577168"/>
                  </a:xfrm>
                  <a:prstGeom prst="trapezoid">
                    <a:avLst>
                      <a:gd name="adj" fmla="val 189653"/>
                    </a:avLst>
                  </a:prstGeom>
                  <a:gradFill>
                    <a:gsLst>
                      <a:gs pos="0">
                        <a:schemeClr val="bg1">
                          <a:alpha val="0"/>
                        </a:schemeClr>
                      </a:gs>
                      <a:gs pos="100000">
                        <a:schemeClr val="bg1">
                          <a:alpha val="10000"/>
                        </a:schemeClr>
                      </a:gs>
                    </a:gsLst>
                    <a:lin ang="540000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latin typeface="微软雅黑" panose="020B0503020204020204" pitchFamily="34" charset="-122"/>
                      <a:ea typeface="微软雅黑" panose="020B0503020204020204" pitchFamily="34" charset="-122"/>
                      <a:cs typeface="Arial" pitchFamily="34" charset="0"/>
                    </a:endParaRPr>
                  </a:p>
                </p:txBody>
              </p:sp>
              <p:sp>
                <p:nvSpPr>
                  <p:cNvPr id="17" name="梯形 16">
                    <a:extLst>
                      <a:ext uri="{FF2B5EF4-FFF2-40B4-BE49-F238E27FC236}">
                        <a16:creationId xmlns:a16="http://schemas.microsoft.com/office/drawing/2014/main" id="{704CC0D9-0C24-B416-ECC9-9226346F419C}"/>
                      </a:ext>
                    </a:extLst>
                  </p:cNvPr>
                  <p:cNvSpPr/>
                  <p:nvPr/>
                </p:nvSpPr>
                <p:spPr>
                  <a:xfrm>
                    <a:off x="5183412" y="3891266"/>
                    <a:ext cx="5994000" cy="577169"/>
                  </a:xfrm>
                  <a:prstGeom prst="trapezoid">
                    <a:avLst>
                      <a:gd name="adj" fmla="val 189653"/>
                    </a:avLst>
                  </a:prstGeom>
                  <a:gradFill>
                    <a:gsLst>
                      <a:gs pos="0">
                        <a:schemeClr val="bg1">
                          <a:alpha val="0"/>
                        </a:schemeClr>
                      </a:gs>
                      <a:gs pos="100000">
                        <a:schemeClr val="bg1">
                          <a:alpha val="10000"/>
                        </a:schemeClr>
                      </a:gs>
                    </a:gsLst>
                    <a:lin ang="540000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black"/>
                      </a:solidFill>
                      <a:latin typeface="微软雅黑" panose="020B0503020204020204" pitchFamily="34" charset="-122"/>
                      <a:ea typeface="微软雅黑" panose="020B0503020204020204" pitchFamily="34" charset="-122"/>
                      <a:cs typeface="Arial" pitchFamily="34" charset="0"/>
                    </a:endParaRPr>
                  </a:p>
                </p:txBody>
              </p:sp>
            </p:grpSp>
          </p:grpSp>
          <p:sp>
            <p:nvSpPr>
              <p:cNvPr id="18" name="矩形 17">
                <a:extLst>
                  <a:ext uri="{FF2B5EF4-FFF2-40B4-BE49-F238E27FC236}">
                    <a16:creationId xmlns:a16="http://schemas.microsoft.com/office/drawing/2014/main" id="{4190F922-2291-37BE-C1E4-1F0D7DB6D0E9}"/>
                  </a:ext>
                </a:extLst>
              </p:cNvPr>
              <p:cNvSpPr/>
              <p:nvPr/>
            </p:nvSpPr>
            <p:spPr>
              <a:xfrm>
                <a:off x="1285325" y="4294595"/>
                <a:ext cx="2160000" cy="1188000"/>
              </a:xfrm>
              <a:prstGeom prst="rect">
                <a:avLst/>
              </a:prstGeom>
              <a:solidFill>
                <a:schemeClr val="bg1">
                  <a:alpha val="1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72000" rtlCol="0" anchor="t" anchorCtr="0"/>
              <a:lstStyle/>
              <a:p>
                <a:pPr algn="ctr"/>
                <a:r>
                  <a:rPr lang="zh-CN" altLang="en-US" dirty="0">
                    <a:solidFill>
                      <a:prstClr val="black"/>
                    </a:solidFill>
                    <a:latin typeface="微软雅黑" panose="020B0503020204020204" pitchFamily="34" charset="-122"/>
                    <a:ea typeface="微软雅黑" panose="020B0503020204020204" pitchFamily="34" charset="-122"/>
                  </a:rPr>
                  <a:t>智能计算平台</a:t>
                </a:r>
              </a:p>
            </p:txBody>
          </p:sp>
          <p:sp>
            <p:nvSpPr>
              <p:cNvPr id="19" name="矩形 18">
                <a:extLst>
                  <a:ext uri="{FF2B5EF4-FFF2-40B4-BE49-F238E27FC236}">
                    <a16:creationId xmlns:a16="http://schemas.microsoft.com/office/drawing/2014/main" id="{DC0ADDB4-3D18-3874-E260-204E5DE3728D}"/>
                  </a:ext>
                </a:extLst>
              </p:cNvPr>
              <p:cNvSpPr/>
              <p:nvPr/>
            </p:nvSpPr>
            <p:spPr>
              <a:xfrm>
                <a:off x="3618984" y="4294595"/>
                <a:ext cx="1472837" cy="1188000"/>
              </a:xfrm>
              <a:prstGeom prst="rect">
                <a:avLst/>
              </a:prstGeom>
              <a:solidFill>
                <a:schemeClr val="bg1">
                  <a:alpha val="1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72000" rtlCol="0" anchor="t" anchorCtr="0"/>
              <a:lstStyle/>
              <a:p>
                <a:pPr algn="ctr"/>
                <a:r>
                  <a:rPr lang="zh-CN" altLang="en-US" b="1" dirty="0">
                    <a:solidFill>
                      <a:prstClr val="black"/>
                    </a:solidFill>
                    <a:latin typeface="微软雅黑" panose="020B0503020204020204" pitchFamily="34" charset="-122"/>
                    <a:ea typeface="微软雅黑" panose="020B0503020204020204" pitchFamily="34" charset="-122"/>
                  </a:rPr>
                  <a:t>智能服务平台</a:t>
                </a:r>
              </a:p>
            </p:txBody>
          </p:sp>
          <p:sp>
            <p:nvSpPr>
              <p:cNvPr id="20" name="矩形 19">
                <a:extLst>
                  <a:ext uri="{FF2B5EF4-FFF2-40B4-BE49-F238E27FC236}">
                    <a16:creationId xmlns:a16="http://schemas.microsoft.com/office/drawing/2014/main" id="{1BCA6908-9131-F207-25ED-867C5311E681}"/>
                  </a:ext>
                </a:extLst>
              </p:cNvPr>
              <p:cNvSpPr/>
              <p:nvPr/>
            </p:nvSpPr>
            <p:spPr>
              <a:xfrm>
                <a:off x="5265480" y="4294595"/>
                <a:ext cx="422551" cy="1188000"/>
              </a:xfrm>
              <a:prstGeom prst="rect">
                <a:avLst/>
              </a:prstGeom>
              <a:solidFill>
                <a:schemeClr val="bg1">
                  <a:alpha val="10000"/>
                </a:schemeClr>
              </a:solid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72000" rtlCol="0" anchor="t" anchorCtr="0"/>
              <a:lstStyle/>
              <a:p>
                <a:pPr algn="ctr"/>
                <a:r>
                  <a:rPr lang="zh-CN" altLang="en-US" dirty="0">
                    <a:solidFill>
                      <a:prstClr val="black"/>
                    </a:solidFill>
                    <a:latin typeface="微软雅黑" panose="020B0503020204020204" pitchFamily="34" charset="-122"/>
                    <a:ea typeface="微软雅黑" panose="020B0503020204020204" pitchFamily="34" charset="-122"/>
                  </a:rPr>
                  <a:t>智能优化</a:t>
                </a:r>
              </a:p>
            </p:txBody>
          </p:sp>
          <p:sp>
            <p:nvSpPr>
              <p:cNvPr id="21" name="矩形 20">
                <a:extLst>
                  <a:ext uri="{FF2B5EF4-FFF2-40B4-BE49-F238E27FC236}">
                    <a16:creationId xmlns:a16="http://schemas.microsoft.com/office/drawing/2014/main" id="{89256238-72BB-5B8A-818E-38110926B6A5}"/>
                  </a:ext>
                </a:extLst>
              </p:cNvPr>
              <p:cNvSpPr/>
              <p:nvPr/>
            </p:nvSpPr>
            <p:spPr>
              <a:xfrm>
                <a:off x="1399510" y="5037841"/>
                <a:ext cx="1931631" cy="305685"/>
              </a:xfrm>
              <a:prstGeom prst="rect">
                <a:avLst/>
              </a:prstGeom>
              <a:gradFill>
                <a:gsLst>
                  <a:gs pos="100000">
                    <a:sysClr val="window" lastClr="FFFFFF">
                      <a:alpha val="0"/>
                    </a:sysClr>
                  </a:gs>
                  <a:gs pos="0">
                    <a:sysClr val="window" lastClr="FFFFFF">
                      <a:alpha val="15000"/>
                    </a:sysClr>
                  </a:gs>
                </a:gsLst>
                <a:lin ang="5400000" scaled="0"/>
              </a:gradFill>
              <a:ln w="6350" cap="flat" cmpd="sng" algn="ctr">
                <a:solidFill>
                  <a:schemeClr val="tx1"/>
                </a:solidFill>
                <a:prstDash val="solid"/>
                <a:miter lim="800000"/>
              </a:ln>
              <a:effectLst/>
            </p:spPr>
            <p:txBody>
              <a:bodyPr rtlCol="0" anchor="ctr"/>
              <a:lstStyle/>
              <a:p>
                <a:pPr algn="ctr"/>
                <a:r>
                  <a:rPr lang="zh-CN" altLang="en-US" sz="1600" kern="0" dirty="0">
                    <a:solidFill>
                      <a:prstClr val="black"/>
                    </a:solidFill>
                    <a:latin typeface="微软雅黑" panose="020B0503020204020204" pitchFamily="34" charset="-122"/>
                    <a:ea typeface="微软雅黑" panose="020B0503020204020204" pitchFamily="34" charset="-122"/>
                  </a:rPr>
                  <a:t>监控数据管理</a:t>
                </a:r>
              </a:p>
            </p:txBody>
          </p:sp>
          <p:sp>
            <p:nvSpPr>
              <p:cNvPr id="22" name="矩形 21">
                <a:extLst>
                  <a:ext uri="{FF2B5EF4-FFF2-40B4-BE49-F238E27FC236}">
                    <a16:creationId xmlns:a16="http://schemas.microsoft.com/office/drawing/2014/main" id="{E4E31C8C-0129-6FDB-CBEA-B0723EFD4737}"/>
                  </a:ext>
                </a:extLst>
              </p:cNvPr>
              <p:cNvSpPr/>
              <p:nvPr/>
            </p:nvSpPr>
            <p:spPr>
              <a:xfrm>
                <a:off x="1406971" y="4636893"/>
                <a:ext cx="1916709" cy="305685"/>
              </a:xfrm>
              <a:prstGeom prst="rect">
                <a:avLst/>
              </a:prstGeom>
              <a:gradFill>
                <a:gsLst>
                  <a:gs pos="100000">
                    <a:sysClr val="window" lastClr="FFFFFF">
                      <a:alpha val="0"/>
                    </a:sysClr>
                  </a:gs>
                  <a:gs pos="0">
                    <a:sysClr val="window" lastClr="FFFFFF">
                      <a:alpha val="15000"/>
                    </a:sysClr>
                  </a:gs>
                </a:gsLst>
                <a:lin ang="5400000" scaled="0"/>
              </a:gradFill>
              <a:ln w="6350" cap="flat" cmpd="sng" algn="ctr">
                <a:solidFill>
                  <a:schemeClr val="tx1"/>
                </a:solidFill>
                <a:prstDash val="solid"/>
                <a:miter lim="800000"/>
              </a:ln>
              <a:effectLst/>
            </p:spPr>
            <p:txBody>
              <a:bodyPr rtlCol="0" anchor="ctr"/>
              <a:lstStyle/>
              <a:p>
                <a:pPr algn="ctr"/>
                <a:r>
                  <a:rPr lang="zh-CN" altLang="en-US" sz="1600" kern="0" dirty="0">
                    <a:solidFill>
                      <a:prstClr val="black"/>
                    </a:solidFill>
                    <a:latin typeface="微软雅黑" panose="020B0503020204020204" pitchFamily="34" charset="-122"/>
                    <a:ea typeface="微软雅黑" panose="020B0503020204020204" pitchFamily="34" charset="-122"/>
                  </a:rPr>
                  <a:t>人工智能算法库</a:t>
                </a:r>
              </a:p>
            </p:txBody>
          </p:sp>
          <p:sp>
            <p:nvSpPr>
              <p:cNvPr id="23" name="矩形 22">
                <a:extLst>
                  <a:ext uri="{FF2B5EF4-FFF2-40B4-BE49-F238E27FC236}">
                    <a16:creationId xmlns:a16="http://schemas.microsoft.com/office/drawing/2014/main" id="{83088FFB-997F-B697-5448-D400DEC41303}"/>
                  </a:ext>
                </a:extLst>
              </p:cNvPr>
              <p:cNvSpPr/>
              <p:nvPr/>
            </p:nvSpPr>
            <p:spPr>
              <a:xfrm>
                <a:off x="3741376" y="4646043"/>
                <a:ext cx="364126" cy="720000"/>
              </a:xfrm>
              <a:prstGeom prst="rect">
                <a:avLst/>
              </a:prstGeom>
              <a:gradFill>
                <a:gsLst>
                  <a:gs pos="100000">
                    <a:sysClr val="window" lastClr="FFFFFF">
                      <a:alpha val="0"/>
                    </a:sysClr>
                  </a:gs>
                  <a:gs pos="0">
                    <a:sysClr val="window" lastClr="FFFFFF">
                      <a:alpha val="15000"/>
                    </a:sysClr>
                  </a:gs>
                </a:gsLst>
                <a:lin ang="5400000" scaled="0"/>
              </a:gradFill>
              <a:ln w="6350" cap="flat" cmpd="sng" algn="ctr">
                <a:solidFill>
                  <a:schemeClr val="tx1"/>
                </a:solidFill>
                <a:prstDash val="solid"/>
                <a:miter lim="800000"/>
              </a:ln>
              <a:effectLst/>
            </p:spPr>
            <p:txBody>
              <a:bodyPr rtlCol="0" anchor="ctr"/>
              <a:lstStyle/>
              <a:p>
                <a:pPr algn="ctr"/>
                <a:r>
                  <a:rPr lang="zh-CN" altLang="en-US" sz="1600" kern="0" dirty="0">
                    <a:solidFill>
                      <a:srgbClr val="0000FF"/>
                    </a:solidFill>
                    <a:latin typeface="微软雅黑" panose="020B0503020204020204" pitchFamily="34" charset="-122"/>
                    <a:ea typeface="微软雅黑" panose="020B0503020204020204" pitchFamily="34" charset="-122"/>
                  </a:rPr>
                  <a:t>自监控</a:t>
                </a:r>
              </a:p>
            </p:txBody>
          </p:sp>
          <p:sp>
            <p:nvSpPr>
              <p:cNvPr id="24" name="矩形 23">
                <a:extLst>
                  <a:ext uri="{FF2B5EF4-FFF2-40B4-BE49-F238E27FC236}">
                    <a16:creationId xmlns:a16="http://schemas.microsoft.com/office/drawing/2014/main" id="{536F3B37-2FAD-84B6-2B90-B73D8430E010}"/>
                  </a:ext>
                </a:extLst>
              </p:cNvPr>
              <p:cNvSpPr/>
              <p:nvPr/>
            </p:nvSpPr>
            <p:spPr>
              <a:xfrm>
                <a:off x="4173339" y="4646043"/>
                <a:ext cx="364126" cy="720000"/>
              </a:xfrm>
              <a:prstGeom prst="rect">
                <a:avLst/>
              </a:prstGeom>
              <a:gradFill>
                <a:gsLst>
                  <a:gs pos="100000">
                    <a:sysClr val="window" lastClr="FFFFFF">
                      <a:alpha val="0"/>
                    </a:sysClr>
                  </a:gs>
                  <a:gs pos="0">
                    <a:sysClr val="window" lastClr="FFFFFF">
                      <a:alpha val="15000"/>
                    </a:sysClr>
                  </a:gs>
                </a:gsLst>
                <a:lin ang="5400000" scaled="0"/>
              </a:gradFill>
              <a:ln w="6350" cap="flat" cmpd="sng" algn="ctr">
                <a:solidFill>
                  <a:schemeClr val="tx1"/>
                </a:solidFill>
                <a:prstDash val="solid"/>
                <a:miter lim="800000"/>
              </a:ln>
              <a:effectLst/>
            </p:spPr>
            <p:txBody>
              <a:bodyPr rtlCol="0" anchor="ctr"/>
              <a:lstStyle/>
              <a:p>
                <a:pPr algn="ctr"/>
                <a:r>
                  <a:rPr lang="zh-CN" altLang="en-US" sz="1600" kern="0" dirty="0">
                    <a:solidFill>
                      <a:srgbClr val="0000FF"/>
                    </a:solidFill>
                    <a:latin typeface="微软雅黑" panose="020B0503020204020204" pitchFamily="34" charset="-122"/>
                    <a:ea typeface="微软雅黑" panose="020B0503020204020204" pitchFamily="34" charset="-122"/>
                  </a:rPr>
                  <a:t>自诊断</a:t>
                </a:r>
              </a:p>
            </p:txBody>
          </p:sp>
          <p:sp>
            <p:nvSpPr>
              <p:cNvPr id="25" name="矩形 24">
                <a:extLst>
                  <a:ext uri="{FF2B5EF4-FFF2-40B4-BE49-F238E27FC236}">
                    <a16:creationId xmlns:a16="http://schemas.microsoft.com/office/drawing/2014/main" id="{5A459BFD-585F-0B1E-4E4A-1CD38461B29F}"/>
                  </a:ext>
                </a:extLst>
              </p:cNvPr>
              <p:cNvSpPr/>
              <p:nvPr/>
            </p:nvSpPr>
            <p:spPr>
              <a:xfrm>
                <a:off x="4605302" y="4646043"/>
                <a:ext cx="364126" cy="720000"/>
              </a:xfrm>
              <a:prstGeom prst="rect">
                <a:avLst/>
              </a:prstGeom>
              <a:gradFill>
                <a:gsLst>
                  <a:gs pos="100000">
                    <a:sysClr val="window" lastClr="FFFFFF">
                      <a:alpha val="0"/>
                    </a:sysClr>
                  </a:gs>
                  <a:gs pos="0">
                    <a:sysClr val="window" lastClr="FFFFFF">
                      <a:alpha val="15000"/>
                    </a:sysClr>
                  </a:gs>
                </a:gsLst>
                <a:lin ang="5400000" scaled="0"/>
              </a:gradFill>
              <a:ln w="6350" cap="flat" cmpd="sng" algn="ctr">
                <a:solidFill>
                  <a:schemeClr val="tx1"/>
                </a:solidFill>
                <a:prstDash val="solid"/>
                <a:miter lim="800000"/>
              </a:ln>
              <a:effectLst/>
            </p:spPr>
            <p:txBody>
              <a:bodyPr rtlCol="0" anchor="ctr"/>
              <a:lstStyle/>
              <a:p>
                <a:pPr algn="ctr"/>
                <a:r>
                  <a:rPr lang="zh-CN" altLang="en-US" sz="1600" kern="0" dirty="0">
                    <a:solidFill>
                      <a:srgbClr val="0000FF"/>
                    </a:solidFill>
                    <a:latin typeface="微软雅黑" panose="020B0503020204020204" pitchFamily="34" charset="-122"/>
                    <a:ea typeface="微软雅黑" panose="020B0503020204020204" pitchFamily="34" charset="-122"/>
                  </a:rPr>
                  <a:t>自优化</a:t>
                </a:r>
              </a:p>
            </p:txBody>
          </p:sp>
          <p:sp>
            <p:nvSpPr>
              <p:cNvPr id="39" name="文本框 38">
                <a:extLst>
                  <a:ext uri="{FF2B5EF4-FFF2-40B4-BE49-F238E27FC236}">
                    <a16:creationId xmlns:a16="http://schemas.microsoft.com/office/drawing/2014/main" id="{43D199BE-669E-725F-523E-2CD52AD2805B}"/>
                  </a:ext>
                </a:extLst>
              </p:cNvPr>
              <p:cNvSpPr txBox="1"/>
              <p:nvPr/>
            </p:nvSpPr>
            <p:spPr>
              <a:xfrm>
                <a:off x="2307648" y="3725113"/>
                <a:ext cx="2448272" cy="400110"/>
              </a:xfrm>
              <a:prstGeom prst="rect">
                <a:avLst/>
              </a:prstGeom>
              <a:noFill/>
            </p:spPr>
            <p:txBody>
              <a:bodyPr wrap="square" rtlCol="0">
                <a:spAutoFit/>
              </a:bodyPr>
              <a:lstStyle/>
              <a:p>
                <a:pPr algn="ctr"/>
                <a:r>
                  <a:rPr lang="zh-CN" altLang="en-US" sz="2000" b="1" dirty="0">
                    <a:solidFill>
                      <a:prstClr val="black"/>
                    </a:solidFill>
                    <a:latin typeface="微软雅黑" panose="020B0503020204020204" pitchFamily="34" charset="-122"/>
                    <a:ea typeface="微软雅黑" panose="020B0503020204020204" pitchFamily="34" charset="-122"/>
                  </a:rPr>
                  <a:t>智能运维平台</a:t>
                </a:r>
              </a:p>
            </p:txBody>
          </p:sp>
          <p:sp>
            <p:nvSpPr>
              <p:cNvPr id="43" name="椭圆 42">
                <a:extLst>
                  <a:ext uri="{FF2B5EF4-FFF2-40B4-BE49-F238E27FC236}">
                    <a16:creationId xmlns:a16="http://schemas.microsoft.com/office/drawing/2014/main" id="{A7584B94-7BDB-5149-CEFD-5C84C834CE49}"/>
                  </a:ext>
                </a:extLst>
              </p:cNvPr>
              <p:cNvSpPr/>
              <p:nvPr/>
            </p:nvSpPr>
            <p:spPr>
              <a:xfrm>
                <a:off x="3411699" y="4223847"/>
                <a:ext cx="364126" cy="331707"/>
              </a:xfrm>
              <a:prstGeom prst="ellipse">
                <a:avLst/>
              </a:prstGeom>
              <a:solidFill>
                <a:srgbClr val="7030A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prstClr val="white"/>
                    </a:solidFill>
                    <a:latin typeface="微软雅黑" panose="020B0503020204020204" pitchFamily="34" charset="-122"/>
                    <a:ea typeface="微软雅黑" panose="020B0503020204020204" pitchFamily="34" charset="-122"/>
                  </a:rPr>
                  <a:t>3</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grpSp>
      </p:grpSp>
      <p:grpSp>
        <p:nvGrpSpPr>
          <p:cNvPr id="67" name="组合 66">
            <a:extLst>
              <a:ext uri="{FF2B5EF4-FFF2-40B4-BE49-F238E27FC236}">
                <a16:creationId xmlns:a16="http://schemas.microsoft.com/office/drawing/2014/main" id="{357B39C3-87D8-CE5E-E70D-B352F76F1CD5}"/>
              </a:ext>
            </a:extLst>
          </p:cNvPr>
          <p:cNvGrpSpPr/>
          <p:nvPr/>
        </p:nvGrpSpPr>
        <p:grpSpPr>
          <a:xfrm>
            <a:off x="7093951" y="1270881"/>
            <a:ext cx="4216288" cy="2146973"/>
            <a:chOff x="5187533" y="2176197"/>
            <a:chExt cx="3792815" cy="1843405"/>
          </a:xfrm>
        </p:grpSpPr>
        <p:sp>
          <p:nvSpPr>
            <p:cNvPr id="68" name="矩形 67">
              <a:extLst>
                <a:ext uri="{FF2B5EF4-FFF2-40B4-BE49-F238E27FC236}">
                  <a16:creationId xmlns:a16="http://schemas.microsoft.com/office/drawing/2014/main" id="{88441830-1D12-1062-6F5C-3EDA62F5CFF9}"/>
                </a:ext>
              </a:extLst>
            </p:cNvPr>
            <p:cNvSpPr/>
            <p:nvPr/>
          </p:nvSpPr>
          <p:spPr>
            <a:xfrm>
              <a:off x="5187533" y="3835072"/>
              <a:ext cx="1798210" cy="18453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en-US" altLang="zh-CN" sz="1200" b="1" i="0" u="none" strike="noStrike" kern="1200" spc="0" baseline="0" dirty="0" smtClean="0">
                  <a:solidFill>
                    <a:prstClr val="black"/>
                  </a:solidFill>
                  <a:latin typeface="微软雅黑" panose="020B0503020204020204" pitchFamily="34" charset="-122"/>
                  <a:ea typeface="微软雅黑" panose="020B0503020204020204" pitchFamily="34" charset="-122"/>
                  <a:cs typeface="+mn-cs"/>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逻辑回归算法训练场景</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69" name="成组">
              <a:extLst>
                <a:ext uri="{FF2B5EF4-FFF2-40B4-BE49-F238E27FC236}">
                  <a16:creationId xmlns:a16="http://schemas.microsoft.com/office/drawing/2014/main" id="{59C082A6-E0FF-4877-3561-41C4E6B79B82}"/>
                </a:ext>
              </a:extLst>
            </p:cNvPr>
            <p:cNvGrpSpPr/>
            <p:nvPr/>
          </p:nvGrpSpPr>
          <p:grpSpPr>
            <a:xfrm>
              <a:off x="5248115" y="2427247"/>
              <a:ext cx="1756189" cy="1366763"/>
              <a:chOff x="187749" y="688840"/>
              <a:chExt cx="3747837" cy="4441305"/>
            </a:xfrm>
          </p:grpSpPr>
          <p:sp>
            <p:nvSpPr>
              <p:cNvPr id="83" name="矩形">
                <a:extLst>
                  <a:ext uri="{FF2B5EF4-FFF2-40B4-BE49-F238E27FC236}">
                    <a16:creationId xmlns:a16="http://schemas.microsoft.com/office/drawing/2014/main" id="{88E798BD-7971-BB9A-05C7-32973C3B20C4}"/>
                  </a:ext>
                </a:extLst>
              </p:cNvPr>
              <p:cNvSpPr/>
              <p:nvPr/>
            </p:nvSpPr>
            <p:spPr>
              <a:xfrm flipH="1">
                <a:off x="2422253" y="3857116"/>
                <a:ext cx="808459" cy="361702"/>
              </a:xfrm>
              <a:prstGeom prst="rect">
                <a:avLst/>
              </a:prstGeom>
              <a:solidFill>
                <a:srgbClr val="5B9BD5">
                  <a:lumMod val="75000"/>
                </a:srgbClr>
              </a:solidFill>
              <a:ln w="12700" cap="flat">
                <a:noFill/>
                <a:miter lim="400000"/>
              </a:ln>
              <a:effectLst/>
            </p:spPr>
            <p:txBody>
              <a:bodyPr wrap="square" lIns="62700" tIns="62700" rIns="62700" bIns="62700" numCol="1" anchor="ctr">
                <a:noAutofit/>
              </a:bodyPr>
              <a:lstStyle/>
              <a:p>
                <a:pPr marL="0" marR="0" lvl="0" indent="0" defTabSz="1018881" eaLnBrk="1" fontAlgn="auto" latinLnBrk="0" hangingPunct="1">
                  <a:lnSpc>
                    <a:spcPct val="100000"/>
                  </a:lnSpc>
                  <a:spcBef>
                    <a:spcPts val="0"/>
                  </a:spcBef>
                  <a:spcAft>
                    <a:spcPts val="0"/>
                  </a:spcAft>
                  <a:buClrTx/>
                  <a:buSzTx/>
                  <a:buFontTx/>
                  <a:buNone/>
                  <a:tabLst/>
                  <a:defRPr sz="3800" b="1">
                    <a:solidFill>
                      <a:srgbClr val="000000"/>
                    </a:solidFill>
                  </a:defRPr>
                </a:pPr>
                <a:endParaRPr kumimoji="0" sz="3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4" name="矩形">
                <a:extLst>
                  <a:ext uri="{FF2B5EF4-FFF2-40B4-BE49-F238E27FC236}">
                    <a16:creationId xmlns:a16="http://schemas.microsoft.com/office/drawing/2014/main" id="{FB35B5FB-B951-AA57-1807-6FA520257BC6}"/>
                  </a:ext>
                </a:extLst>
              </p:cNvPr>
              <p:cNvSpPr/>
              <p:nvPr/>
            </p:nvSpPr>
            <p:spPr>
              <a:xfrm flipH="1">
                <a:off x="852739" y="1679497"/>
                <a:ext cx="767010" cy="2539187"/>
              </a:xfrm>
              <a:prstGeom prst="rect">
                <a:avLst/>
              </a:prstGeom>
              <a:solidFill>
                <a:srgbClr val="5B9BD5">
                  <a:lumMod val="40000"/>
                  <a:lumOff val="60000"/>
                </a:srgbClr>
              </a:solidFill>
              <a:ln w="12700" cap="flat">
                <a:noFill/>
                <a:miter lim="400000"/>
              </a:ln>
              <a:effectLst/>
            </p:spPr>
            <p:txBody>
              <a:bodyPr wrap="square" lIns="62700" tIns="62700" rIns="62700" bIns="62700" numCol="1" anchor="ctr">
                <a:noAutofit/>
              </a:bodyPr>
              <a:lstStyle/>
              <a:p>
                <a:pPr marL="0" marR="0" lvl="0" indent="0" defTabSz="1018881" eaLnBrk="1" fontAlgn="auto" latinLnBrk="0" hangingPunct="1">
                  <a:lnSpc>
                    <a:spcPct val="100000"/>
                  </a:lnSpc>
                  <a:spcBef>
                    <a:spcPts val="0"/>
                  </a:spcBef>
                  <a:spcAft>
                    <a:spcPts val="0"/>
                  </a:spcAft>
                  <a:buClrTx/>
                  <a:buSzTx/>
                  <a:buFontTx/>
                  <a:buNone/>
                  <a:tabLst/>
                  <a:defRPr sz="3800" b="1">
                    <a:gradFill flip="none" rotWithShape="1">
                      <a:gsLst>
                        <a:gs pos="0">
                          <a:srgbClr val="4F81BD">
                            <a:lumOff val="13543"/>
                          </a:srgbClr>
                        </a:gs>
                        <a:gs pos="100000">
                          <a:srgbClr val="4F81BD">
                            <a:hueOff val="117695"/>
                            <a:lumOff val="-11358"/>
                          </a:srgbClr>
                        </a:gs>
                      </a:gsLst>
                      <a:lin ang="5400000" scaled="0"/>
                    </a:gradFill>
                  </a:defRPr>
                </a:pPr>
                <a:endParaRPr kumimoji="0" sz="3800" b="1" i="0" u="none" strike="noStrike" kern="0" cap="none" spc="0" normalizeH="0" baseline="0" noProof="0" dirty="0">
                  <a:ln>
                    <a:noFill/>
                  </a:ln>
                  <a:gradFill flip="none" rotWithShape="1">
                    <a:gsLst>
                      <a:gs pos="0">
                        <a:srgbClr val="4F81BD">
                          <a:lumOff val="13543"/>
                        </a:srgbClr>
                      </a:gs>
                      <a:gs pos="100000">
                        <a:srgbClr val="4F81BD">
                          <a:hueOff val="117695"/>
                          <a:lumOff val="-11358"/>
                        </a:srgbClr>
                      </a:gs>
                    </a:gsLst>
                    <a:lin ang="5400000" scaled="0"/>
                  </a:gradFill>
                  <a:effectLst/>
                  <a:uLnTx/>
                  <a:uFillTx/>
                  <a:latin typeface="微软雅黑" panose="020B0503020204020204" pitchFamily="34" charset="-122"/>
                  <a:ea typeface="微软雅黑" panose="020B0503020204020204" pitchFamily="34" charset="-122"/>
                </a:endParaRPr>
              </a:p>
            </p:txBody>
          </p:sp>
          <p:sp>
            <p:nvSpPr>
              <p:cNvPr id="85" name="直接连接符 40">
                <a:extLst>
                  <a:ext uri="{FF2B5EF4-FFF2-40B4-BE49-F238E27FC236}">
                    <a16:creationId xmlns:a16="http://schemas.microsoft.com/office/drawing/2014/main" id="{A2E4FEAE-3F58-CC9E-D2BA-87728E6A2286}"/>
                  </a:ext>
                </a:extLst>
              </p:cNvPr>
              <p:cNvSpPr/>
              <p:nvPr/>
            </p:nvSpPr>
            <p:spPr>
              <a:xfrm>
                <a:off x="187749" y="4218687"/>
                <a:ext cx="3747837" cy="26718"/>
              </a:xfrm>
              <a:prstGeom prst="line">
                <a:avLst/>
              </a:prstGeom>
              <a:noFill/>
              <a:ln w="25400" cap="flat">
                <a:solidFill>
                  <a:srgbClr val="888888"/>
                </a:solidFill>
                <a:prstDash val="solid"/>
                <a:round/>
              </a:ln>
              <a:effectLst/>
            </p:spPr>
            <p:txBody>
              <a:bodyPr wrap="square" lIns="214706" tIns="214706" rIns="214706" bIns="214706" numCol="1" anchor="t">
                <a:noAutofit/>
              </a:bodyPr>
              <a:lstStyle/>
              <a:p>
                <a:pPr marL="0" marR="0" lvl="0" indent="0" defTabSz="3255115" eaLnBrk="1" fontAlgn="auto" latinLnBrk="0" hangingPunct="1">
                  <a:lnSpc>
                    <a:spcPct val="100000"/>
                  </a:lnSpc>
                  <a:spcBef>
                    <a:spcPts val="0"/>
                  </a:spcBef>
                  <a:spcAft>
                    <a:spcPts val="0"/>
                  </a:spcAft>
                  <a:buClrTx/>
                  <a:buSzTx/>
                  <a:buFontTx/>
                  <a:buNone/>
                  <a:tabLst/>
                  <a:defRPr sz="6000">
                    <a:solidFill>
                      <a:srgbClr val="1D1D1A"/>
                    </a:solidFill>
                  </a:defRPr>
                </a:pPr>
                <a:endParaRPr kumimoji="0" sz="6000" b="0" i="0" u="none" strike="noStrike" kern="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86" name="厂商1">
                <a:extLst>
                  <a:ext uri="{FF2B5EF4-FFF2-40B4-BE49-F238E27FC236}">
                    <a16:creationId xmlns:a16="http://schemas.microsoft.com/office/drawing/2014/main" id="{05819104-7E6A-9506-15B9-702BACF6C47B}"/>
                  </a:ext>
                </a:extLst>
              </p:cNvPr>
              <p:cNvSpPr txBox="1"/>
              <p:nvPr/>
            </p:nvSpPr>
            <p:spPr>
              <a:xfrm>
                <a:off x="187749" y="4335138"/>
                <a:ext cx="1615578" cy="7826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2700" tIns="62700" rIns="62700" bIns="62700" numCol="1" anchor="ctr">
                <a:spAutoFit/>
              </a:bodyPr>
              <a:lstStyle/>
              <a:p>
                <a:pPr marL="0" marR="0" lvl="0" indent="0" defTabSz="1219444" eaLnBrk="1" fontAlgn="auto" latinLnBrk="0" hangingPunct="1">
                  <a:lnSpc>
                    <a:spcPct val="100000"/>
                  </a:lnSpc>
                  <a:spcBef>
                    <a:spcPts val="0"/>
                  </a:spcBef>
                  <a:spcAft>
                    <a:spcPts val="0"/>
                  </a:spcAft>
                  <a:buClrTx/>
                  <a:buSzTx/>
                  <a:buFontTx/>
                  <a:buNone/>
                  <a:tabLst/>
                  <a:defRPr>
                    <a:latin typeface="FZLanTingHeiS-R-GB"/>
                    <a:ea typeface="FZLanTingHeiS-R-GB"/>
                    <a:cs typeface="FZLanTingHeiS-R-GB"/>
                    <a:sym typeface="FZLanTingHeiS-R-GB"/>
                  </a:defRPr>
                </a:pPr>
                <a:r>
                  <a:rPr kumimoji="0" lang="en-US" altLang="zh-CN"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FZLanTingHeiS-R-GB"/>
                    <a:sym typeface="FZLanTingHeiS-R-GB"/>
                  </a:rPr>
                  <a:t>PostgreSQL</a:t>
                </a:r>
                <a:endParaRPr kumimoji="0"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FZLanTingHeiS-R-GB"/>
                  <a:sym typeface="Huawei Sans"/>
                </a:endParaRPr>
              </a:p>
            </p:txBody>
          </p:sp>
          <p:sp>
            <p:nvSpPr>
              <p:cNvPr id="87" name="GaussDB">
                <a:extLst>
                  <a:ext uri="{FF2B5EF4-FFF2-40B4-BE49-F238E27FC236}">
                    <a16:creationId xmlns:a16="http://schemas.microsoft.com/office/drawing/2014/main" id="{9AA9CC00-36C6-F8BF-77EB-264EBFB16F8A}"/>
                  </a:ext>
                </a:extLst>
              </p:cNvPr>
              <p:cNvSpPr txBox="1"/>
              <p:nvPr/>
            </p:nvSpPr>
            <p:spPr>
              <a:xfrm>
                <a:off x="2137295" y="4347500"/>
                <a:ext cx="1280149" cy="7826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2700" tIns="62700" rIns="62700" bIns="62700" numCol="1" anchor="ctr">
                <a:spAutoFit/>
              </a:bodyPr>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GaussDB</a:t>
                </a:r>
                <a:endParaRPr kumimoji="0"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8" name="1087秒">
                <a:extLst>
                  <a:ext uri="{FF2B5EF4-FFF2-40B4-BE49-F238E27FC236}">
                    <a16:creationId xmlns:a16="http://schemas.microsoft.com/office/drawing/2014/main" id="{F11B2BB6-C97D-FBA3-7FE6-C7A5143343A2}"/>
                  </a:ext>
                </a:extLst>
              </p:cNvPr>
              <p:cNvSpPr txBox="1"/>
              <p:nvPr/>
            </p:nvSpPr>
            <p:spPr>
              <a:xfrm>
                <a:off x="2395574" y="2951152"/>
                <a:ext cx="664683" cy="8041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2700" tIns="62700" rIns="62700" bIns="62700" numCol="1" anchor="ctr">
                <a:spAutoFit/>
              </a:bodyPr>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35s</a:t>
                </a:r>
                <a:endParaRPr kumimoji="0"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FZLanTingHeiS-R-GB"/>
                  <a:sym typeface="FZLanTingHeiS-R-GB"/>
                </a:endParaRPr>
              </a:p>
            </p:txBody>
          </p:sp>
          <p:sp>
            <p:nvSpPr>
              <p:cNvPr id="89" name="197秒">
                <a:extLst>
                  <a:ext uri="{FF2B5EF4-FFF2-40B4-BE49-F238E27FC236}">
                    <a16:creationId xmlns:a16="http://schemas.microsoft.com/office/drawing/2014/main" id="{6E384551-1C59-D9F5-8AD4-9A685FF74F2B}"/>
                  </a:ext>
                </a:extLst>
              </p:cNvPr>
              <p:cNvSpPr txBox="1"/>
              <p:nvPr/>
            </p:nvSpPr>
            <p:spPr>
              <a:xfrm>
                <a:off x="824112" y="688840"/>
                <a:ext cx="849322" cy="8255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2700" tIns="62700" rIns="62700" bIns="62700" numCol="1" anchor="ctr">
                <a:spAutoFit/>
              </a:bodyPr>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492</a:t>
                </a:r>
                <a:r>
                  <a:rPr kumimoji="0"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s</a:t>
                </a:r>
                <a:endParaRPr kumimoji="0"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FZLanTingHeiS-R-GB"/>
                  <a:sym typeface="FZLanTingHeiS-R-GB"/>
                </a:endParaRPr>
              </a:p>
            </p:txBody>
          </p:sp>
        </p:grpSp>
        <p:sp>
          <p:nvSpPr>
            <p:cNvPr id="70" name="文本框 69">
              <a:extLst>
                <a:ext uri="{FF2B5EF4-FFF2-40B4-BE49-F238E27FC236}">
                  <a16:creationId xmlns:a16="http://schemas.microsoft.com/office/drawing/2014/main" id="{F5B85157-80FC-7C9B-FB57-FECD927D8AED}"/>
                </a:ext>
              </a:extLst>
            </p:cNvPr>
            <p:cNvSpPr txBox="1"/>
            <p:nvPr/>
          </p:nvSpPr>
          <p:spPr>
            <a:xfrm>
              <a:off x="6254536" y="2434596"/>
              <a:ext cx="736848" cy="264259"/>
            </a:xfrm>
            <a:prstGeom prst="rect">
              <a:avLst/>
            </a:prstGeom>
            <a:noFill/>
          </p:spPr>
          <p:txBody>
            <a:bodyPr wrap="square" rtlCol="0">
              <a:spAutoFit/>
            </a:bodyPr>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~13</a:t>
              </a:r>
              <a:r>
                <a:rPr kumimoji="0" lang="zh-CN" altLang="en-US" sz="1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倍</a:t>
              </a:r>
              <a:endParaRPr kumimoji="0" lang="en-US" altLang="zh-CN" sz="1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a16="http://schemas.microsoft.com/office/drawing/2014/main" id="{9124815C-988F-4740-D708-F127703241E4}"/>
                </a:ext>
              </a:extLst>
            </p:cNvPr>
            <p:cNvSpPr/>
            <p:nvPr/>
          </p:nvSpPr>
          <p:spPr>
            <a:xfrm>
              <a:off x="6921048" y="3831268"/>
              <a:ext cx="1798210" cy="18453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lang="en-US" altLang="zh-CN" sz="1200" b="1" i="0" u="none" strike="noStrike" kern="1200" spc="0" baseline="0" dirty="0" smtClean="0">
                  <a:solidFill>
                    <a:prstClr val="black"/>
                  </a:solidFill>
                  <a:latin typeface="微软雅黑" panose="020B0503020204020204" pitchFamily="34" charset="-122"/>
                  <a:ea typeface="微软雅黑" panose="020B0503020204020204" pitchFamily="34" charset="-122"/>
                  <a:cs typeface="+mn-cs"/>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降维算法训练场景</a:t>
              </a:r>
              <a:endPar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72" name="成组">
              <a:extLst>
                <a:ext uri="{FF2B5EF4-FFF2-40B4-BE49-F238E27FC236}">
                  <a16:creationId xmlns:a16="http://schemas.microsoft.com/office/drawing/2014/main" id="{CD238246-CA2A-DC96-F348-FD28FFA73DEF}"/>
                </a:ext>
              </a:extLst>
            </p:cNvPr>
            <p:cNvGrpSpPr/>
            <p:nvPr/>
          </p:nvGrpSpPr>
          <p:grpSpPr>
            <a:xfrm>
              <a:off x="7043322" y="2176197"/>
              <a:ext cx="1756189" cy="1614009"/>
              <a:chOff x="187749" y="-114587"/>
              <a:chExt cx="3747837" cy="5244732"/>
            </a:xfrm>
          </p:grpSpPr>
          <p:sp>
            <p:nvSpPr>
              <p:cNvPr id="76" name="矩形">
                <a:extLst>
                  <a:ext uri="{FF2B5EF4-FFF2-40B4-BE49-F238E27FC236}">
                    <a16:creationId xmlns:a16="http://schemas.microsoft.com/office/drawing/2014/main" id="{183F5B93-1CF5-6417-E1E7-150826AD5EF2}"/>
                  </a:ext>
                </a:extLst>
              </p:cNvPr>
              <p:cNvSpPr/>
              <p:nvPr/>
            </p:nvSpPr>
            <p:spPr>
              <a:xfrm flipH="1">
                <a:off x="2422253" y="3770608"/>
                <a:ext cx="808460" cy="481557"/>
              </a:xfrm>
              <a:prstGeom prst="rect">
                <a:avLst/>
              </a:prstGeom>
              <a:solidFill>
                <a:srgbClr val="5B9BD5">
                  <a:lumMod val="75000"/>
                </a:srgbClr>
              </a:solidFill>
              <a:ln w="12700" cap="flat">
                <a:noFill/>
                <a:miter lim="400000"/>
              </a:ln>
              <a:effectLst/>
            </p:spPr>
            <p:txBody>
              <a:bodyPr wrap="square" lIns="62700" tIns="62700" rIns="62700" bIns="62700" numCol="1" anchor="ctr">
                <a:noAutofit/>
              </a:bodyPr>
              <a:lstStyle/>
              <a:p>
                <a:pPr marL="0" marR="0" lvl="0" indent="0" defTabSz="1018881" eaLnBrk="1" fontAlgn="auto" latinLnBrk="0" hangingPunct="1">
                  <a:lnSpc>
                    <a:spcPct val="100000"/>
                  </a:lnSpc>
                  <a:spcBef>
                    <a:spcPts val="0"/>
                  </a:spcBef>
                  <a:spcAft>
                    <a:spcPts val="0"/>
                  </a:spcAft>
                  <a:buClrTx/>
                  <a:buSzTx/>
                  <a:buFontTx/>
                  <a:buNone/>
                  <a:tabLst/>
                  <a:defRPr sz="3800" b="1">
                    <a:solidFill>
                      <a:srgbClr val="000000"/>
                    </a:solidFill>
                  </a:defRPr>
                </a:pPr>
                <a:endParaRPr kumimoji="0" sz="3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7" name="矩形">
                <a:extLst>
                  <a:ext uri="{FF2B5EF4-FFF2-40B4-BE49-F238E27FC236}">
                    <a16:creationId xmlns:a16="http://schemas.microsoft.com/office/drawing/2014/main" id="{26551A76-3751-49F9-C088-657771D42606}"/>
                  </a:ext>
                </a:extLst>
              </p:cNvPr>
              <p:cNvSpPr/>
              <p:nvPr/>
            </p:nvSpPr>
            <p:spPr>
              <a:xfrm flipH="1">
                <a:off x="852737" y="633221"/>
                <a:ext cx="767010" cy="3618810"/>
              </a:xfrm>
              <a:prstGeom prst="rect">
                <a:avLst/>
              </a:prstGeom>
              <a:solidFill>
                <a:srgbClr val="5B9BD5">
                  <a:lumMod val="40000"/>
                  <a:lumOff val="60000"/>
                </a:srgbClr>
              </a:solidFill>
              <a:ln w="12700" cap="flat">
                <a:noFill/>
                <a:miter lim="400000"/>
              </a:ln>
              <a:effectLst/>
            </p:spPr>
            <p:txBody>
              <a:bodyPr wrap="square" lIns="62700" tIns="62700" rIns="62700" bIns="62700" numCol="1" anchor="ctr">
                <a:noAutofit/>
              </a:bodyPr>
              <a:lstStyle/>
              <a:p>
                <a:pPr marL="0" marR="0" lvl="0" indent="0" defTabSz="1018881" eaLnBrk="1" fontAlgn="auto" latinLnBrk="0" hangingPunct="1">
                  <a:lnSpc>
                    <a:spcPct val="100000"/>
                  </a:lnSpc>
                  <a:spcBef>
                    <a:spcPts val="0"/>
                  </a:spcBef>
                  <a:spcAft>
                    <a:spcPts val="0"/>
                  </a:spcAft>
                  <a:buClrTx/>
                  <a:buSzTx/>
                  <a:buFontTx/>
                  <a:buNone/>
                  <a:tabLst/>
                  <a:defRPr sz="3800" b="1">
                    <a:gradFill flip="none" rotWithShape="1">
                      <a:gsLst>
                        <a:gs pos="0">
                          <a:srgbClr val="4F81BD">
                            <a:lumOff val="13543"/>
                          </a:srgbClr>
                        </a:gs>
                        <a:gs pos="100000">
                          <a:srgbClr val="4F81BD">
                            <a:hueOff val="117695"/>
                            <a:lumOff val="-11358"/>
                          </a:srgbClr>
                        </a:gs>
                      </a:gsLst>
                      <a:lin ang="5400000" scaled="0"/>
                    </a:gradFill>
                  </a:defRPr>
                </a:pPr>
                <a:endParaRPr kumimoji="0" sz="3800" b="1" i="0" u="none" strike="noStrike" kern="0" cap="none" spc="0" normalizeH="0" baseline="0" noProof="0" dirty="0">
                  <a:ln>
                    <a:noFill/>
                  </a:ln>
                  <a:gradFill flip="none" rotWithShape="1">
                    <a:gsLst>
                      <a:gs pos="0">
                        <a:srgbClr val="4F81BD">
                          <a:lumOff val="13543"/>
                        </a:srgbClr>
                      </a:gs>
                      <a:gs pos="100000">
                        <a:srgbClr val="4F81BD">
                          <a:hueOff val="117695"/>
                          <a:lumOff val="-11358"/>
                        </a:srgbClr>
                      </a:gs>
                    </a:gsLst>
                    <a:lin ang="5400000" scaled="0"/>
                  </a:gradFill>
                  <a:effectLst/>
                  <a:uLnTx/>
                  <a:uFillTx/>
                  <a:latin typeface="微软雅黑" panose="020B0503020204020204" pitchFamily="34" charset="-122"/>
                  <a:ea typeface="微软雅黑" panose="020B0503020204020204" pitchFamily="34" charset="-122"/>
                </a:endParaRPr>
              </a:p>
            </p:txBody>
          </p:sp>
          <p:sp>
            <p:nvSpPr>
              <p:cNvPr id="78" name="直接连接符 40">
                <a:extLst>
                  <a:ext uri="{FF2B5EF4-FFF2-40B4-BE49-F238E27FC236}">
                    <a16:creationId xmlns:a16="http://schemas.microsoft.com/office/drawing/2014/main" id="{1B767AC1-1E4C-A0E7-2DF2-8628C564A327}"/>
                  </a:ext>
                </a:extLst>
              </p:cNvPr>
              <p:cNvSpPr/>
              <p:nvPr/>
            </p:nvSpPr>
            <p:spPr>
              <a:xfrm>
                <a:off x="187749" y="4252032"/>
                <a:ext cx="3747837" cy="26717"/>
              </a:xfrm>
              <a:prstGeom prst="line">
                <a:avLst/>
              </a:prstGeom>
              <a:noFill/>
              <a:ln w="25400" cap="flat">
                <a:solidFill>
                  <a:srgbClr val="888888"/>
                </a:solidFill>
                <a:prstDash val="solid"/>
                <a:round/>
              </a:ln>
              <a:effectLst/>
            </p:spPr>
            <p:txBody>
              <a:bodyPr wrap="square" lIns="214706" tIns="214706" rIns="214706" bIns="214706" numCol="1" anchor="t">
                <a:noAutofit/>
              </a:bodyPr>
              <a:lstStyle/>
              <a:p>
                <a:pPr marL="0" marR="0" lvl="0" indent="0" defTabSz="3255115" eaLnBrk="1" fontAlgn="auto" latinLnBrk="0" hangingPunct="1">
                  <a:lnSpc>
                    <a:spcPct val="100000"/>
                  </a:lnSpc>
                  <a:spcBef>
                    <a:spcPts val="0"/>
                  </a:spcBef>
                  <a:spcAft>
                    <a:spcPts val="0"/>
                  </a:spcAft>
                  <a:buClrTx/>
                  <a:buSzTx/>
                  <a:buFontTx/>
                  <a:buNone/>
                  <a:tabLst/>
                  <a:defRPr sz="6000">
                    <a:solidFill>
                      <a:srgbClr val="1D1D1A"/>
                    </a:solidFill>
                  </a:defRPr>
                </a:pPr>
                <a:endParaRPr kumimoji="0" sz="6000" b="0" i="0" u="none" strike="noStrike" kern="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79" name="厂商1">
                <a:extLst>
                  <a:ext uri="{FF2B5EF4-FFF2-40B4-BE49-F238E27FC236}">
                    <a16:creationId xmlns:a16="http://schemas.microsoft.com/office/drawing/2014/main" id="{4C371C1B-E97E-84AD-A5EE-691D21BB8B69}"/>
                  </a:ext>
                </a:extLst>
              </p:cNvPr>
              <p:cNvSpPr txBox="1"/>
              <p:nvPr/>
            </p:nvSpPr>
            <p:spPr>
              <a:xfrm>
                <a:off x="187749" y="4335138"/>
                <a:ext cx="1615578" cy="7826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2700" tIns="62700" rIns="62700" bIns="62700" numCol="1" anchor="ctr">
                <a:spAutoFit/>
              </a:bodyPr>
              <a:lstStyle/>
              <a:p>
                <a:pPr marL="0" marR="0" lvl="0" indent="0" defTabSz="1219444" eaLnBrk="1" fontAlgn="auto" latinLnBrk="0" hangingPunct="1">
                  <a:lnSpc>
                    <a:spcPct val="100000"/>
                  </a:lnSpc>
                  <a:spcBef>
                    <a:spcPts val="0"/>
                  </a:spcBef>
                  <a:spcAft>
                    <a:spcPts val="0"/>
                  </a:spcAft>
                  <a:buClrTx/>
                  <a:buSzTx/>
                  <a:buFontTx/>
                  <a:buNone/>
                  <a:tabLst/>
                  <a:defRPr>
                    <a:latin typeface="FZLanTingHeiS-R-GB"/>
                    <a:ea typeface="FZLanTingHeiS-R-GB"/>
                    <a:cs typeface="FZLanTingHeiS-R-GB"/>
                    <a:sym typeface="FZLanTingHeiS-R-GB"/>
                  </a:defRPr>
                </a:pPr>
                <a:r>
                  <a:rPr kumimoji="0" lang="en-US" altLang="zh-CN"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FZLanTingHeiS-R-GB"/>
                    <a:sym typeface="FZLanTingHeiS-R-GB"/>
                  </a:rPr>
                  <a:t>PostgreSQL</a:t>
                </a:r>
                <a:endParaRPr kumimoji="0"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FZLanTingHeiS-R-GB"/>
                  <a:sym typeface="Huawei Sans"/>
                </a:endParaRPr>
              </a:p>
            </p:txBody>
          </p:sp>
          <p:sp>
            <p:nvSpPr>
              <p:cNvPr id="80" name="GaussDB">
                <a:extLst>
                  <a:ext uri="{FF2B5EF4-FFF2-40B4-BE49-F238E27FC236}">
                    <a16:creationId xmlns:a16="http://schemas.microsoft.com/office/drawing/2014/main" id="{9BA8FCCD-E3D6-1CDA-7EC4-D0417DC40E70}"/>
                  </a:ext>
                </a:extLst>
              </p:cNvPr>
              <p:cNvSpPr txBox="1"/>
              <p:nvPr/>
            </p:nvSpPr>
            <p:spPr>
              <a:xfrm>
                <a:off x="2137295" y="4347500"/>
                <a:ext cx="1280149" cy="7826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2700" tIns="62700" rIns="62700" bIns="62700" numCol="1" anchor="ctr">
                <a:spAutoFit/>
              </a:bodyPr>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GaussDB</a:t>
                </a:r>
                <a:endParaRPr kumimoji="0"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1" name="1087秒">
                <a:extLst>
                  <a:ext uri="{FF2B5EF4-FFF2-40B4-BE49-F238E27FC236}">
                    <a16:creationId xmlns:a16="http://schemas.microsoft.com/office/drawing/2014/main" id="{E4F80988-63B5-E206-D64C-2F7BF8F11F0B}"/>
                  </a:ext>
                </a:extLst>
              </p:cNvPr>
              <p:cNvSpPr txBox="1"/>
              <p:nvPr/>
            </p:nvSpPr>
            <p:spPr>
              <a:xfrm>
                <a:off x="2395574" y="2951152"/>
                <a:ext cx="664683" cy="8041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2700" tIns="62700" rIns="62700" bIns="62700" numCol="1" anchor="ctr">
                <a:spAutoFit/>
              </a:bodyPr>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46</a:t>
                </a:r>
                <a: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s</a:t>
                </a:r>
                <a:endParaRPr kumimoji="0"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FZLanTingHeiS-R-GB"/>
                  <a:sym typeface="FZLanTingHeiS-R-GB"/>
                </a:endParaRPr>
              </a:p>
            </p:txBody>
          </p:sp>
          <p:sp>
            <p:nvSpPr>
              <p:cNvPr id="82" name="197秒">
                <a:extLst>
                  <a:ext uri="{FF2B5EF4-FFF2-40B4-BE49-F238E27FC236}">
                    <a16:creationId xmlns:a16="http://schemas.microsoft.com/office/drawing/2014/main" id="{6B00FF80-6D78-A03B-2389-13D5B4DD8F5C}"/>
                  </a:ext>
                </a:extLst>
              </p:cNvPr>
              <p:cNvSpPr txBox="1"/>
              <p:nvPr/>
            </p:nvSpPr>
            <p:spPr>
              <a:xfrm>
                <a:off x="714449" y="-114587"/>
                <a:ext cx="1009344" cy="8255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2700" tIns="62700" rIns="62700" bIns="62700" numCol="1" anchor="ctr">
                <a:spAutoFit/>
              </a:bodyPr>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8172s</a:t>
                </a:r>
                <a:endParaRPr kumimoji="0"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FZLanTingHeiS-R-GB"/>
                  <a:sym typeface="FZLanTingHeiS-R-GB"/>
                </a:endParaRPr>
              </a:p>
            </p:txBody>
          </p:sp>
        </p:grpSp>
        <p:sp>
          <p:nvSpPr>
            <p:cNvPr id="73" name="文本框 72">
              <a:extLst>
                <a:ext uri="{FF2B5EF4-FFF2-40B4-BE49-F238E27FC236}">
                  <a16:creationId xmlns:a16="http://schemas.microsoft.com/office/drawing/2014/main" id="{8E3D6BBF-EA8B-610F-68C1-7C8673CD191F}"/>
                </a:ext>
              </a:extLst>
            </p:cNvPr>
            <p:cNvSpPr txBox="1"/>
            <p:nvPr/>
          </p:nvSpPr>
          <p:spPr>
            <a:xfrm>
              <a:off x="7968571" y="2542402"/>
              <a:ext cx="1011777" cy="264259"/>
            </a:xfrm>
            <a:prstGeom prst="rect">
              <a:avLst/>
            </a:prstGeom>
            <a:noFill/>
          </p:spPr>
          <p:txBody>
            <a:bodyPr wrap="square" rtlCol="0">
              <a:spAutoFit/>
            </a:bodyPr>
            <a:lstStyle/>
            <a:p>
              <a:pPr marL="0" marR="0" lvl="0" indent="0" defTabSz="1219444"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~174</a:t>
              </a:r>
              <a:r>
                <a:rPr kumimoji="0" lang="zh-CN" altLang="en-US" sz="1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倍</a:t>
              </a:r>
              <a:endParaRPr kumimoji="0" lang="en-US" altLang="zh-CN" sz="1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74" name="Freeform 6">
              <a:extLst>
                <a:ext uri="{FF2B5EF4-FFF2-40B4-BE49-F238E27FC236}">
                  <a16:creationId xmlns:a16="http://schemas.microsoft.com/office/drawing/2014/main" id="{9B261800-8A45-8C90-C52D-D090F70CAA2D}"/>
                </a:ext>
              </a:extLst>
            </p:cNvPr>
            <p:cNvSpPr/>
            <p:nvPr/>
          </p:nvSpPr>
          <p:spPr>
            <a:xfrm rot="1496544">
              <a:off x="5863407" y="2698451"/>
              <a:ext cx="599393" cy="285593"/>
            </a:xfrm>
            <a:custGeom>
              <a:avLst/>
              <a:gdLst/>
              <a:ahLst/>
              <a:cxnLst>
                <a:cxn ang="0">
                  <a:pos x="wd2" y="hd2"/>
                </a:cxn>
                <a:cxn ang="5400000">
                  <a:pos x="wd2" y="hd2"/>
                </a:cxn>
                <a:cxn ang="10800000">
                  <a:pos x="wd2" y="hd2"/>
                </a:cxn>
                <a:cxn ang="16200000">
                  <a:pos x="wd2" y="hd2"/>
                </a:cxn>
              </a:cxnLst>
              <a:rect l="0" t="0" r="r" b="b"/>
              <a:pathLst>
                <a:path w="21600" h="21600" extrusionOk="0">
                  <a:moveTo>
                    <a:pt x="21600" y="13149"/>
                  </a:moveTo>
                  <a:lnTo>
                    <a:pt x="17634" y="21600"/>
                  </a:lnTo>
                  <a:lnTo>
                    <a:pt x="17979" y="15429"/>
                  </a:lnTo>
                  <a:cubicBezTo>
                    <a:pt x="16483" y="12451"/>
                    <a:pt x="14924" y="10170"/>
                    <a:pt x="13318" y="8627"/>
                  </a:cubicBezTo>
                  <a:cubicBezTo>
                    <a:pt x="8894" y="4375"/>
                    <a:pt x="4222" y="5605"/>
                    <a:pt x="0" y="12133"/>
                  </a:cubicBezTo>
                  <a:cubicBezTo>
                    <a:pt x="4179" y="5606"/>
                    <a:pt x="8729" y="2659"/>
                    <a:pt x="13290" y="3565"/>
                  </a:cubicBezTo>
                  <a:cubicBezTo>
                    <a:pt x="15026" y="3910"/>
                    <a:pt x="16759" y="4813"/>
                    <a:pt x="18514" y="6364"/>
                  </a:cubicBezTo>
                  <a:cubicBezTo>
                    <a:pt x="18534" y="6268"/>
                    <a:pt x="18620" y="4677"/>
                    <a:pt x="18701" y="3110"/>
                  </a:cubicBezTo>
                  <a:cubicBezTo>
                    <a:pt x="18782" y="1543"/>
                    <a:pt x="18859" y="0"/>
                    <a:pt x="18859" y="0"/>
                  </a:cubicBezTo>
                  <a:lnTo>
                    <a:pt x="21600" y="13149"/>
                  </a:lnTo>
                  <a:close/>
                </a:path>
              </a:pathLst>
            </a:custGeom>
            <a:solidFill>
              <a:srgbClr val="FFC000"/>
            </a:solidFill>
            <a:ln w="12700" cap="flat">
              <a:noFill/>
              <a:miter lim="400000"/>
            </a:ln>
            <a:effectLst/>
          </p:spPr>
          <p:txBody>
            <a:bodyPr wrap="square" lIns="62700" tIns="62700" rIns="62700" bIns="62700" numCol="1" anchor="ctr">
              <a:noAutofit/>
            </a:bodyPr>
            <a:lstStyle/>
            <a:p>
              <a:pPr marL="0" marR="0" lvl="0" indent="0" defTabSz="1018881" eaLnBrk="1" fontAlgn="auto" latinLnBrk="0" hangingPunct="1">
                <a:lnSpc>
                  <a:spcPct val="100000"/>
                </a:lnSpc>
                <a:spcBef>
                  <a:spcPts val="0"/>
                </a:spcBef>
                <a:spcAft>
                  <a:spcPts val="0"/>
                </a:spcAft>
                <a:buClrTx/>
                <a:buSzTx/>
                <a:buFontTx/>
                <a:buNone/>
                <a:tabLst/>
                <a:defRPr sz="3800" b="1">
                  <a:solidFill>
                    <a:srgbClr val="000000"/>
                  </a:solidFill>
                </a:defRPr>
              </a:pPr>
              <a:endParaRPr kumimoji="0" sz="3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5" name="Freeform 6">
              <a:extLst>
                <a:ext uri="{FF2B5EF4-FFF2-40B4-BE49-F238E27FC236}">
                  <a16:creationId xmlns:a16="http://schemas.microsoft.com/office/drawing/2014/main" id="{32ED66DC-F790-4FB7-CF9A-E62ABE48BC2C}"/>
                </a:ext>
              </a:extLst>
            </p:cNvPr>
            <p:cNvSpPr/>
            <p:nvPr/>
          </p:nvSpPr>
          <p:spPr>
            <a:xfrm rot="2944470">
              <a:off x="7665032" y="2735476"/>
              <a:ext cx="599393" cy="285593"/>
            </a:xfrm>
            <a:custGeom>
              <a:avLst/>
              <a:gdLst/>
              <a:ahLst/>
              <a:cxnLst>
                <a:cxn ang="0">
                  <a:pos x="wd2" y="hd2"/>
                </a:cxn>
                <a:cxn ang="5400000">
                  <a:pos x="wd2" y="hd2"/>
                </a:cxn>
                <a:cxn ang="10800000">
                  <a:pos x="wd2" y="hd2"/>
                </a:cxn>
                <a:cxn ang="16200000">
                  <a:pos x="wd2" y="hd2"/>
                </a:cxn>
              </a:cxnLst>
              <a:rect l="0" t="0" r="r" b="b"/>
              <a:pathLst>
                <a:path w="21600" h="21600" extrusionOk="0">
                  <a:moveTo>
                    <a:pt x="21600" y="13149"/>
                  </a:moveTo>
                  <a:lnTo>
                    <a:pt x="17634" y="21600"/>
                  </a:lnTo>
                  <a:lnTo>
                    <a:pt x="17979" y="15429"/>
                  </a:lnTo>
                  <a:cubicBezTo>
                    <a:pt x="16483" y="12451"/>
                    <a:pt x="14924" y="10170"/>
                    <a:pt x="13318" y="8627"/>
                  </a:cubicBezTo>
                  <a:cubicBezTo>
                    <a:pt x="8894" y="4375"/>
                    <a:pt x="4222" y="5605"/>
                    <a:pt x="0" y="12133"/>
                  </a:cubicBezTo>
                  <a:cubicBezTo>
                    <a:pt x="4179" y="5606"/>
                    <a:pt x="8729" y="2659"/>
                    <a:pt x="13290" y="3565"/>
                  </a:cubicBezTo>
                  <a:cubicBezTo>
                    <a:pt x="15026" y="3910"/>
                    <a:pt x="16759" y="4813"/>
                    <a:pt x="18514" y="6364"/>
                  </a:cubicBezTo>
                  <a:cubicBezTo>
                    <a:pt x="18534" y="6268"/>
                    <a:pt x="18620" y="4677"/>
                    <a:pt x="18701" y="3110"/>
                  </a:cubicBezTo>
                  <a:cubicBezTo>
                    <a:pt x="18782" y="1543"/>
                    <a:pt x="18859" y="0"/>
                    <a:pt x="18859" y="0"/>
                  </a:cubicBezTo>
                  <a:lnTo>
                    <a:pt x="21600" y="13149"/>
                  </a:lnTo>
                  <a:close/>
                </a:path>
              </a:pathLst>
            </a:custGeom>
            <a:solidFill>
              <a:srgbClr val="FFC000"/>
            </a:solidFill>
            <a:ln w="12700" cap="flat">
              <a:noFill/>
              <a:miter lim="400000"/>
            </a:ln>
            <a:effectLst/>
          </p:spPr>
          <p:txBody>
            <a:bodyPr wrap="square" lIns="62700" tIns="62700" rIns="62700" bIns="62700" numCol="1" anchor="ctr">
              <a:noAutofit/>
            </a:bodyPr>
            <a:lstStyle/>
            <a:p>
              <a:pPr marL="0" marR="0" lvl="0" indent="0" defTabSz="1018881" eaLnBrk="1" fontAlgn="auto" latinLnBrk="0" hangingPunct="1">
                <a:lnSpc>
                  <a:spcPct val="100000"/>
                </a:lnSpc>
                <a:spcBef>
                  <a:spcPts val="0"/>
                </a:spcBef>
                <a:spcAft>
                  <a:spcPts val="0"/>
                </a:spcAft>
                <a:buClrTx/>
                <a:buSzTx/>
                <a:buFontTx/>
                <a:buNone/>
                <a:tabLst/>
                <a:defRPr sz="3800" b="1">
                  <a:solidFill>
                    <a:srgbClr val="000000"/>
                  </a:solidFill>
                </a:defRPr>
              </a:pPr>
              <a:endParaRPr kumimoji="0" sz="38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aphicFrame>
        <p:nvGraphicFramePr>
          <p:cNvPr id="91" name="表格 3">
            <a:extLst>
              <a:ext uri="{FF2B5EF4-FFF2-40B4-BE49-F238E27FC236}">
                <a16:creationId xmlns:a16="http://schemas.microsoft.com/office/drawing/2014/main" id="{0AA4E927-724B-10ED-319B-36505F8FF202}"/>
              </a:ext>
            </a:extLst>
          </p:cNvPr>
          <p:cNvGraphicFramePr>
            <a:graphicFrameLocks noGrp="1"/>
          </p:cNvGraphicFramePr>
          <p:nvPr/>
        </p:nvGraphicFramePr>
        <p:xfrm>
          <a:off x="7161297" y="3519320"/>
          <a:ext cx="4177349" cy="2956560"/>
        </p:xfrm>
        <a:graphic>
          <a:graphicData uri="http://schemas.openxmlformats.org/drawingml/2006/table">
            <a:tbl>
              <a:tblPr firstRow="1" bandRow="1"/>
              <a:tblGrid>
                <a:gridCol w="1467329">
                  <a:extLst>
                    <a:ext uri="{9D8B030D-6E8A-4147-A177-3AD203B41FA5}">
                      <a16:colId xmlns:a16="http://schemas.microsoft.com/office/drawing/2014/main" val="3685067233"/>
                    </a:ext>
                  </a:extLst>
                </a:gridCol>
                <a:gridCol w="1102893">
                  <a:extLst>
                    <a:ext uri="{9D8B030D-6E8A-4147-A177-3AD203B41FA5}">
                      <a16:colId xmlns:a16="http://schemas.microsoft.com/office/drawing/2014/main" val="2001034467"/>
                    </a:ext>
                  </a:extLst>
                </a:gridCol>
                <a:gridCol w="1607127">
                  <a:extLst>
                    <a:ext uri="{9D8B030D-6E8A-4147-A177-3AD203B41FA5}">
                      <a16:colId xmlns:a16="http://schemas.microsoft.com/office/drawing/2014/main" val="4259593433"/>
                    </a:ext>
                  </a:extLst>
                </a:gridCol>
              </a:tblGrid>
              <a:tr h="214523">
                <a:tc>
                  <a:txBody>
                    <a:bodyPr/>
                    <a:lstStyle>
                      <a:lvl1pPr marL="0" algn="l" defTabSz="914400" rtl="0" eaLnBrk="1" latinLnBrk="0" hangingPunct="1">
                        <a:defRPr sz="1800" b="1" kern="1200">
                          <a:solidFill>
                            <a:schemeClr val="lt1"/>
                          </a:solidFill>
                          <a:latin typeface="Times New Roman"/>
                          <a:ea typeface="华文楷体"/>
                        </a:defRPr>
                      </a:lvl1pPr>
                      <a:lvl2pPr marL="457200" algn="l" defTabSz="914400" rtl="0" eaLnBrk="1" latinLnBrk="0" hangingPunct="1">
                        <a:defRPr sz="1800" b="1" kern="1200">
                          <a:solidFill>
                            <a:schemeClr val="lt1"/>
                          </a:solidFill>
                          <a:latin typeface="Times New Roman"/>
                          <a:ea typeface="华文楷体"/>
                        </a:defRPr>
                      </a:lvl2pPr>
                      <a:lvl3pPr marL="914400" algn="l" defTabSz="914400" rtl="0" eaLnBrk="1" latinLnBrk="0" hangingPunct="1">
                        <a:defRPr sz="1800" b="1" kern="1200">
                          <a:solidFill>
                            <a:schemeClr val="lt1"/>
                          </a:solidFill>
                          <a:latin typeface="Times New Roman"/>
                          <a:ea typeface="华文楷体"/>
                        </a:defRPr>
                      </a:lvl3pPr>
                      <a:lvl4pPr marL="1371600" algn="l" defTabSz="914400" rtl="0" eaLnBrk="1" latinLnBrk="0" hangingPunct="1">
                        <a:defRPr sz="1800" b="1" kern="1200">
                          <a:solidFill>
                            <a:schemeClr val="lt1"/>
                          </a:solidFill>
                          <a:latin typeface="Times New Roman"/>
                          <a:ea typeface="华文楷体"/>
                        </a:defRPr>
                      </a:lvl4pPr>
                      <a:lvl5pPr marL="1828800" algn="l" defTabSz="914400" rtl="0" eaLnBrk="1" latinLnBrk="0" hangingPunct="1">
                        <a:defRPr sz="1800" b="1" kern="1200">
                          <a:solidFill>
                            <a:schemeClr val="lt1"/>
                          </a:solidFill>
                          <a:latin typeface="Times New Roman"/>
                          <a:ea typeface="华文楷体"/>
                        </a:defRPr>
                      </a:lvl5pPr>
                      <a:lvl6pPr marL="2286000" algn="l" defTabSz="914400" rtl="0" eaLnBrk="1" latinLnBrk="0" hangingPunct="1">
                        <a:defRPr sz="1800" b="1" kern="1200">
                          <a:solidFill>
                            <a:schemeClr val="lt1"/>
                          </a:solidFill>
                          <a:latin typeface="Times New Roman"/>
                          <a:ea typeface="华文楷体"/>
                        </a:defRPr>
                      </a:lvl6pPr>
                      <a:lvl7pPr marL="2743200" algn="l" defTabSz="914400" rtl="0" eaLnBrk="1" latinLnBrk="0" hangingPunct="1">
                        <a:defRPr sz="1800" b="1" kern="1200">
                          <a:solidFill>
                            <a:schemeClr val="lt1"/>
                          </a:solidFill>
                          <a:latin typeface="Times New Roman"/>
                          <a:ea typeface="华文楷体"/>
                        </a:defRPr>
                      </a:lvl7pPr>
                      <a:lvl8pPr marL="3200400" algn="l" defTabSz="914400" rtl="0" eaLnBrk="1" latinLnBrk="0" hangingPunct="1">
                        <a:defRPr sz="1800" b="1" kern="1200">
                          <a:solidFill>
                            <a:schemeClr val="lt1"/>
                          </a:solidFill>
                          <a:latin typeface="Times New Roman"/>
                          <a:ea typeface="华文楷体"/>
                        </a:defRPr>
                      </a:lvl8pPr>
                      <a:lvl9pPr marL="3657600" algn="l" defTabSz="914400" rtl="0" eaLnBrk="1" latinLnBrk="0" hangingPunct="1">
                        <a:defRPr sz="1800" b="1" kern="1200">
                          <a:solidFill>
                            <a:schemeClr val="lt1"/>
                          </a:solidFill>
                          <a:latin typeface="Times New Roman"/>
                          <a:ea typeface="华文楷体"/>
                        </a:defRPr>
                      </a:lvl9pPr>
                    </a:lstStyle>
                    <a:p>
                      <a:r>
                        <a:rPr lang="zh-CN" altLang="en-US" sz="1400" dirty="0">
                          <a:solidFill>
                            <a:schemeClr val="tx1"/>
                          </a:solidFill>
                          <a:latin typeface="微软雅黑" panose="020B0503020204020204" pitchFamily="34" charset="-122"/>
                          <a:ea typeface="微软雅黑" panose="020B0503020204020204" pitchFamily="34" charset="-122"/>
                        </a:rPr>
                        <a:t>关键技术</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b="1" kern="1200">
                          <a:solidFill>
                            <a:schemeClr val="lt1"/>
                          </a:solidFill>
                          <a:latin typeface="Times New Roman"/>
                          <a:ea typeface="华文楷体"/>
                        </a:defRPr>
                      </a:lvl1pPr>
                      <a:lvl2pPr marL="457200" algn="l" defTabSz="914400" rtl="0" eaLnBrk="1" latinLnBrk="0" hangingPunct="1">
                        <a:defRPr sz="1800" b="1" kern="1200">
                          <a:solidFill>
                            <a:schemeClr val="lt1"/>
                          </a:solidFill>
                          <a:latin typeface="Times New Roman"/>
                          <a:ea typeface="华文楷体"/>
                        </a:defRPr>
                      </a:lvl2pPr>
                      <a:lvl3pPr marL="914400" algn="l" defTabSz="914400" rtl="0" eaLnBrk="1" latinLnBrk="0" hangingPunct="1">
                        <a:defRPr sz="1800" b="1" kern="1200">
                          <a:solidFill>
                            <a:schemeClr val="lt1"/>
                          </a:solidFill>
                          <a:latin typeface="Times New Roman"/>
                          <a:ea typeface="华文楷体"/>
                        </a:defRPr>
                      </a:lvl3pPr>
                      <a:lvl4pPr marL="1371600" algn="l" defTabSz="914400" rtl="0" eaLnBrk="1" latinLnBrk="0" hangingPunct="1">
                        <a:defRPr sz="1800" b="1" kern="1200">
                          <a:solidFill>
                            <a:schemeClr val="lt1"/>
                          </a:solidFill>
                          <a:latin typeface="Times New Roman"/>
                          <a:ea typeface="华文楷体"/>
                        </a:defRPr>
                      </a:lvl4pPr>
                      <a:lvl5pPr marL="1828800" algn="l" defTabSz="914400" rtl="0" eaLnBrk="1" latinLnBrk="0" hangingPunct="1">
                        <a:defRPr sz="1800" b="1" kern="1200">
                          <a:solidFill>
                            <a:schemeClr val="lt1"/>
                          </a:solidFill>
                          <a:latin typeface="Times New Roman"/>
                          <a:ea typeface="华文楷体"/>
                        </a:defRPr>
                      </a:lvl5pPr>
                      <a:lvl6pPr marL="2286000" algn="l" defTabSz="914400" rtl="0" eaLnBrk="1" latinLnBrk="0" hangingPunct="1">
                        <a:defRPr sz="1800" b="1" kern="1200">
                          <a:solidFill>
                            <a:schemeClr val="lt1"/>
                          </a:solidFill>
                          <a:latin typeface="Times New Roman"/>
                          <a:ea typeface="华文楷体"/>
                        </a:defRPr>
                      </a:lvl6pPr>
                      <a:lvl7pPr marL="2743200" algn="l" defTabSz="914400" rtl="0" eaLnBrk="1" latinLnBrk="0" hangingPunct="1">
                        <a:defRPr sz="1800" b="1" kern="1200">
                          <a:solidFill>
                            <a:schemeClr val="lt1"/>
                          </a:solidFill>
                          <a:latin typeface="Times New Roman"/>
                          <a:ea typeface="华文楷体"/>
                        </a:defRPr>
                      </a:lvl7pPr>
                      <a:lvl8pPr marL="3200400" algn="l" defTabSz="914400" rtl="0" eaLnBrk="1" latinLnBrk="0" hangingPunct="1">
                        <a:defRPr sz="1800" b="1" kern="1200">
                          <a:solidFill>
                            <a:schemeClr val="lt1"/>
                          </a:solidFill>
                          <a:latin typeface="Times New Roman"/>
                          <a:ea typeface="华文楷体"/>
                        </a:defRPr>
                      </a:lvl8pPr>
                      <a:lvl9pPr marL="3657600" algn="l" defTabSz="914400" rtl="0" eaLnBrk="1" latinLnBrk="0" hangingPunct="1">
                        <a:defRPr sz="1800" b="1" kern="1200">
                          <a:solidFill>
                            <a:schemeClr val="lt1"/>
                          </a:solidFill>
                          <a:latin typeface="Times New Roman"/>
                          <a:ea typeface="华文楷体"/>
                        </a:defRPr>
                      </a:lvl9pPr>
                    </a:lstStyle>
                    <a:p>
                      <a:r>
                        <a:rPr lang="zh-CN" altLang="en-US" sz="1400" dirty="0">
                          <a:solidFill>
                            <a:schemeClr val="tx1"/>
                          </a:solidFill>
                          <a:latin typeface="微软雅黑" panose="020B0503020204020204" pitchFamily="34" charset="-122"/>
                          <a:ea typeface="微软雅黑" panose="020B0503020204020204" pitchFamily="34" charset="-122"/>
                        </a:rPr>
                        <a:t>应用场景</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40000"/>
                        <a:lumOff val="60000"/>
                      </a:srgbClr>
                    </a:solidFill>
                  </a:tcPr>
                </a:tc>
                <a:tc>
                  <a:txBody>
                    <a:bodyPr/>
                    <a:lstStyle>
                      <a:lvl1pPr marL="0" algn="l" defTabSz="914400" rtl="0" eaLnBrk="1" latinLnBrk="0" hangingPunct="1">
                        <a:defRPr sz="1800" b="1" kern="1200">
                          <a:solidFill>
                            <a:schemeClr val="lt1"/>
                          </a:solidFill>
                          <a:latin typeface="Times New Roman"/>
                          <a:ea typeface="华文楷体"/>
                        </a:defRPr>
                      </a:lvl1pPr>
                      <a:lvl2pPr marL="457200" algn="l" defTabSz="914400" rtl="0" eaLnBrk="1" latinLnBrk="0" hangingPunct="1">
                        <a:defRPr sz="1800" b="1" kern="1200">
                          <a:solidFill>
                            <a:schemeClr val="lt1"/>
                          </a:solidFill>
                          <a:latin typeface="Times New Roman"/>
                          <a:ea typeface="华文楷体"/>
                        </a:defRPr>
                      </a:lvl2pPr>
                      <a:lvl3pPr marL="914400" algn="l" defTabSz="914400" rtl="0" eaLnBrk="1" latinLnBrk="0" hangingPunct="1">
                        <a:defRPr sz="1800" b="1" kern="1200">
                          <a:solidFill>
                            <a:schemeClr val="lt1"/>
                          </a:solidFill>
                          <a:latin typeface="Times New Roman"/>
                          <a:ea typeface="华文楷体"/>
                        </a:defRPr>
                      </a:lvl3pPr>
                      <a:lvl4pPr marL="1371600" algn="l" defTabSz="914400" rtl="0" eaLnBrk="1" latinLnBrk="0" hangingPunct="1">
                        <a:defRPr sz="1800" b="1" kern="1200">
                          <a:solidFill>
                            <a:schemeClr val="lt1"/>
                          </a:solidFill>
                          <a:latin typeface="Times New Roman"/>
                          <a:ea typeface="华文楷体"/>
                        </a:defRPr>
                      </a:lvl4pPr>
                      <a:lvl5pPr marL="1828800" algn="l" defTabSz="914400" rtl="0" eaLnBrk="1" latinLnBrk="0" hangingPunct="1">
                        <a:defRPr sz="1800" b="1" kern="1200">
                          <a:solidFill>
                            <a:schemeClr val="lt1"/>
                          </a:solidFill>
                          <a:latin typeface="Times New Roman"/>
                          <a:ea typeface="华文楷体"/>
                        </a:defRPr>
                      </a:lvl5pPr>
                      <a:lvl6pPr marL="2286000" algn="l" defTabSz="914400" rtl="0" eaLnBrk="1" latinLnBrk="0" hangingPunct="1">
                        <a:defRPr sz="1800" b="1" kern="1200">
                          <a:solidFill>
                            <a:schemeClr val="lt1"/>
                          </a:solidFill>
                          <a:latin typeface="Times New Roman"/>
                          <a:ea typeface="华文楷体"/>
                        </a:defRPr>
                      </a:lvl6pPr>
                      <a:lvl7pPr marL="2743200" algn="l" defTabSz="914400" rtl="0" eaLnBrk="1" latinLnBrk="0" hangingPunct="1">
                        <a:defRPr sz="1800" b="1" kern="1200">
                          <a:solidFill>
                            <a:schemeClr val="lt1"/>
                          </a:solidFill>
                          <a:latin typeface="Times New Roman"/>
                          <a:ea typeface="华文楷体"/>
                        </a:defRPr>
                      </a:lvl7pPr>
                      <a:lvl8pPr marL="3200400" algn="l" defTabSz="914400" rtl="0" eaLnBrk="1" latinLnBrk="0" hangingPunct="1">
                        <a:defRPr sz="1800" b="1" kern="1200">
                          <a:solidFill>
                            <a:schemeClr val="lt1"/>
                          </a:solidFill>
                          <a:latin typeface="Times New Roman"/>
                          <a:ea typeface="华文楷体"/>
                        </a:defRPr>
                      </a:lvl8pPr>
                      <a:lvl9pPr marL="3657600" algn="l" defTabSz="914400" rtl="0" eaLnBrk="1" latinLnBrk="0" hangingPunct="1">
                        <a:defRPr sz="1800" b="1" kern="1200">
                          <a:solidFill>
                            <a:schemeClr val="lt1"/>
                          </a:solidFill>
                          <a:latin typeface="Times New Roman"/>
                          <a:ea typeface="华文楷体"/>
                        </a:defRPr>
                      </a:lvl9pPr>
                    </a:lstStyle>
                    <a:p>
                      <a:r>
                        <a:rPr lang="zh-CN" altLang="en-US" sz="1400" dirty="0">
                          <a:solidFill>
                            <a:schemeClr val="tx1"/>
                          </a:solidFill>
                          <a:latin typeface="微软雅黑" panose="020B0503020204020204" pitchFamily="34" charset="-122"/>
                          <a:ea typeface="微软雅黑" panose="020B0503020204020204" pitchFamily="34" charset="-122"/>
                        </a:rPr>
                        <a:t>实际效果</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5B9BD5">
                        <a:lumMod val="40000"/>
                        <a:lumOff val="60000"/>
                      </a:srgbClr>
                    </a:solidFill>
                  </a:tcPr>
                </a:tc>
                <a:extLst>
                  <a:ext uri="{0D108BD9-81ED-4DB2-BD59-A6C34878D82A}">
                    <a16:rowId xmlns:a16="http://schemas.microsoft.com/office/drawing/2014/main" val="933095073"/>
                  </a:ext>
                </a:extLst>
              </a:tr>
              <a:tr h="189469">
                <a:tc rowSpan="2">
                  <a:txBody>
                    <a:bodyPr/>
                    <a:lstStyle>
                      <a:lvl1pPr marL="0" algn="l" defTabSz="914400" rtl="0" eaLnBrk="1" latinLnBrk="0" hangingPunct="1">
                        <a:defRPr sz="1800" kern="1200">
                          <a:solidFill>
                            <a:schemeClr val="dk1"/>
                          </a:solidFill>
                          <a:latin typeface="Times New Roman"/>
                          <a:ea typeface="华文楷体"/>
                        </a:defRPr>
                      </a:lvl1pPr>
                      <a:lvl2pPr marL="457200" algn="l" defTabSz="914400" rtl="0" eaLnBrk="1" latinLnBrk="0" hangingPunct="1">
                        <a:defRPr sz="1800" kern="1200">
                          <a:solidFill>
                            <a:schemeClr val="dk1"/>
                          </a:solidFill>
                          <a:latin typeface="Times New Roman"/>
                          <a:ea typeface="华文楷体"/>
                        </a:defRPr>
                      </a:lvl2pPr>
                      <a:lvl3pPr marL="914400" algn="l" defTabSz="914400" rtl="0" eaLnBrk="1" latinLnBrk="0" hangingPunct="1">
                        <a:defRPr sz="1800" kern="1200">
                          <a:solidFill>
                            <a:schemeClr val="dk1"/>
                          </a:solidFill>
                          <a:latin typeface="Times New Roman"/>
                          <a:ea typeface="华文楷体"/>
                        </a:defRPr>
                      </a:lvl3pPr>
                      <a:lvl4pPr marL="1371600" algn="l" defTabSz="914400" rtl="0" eaLnBrk="1" latinLnBrk="0" hangingPunct="1">
                        <a:defRPr sz="1800" kern="1200">
                          <a:solidFill>
                            <a:schemeClr val="dk1"/>
                          </a:solidFill>
                          <a:latin typeface="Times New Roman"/>
                          <a:ea typeface="华文楷体"/>
                        </a:defRPr>
                      </a:lvl4pPr>
                      <a:lvl5pPr marL="1828800" algn="l" defTabSz="914400" rtl="0" eaLnBrk="1" latinLnBrk="0" hangingPunct="1">
                        <a:defRPr sz="1800" kern="1200">
                          <a:solidFill>
                            <a:schemeClr val="dk1"/>
                          </a:solidFill>
                          <a:latin typeface="Times New Roman"/>
                          <a:ea typeface="华文楷体"/>
                        </a:defRPr>
                      </a:lvl5pPr>
                      <a:lvl6pPr marL="2286000" algn="l" defTabSz="914400" rtl="0" eaLnBrk="1" latinLnBrk="0" hangingPunct="1">
                        <a:defRPr sz="1800" kern="1200">
                          <a:solidFill>
                            <a:schemeClr val="dk1"/>
                          </a:solidFill>
                          <a:latin typeface="Times New Roman"/>
                          <a:ea typeface="华文楷体"/>
                        </a:defRPr>
                      </a:lvl6pPr>
                      <a:lvl7pPr marL="2743200" algn="l" defTabSz="914400" rtl="0" eaLnBrk="1" latinLnBrk="0" hangingPunct="1">
                        <a:defRPr sz="1800" kern="1200">
                          <a:solidFill>
                            <a:schemeClr val="dk1"/>
                          </a:solidFill>
                          <a:latin typeface="Times New Roman"/>
                          <a:ea typeface="华文楷体"/>
                        </a:defRPr>
                      </a:lvl7pPr>
                      <a:lvl8pPr marL="3200400" algn="l" defTabSz="914400" rtl="0" eaLnBrk="1" latinLnBrk="0" hangingPunct="1">
                        <a:defRPr sz="1800" kern="1200">
                          <a:solidFill>
                            <a:schemeClr val="dk1"/>
                          </a:solidFill>
                          <a:latin typeface="Times New Roman"/>
                          <a:ea typeface="华文楷体"/>
                        </a:defRPr>
                      </a:lvl8pPr>
                      <a:lvl9pPr marL="3657600" algn="l" defTabSz="914400" rtl="0" eaLnBrk="1" latinLnBrk="0" hangingPunct="1">
                        <a:defRPr sz="1800" kern="1200">
                          <a:solidFill>
                            <a:schemeClr val="dk1"/>
                          </a:solidFill>
                          <a:latin typeface="Times New Roman"/>
                          <a:ea typeface="华文楷体"/>
                        </a:defRPr>
                      </a:lvl9pPr>
                    </a:lstStyle>
                    <a:p>
                      <a:r>
                        <a:rPr lang="zh-CN" altLang="en-US" sz="1400" dirty="0">
                          <a:latin typeface="微软雅黑" panose="020B0503020204020204" pitchFamily="34" charset="-122"/>
                          <a:ea typeface="微软雅黑" panose="020B0503020204020204" pitchFamily="34" charset="-122"/>
                        </a:rPr>
                        <a:t>智能索引推荐</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华文楷体"/>
                        </a:defRPr>
                      </a:lvl1pPr>
                      <a:lvl2pPr marL="457200" algn="l" defTabSz="914400" rtl="0" eaLnBrk="1" latinLnBrk="0" hangingPunct="1">
                        <a:defRPr sz="1800" kern="1200">
                          <a:solidFill>
                            <a:schemeClr val="dk1"/>
                          </a:solidFill>
                          <a:latin typeface="Times New Roman"/>
                          <a:ea typeface="华文楷体"/>
                        </a:defRPr>
                      </a:lvl2pPr>
                      <a:lvl3pPr marL="914400" algn="l" defTabSz="914400" rtl="0" eaLnBrk="1" latinLnBrk="0" hangingPunct="1">
                        <a:defRPr sz="1800" kern="1200">
                          <a:solidFill>
                            <a:schemeClr val="dk1"/>
                          </a:solidFill>
                          <a:latin typeface="Times New Roman"/>
                          <a:ea typeface="华文楷体"/>
                        </a:defRPr>
                      </a:lvl3pPr>
                      <a:lvl4pPr marL="1371600" algn="l" defTabSz="914400" rtl="0" eaLnBrk="1" latinLnBrk="0" hangingPunct="1">
                        <a:defRPr sz="1800" kern="1200">
                          <a:solidFill>
                            <a:schemeClr val="dk1"/>
                          </a:solidFill>
                          <a:latin typeface="Times New Roman"/>
                          <a:ea typeface="华文楷体"/>
                        </a:defRPr>
                      </a:lvl4pPr>
                      <a:lvl5pPr marL="1828800" algn="l" defTabSz="914400" rtl="0" eaLnBrk="1" latinLnBrk="0" hangingPunct="1">
                        <a:defRPr sz="1800" kern="1200">
                          <a:solidFill>
                            <a:schemeClr val="dk1"/>
                          </a:solidFill>
                          <a:latin typeface="Times New Roman"/>
                          <a:ea typeface="华文楷体"/>
                        </a:defRPr>
                      </a:lvl5pPr>
                      <a:lvl6pPr marL="2286000" algn="l" defTabSz="914400" rtl="0" eaLnBrk="1" latinLnBrk="0" hangingPunct="1">
                        <a:defRPr sz="1800" kern="1200">
                          <a:solidFill>
                            <a:schemeClr val="dk1"/>
                          </a:solidFill>
                          <a:latin typeface="Times New Roman"/>
                          <a:ea typeface="华文楷体"/>
                        </a:defRPr>
                      </a:lvl6pPr>
                      <a:lvl7pPr marL="2743200" algn="l" defTabSz="914400" rtl="0" eaLnBrk="1" latinLnBrk="0" hangingPunct="1">
                        <a:defRPr sz="1800" kern="1200">
                          <a:solidFill>
                            <a:schemeClr val="dk1"/>
                          </a:solidFill>
                          <a:latin typeface="Times New Roman"/>
                          <a:ea typeface="华文楷体"/>
                        </a:defRPr>
                      </a:lvl7pPr>
                      <a:lvl8pPr marL="3200400" algn="l" defTabSz="914400" rtl="0" eaLnBrk="1" latinLnBrk="0" hangingPunct="1">
                        <a:defRPr sz="1800" kern="1200">
                          <a:solidFill>
                            <a:schemeClr val="dk1"/>
                          </a:solidFill>
                          <a:latin typeface="Times New Roman"/>
                          <a:ea typeface="华文楷体"/>
                        </a:defRPr>
                      </a:lvl8pPr>
                      <a:lvl9pPr marL="3657600" algn="l" defTabSz="914400" rtl="0" eaLnBrk="1" latinLnBrk="0" hangingPunct="1">
                        <a:defRPr sz="1800" kern="1200">
                          <a:solidFill>
                            <a:schemeClr val="dk1"/>
                          </a:solidFill>
                          <a:latin typeface="Times New Roman"/>
                          <a:ea typeface="华文楷体"/>
                        </a:defRPr>
                      </a:lvl9pPr>
                    </a:lstStyle>
                    <a:p>
                      <a:r>
                        <a:rPr lang="zh-CN" altLang="en-US" sz="1400" dirty="0">
                          <a:latin typeface="微软雅黑" panose="020B0503020204020204" pitchFamily="34" charset="-122"/>
                          <a:ea typeface="微软雅黑" panose="020B0503020204020204" pitchFamily="34" charset="-122"/>
                        </a:rPr>
                        <a:t>**银行</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华文楷体"/>
                        </a:defRPr>
                      </a:lvl1pPr>
                      <a:lvl2pPr marL="457200" algn="l" defTabSz="914400" rtl="0" eaLnBrk="1" latinLnBrk="0" hangingPunct="1">
                        <a:defRPr sz="1800" kern="1200">
                          <a:solidFill>
                            <a:schemeClr val="dk1"/>
                          </a:solidFill>
                          <a:latin typeface="Times New Roman"/>
                          <a:ea typeface="华文楷体"/>
                        </a:defRPr>
                      </a:lvl2pPr>
                      <a:lvl3pPr marL="914400" algn="l" defTabSz="914400" rtl="0" eaLnBrk="1" latinLnBrk="0" hangingPunct="1">
                        <a:defRPr sz="1800" kern="1200">
                          <a:solidFill>
                            <a:schemeClr val="dk1"/>
                          </a:solidFill>
                          <a:latin typeface="Times New Roman"/>
                          <a:ea typeface="华文楷体"/>
                        </a:defRPr>
                      </a:lvl3pPr>
                      <a:lvl4pPr marL="1371600" algn="l" defTabSz="914400" rtl="0" eaLnBrk="1" latinLnBrk="0" hangingPunct="1">
                        <a:defRPr sz="1800" kern="1200">
                          <a:solidFill>
                            <a:schemeClr val="dk1"/>
                          </a:solidFill>
                          <a:latin typeface="Times New Roman"/>
                          <a:ea typeface="华文楷体"/>
                        </a:defRPr>
                      </a:lvl4pPr>
                      <a:lvl5pPr marL="1828800" algn="l" defTabSz="914400" rtl="0" eaLnBrk="1" latinLnBrk="0" hangingPunct="1">
                        <a:defRPr sz="1800" kern="1200">
                          <a:solidFill>
                            <a:schemeClr val="dk1"/>
                          </a:solidFill>
                          <a:latin typeface="Times New Roman"/>
                          <a:ea typeface="华文楷体"/>
                        </a:defRPr>
                      </a:lvl5pPr>
                      <a:lvl6pPr marL="2286000" algn="l" defTabSz="914400" rtl="0" eaLnBrk="1" latinLnBrk="0" hangingPunct="1">
                        <a:defRPr sz="1800" kern="1200">
                          <a:solidFill>
                            <a:schemeClr val="dk1"/>
                          </a:solidFill>
                          <a:latin typeface="Times New Roman"/>
                          <a:ea typeface="华文楷体"/>
                        </a:defRPr>
                      </a:lvl6pPr>
                      <a:lvl7pPr marL="2743200" algn="l" defTabSz="914400" rtl="0" eaLnBrk="1" latinLnBrk="0" hangingPunct="1">
                        <a:defRPr sz="1800" kern="1200">
                          <a:solidFill>
                            <a:schemeClr val="dk1"/>
                          </a:solidFill>
                          <a:latin typeface="Times New Roman"/>
                          <a:ea typeface="华文楷体"/>
                        </a:defRPr>
                      </a:lvl7pPr>
                      <a:lvl8pPr marL="3200400" algn="l" defTabSz="914400" rtl="0" eaLnBrk="1" latinLnBrk="0" hangingPunct="1">
                        <a:defRPr sz="1800" kern="1200">
                          <a:solidFill>
                            <a:schemeClr val="dk1"/>
                          </a:solidFill>
                          <a:latin typeface="Times New Roman"/>
                          <a:ea typeface="华文楷体"/>
                        </a:defRPr>
                      </a:lvl8pPr>
                      <a:lvl9pPr marL="3657600" algn="l" defTabSz="914400" rtl="0" eaLnBrk="1" latinLnBrk="0" hangingPunct="1">
                        <a:defRPr sz="1800" kern="1200">
                          <a:solidFill>
                            <a:schemeClr val="dk1"/>
                          </a:solidFill>
                          <a:latin typeface="Times New Roman"/>
                          <a:ea typeface="华文楷体"/>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400" kern="0" dirty="0">
                          <a:solidFill>
                            <a:schemeClr val="tx1"/>
                          </a:solidFill>
                          <a:latin typeface="微软雅黑" panose="020B0503020204020204" pitchFamily="34" charset="-122"/>
                          <a:ea typeface="微软雅黑" panose="020B0503020204020204" pitchFamily="34" charset="-122"/>
                        </a:rPr>
                        <a:t>性能 </a:t>
                      </a:r>
                      <a:r>
                        <a:rPr kumimoji="1" lang="en-US" altLang="zh-CN" sz="1400" kern="0" dirty="0">
                          <a:solidFill>
                            <a:schemeClr val="tx1"/>
                          </a:solidFill>
                          <a:latin typeface="微软雅黑" panose="020B0503020204020204" pitchFamily="34" charset="-122"/>
                          <a:ea typeface="微软雅黑" panose="020B0503020204020204" pitchFamily="34" charset="-122"/>
                        </a:rPr>
                        <a:t>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400" kern="0" dirty="0">
                          <a:solidFill>
                            <a:schemeClr val="tx1"/>
                          </a:solidFill>
                          <a:latin typeface="微软雅黑" panose="020B0503020204020204" pitchFamily="34" charset="-122"/>
                          <a:ea typeface="微软雅黑" panose="020B0503020204020204" pitchFamily="34" charset="-122"/>
                        </a:rPr>
                        <a:t>冗余索引少</a:t>
                      </a:r>
                      <a:r>
                        <a:rPr kumimoji="1" lang="en-US" altLang="zh-CN" sz="1400" kern="0" dirty="0">
                          <a:solidFill>
                            <a:schemeClr val="tx1"/>
                          </a:solidFill>
                          <a:latin typeface="微软雅黑" panose="020B0503020204020204" pitchFamily="34" charset="-122"/>
                          <a:ea typeface="微软雅黑" panose="020B0503020204020204" pitchFamily="34" charset="-122"/>
                        </a:rPr>
                        <a:t>83%</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359011"/>
                  </a:ext>
                </a:extLst>
              </a:tr>
              <a:tr h="214523">
                <a:tc vMerge="1">
                  <a:txBody>
                    <a:bodyPr/>
                    <a:lstStyle/>
                    <a:p>
                      <a:endParaRPr lang="zh-CN" altLang="en-US" sz="12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843915" rtl="0" eaLnBrk="1" latinLnBrk="0" hangingPunct="1">
                        <a:defRPr sz="1660" kern="1200">
                          <a:solidFill>
                            <a:schemeClr val="tx1"/>
                          </a:solidFill>
                          <a:latin typeface="Calibri" panose="020F0502020204030204"/>
                        </a:defRPr>
                      </a:lvl1pPr>
                      <a:lvl2pPr marL="422275" algn="l" defTabSz="843915" rtl="0" eaLnBrk="1" latinLnBrk="0" hangingPunct="1">
                        <a:defRPr sz="1660" kern="1200">
                          <a:solidFill>
                            <a:schemeClr val="tx1"/>
                          </a:solidFill>
                          <a:latin typeface="Calibri" panose="020F0502020204030204"/>
                        </a:defRPr>
                      </a:lvl2pPr>
                      <a:lvl3pPr marL="843915" algn="l" defTabSz="843915" rtl="0" eaLnBrk="1" latinLnBrk="0" hangingPunct="1">
                        <a:defRPr sz="1660" kern="1200">
                          <a:solidFill>
                            <a:schemeClr val="tx1"/>
                          </a:solidFill>
                          <a:latin typeface="Calibri" panose="020F0502020204030204"/>
                        </a:defRPr>
                      </a:lvl3pPr>
                      <a:lvl4pPr marL="1266190" algn="l" defTabSz="843915" rtl="0" eaLnBrk="1" latinLnBrk="0" hangingPunct="1">
                        <a:defRPr sz="1660" kern="1200">
                          <a:solidFill>
                            <a:schemeClr val="tx1"/>
                          </a:solidFill>
                          <a:latin typeface="Calibri" panose="020F0502020204030204"/>
                        </a:defRPr>
                      </a:lvl4pPr>
                      <a:lvl5pPr marL="1688465" algn="l" defTabSz="843915" rtl="0" eaLnBrk="1" latinLnBrk="0" hangingPunct="1">
                        <a:defRPr sz="1660" kern="1200">
                          <a:solidFill>
                            <a:schemeClr val="tx1"/>
                          </a:solidFill>
                          <a:latin typeface="Calibri" panose="020F0502020204030204"/>
                        </a:defRPr>
                      </a:lvl5pPr>
                      <a:lvl6pPr marL="2110105" algn="l" defTabSz="843915" rtl="0" eaLnBrk="1" latinLnBrk="0" hangingPunct="1">
                        <a:defRPr sz="1660" kern="1200">
                          <a:solidFill>
                            <a:schemeClr val="tx1"/>
                          </a:solidFill>
                          <a:latin typeface="Calibri" panose="020F0502020204030204"/>
                        </a:defRPr>
                      </a:lvl6pPr>
                      <a:lvl7pPr marL="2532380" algn="l" defTabSz="843915" rtl="0" eaLnBrk="1" latinLnBrk="0" hangingPunct="1">
                        <a:defRPr sz="1660" kern="1200">
                          <a:solidFill>
                            <a:schemeClr val="tx1"/>
                          </a:solidFill>
                          <a:latin typeface="Calibri" panose="020F0502020204030204"/>
                        </a:defRPr>
                      </a:lvl7pPr>
                      <a:lvl8pPr marL="2954020" algn="l" defTabSz="843915" rtl="0" eaLnBrk="1" latinLnBrk="0" hangingPunct="1">
                        <a:defRPr sz="1660" kern="1200">
                          <a:solidFill>
                            <a:schemeClr val="tx1"/>
                          </a:solidFill>
                          <a:latin typeface="Calibri" panose="020F0502020204030204"/>
                        </a:defRPr>
                      </a:lvl8pPr>
                      <a:lvl9pPr marL="3376295" algn="l" defTabSz="843915" rtl="0" eaLnBrk="1" latinLnBrk="0" hangingPunct="1">
                        <a:defRPr sz="1660" kern="1200">
                          <a:solidFill>
                            <a:schemeClr val="tx1"/>
                          </a:solidFill>
                          <a:latin typeface="Calibri" panose="020F0502020204030204"/>
                        </a:defRPr>
                      </a:lvl9pPr>
                    </a:lstStyle>
                    <a:p>
                      <a:r>
                        <a:rPr lang="zh-CN" altLang="en-US" sz="1400" dirty="0">
                          <a:latin typeface="微软雅黑" panose="020B0503020204020204" pitchFamily="34" charset="-122"/>
                          <a:ea typeface="微软雅黑" panose="020B0503020204020204" pitchFamily="34" charset="-122"/>
                        </a:rPr>
                        <a:t>**银行</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843915" rtl="0" eaLnBrk="1" latinLnBrk="0" hangingPunct="1">
                        <a:defRPr sz="1660" kern="1200">
                          <a:solidFill>
                            <a:schemeClr val="tx1"/>
                          </a:solidFill>
                          <a:latin typeface="Calibri" panose="020F0502020204030204"/>
                        </a:defRPr>
                      </a:lvl1pPr>
                      <a:lvl2pPr marL="422275" algn="l" defTabSz="843915" rtl="0" eaLnBrk="1" latinLnBrk="0" hangingPunct="1">
                        <a:defRPr sz="1660" kern="1200">
                          <a:solidFill>
                            <a:schemeClr val="tx1"/>
                          </a:solidFill>
                          <a:latin typeface="Calibri" panose="020F0502020204030204"/>
                        </a:defRPr>
                      </a:lvl2pPr>
                      <a:lvl3pPr marL="843915" algn="l" defTabSz="843915" rtl="0" eaLnBrk="1" latinLnBrk="0" hangingPunct="1">
                        <a:defRPr sz="1660" kern="1200">
                          <a:solidFill>
                            <a:schemeClr val="tx1"/>
                          </a:solidFill>
                          <a:latin typeface="Calibri" panose="020F0502020204030204"/>
                        </a:defRPr>
                      </a:lvl3pPr>
                      <a:lvl4pPr marL="1266190" algn="l" defTabSz="843915" rtl="0" eaLnBrk="1" latinLnBrk="0" hangingPunct="1">
                        <a:defRPr sz="1660" kern="1200">
                          <a:solidFill>
                            <a:schemeClr val="tx1"/>
                          </a:solidFill>
                          <a:latin typeface="Calibri" panose="020F0502020204030204"/>
                        </a:defRPr>
                      </a:lvl4pPr>
                      <a:lvl5pPr marL="1688465" algn="l" defTabSz="843915" rtl="0" eaLnBrk="1" latinLnBrk="0" hangingPunct="1">
                        <a:defRPr sz="1660" kern="1200">
                          <a:solidFill>
                            <a:schemeClr val="tx1"/>
                          </a:solidFill>
                          <a:latin typeface="Calibri" panose="020F0502020204030204"/>
                        </a:defRPr>
                      </a:lvl5pPr>
                      <a:lvl6pPr marL="2110105" algn="l" defTabSz="843915" rtl="0" eaLnBrk="1" latinLnBrk="0" hangingPunct="1">
                        <a:defRPr sz="1660" kern="1200">
                          <a:solidFill>
                            <a:schemeClr val="tx1"/>
                          </a:solidFill>
                          <a:latin typeface="Calibri" panose="020F0502020204030204"/>
                        </a:defRPr>
                      </a:lvl6pPr>
                      <a:lvl7pPr marL="2532380" algn="l" defTabSz="843915" rtl="0" eaLnBrk="1" latinLnBrk="0" hangingPunct="1">
                        <a:defRPr sz="1660" kern="1200">
                          <a:solidFill>
                            <a:schemeClr val="tx1"/>
                          </a:solidFill>
                          <a:latin typeface="Calibri" panose="020F0502020204030204"/>
                        </a:defRPr>
                      </a:lvl7pPr>
                      <a:lvl8pPr marL="2954020" algn="l" defTabSz="843915" rtl="0" eaLnBrk="1" latinLnBrk="0" hangingPunct="1">
                        <a:defRPr sz="1660" kern="1200">
                          <a:solidFill>
                            <a:schemeClr val="tx1"/>
                          </a:solidFill>
                          <a:latin typeface="Calibri" panose="020F0502020204030204"/>
                        </a:defRPr>
                      </a:lvl8pPr>
                      <a:lvl9pPr marL="3376295" algn="l" defTabSz="843915" rtl="0" eaLnBrk="1" latinLnBrk="0" hangingPunct="1">
                        <a:defRPr sz="1660" kern="1200">
                          <a:solidFill>
                            <a:schemeClr val="tx1"/>
                          </a:solidFill>
                          <a:latin typeface="Calibri" panose="020F0502020204030204"/>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微软雅黑" panose="020B0503020204020204" pitchFamily="34" charset="-122"/>
                          <a:ea typeface="微软雅黑" panose="020B0503020204020204" pitchFamily="34" charset="-122"/>
                        </a:rPr>
                        <a:t>性能</a:t>
                      </a:r>
                      <a:r>
                        <a:rPr lang="zh-CN" altLang="en-US" sz="1400" baseline="0" dirty="0">
                          <a:solidFill>
                            <a:schemeClr val="tx1"/>
                          </a:solidFill>
                          <a:latin typeface="微软雅黑" panose="020B0503020204020204" pitchFamily="34" charset="-122"/>
                          <a:ea typeface="微软雅黑" panose="020B0503020204020204" pitchFamily="34" charset="-122"/>
                        </a:rPr>
                        <a:t> </a:t>
                      </a:r>
                      <a:r>
                        <a:rPr lang="en-US" altLang="zh-CN" sz="1400" dirty="0">
                          <a:solidFill>
                            <a:schemeClr val="tx1"/>
                          </a:solidFill>
                          <a:latin typeface="微软雅黑" panose="020B0503020204020204" pitchFamily="34" charset="-122"/>
                          <a:ea typeface="微软雅黑" panose="020B0503020204020204" pitchFamily="34" charset="-122"/>
                        </a:rPr>
                        <a:t>36%</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14523">
                <a:tc rowSpan="3">
                  <a:txBody>
                    <a:bodyPr/>
                    <a:lstStyle>
                      <a:lvl1pPr marL="0" algn="l" defTabSz="914400" rtl="0" eaLnBrk="1" latinLnBrk="0" hangingPunct="1">
                        <a:defRPr sz="1800" kern="1200">
                          <a:solidFill>
                            <a:schemeClr val="dk1"/>
                          </a:solidFill>
                          <a:latin typeface="Times New Roman"/>
                          <a:ea typeface="华文楷体"/>
                        </a:defRPr>
                      </a:lvl1pPr>
                      <a:lvl2pPr marL="457200" algn="l" defTabSz="914400" rtl="0" eaLnBrk="1" latinLnBrk="0" hangingPunct="1">
                        <a:defRPr sz="1800" kern="1200">
                          <a:solidFill>
                            <a:schemeClr val="dk1"/>
                          </a:solidFill>
                          <a:latin typeface="Times New Roman"/>
                          <a:ea typeface="华文楷体"/>
                        </a:defRPr>
                      </a:lvl2pPr>
                      <a:lvl3pPr marL="914400" algn="l" defTabSz="914400" rtl="0" eaLnBrk="1" latinLnBrk="0" hangingPunct="1">
                        <a:defRPr sz="1800" kern="1200">
                          <a:solidFill>
                            <a:schemeClr val="dk1"/>
                          </a:solidFill>
                          <a:latin typeface="Times New Roman"/>
                          <a:ea typeface="华文楷体"/>
                        </a:defRPr>
                      </a:lvl3pPr>
                      <a:lvl4pPr marL="1371600" algn="l" defTabSz="914400" rtl="0" eaLnBrk="1" latinLnBrk="0" hangingPunct="1">
                        <a:defRPr sz="1800" kern="1200">
                          <a:solidFill>
                            <a:schemeClr val="dk1"/>
                          </a:solidFill>
                          <a:latin typeface="Times New Roman"/>
                          <a:ea typeface="华文楷体"/>
                        </a:defRPr>
                      </a:lvl4pPr>
                      <a:lvl5pPr marL="1828800" algn="l" defTabSz="914400" rtl="0" eaLnBrk="1" latinLnBrk="0" hangingPunct="1">
                        <a:defRPr sz="1800" kern="1200">
                          <a:solidFill>
                            <a:schemeClr val="dk1"/>
                          </a:solidFill>
                          <a:latin typeface="Times New Roman"/>
                          <a:ea typeface="华文楷体"/>
                        </a:defRPr>
                      </a:lvl5pPr>
                      <a:lvl6pPr marL="2286000" algn="l" defTabSz="914400" rtl="0" eaLnBrk="1" latinLnBrk="0" hangingPunct="1">
                        <a:defRPr sz="1800" kern="1200">
                          <a:solidFill>
                            <a:schemeClr val="dk1"/>
                          </a:solidFill>
                          <a:latin typeface="Times New Roman"/>
                          <a:ea typeface="华文楷体"/>
                        </a:defRPr>
                      </a:lvl6pPr>
                      <a:lvl7pPr marL="2743200" algn="l" defTabSz="914400" rtl="0" eaLnBrk="1" latinLnBrk="0" hangingPunct="1">
                        <a:defRPr sz="1800" kern="1200">
                          <a:solidFill>
                            <a:schemeClr val="dk1"/>
                          </a:solidFill>
                          <a:latin typeface="Times New Roman"/>
                          <a:ea typeface="华文楷体"/>
                        </a:defRPr>
                      </a:lvl7pPr>
                      <a:lvl8pPr marL="3200400" algn="l" defTabSz="914400" rtl="0" eaLnBrk="1" latinLnBrk="0" hangingPunct="1">
                        <a:defRPr sz="1800" kern="1200">
                          <a:solidFill>
                            <a:schemeClr val="dk1"/>
                          </a:solidFill>
                          <a:latin typeface="Times New Roman"/>
                          <a:ea typeface="华文楷体"/>
                        </a:defRPr>
                      </a:lvl8pPr>
                      <a:lvl9pPr marL="3657600" algn="l" defTabSz="914400" rtl="0" eaLnBrk="1" latinLnBrk="0" hangingPunct="1">
                        <a:defRPr sz="1800" kern="1200">
                          <a:solidFill>
                            <a:schemeClr val="dk1"/>
                          </a:solidFill>
                          <a:latin typeface="Times New Roman"/>
                          <a:ea typeface="华文楷体"/>
                        </a:defRPr>
                      </a:lvl9pPr>
                    </a:lstStyle>
                    <a:p>
                      <a:r>
                        <a:rPr lang="zh-CN" altLang="en-US" sz="1400" dirty="0">
                          <a:latin typeface="微软雅黑" panose="020B0503020204020204" pitchFamily="34" charset="-122"/>
                          <a:ea typeface="微软雅黑" panose="020B0503020204020204" pitchFamily="34" charset="-122"/>
                        </a:rPr>
                        <a:t>智能分布列推荐</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华文楷体"/>
                        </a:defRPr>
                      </a:lvl1pPr>
                      <a:lvl2pPr marL="457200" algn="l" defTabSz="914400" rtl="0" eaLnBrk="1" latinLnBrk="0" hangingPunct="1">
                        <a:defRPr sz="1800" kern="1200">
                          <a:solidFill>
                            <a:schemeClr val="dk1"/>
                          </a:solidFill>
                          <a:latin typeface="Times New Roman"/>
                          <a:ea typeface="华文楷体"/>
                        </a:defRPr>
                      </a:lvl2pPr>
                      <a:lvl3pPr marL="914400" algn="l" defTabSz="914400" rtl="0" eaLnBrk="1" latinLnBrk="0" hangingPunct="1">
                        <a:defRPr sz="1800" kern="1200">
                          <a:solidFill>
                            <a:schemeClr val="dk1"/>
                          </a:solidFill>
                          <a:latin typeface="Times New Roman"/>
                          <a:ea typeface="华文楷体"/>
                        </a:defRPr>
                      </a:lvl3pPr>
                      <a:lvl4pPr marL="1371600" algn="l" defTabSz="914400" rtl="0" eaLnBrk="1" latinLnBrk="0" hangingPunct="1">
                        <a:defRPr sz="1800" kern="1200">
                          <a:solidFill>
                            <a:schemeClr val="dk1"/>
                          </a:solidFill>
                          <a:latin typeface="Times New Roman"/>
                          <a:ea typeface="华文楷体"/>
                        </a:defRPr>
                      </a:lvl4pPr>
                      <a:lvl5pPr marL="1828800" algn="l" defTabSz="914400" rtl="0" eaLnBrk="1" latinLnBrk="0" hangingPunct="1">
                        <a:defRPr sz="1800" kern="1200">
                          <a:solidFill>
                            <a:schemeClr val="dk1"/>
                          </a:solidFill>
                          <a:latin typeface="Times New Roman"/>
                          <a:ea typeface="华文楷体"/>
                        </a:defRPr>
                      </a:lvl5pPr>
                      <a:lvl6pPr marL="2286000" algn="l" defTabSz="914400" rtl="0" eaLnBrk="1" latinLnBrk="0" hangingPunct="1">
                        <a:defRPr sz="1800" kern="1200">
                          <a:solidFill>
                            <a:schemeClr val="dk1"/>
                          </a:solidFill>
                          <a:latin typeface="Times New Roman"/>
                          <a:ea typeface="华文楷体"/>
                        </a:defRPr>
                      </a:lvl6pPr>
                      <a:lvl7pPr marL="2743200" algn="l" defTabSz="914400" rtl="0" eaLnBrk="1" latinLnBrk="0" hangingPunct="1">
                        <a:defRPr sz="1800" kern="1200">
                          <a:solidFill>
                            <a:schemeClr val="dk1"/>
                          </a:solidFill>
                          <a:latin typeface="Times New Roman"/>
                          <a:ea typeface="华文楷体"/>
                        </a:defRPr>
                      </a:lvl7pPr>
                      <a:lvl8pPr marL="3200400" algn="l" defTabSz="914400" rtl="0" eaLnBrk="1" latinLnBrk="0" hangingPunct="1">
                        <a:defRPr sz="1800" kern="1200">
                          <a:solidFill>
                            <a:schemeClr val="dk1"/>
                          </a:solidFill>
                          <a:latin typeface="Times New Roman"/>
                          <a:ea typeface="华文楷体"/>
                        </a:defRPr>
                      </a:lvl8pPr>
                      <a:lvl9pPr marL="3657600" algn="l" defTabSz="914400" rtl="0" eaLnBrk="1" latinLnBrk="0" hangingPunct="1">
                        <a:defRPr sz="1800" kern="1200">
                          <a:solidFill>
                            <a:schemeClr val="dk1"/>
                          </a:solidFill>
                          <a:latin typeface="Times New Roman"/>
                          <a:ea typeface="华文楷体"/>
                        </a:defRPr>
                      </a:lvl9pPr>
                    </a:lstStyle>
                    <a:p>
                      <a:r>
                        <a:rPr lang="zh-CN" altLang="en-US" sz="1400" dirty="0">
                          <a:latin typeface="微软雅黑" panose="020B0503020204020204" pitchFamily="34" charset="-122"/>
                          <a:ea typeface="微软雅黑" panose="020B0503020204020204" pitchFamily="34" charset="-122"/>
                        </a:rPr>
                        <a:t>**银行</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华文楷体"/>
                        </a:defRPr>
                      </a:lvl1pPr>
                      <a:lvl2pPr marL="457200" algn="l" defTabSz="914400" rtl="0" eaLnBrk="1" latinLnBrk="0" hangingPunct="1">
                        <a:defRPr sz="1800" kern="1200">
                          <a:solidFill>
                            <a:schemeClr val="dk1"/>
                          </a:solidFill>
                          <a:latin typeface="Times New Roman"/>
                          <a:ea typeface="华文楷体"/>
                        </a:defRPr>
                      </a:lvl2pPr>
                      <a:lvl3pPr marL="914400" algn="l" defTabSz="914400" rtl="0" eaLnBrk="1" latinLnBrk="0" hangingPunct="1">
                        <a:defRPr sz="1800" kern="1200">
                          <a:solidFill>
                            <a:schemeClr val="dk1"/>
                          </a:solidFill>
                          <a:latin typeface="Times New Roman"/>
                          <a:ea typeface="华文楷体"/>
                        </a:defRPr>
                      </a:lvl3pPr>
                      <a:lvl4pPr marL="1371600" algn="l" defTabSz="914400" rtl="0" eaLnBrk="1" latinLnBrk="0" hangingPunct="1">
                        <a:defRPr sz="1800" kern="1200">
                          <a:solidFill>
                            <a:schemeClr val="dk1"/>
                          </a:solidFill>
                          <a:latin typeface="Times New Roman"/>
                          <a:ea typeface="华文楷体"/>
                        </a:defRPr>
                      </a:lvl4pPr>
                      <a:lvl5pPr marL="1828800" algn="l" defTabSz="914400" rtl="0" eaLnBrk="1" latinLnBrk="0" hangingPunct="1">
                        <a:defRPr sz="1800" kern="1200">
                          <a:solidFill>
                            <a:schemeClr val="dk1"/>
                          </a:solidFill>
                          <a:latin typeface="Times New Roman"/>
                          <a:ea typeface="华文楷体"/>
                        </a:defRPr>
                      </a:lvl5pPr>
                      <a:lvl6pPr marL="2286000" algn="l" defTabSz="914400" rtl="0" eaLnBrk="1" latinLnBrk="0" hangingPunct="1">
                        <a:defRPr sz="1800" kern="1200">
                          <a:solidFill>
                            <a:schemeClr val="dk1"/>
                          </a:solidFill>
                          <a:latin typeface="Times New Roman"/>
                          <a:ea typeface="华文楷体"/>
                        </a:defRPr>
                      </a:lvl6pPr>
                      <a:lvl7pPr marL="2743200" algn="l" defTabSz="914400" rtl="0" eaLnBrk="1" latinLnBrk="0" hangingPunct="1">
                        <a:defRPr sz="1800" kern="1200">
                          <a:solidFill>
                            <a:schemeClr val="dk1"/>
                          </a:solidFill>
                          <a:latin typeface="Times New Roman"/>
                          <a:ea typeface="华文楷体"/>
                        </a:defRPr>
                      </a:lvl7pPr>
                      <a:lvl8pPr marL="3200400" algn="l" defTabSz="914400" rtl="0" eaLnBrk="1" latinLnBrk="0" hangingPunct="1">
                        <a:defRPr sz="1800" kern="1200">
                          <a:solidFill>
                            <a:schemeClr val="dk1"/>
                          </a:solidFill>
                          <a:latin typeface="Times New Roman"/>
                          <a:ea typeface="华文楷体"/>
                        </a:defRPr>
                      </a:lvl8pPr>
                      <a:lvl9pPr marL="3657600" algn="l" defTabSz="914400" rtl="0" eaLnBrk="1" latinLnBrk="0" hangingPunct="1">
                        <a:defRPr sz="1800" kern="1200">
                          <a:solidFill>
                            <a:schemeClr val="dk1"/>
                          </a:solidFill>
                          <a:latin typeface="Times New Roman"/>
                          <a:ea typeface="华文楷体"/>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400" kern="0" dirty="0">
                          <a:solidFill>
                            <a:schemeClr val="tx1"/>
                          </a:solidFill>
                          <a:latin typeface="微软雅黑" panose="020B0503020204020204" pitchFamily="34" charset="-122"/>
                          <a:ea typeface="微软雅黑" panose="020B0503020204020204" pitchFamily="34" charset="-122"/>
                        </a:rPr>
                        <a:t>性能 </a:t>
                      </a:r>
                      <a:r>
                        <a:rPr kumimoji="1" lang="en-US" altLang="zh-CN" sz="1400" kern="0" dirty="0">
                          <a:solidFill>
                            <a:schemeClr val="tx1"/>
                          </a:solidFill>
                          <a:latin typeface="微软雅黑" panose="020B0503020204020204" pitchFamily="34" charset="-122"/>
                          <a:ea typeface="微软雅黑" panose="020B0503020204020204" pitchFamily="34" charset="-122"/>
                        </a:rPr>
                        <a:t>15%</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778105"/>
                  </a:ext>
                </a:extLst>
              </a:tr>
              <a:tr h="214523">
                <a:tc vMerge="1">
                  <a:txBody>
                    <a:bodyPr/>
                    <a:lstStyle>
                      <a:lvl1pPr marL="0" algn="l" defTabSz="914400" rtl="0" eaLnBrk="1" latinLnBrk="0" hangingPunct="1">
                        <a:defRPr sz="1800" kern="1200">
                          <a:solidFill>
                            <a:schemeClr val="dk1"/>
                          </a:solidFill>
                          <a:latin typeface="Times New Roman"/>
                          <a:ea typeface="华文楷体"/>
                        </a:defRPr>
                      </a:lvl1pPr>
                      <a:lvl2pPr marL="457200" algn="l" defTabSz="914400" rtl="0" eaLnBrk="1" latinLnBrk="0" hangingPunct="1">
                        <a:defRPr sz="1800" kern="1200">
                          <a:solidFill>
                            <a:schemeClr val="dk1"/>
                          </a:solidFill>
                          <a:latin typeface="Times New Roman"/>
                          <a:ea typeface="华文楷体"/>
                        </a:defRPr>
                      </a:lvl2pPr>
                      <a:lvl3pPr marL="914400" algn="l" defTabSz="914400" rtl="0" eaLnBrk="1" latinLnBrk="0" hangingPunct="1">
                        <a:defRPr sz="1800" kern="1200">
                          <a:solidFill>
                            <a:schemeClr val="dk1"/>
                          </a:solidFill>
                          <a:latin typeface="Times New Roman"/>
                          <a:ea typeface="华文楷体"/>
                        </a:defRPr>
                      </a:lvl3pPr>
                      <a:lvl4pPr marL="1371600" algn="l" defTabSz="914400" rtl="0" eaLnBrk="1" latinLnBrk="0" hangingPunct="1">
                        <a:defRPr sz="1800" kern="1200">
                          <a:solidFill>
                            <a:schemeClr val="dk1"/>
                          </a:solidFill>
                          <a:latin typeface="Times New Roman"/>
                          <a:ea typeface="华文楷体"/>
                        </a:defRPr>
                      </a:lvl4pPr>
                      <a:lvl5pPr marL="1828800" algn="l" defTabSz="914400" rtl="0" eaLnBrk="1" latinLnBrk="0" hangingPunct="1">
                        <a:defRPr sz="1800" kern="1200">
                          <a:solidFill>
                            <a:schemeClr val="dk1"/>
                          </a:solidFill>
                          <a:latin typeface="Times New Roman"/>
                          <a:ea typeface="华文楷体"/>
                        </a:defRPr>
                      </a:lvl5pPr>
                      <a:lvl6pPr marL="2286000" algn="l" defTabSz="914400" rtl="0" eaLnBrk="1" latinLnBrk="0" hangingPunct="1">
                        <a:defRPr sz="1800" kern="1200">
                          <a:solidFill>
                            <a:schemeClr val="dk1"/>
                          </a:solidFill>
                          <a:latin typeface="Times New Roman"/>
                          <a:ea typeface="华文楷体"/>
                        </a:defRPr>
                      </a:lvl6pPr>
                      <a:lvl7pPr marL="2743200" algn="l" defTabSz="914400" rtl="0" eaLnBrk="1" latinLnBrk="0" hangingPunct="1">
                        <a:defRPr sz="1800" kern="1200">
                          <a:solidFill>
                            <a:schemeClr val="dk1"/>
                          </a:solidFill>
                          <a:latin typeface="Times New Roman"/>
                          <a:ea typeface="华文楷体"/>
                        </a:defRPr>
                      </a:lvl7pPr>
                      <a:lvl8pPr marL="3200400" algn="l" defTabSz="914400" rtl="0" eaLnBrk="1" latinLnBrk="0" hangingPunct="1">
                        <a:defRPr sz="1800" kern="1200">
                          <a:solidFill>
                            <a:schemeClr val="dk1"/>
                          </a:solidFill>
                          <a:latin typeface="Times New Roman"/>
                          <a:ea typeface="华文楷体"/>
                        </a:defRPr>
                      </a:lvl8pPr>
                      <a:lvl9pPr marL="3657600" algn="l" defTabSz="914400" rtl="0" eaLnBrk="1" latinLnBrk="0" hangingPunct="1">
                        <a:defRPr sz="1800" kern="1200">
                          <a:solidFill>
                            <a:schemeClr val="dk1"/>
                          </a:solidFill>
                          <a:latin typeface="Times New Roman"/>
                          <a:ea typeface="华文楷体"/>
                        </a:defRPr>
                      </a:lvl9pPr>
                    </a:lstStyle>
                    <a:p>
                      <a:endParaRPr lang="zh-CN" altLang="en-US" sz="12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dk1"/>
                          </a:solidFill>
                          <a:latin typeface="Times New Roman"/>
                          <a:ea typeface="华文楷体"/>
                        </a:defRPr>
                      </a:lvl1pPr>
                      <a:lvl2pPr marL="457200" algn="l" defTabSz="914400" rtl="0" eaLnBrk="1" latinLnBrk="0" hangingPunct="1">
                        <a:defRPr sz="1800" kern="1200">
                          <a:solidFill>
                            <a:schemeClr val="dk1"/>
                          </a:solidFill>
                          <a:latin typeface="Times New Roman"/>
                          <a:ea typeface="华文楷体"/>
                        </a:defRPr>
                      </a:lvl2pPr>
                      <a:lvl3pPr marL="914400" algn="l" defTabSz="914400" rtl="0" eaLnBrk="1" latinLnBrk="0" hangingPunct="1">
                        <a:defRPr sz="1800" kern="1200">
                          <a:solidFill>
                            <a:schemeClr val="dk1"/>
                          </a:solidFill>
                          <a:latin typeface="Times New Roman"/>
                          <a:ea typeface="华文楷体"/>
                        </a:defRPr>
                      </a:lvl3pPr>
                      <a:lvl4pPr marL="1371600" algn="l" defTabSz="914400" rtl="0" eaLnBrk="1" latinLnBrk="0" hangingPunct="1">
                        <a:defRPr sz="1800" kern="1200">
                          <a:solidFill>
                            <a:schemeClr val="dk1"/>
                          </a:solidFill>
                          <a:latin typeface="Times New Roman"/>
                          <a:ea typeface="华文楷体"/>
                        </a:defRPr>
                      </a:lvl4pPr>
                      <a:lvl5pPr marL="1828800" algn="l" defTabSz="914400" rtl="0" eaLnBrk="1" latinLnBrk="0" hangingPunct="1">
                        <a:defRPr sz="1800" kern="1200">
                          <a:solidFill>
                            <a:schemeClr val="dk1"/>
                          </a:solidFill>
                          <a:latin typeface="Times New Roman"/>
                          <a:ea typeface="华文楷体"/>
                        </a:defRPr>
                      </a:lvl5pPr>
                      <a:lvl6pPr marL="2286000" algn="l" defTabSz="914400" rtl="0" eaLnBrk="1" latinLnBrk="0" hangingPunct="1">
                        <a:defRPr sz="1800" kern="1200">
                          <a:solidFill>
                            <a:schemeClr val="dk1"/>
                          </a:solidFill>
                          <a:latin typeface="Times New Roman"/>
                          <a:ea typeface="华文楷体"/>
                        </a:defRPr>
                      </a:lvl6pPr>
                      <a:lvl7pPr marL="2743200" algn="l" defTabSz="914400" rtl="0" eaLnBrk="1" latinLnBrk="0" hangingPunct="1">
                        <a:defRPr sz="1800" kern="1200">
                          <a:solidFill>
                            <a:schemeClr val="dk1"/>
                          </a:solidFill>
                          <a:latin typeface="Times New Roman"/>
                          <a:ea typeface="华文楷体"/>
                        </a:defRPr>
                      </a:lvl7pPr>
                      <a:lvl8pPr marL="3200400" algn="l" defTabSz="914400" rtl="0" eaLnBrk="1" latinLnBrk="0" hangingPunct="1">
                        <a:defRPr sz="1800" kern="1200">
                          <a:solidFill>
                            <a:schemeClr val="dk1"/>
                          </a:solidFill>
                          <a:latin typeface="Times New Roman"/>
                          <a:ea typeface="华文楷体"/>
                        </a:defRPr>
                      </a:lvl8pPr>
                      <a:lvl9pPr marL="3657600" algn="l" defTabSz="914400" rtl="0" eaLnBrk="1" latinLnBrk="0" hangingPunct="1">
                        <a:defRPr sz="1800" kern="1200">
                          <a:solidFill>
                            <a:schemeClr val="dk1"/>
                          </a:solidFill>
                          <a:latin typeface="Times New Roman"/>
                          <a:ea typeface="华文楷体"/>
                        </a:defRPr>
                      </a:lvl9pPr>
                    </a:lstStyle>
                    <a:p>
                      <a:r>
                        <a:rPr lang="zh-CN" altLang="en-US" sz="1400" dirty="0">
                          <a:latin typeface="微软雅黑" panose="020B0503020204020204" pitchFamily="34" charset="-122"/>
                          <a:ea typeface="微软雅黑" panose="020B0503020204020204" pitchFamily="34" charset="-122"/>
                        </a:rPr>
                        <a:t>**保险</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华文楷体"/>
                        </a:defRPr>
                      </a:lvl1pPr>
                      <a:lvl2pPr marL="457200" algn="l" defTabSz="914400" rtl="0" eaLnBrk="1" latinLnBrk="0" hangingPunct="1">
                        <a:defRPr sz="1800" kern="1200">
                          <a:solidFill>
                            <a:schemeClr val="dk1"/>
                          </a:solidFill>
                          <a:latin typeface="Times New Roman"/>
                          <a:ea typeface="华文楷体"/>
                        </a:defRPr>
                      </a:lvl2pPr>
                      <a:lvl3pPr marL="914400" algn="l" defTabSz="914400" rtl="0" eaLnBrk="1" latinLnBrk="0" hangingPunct="1">
                        <a:defRPr sz="1800" kern="1200">
                          <a:solidFill>
                            <a:schemeClr val="dk1"/>
                          </a:solidFill>
                          <a:latin typeface="Times New Roman"/>
                          <a:ea typeface="华文楷体"/>
                        </a:defRPr>
                      </a:lvl3pPr>
                      <a:lvl4pPr marL="1371600" algn="l" defTabSz="914400" rtl="0" eaLnBrk="1" latinLnBrk="0" hangingPunct="1">
                        <a:defRPr sz="1800" kern="1200">
                          <a:solidFill>
                            <a:schemeClr val="dk1"/>
                          </a:solidFill>
                          <a:latin typeface="Times New Roman"/>
                          <a:ea typeface="华文楷体"/>
                        </a:defRPr>
                      </a:lvl4pPr>
                      <a:lvl5pPr marL="1828800" algn="l" defTabSz="914400" rtl="0" eaLnBrk="1" latinLnBrk="0" hangingPunct="1">
                        <a:defRPr sz="1800" kern="1200">
                          <a:solidFill>
                            <a:schemeClr val="dk1"/>
                          </a:solidFill>
                          <a:latin typeface="Times New Roman"/>
                          <a:ea typeface="华文楷体"/>
                        </a:defRPr>
                      </a:lvl5pPr>
                      <a:lvl6pPr marL="2286000" algn="l" defTabSz="914400" rtl="0" eaLnBrk="1" latinLnBrk="0" hangingPunct="1">
                        <a:defRPr sz="1800" kern="1200">
                          <a:solidFill>
                            <a:schemeClr val="dk1"/>
                          </a:solidFill>
                          <a:latin typeface="Times New Roman"/>
                          <a:ea typeface="华文楷体"/>
                        </a:defRPr>
                      </a:lvl6pPr>
                      <a:lvl7pPr marL="2743200" algn="l" defTabSz="914400" rtl="0" eaLnBrk="1" latinLnBrk="0" hangingPunct="1">
                        <a:defRPr sz="1800" kern="1200">
                          <a:solidFill>
                            <a:schemeClr val="dk1"/>
                          </a:solidFill>
                          <a:latin typeface="Times New Roman"/>
                          <a:ea typeface="华文楷体"/>
                        </a:defRPr>
                      </a:lvl7pPr>
                      <a:lvl8pPr marL="3200400" algn="l" defTabSz="914400" rtl="0" eaLnBrk="1" latinLnBrk="0" hangingPunct="1">
                        <a:defRPr sz="1800" kern="1200">
                          <a:solidFill>
                            <a:schemeClr val="dk1"/>
                          </a:solidFill>
                          <a:latin typeface="Times New Roman"/>
                          <a:ea typeface="华文楷体"/>
                        </a:defRPr>
                      </a:lvl8pPr>
                      <a:lvl9pPr marL="3657600" algn="l" defTabSz="914400" rtl="0" eaLnBrk="1" latinLnBrk="0" hangingPunct="1">
                        <a:defRPr sz="1800" kern="1200">
                          <a:solidFill>
                            <a:schemeClr val="dk1"/>
                          </a:solidFill>
                          <a:latin typeface="Times New Roman"/>
                          <a:ea typeface="华文楷体"/>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微软雅黑" panose="020B0503020204020204" pitchFamily="34" charset="-122"/>
                          <a:ea typeface="微软雅黑" panose="020B0503020204020204" pitchFamily="34" charset="-122"/>
                        </a:rPr>
                        <a:t>性能 </a:t>
                      </a:r>
                      <a:r>
                        <a:rPr lang="en-US" altLang="zh-CN" sz="1400" dirty="0">
                          <a:solidFill>
                            <a:schemeClr val="tx1"/>
                          </a:solidFill>
                          <a:latin typeface="微软雅黑" panose="020B0503020204020204" pitchFamily="34" charset="-122"/>
                          <a:ea typeface="微软雅黑" panose="020B0503020204020204" pitchFamily="34" charset="-122"/>
                        </a:rPr>
                        <a:t>26%</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6110839"/>
                  </a:ext>
                </a:extLst>
              </a:tr>
              <a:tr h="214523">
                <a:tc vMerge="1">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sz="12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843915" rtl="0" eaLnBrk="1" latinLnBrk="0" hangingPunct="1">
                        <a:defRPr sz="1660" kern="1200">
                          <a:solidFill>
                            <a:schemeClr val="tx1"/>
                          </a:solidFill>
                          <a:latin typeface="Calibri" panose="020F0502020204030204"/>
                        </a:defRPr>
                      </a:lvl1pPr>
                      <a:lvl2pPr marL="422275" algn="l" defTabSz="843915" rtl="0" eaLnBrk="1" latinLnBrk="0" hangingPunct="1">
                        <a:defRPr sz="1660" kern="1200">
                          <a:solidFill>
                            <a:schemeClr val="tx1"/>
                          </a:solidFill>
                          <a:latin typeface="Calibri" panose="020F0502020204030204"/>
                        </a:defRPr>
                      </a:lvl2pPr>
                      <a:lvl3pPr marL="843915" algn="l" defTabSz="843915" rtl="0" eaLnBrk="1" latinLnBrk="0" hangingPunct="1">
                        <a:defRPr sz="1660" kern="1200">
                          <a:solidFill>
                            <a:schemeClr val="tx1"/>
                          </a:solidFill>
                          <a:latin typeface="Calibri" panose="020F0502020204030204"/>
                        </a:defRPr>
                      </a:lvl3pPr>
                      <a:lvl4pPr marL="1266190" algn="l" defTabSz="843915" rtl="0" eaLnBrk="1" latinLnBrk="0" hangingPunct="1">
                        <a:defRPr sz="1660" kern="1200">
                          <a:solidFill>
                            <a:schemeClr val="tx1"/>
                          </a:solidFill>
                          <a:latin typeface="Calibri" panose="020F0502020204030204"/>
                        </a:defRPr>
                      </a:lvl4pPr>
                      <a:lvl5pPr marL="1688465" algn="l" defTabSz="843915" rtl="0" eaLnBrk="1" latinLnBrk="0" hangingPunct="1">
                        <a:defRPr sz="1660" kern="1200">
                          <a:solidFill>
                            <a:schemeClr val="tx1"/>
                          </a:solidFill>
                          <a:latin typeface="Calibri" panose="020F0502020204030204"/>
                        </a:defRPr>
                      </a:lvl5pPr>
                      <a:lvl6pPr marL="2110105" algn="l" defTabSz="843915" rtl="0" eaLnBrk="1" latinLnBrk="0" hangingPunct="1">
                        <a:defRPr sz="1660" kern="1200">
                          <a:solidFill>
                            <a:schemeClr val="tx1"/>
                          </a:solidFill>
                          <a:latin typeface="Calibri" panose="020F0502020204030204"/>
                        </a:defRPr>
                      </a:lvl6pPr>
                      <a:lvl7pPr marL="2532380" algn="l" defTabSz="843915" rtl="0" eaLnBrk="1" latinLnBrk="0" hangingPunct="1">
                        <a:defRPr sz="1660" kern="1200">
                          <a:solidFill>
                            <a:schemeClr val="tx1"/>
                          </a:solidFill>
                          <a:latin typeface="Calibri" panose="020F0502020204030204"/>
                        </a:defRPr>
                      </a:lvl7pPr>
                      <a:lvl8pPr marL="2954020" algn="l" defTabSz="843915" rtl="0" eaLnBrk="1" latinLnBrk="0" hangingPunct="1">
                        <a:defRPr sz="1660" kern="1200">
                          <a:solidFill>
                            <a:schemeClr val="tx1"/>
                          </a:solidFill>
                          <a:latin typeface="Calibri" panose="020F0502020204030204"/>
                        </a:defRPr>
                      </a:lvl8pPr>
                      <a:lvl9pPr marL="3376295" algn="l" defTabSz="843915" rtl="0" eaLnBrk="1" latinLnBrk="0" hangingPunct="1">
                        <a:defRPr sz="1660" kern="1200">
                          <a:solidFill>
                            <a:schemeClr val="tx1"/>
                          </a:solidFill>
                          <a:latin typeface="Calibri" panose="020F0502020204030204"/>
                        </a:defRPr>
                      </a:lvl9pPr>
                    </a:lstStyle>
                    <a:p>
                      <a:r>
                        <a:rPr lang="zh-CN" altLang="en-US" sz="1400" dirty="0">
                          <a:latin typeface="微软雅黑" panose="020B0503020204020204" pitchFamily="34" charset="-122"/>
                          <a:ea typeface="微软雅黑" panose="020B0503020204020204" pitchFamily="34" charset="-122"/>
                        </a:rPr>
                        <a:t>**银行</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843915" rtl="0" eaLnBrk="1" latinLnBrk="0" hangingPunct="1">
                        <a:defRPr sz="1660" kern="1200">
                          <a:solidFill>
                            <a:schemeClr val="tx1"/>
                          </a:solidFill>
                          <a:latin typeface="Calibri" panose="020F0502020204030204"/>
                        </a:defRPr>
                      </a:lvl1pPr>
                      <a:lvl2pPr marL="422275" algn="l" defTabSz="843915" rtl="0" eaLnBrk="1" latinLnBrk="0" hangingPunct="1">
                        <a:defRPr sz="1660" kern="1200">
                          <a:solidFill>
                            <a:schemeClr val="tx1"/>
                          </a:solidFill>
                          <a:latin typeface="Calibri" panose="020F0502020204030204"/>
                        </a:defRPr>
                      </a:lvl2pPr>
                      <a:lvl3pPr marL="843915" algn="l" defTabSz="843915" rtl="0" eaLnBrk="1" latinLnBrk="0" hangingPunct="1">
                        <a:defRPr sz="1660" kern="1200">
                          <a:solidFill>
                            <a:schemeClr val="tx1"/>
                          </a:solidFill>
                          <a:latin typeface="Calibri" panose="020F0502020204030204"/>
                        </a:defRPr>
                      </a:lvl3pPr>
                      <a:lvl4pPr marL="1266190" algn="l" defTabSz="843915" rtl="0" eaLnBrk="1" latinLnBrk="0" hangingPunct="1">
                        <a:defRPr sz="1660" kern="1200">
                          <a:solidFill>
                            <a:schemeClr val="tx1"/>
                          </a:solidFill>
                          <a:latin typeface="Calibri" panose="020F0502020204030204"/>
                        </a:defRPr>
                      </a:lvl4pPr>
                      <a:lvl5pPr marL="1688465" algn="l" defTabSz="843915" rtl="0" eaLnBrk="1" latinLnBrk="0" hangingPunct="1">
                        <a:defRPr sz="1660" kern="1200">
                          <a:solidFill>
                            <a:schemeClr val="tx1"/>
                          </a:solidFill>
                          <a:latin typeface="Calibri" panose="020F0502020204030204"/>
                        </a:defRPr>
                      </a:lvl5pPr>
                      <a:lvl6pPr marL="2110105" algn="l" defTabSz="843915" rtl="0" eaLnBrk="1" latinLnBrk="0" hangingPunct="1">
                        <a:defRPr sz="1660" kern="1200">
                          <a:solidFill>
                            <a:schemeClr val="tx1"/>
                          </a:solidFill>
                          <a:latin typeface="Calibri" panose="020F0502020204030204"/>
                        </a:defRPr>
                      </a:lvl6pPr>
                      <a:lvl7pPr marL="2532380" algn="l" defTabSz="843915" rtl="0" eaLnBrk="1" latinLnBrk="0" hangingPunct="1">
                        <a:defRPr sz="1660" kern="1200">
                          <a:solidFill>
                            <a:schemeClr val="tx1"/>
                          </a:solidFill>
                          <a:latin typeface="Calibri" panose="020F0502020204030204"/>
                        </a:defRPr>
                      </a:lvl7pPr>
                      <a:lvl8pPr marL="2954020" algn="l" defTabSz="843915" rtl="0" eaLnBrk="1" latinLnBrk="0" hangingPunct="1">
                        <a:defRPr sz="1660" kern="1200">
                          <a:solidFill>
                            <a:schemeClr val="tx1"/>
                          </a:solidFill>
                          <a:latin typeface="Calibri" panose="020F0502020204030204"/>
                        </a:defRPr>
                      </a:lvl8pPr>
                      <a:lvl9pPr marL="3376295" algn="l" defTabSz="843915" rtl="0" eaLnBrk="1" latinLnBrk="0" hangingPunct="1">
                        <a:defRPr sz="1660" kern="1200">
                          <a:solidFill>
                            <a:schemeClr val="tx1"/>
                          </a:solidFill>
                          <a:latin typeface="Calibri" panose="020F0502020204030204"/>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微软雅黑" panose="020B0503020204020204" pitchFamily="34" charset="-122"/>
                          <a:ea typeface="微软雅黑" panose="020B0503020204020204" pitchFamily="34" charset="-122"/>
                        </a:rPr>
                        <a:t>性能 </a:t>
                      </a:r>
                      <a:r>
                        <a:rPr lang="en-US" altLang="zh-CN" sz="1400" dirty="0">
                          <a:solidFill>
                            <a:schemeClr val="tx1"/>
                          </a:solidFill>
                          <a:latin typeface="微软雅黑" panose="020B0503020204020204" pitchFamily="34" charset="-122"/>
                          <a:ea typeface="微软雅黑" panose="020B0503020204020204" pitchFamily="34" charset="-122"/>
                        </a:rPr>
                        <a:t>20%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14523">
                <a:tc>
                  <a:txBody>
                    <a:bodyPr/>
                    <a:lstStyle>
                      <a:lvl1pPr marL="0" algn="l" defTabSz="843915" rtl="0" eaLnBrk="1" latinLnBrk="0" hangingPunct="1">
                        <a:defRPr sz="1660" kern="1200">
                          <a:solidFill>
                            <a:schemeClr val="tx1"/>
                          </a:solidFill>
                          <a:latin typeface="Calibri" panose="020F0502020204030204"/>
                        </a:defRPr>
                      </a:lvl1pPr>
                      <a:lvl2pPr marL="422275" algn="l" defTabSz="843915" rtl="0" eaLnBrk="1" latinLnBrk="0" hangingPunct="1">
                        <a:defRPr sz="1660" kern="1200">
                          <a:solidFill>
                            <a:schemeClr val="tx1"/>
                          </a:solidFill>
                          <a:latin typeface="Calibri" panose="020F0502020204030204"/>
                        </a:defRPr>
                      </a:lvl2pPr>
                      <a:lvl3pPr marL="843915" algn="l" defTabSz="843915" rtl="0" eaLnBrk="1" latinLnBrk="0" hangingPunct="1">
                        <a:defRPr sz="1660" kern="1200">
                          <a:solidFill>
                            <a:schemeClr val="tx1"/>
                          </a:solidFill>
                          <a:latin typeface="Calibri" panose="020F0502020204030204"/>
                        </a:defRPr>
                      </a:lvl3pPr>
                      <a:lvl4pPr marL="1266190" algn="l" defTabSz="843915" rtl="0" eaLnBrk="1" latinLnBrk="0" hangingPunct="1">
                        <a:defRPr sz="1660" kern="1200">
                          <a:solidFill>
                            <a:schemeClr val="tx1"/>
                          </a:solidFill>
                          <a:latin typeface="Calibri" panose="020F0502020204030204"/>
                        </a:defRPr>
                      </a:lvl4pPr>
                      <a:lvl5pPr marL="1688465" algn="l" defTabSz="843915" rtl="0" eaLnBrk="1" latinLnBrk="0" hangingPunct="1">
                        <a:defRPr sz="1660" kern="1200">
                          <a:solidFill>
                            <a:schemeClr val="tx1"/>
                          </a:solidFill>
                          <a:latin typeface="Calibri" panose="020F0502020204030204"/>
                        </a:defRPr>
                      </a:lvl5pPr>
                      <a:lvl6pPr marL="2110105" algn="l" defTabSz="843915" rtl="0" eaLnBrk="1" latinLnBrk="0" hangingPunct="1">
                        <a:defRPr sz="1660" kern="1200">
                          <a:solidFill>
                            <a:schemeClr val="tx1"/>
                          </a:solidFill>
                          <a:latin typeface="Calibri" panose="020F0502020204030204"/>
                        </a:defRPr>
                      </a:lvl6pPr>
                      <a:lvl7pPr marL="2532380" algn="l" defTabSz="843915" rtl="0" eaLnBrk="1" latinLnBrk="0" hangingPunct="1">
                        <a:defRPr sz="1660" kern="1200">
                          <a:solidFill>
                            <a:schemeClr val="tx1"/>
                          </a:solidFill>
                          <a:latin typeface="Calibri" panose="020F0502020204030204"/>
                        </a:defRPr>
                      </a:lvl7pPr>
                      <a:lvl8pPr marL="2954020" algn="l" defTabSz="843915" rtl="0" eaLnBrk="1" latinLnBrk="0" hangingPunct="1">
                        <a:defRPr sz="1660" kern="1200">
                          <a:solidFill>
                            <a:schemeClr val="tx1"/>
                          </a:solidFill>
                          <a:latin typeface="Calibri" panose="020F0502020204030204"/>
                        </a:defRPr>
                      </a:lvl8pPr>
                      <a:lvl9pPr marL="3376295" algn="l" defTabSz="843915" rtl="0" eaLnBrk="1" latinLnBrk="0" hangingPunct="1">
                        <a:defRPr sz="1660" kern="1200">
                          <a:solidFill>
                            <a:schemeClr val="tx1"/>
                          </a:solidFill>
                          <a:latin typeface="Calibri" panose="020F0502020204030204"/>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400" dirty="0">
                          <a:latin typeface="微软雅黑" panose="020B0503020204020204" pitchFamily="34" charset="-122"/>
                          <a:ea typeface="微软雅黑" panose="020B0503020204020204" pitchFamily="34" charset="-122"/>
                        </a:rPr>
                        <a:t>智能参数优化</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843915" rtl="0" eaLnBrk="1" latinLnBrk="0" hangingPunct="1">
                        <a:defRPr sz="1660" kern="1200">
                          <a:solidFill>
                            <a:schemeClr val="tx1"/>
                          </a:solidFill>
                          <a:latin typeface="Calibri" panose="020F0502020204030204"/>
                        </a:defRPr>
                      </a:lvl1pPr>
                      <a:lvl2pPr marL="422275" algn="l" defTabSz="843915" rtl="0" eaLnBrk="1" latinLnBrk="0" hangingPunct="1">
                        <a:defRPr sz="1660" kern="1200">
                          <a:solidFill>
                            <a:schemeClr val="tx1"/>
                          </a:solidFill>
                          <a:latin typeface="Calibri" panose="020F0502020204030204"/>
                        </a:defRPr>
                      </a:lvl2pPr>
                      <a:lvl3pPr marL="843915" algn="l" defTabSz="843915" rtl="0" eaLnBrk="1" latinLnBrk="0" hangingPunct="1">
                        <a:defRPr sz="1660" kern="1200">
                          <a:solidFill>
                            <a:schemeClr val="tx1"/>
                          </a:solidFill>
                          <a:latin typeface="Calibri" panose="020F0502020204030204"/>
                        </a:defRPr>
                      </a:lvl3pPr>
                      <a:lvl4pPr marL="1266190" algn="l" defTabSz="843915" rtl="0" eaLnBrk="1" latinLnBrk="0" hangingPunct="1">
                        <a:defRPr sz="1660" kern="1200">
                          <a:solidFill>
                            <a:schemeClr val="tx1"/>
                          </a:solidFill>
                          <a:latin typeface="Calibri" panose="020F0502020204030204"/>
                        </a:defRPr>
                      </a:lvl4pPr>
                      <a:lvl5pPr marL="1688465" algn="l" defTabSz="843915" rtl="0" eaLnBrk="1" latinLnBrk="0" hangingPunct="1">
                        <a:defRPr sz="1660" kern="1200">
                          <a:solidFill>
                            <a:schemeClr val="tx1"/>
                          </a:solidFill>
                          <a:latin typeface="Calibri" panose="020F0502020204030204"/>
                        </a:defRPr>
                      </a:lvl5pPr>
                      <a:lvl6pPr marL="2110105" algn="l" defTabSz="843915" rtl="0" eaLnBrk="1" latinLnBrk="0" hangingPunct="1">
                        <a:defRPr sz="1660" kern="1200">
                          <a:solidFill>
                            <a:schemeClr val="tx1"/>
                          </a:solidFill>
                          <a:latin typeface="Calibri" panose="020F0502020204030204"/>
                        </a:defRPr>
                      </a:lvl6pPr>
                      <a:lvl7pPr marL="2532380" algn="l" defTabSz="843915" rtl="0" eaLnBrk="1" latinLnBrk="0" hangingPunct="1">
                        <a:defRPr sz="1660" kern="1200">
                          <a:solidFill>
                            <a:schemeClr val="tx1"/>
                          </a:solidFill>
                          <a:latin typeface="Calibri" panose="020F0502020204030204"/>
                        </a:defRPr>
                      </a:lvl7pPr>
                      <a:lvl8pPr marL="2954020" algn="l" defTabSz="843915" rtl="0" eaLnBrk="1" latinLnBrk="0" hangingPunct="1">
                        <a:defRPr sz="1660" kern="1200">
                          <a:solidFill>
                            <a:schemeClr val="tx1"/>
                          </a:solidFill>
                          <a:latin typeface="Calibri" panose="020F0502020204030204"/>
                        </a:defRPr>
                      </a:lvl8pPr>
                      <a:lvl9pPr marL="3376295" algn="l" defTabSz="843915" rtl="0" eaLnBrk="1" latinLnBrk="0" hangingPunct="1">
                        <a:defRPr sz="1660" kern="1200">
                          <a:solidFill>
                            <a:schemeClr val="tx1"/>
                          </a:solidFill>
                          <a:latin typeface="Calibri" panose="020F0502020204030204"/>
                        </a:defRPr>
                      </a:lvl9pPr>
                    </a:lstStyle>
                    <a:p>
                      <a:r>
                        <a:rPr lang="zh-CN" altLang="en-US" sz="1400" dirty="0">
                          <a:latin typeface="微软雅黑" panose="020B0503020204020204" pitchFamily="34" charset="-122"/>
                          <a:ea typeface="微软雅黑" panose="020B0503020204020204" pitchFamily="34" charset="-122"/>
                        </a:rPr>
                        <a:t>**云</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843915" rtl="0" eaLnBrk="1" latinLnBrk="0" hangingPunct="1">
                        <a:defRPr sz="1660" kern="1200">
                          <a:solidFill>
                            <a:schemeClr val="tx1"/>
                          </a:solidFill>
                          <a:latin typeface="Calibri" panose="020F0502020204030204"/>
                        </a:defRPr>
                      </a:lvl1pPr>
                      <a:lvl2pPr marL="422275" algn="l" defTabSz="843915" rtl="0" eaLnBrk="1" latinLnBrk="0" hangingPunct="1">
                        <a:defRPr sz="1660" kern="1200">
                          <a:solidFill>
                            <a:schemeClr val="tx1"/>
                          </a:solidFill>
                          <a:latin typeface="Calibri" panose="020F0502020204030204"/>
                        </a:defRPr>
                      </a:lvl2pPr>
                      <a:lvl3pPr marL="843915" algn="l" defTabSz="843915" rtl="0" eaLnBrk="1" latinLnBrk="0" hangingPunct="1">
                        <a:defRPr sz="1660" kern="1200">
                          <a:solidFill>
                            <a:schemeClr val="tx1"/>
                          </a:solidFill>
                          <a:latin typeface="Calibri" panose="020F0502020204030204"/>
                        </a:defRPr>
                      </a:lvl3pPr>
                      <a:lvl4pPr marL="1266190" algn="l" defTabSz="843915" rtl="0" eaLnBrk="1" latinLnBrk="0" hangingPunct="1">
                        <a:defRPr sz="1660" kern="1200">
                          <a:solidFill>
                            <a:schemeClr val="tx1"/>
                          </a:solidFill>
                          <a:latin typeface="Calibri" panose="020F0502020204030204"/>
                        </a:defRPr>
                      </a:lvl4pPr>
                      <a:lvl5pPr marL="1688465" algn="l" defTabSz="843915" rtl="0" eaLnBrk="1" latinLnBrk="0" hangingPunct="1">
                        <a:defRPr sz="1660" kern="1200">
                          <a:solidFill>
                            <a:schemeClr val="tx1"/>
                          </a:solidFill>
                          <a:latin typeface="Calibri" panose="020F0502020204030204"/>
                        </a:defRPr>
                      </a:lvl5pPr>
                      <a:lvl6pPr marL="2110105" algn="l" defTabSz="843915" rtl="0" eaLnBrk="1" latinLnBrk="0" hangingPunct="1">
                        <a:defRPr sz="1660" kern="1200">
                          <a:solidFill>
                            <a:schemeClr val="tx1"/>
                          </a:solidFill>
                          <a:latin typeface="Calibri" panose="020F0502020204030204"/>
                        </a:defRPr>
                      </a:lvl6pPr>
                      <a:lvl7pPr marL="2532380" algn="l" defTabSz="843915" rtl="0" eaLnBrk="1" latinLnBrk="0" hangingPunct="1">
                        <a:defRPr sz="1660" kern="1200">
                          <a:solidFill>
                            <a:schemeClr val="tx1"/>
                          </a:solidFill>
                          <a:latin typeface="Calibri" panose="020F0502020204030204"/>
                        </a:defRPr>
                      </a:lvl7pPr>
                      <a:lvl8pPr marL="2954020" algn="l" defTabSz="843915" rtl="0" eaLnBrk="1" latinLnBrk="0" hangingPunct="1">
                        <a:defRPr sz="1660" kern="1200">
                          <a:solidFill>
                            <a:schemeClr val="tx1"/>
                          </a:solidFill>
                          <a:latin typeface="Calibri" panose="020F0502020204030204"/>
                        </a:defRPr>
                      </a:lvl8pPr>
                      <a:lvl9pPr marL="3376295" algn="l" defTabSz="843915" rtl="0" eaLnBrk="1" latinLnBrk="0" hangingPunct="1">
                        <a:defRPr sz="1660" kern="1200">
                          <a:solidFill>
                            <a:schemeClr val="tx1"/>
                          </a:solidFill>
                          <a:latin typeface="Calibri" panose="020F0502020204030204"/>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微软雅黑" panose="020B0503020204020204" pitchFamily="34" charset="-122"/>
                          <a:ea typeface="微软雅黑" panose="020B0503020204020204" pitchFamily="34" charset="-122"/>
                        </a:rPr>
                        <a:t>性能</a:t>
                      </a:r>
                      <a:r>
                        <a:rPr lang="zh-CN" altLang="en-US" sz="1400" baseline="0" dirty="0">
                          <a:solidFill>
                            <a:schemeClr val="tx1"/>
                          </a:solidFill>
                          <a:latin typeface="微软雅黑" panose="020B0503020204020204" pitchFamily="34" charset="-122"/>
                          <a:ea typeface="微软雅黑" panose="020B0503020204020204" pitchFamily="34" charset="-122"/>
                        </a:rPr>
                        <a:t> </a:t>
                      </a:r>
                      <a:r>
                        <a:rPr lang="en-US" altLang="zh-CN" sz="1400" dirty="0">
                          <a:solidFill>
                            <a:schemeClr val="tx1"/>
                          </a:solidFill>
                          <a:latin typeface="微软雅黑" panose="020B0503020204020204" pitchFamily="34" charset="-122"/>
                          <a:ea typeface="微软雅黑" panose="020B0503020204020204" pitchFamily="34" charset="-122"/>
                        </a:rPr>
                        <a:t>32%</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14523">
                <a:tc rowSpan="2">
                  <a:txBody>
                    <a:bodyPr/>
                    <a:lstStyle>
                      <a:lvl1pPr marL="0" algn="l" defTabSz="914400" rtl="0" eaLnBrk="1" latinLnBrk="0" hangingPunct="1">
                        <a:defRPr sz="1800" kern="1200">
                          <a:solidFill>
                            <a:schemeClr val="dk1"/>
                          </a:solidFill>
                          <a:latin typeface="Times New Roman"/>
                          <a:ea typeface="华文楷体"/>
                        </a:defRPr>
                      </a:lvl1pPr>
                      <a:lvl2pPr marL="457200" algn="l" defTabSz="914400" rtl="0" eaLnBrk="1" latinLnBrk="0" hangingPunct="1">
                        <a:defRPr sz="1800" kern="1200">
                          <a:solidFill>
                            <a:schemeClr val="dk1"/>
                          </a:solidFill>
                          <a:latin typeface="Times New Roman"/>
                          <a:ea typeface="华文楷体"/>
                        </a:defRPr>
                      </a:lvl2pPr>
                      <a:lvl3pPr marL="914400" algn="l" defTabSz="914400" rtl="0" eaLnBrk="1" latinLnBrk="0" hangingPunct="1">
                        <a:defRPr sz="1800" kern="1200">
                          <a:solidFill>
                            <a:schemeClr val="dk1"/>
                          </a:solidFill>
                          <a:latin typeface="Times New Roman"/>
                          <a:ea typeface="华文楷体"/>
                        </a:defRPr>
                      </a:lvl3pPr>
                      <a:lvl4pPr marL="1371600" algn="l" defTabSz="914400" rtl="0" eaLnBrk="1" latinLnBrk="0" hangingPunct="1">
                        <a:defRPr sz="1800" kern="1200">
                          <a:solidFill>
                            <a:schemeClr val="dk1"/>
                          </a:solidFill>
                          <a:latin typeface="Times New Roman"/>
                          <a:ea typeface="华文楷体"/>
                        </a:defRPr>
                      </a:lvl4pPr>
                      <a:lvl5pPr marL="1828800" algn="l" defTabSz="914400" rtl="0" eaLnBrk="1" latinLnBrk="0" hangingPunct="1">
                        <a:defRPr sz="1800" kern="1200">
                          <a:solidFill>
                            <a:schemeClr val="dk1"/>
                          </a:solidFill>
                          <a:latin typeface="Times New Roman"/>
                          <a:ea typeface="华文楷体"/>
                        </a:defRPr>
                      </a:lvl5pPr>
                      <a:lvl6pPr marL="2286000" algn="l" defTabSz="914400" rtl="0" eaLnBrk="1" latinLnBrk="0" hangingPunct="1">
                        <a:defRPr sz="1800" kern="1200">
                          <a:solidFill>
                            <a:schemeClr val="dk1"/>
                          </a:solidFill>
                          <a:latin typeface="Times New Roman"/>
                          <a:ea typeface="华文楷体"/>
                        </a:defRPr>
                      </a:lvl6pPr>
                      <a:lvl7pPr marL="2743200" algn="l" defTabSz="914400" rtl="0" eaLnBrk="1" latinLnBrk="0" hangingPunct="1">
                        <a:defRPr sz="1800" kern="1200">
                          <a:solidFill>
                            <a:schemeClr val="dk1"/>
                          </a:solidFill>
                          <a:latin typeface="Times New Roman"/>
                          <a:ea typeface="华文楷体"/>
                        </a:defRPr>
                      </a:lvl7pPr>
                      <a:lvl8pPr marL="3200400" algn="l" defTabSz="914400" rtl="0" eaLnBrk="1" latinLnBrk="0" hangingPunct="1">
                        <a:defRPr sz="1800" kern="1200">
                          <a:solidFill>
                            <a:schemeClr val="dk1"/>
                          </a:solidFill>
                          <a:latin typeface="Times New Roman"/>
                          <a:ea typeface="华文楷体"/>
                        </a:defRPr>
                      </a:lvl8pPr>
                      <a:lvl9pPr marL="3657600" algn="l" defTabSz="914400" rtl="0" eaLnBrk="1" latinLnBrk="0" hangingPunct="1">
                        <a:defRPr sz="1800" kern="1200">
                          <a:solidFill>
                            <a:schemeClr val="dk1"/>
                          </a:solidFill>
                          <a:latin typeface="Times New Roman"/>
                          <a:ea typeface="华文楷体"/>
                        </a:defRPr>
                      </a:lvl9pPr>
                    </a:lstStyle>
                    <a:p>
                      <a:r>
                        <a:rPr lang="zh-CN" altLang="en-US" sz="1400" dirty="0">
                          <a:latin typeface="微软雅黑" panose="020B0503020204020204" pitchFamily="34" charset="-122"/>
                          <a:ea typeface="微软雅黑" panose="020B0503020204020204" pitchFamily="34" charset="-122"/>
                        </a:rPr>
                        <a:t>系统根因分析</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华文楷体"/>
                        </a:defRPr>
                      </a:lvl1pPr>
                      <a:lvl2pPr marL="457200" algn="l" defTabSz="914400" rtl="0" eaLnBrk="1" latinLnBrk="0" hangingPunct="1">
                        <a:defRPr sz="1800" kern="1200">
                          <a:solidFill>
                            <a:schemeClr val="dk1"/>
                          </a:solidFill>
                          <a:latin typeface="Times New Roman"/>
                          <a:ea typeface="华文楷体"/>
                        </a:defRPr>
                      </a:lvl2pPr>
                      <a:lvl3pPr marL="914400" algn="l" defTabSz="914400" rtl="0" eaLnBrk="1" latinLnBrk="0" hangingPunct="1">
                        <a:defRPr sz="1800" kern="1200">
                          <a:solidFill>
                            <a:schemeClr val="dk1"/>
                          </a:solidFill>
                          <a:latin typeface="Times New Roman"/>
                          <a:ea typeface="华文楷体"/>
                        </a:defRPr>
                      </a:lvl3pPr>
                      <a:lvl4pPr marL="1371600" algn="l" defTabSz="914400" rtl="0" eaLnBrk="1" latinLnBrk="0" hangingPunct="1">
                        <a:defRPr sz="1800" kern="1200">
                          <a:solidFill>
                            <a:schemeClr val="dk1"/>
                          </a:solidFill>
                          <a:latin typeface="Times New Roman"/>
                          <a:ea typeface="华文楷体"/>
                        </a:defRPr>
                      </a:lvl4pPr>
                      <a:lvl5pPr marL="1828800" algn="l" defTabSz="914400" rtl="0" eaLnBrk="1" latinLnBrk="0" hangingPunct="1">
                        <a:defRPr sz="1800" kern="1200">
                          <a:solidFill>
                            <a:schemeClr val="dk1"/>
                          </a:solidFill>
                          <a:latin typeface="Times New Roman"/>
                          <a:ea typeface="华文楷体"/>
                        </a:defRPr>
                      </a:lvl5pPr>
                      <a:lvl6pPr marL="2286000" algn="l" defTabSz="914400" rtl="0" eaLnBrk="1" latinLnBrk="0" hangingPunct="1">
                        <a:defRPr sz="1800" kern="1200">
                          <a:solidFill>
                            <a:schemeClr val="dk1"/>
                          </a:solidFill>
                          <a:latin typeface="Times New Roman"/>
                          <a:ea typeface="华文楷体"/>
                        </a:defRPr>
                      </a:lvl6pPr>
                      <a:lvl7pPr marL="2743200" algn="l" defTabSz="914400" rtl="0" eaLnBrk="1" latinLnBrk="0" hangingPunct="1">
                        <a:defRPr sz="1800" kern="1200">
                          <a:solidFill>
                            <a:schemeClr val="dk1"/>
                          </a:solidFill>
                          <a:latin typeface="Times New Roman"/>
                          <a:ea typeface="华文楷体"/>
                        </a:defRPr>
                      </a:lvl7pPr>
                      <a:lvl8pPr marL="3200400" algn="l" defTabSz="914400" rtl="0" eaLnBrk="1" latinLnBrk="0" hangingPunct="1">
                        <a:defRPr sz="1800" kern="1200">
                          <a:solidFill>
                            <a:schemeClr val="dk1"/>
                          </a:solidFill>
                          <a:latin typeface="Times New Roman"/>
                          <a:ea typeface="华文楷体"/>
                        </a:defRPr>
                      </a:lvl8pPr>
                      <a:lvl9pPr marL="3657600" algn="l" defTabSz="914400" rtl="0" eaLnBrk="1" latinLnBrk="0" hangingPunct="1">
                        <a:defRPr sz="1800" kern="1200">
                          <a:solidFill>
                            <a:schemeClr val="dk1"/>
                          </a:solidFill>
                          <a:latin typeface="Times New Roman"/>
                          <a:ea typeface="华文楷体"/>
                        </a:defRPr>
                      </a:lvl9pPr>
                    </a:lstStyle>
                    <a:p>
                      <a:r>
                        <a:rPr lang="zh-CN" altLang="en-US" sz="1400" dirty="0">
                          <a:latin typeface="微软雅黑" panose="020B0503020204020204" pitchFamily="34" charset="-122"/>
                          <a:ea typeface="微软雅黑" panose="020B0503020204020204" pitchFamily="34" charset="-122"/>
                        </a:rPr>
                        <a:t>**银行</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Times New Roman"/>
                          <a:ea typeface="华文楷体"/>
                        </a:defRPr>
                      </a:lvl1pPr>
                      <a:lvl2pPr marL="457200" algn="l" defTabSz="914400" rtl="0" eaLnBrk="1" latinLnBrk="0" hangingPunct="1">
                        <a:defRPr sz="1800" kern="1200">
                          <a:solidFill>
                            <a:schemeClr val="dk1"/>
                          </a:solidFill>
                          <a:latin typeface="Times New Roman"/>
                          <a:ea typeface="华文楷体"/>
                        </a:defRPr>
                      </a:lvl2pPr>
                      <a:lvl3pPr marL="914400" algn="l" defTabSz="914400" rtl="0" eaLnBrk="1" latinLnBrk="0" hangingPunct="1">
                        <a:defRPr sz="1800" kern="1200">
                          <a:solidFill>
                            <a:schemeClr val="dk1"/>
                          </a:solidFill>
                          <a:latin typeface="Times New Roman"/>
                          <a:ea typeface="华文楷体"/>
                        </a:defRPr>
                      </a:lvl3pPr>
                      <a:lvl4pPr marL="1371600" algn="l" defTabSz="914400" rtl="0" eaLnBrk="1" latinLnBrk="0" hangingPunct="1">
                        <a:defRPr sz="1800" kern="1200">
                          <a:solidFill>
                            <a:schemeClr val="dk1"/>
                          </a:solidFill>
                          <a:latin typeface="Times New Roman"/>
                          <a:ea typeface="华文楷体"/>
                        </a:defRPr>
                      </a:lvl4pPr>
                      <a:lvl5pPr marL="1828800" algn="l" defTabSz="914400" rtl="0" eaLnBrk="1" latinLnBrk="0" hangingPunct="1">
                        <a:defRPr sz="1800" kern="1200">
                          <a:solidFill>
                            <a:schemeClr val="dk1"/>
                          </a:solidFill>
                          <a:latin typeface="Times New Roman"/>
                          <a:ea typeface="华文楷体"/>
                        </a:defRPr>
                      </a:lvl5pPr>
                      <a:lvl6pPr marL="2286000" algn="l" defTabSz="914400" rtl="0" eaLnBrk="1" latinLnBrk="0" hangingPunct="1">
                        <a:defRPr sz="1800" kern="1200">
                          <a:solidFill>
                            <a:schemeClr val="dk1"/>
                          </a:solidFill>
                          <a:latin typeface="Times New Roman"/>
                          <a:ea typeface="华文楷体"/>
                        </a:defRPr>
                      </a:lvl6pPr>
                      <a:lvl7pPr marL="2743200" algn="l" defTabSz="914400" rtl="0" eaLnBrk="1" latinLnBrk="0" hangingPunct="1">
                        <a:defRPr sz="1800" kern="1200">
                          <a:solidFill>
                            <a:schemeClr val="dk1"/>
                          </a:solidFill>
                          <a:latin typeface="Times New Roman"/>
                          <a:ea typeface="华文楷体"/>
                        </a:defRPr>
                      </a:lvl7pPr>
                      <a:lvl8pPr marL="3200400" algn="l" defTabSz="914400" rtl="0" eaLnBrk="1" latinLnBrk="0" hangingPunct="1">
                        <a:defRPr sz="1800" kern="1200">
                          <a:solidFill>
                            <a:schemeClr val="dk1"/>
                          </a:solidFill>
                          <a:latin typeface="Times New Roman"/>
                          <a:ea typeface="华文楷体"/>
                        </a:defRPr>
                      </a:lvl8pPr>
                      <a:lvl9pPr marL="3657600" algn="l" defTabSz="914400" rtl="0" eaLnBrk="1" latinLnBrk="0" hangingPunct="1">
                        <a:defRPr sz="1800" kern="1200">
                          <a:solidFill>
                            <a:schemeClr val="dk1"/>
                          </a:solidFill>
                          <a:latin typeface="Times New Roman"/>
                          <a:ea typeface="华文楷体"/>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微软雅黑" panose="020B0503020204020204" pitchFamily="34" charset="-122"/>
                          <a:ea typeface="微软雅黑" panose="020B0503020204020204" pitchFamily="34" charset="-122"/>
                        </a:rPr>
                        <a:t>效率 </a:t>
                      </a:r>
                      <a:r>
                        <a:rPr lang="en-US" altLang="zh-CN" sz="1400" dirty="0">
                          <a:solidFill>
                            <a:schemeClr val="tx1"/>
                          </a:solidFill>
                          <a:latin typeface="微软雅黑" panose="020B0503020204020204" pitchFamily="34" charset="-122"/>
                          <a:ea typeface="微软雅黑" panose="020B0503020204020204" pitchFamily="34" charset="-122"/>
                        </a:rPr>
                        <a:t>5</a:t>
                      </a:r>
                      <a:r>
                        <a:rPr lang="zh-CN" altLang="en-US" sz="1400" dirty="0">
                          <a:solidFill>
                            <a:schemeClr val="tx1"/>
                          </a:solidFill>
                          <a:latin typeface="微软雅黑" panose="020B0503020204020204" pitchFamily="34" charset="-122"/>
                          <a:ea typeface="微软雅黑" panose="020B0503020204020204" pitchFamily="34" charset="-122"/>
                        </a:rPr>
                        <a:t>倍</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14523">
                <a:tc vMerge="1">
                  <a:txBody>
                    <a:bodyPr/>
                    <a:lstStyle/>
                    <a:p>
                      <a:endParaRPr lang="zh-CN" altLang="en-US" sz="120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843915" rtl="0" eaLnBrk="1" latinLnBrk="0" hangingPunct="1">
                        <a:defRPr sz="1660" kern="1200">
                          <a:solidFill>
                            <a:schemeClr val="tx1"/>
                          </a:solidFill>
                          <a:latin typeface="Calibri" panose="020F0502020204030204"/>
                        </a:defRPr>
                      </a:lvl1pPr>
                      <a:lvl2pPr marL="422275" algn="l" defTabSz="843915" rtl="0" eaLnBrk="1" latinLnBrk="0" hangingPunct="1">
                        <a:defRPr sz="1660" kern="1200">
                          <a:solidFill>
                            <a:schemeClr val="tx1"/>
                          </a:solidFill>
                          <a:latin typeface="Calibri" panose="020F0502020204030204"/>
                        </a:defRPr>
                      </a:lvl2pPr>
                      <a:lvl3pPr marL="843915" algn="l" defTabSz="843915" rtl="0" eaLnBrk="1" latinLnBrk="0" hangingPunct="1">
                        <a:defRPr sz="1660" kern="1200">
                          <a:solidFill>
                            <a:schemeClr val="tx1"/>
                          </a:solidFill>
                          <a:latin typeface="Calibri" panose="020F0502020204030204"/>
                        </a:defRPr>
                      </a:lvl3pPr>
                      <a:lvl4pPr marL="1266190" algn="l" defTabSz="843915" rtl="0" eaLnBrk="1" latinLnBrk="0" hangingPunct="1">
                        <a:defRPr sz="1660" kern="1200">
                          <a:solidFill>
                            <a:schemeClr val="tx1"/>
                          </a:solidFill>
                          <a:latin typeface="Calibri" panose="020F0502020204030204"/>
                        </a:defRPr>
                      </a:lvl4pPr>
                      <a:lvl5pPr marL="1688465" algn="l" defTabSz="843915" rtl="0" eaLnBrk="1" latinLnBrk="0" hangingPunct="1">
                        <a:defRPr sz="1660" kern="1200">
                          <a:solidFill>
                            <a:schemeClr val="tx1"/>
                          </a:solidFill>
                          <a:latin typeface="Calibri" panose="020F0502020204030204"/>
                        </a:defRPr>
                      </a:lvl5pPr>
                      <a:lvl6pPr marL="2110105" algn="l" defTabSz="843915" rtl="0" eaLnBrk="1" latinLnBrk="0" hangingPunct="1">
                        <a:defRPr sz="1660" kern="1200">
                          <a:solidFill>
                            <a:schemeClr val="tx1"/>
                          </a:solidFill>
                          <a:latin typeface="Calibri" panose="020F0502020204030204"/>
                        </a:defRPr>
                      </a:lvl6pPr>
                      <a:lvl7pPr marL="2532380" algn="l" defTabSz="843915" rtl="0" eaLnBrk="1" latinLnBrk="0" hangingPunct="1">
                        <a:defRPr sz="1660" kern="1200">
                          <a:solidFill>
                            <a:schemeClr val="tx1"/>
                          </a:solidFill>
                          <a:latin typeface="Calibri" panose="020F0502020204030204"/>
                        </a:defRPr>
                      </a:lvl7pPr>
                      <a:lvl8pPr marL="2954020" algn="l" defTabSz="843915" rtl="0" eaLnBrk="1" latinLnBrk="0" hangingPunct="1">
                        <a:defRPr sz="1660" kern="1200">
                          <a:solidFill>
                            <a:schemeClr val="tx1"/>
                          </a:solidFill>
                          <a:latin typeface="Calibri" panose="020F0502020204030204"/>
                        </a:defRPr>
                      </a:lvl8pPr>
                      <a:lvl9pPr marL="3376295" algn="l" defTabSz="843915" rtl="0" eaLnBrk="1" latinLnBrk="0" hangingPunct="1">
                        <a:defRPr sz="1660" kern="1200">
                          <a:solidFill>
                            <a:schemeClr val="tx1"/>
                          </a:solidFill>
                          <a:latin typeface="Calibri" panose="020F0502020204030204"/>
                        </a:defRPr>
                      </a:lvl9pPr>
                    </a:lstStyle>
                    <a:p>
                      <a:r>
                        <a:rPr lang="zh-CN" altLang="en-US" sz="1400" dirty="0">
                          <a:latin typeface="微软雅黑" panose="020B0503020204020204" pitchFamily="34" charset="-122"/>
                          <a:ea typeface="微软雅黑" panose="020B0503020204020204" pitchFamily="34" charset="-122"/>
                        </a:rPr>
                        <a:t>**云</a:t>
                      </a: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843915" rtl="0" eaLnBrk="1" latinLnBrk="0" hangingPunct="1">
                        <a:defRPr sz="1660" kern="1200">
                          <a:solidFill>
                            <a:schemeClr val="tx1"/>
                          </a:solidFill>
                          <a:latin typeface="Calibri" panose="020F0502020204030204"/>
                        </a:defRPr>
                      </a:lvl1pPr>
                      <a:lvl2pPr marL="422275" algn="l" defTabSz="843915" rtl="0" eaLnBrk="1" latinLnBrk="0" hangingPunct="1">
                        <a:defRPr sz="1660" kern="1200">
                          <a:solidFill>
                            <a:schemeClr val="tx1"/>
                          </a:solidFill>
                          <a:latin typeface="Calibri" panose="020F0502020204030204"/>
                        </a:defRPr>
                      </a:lvl2pPr>
                      <a:lvl3pPr marL="843915" algn="l" defTabSz="843915" rtl="0" eaLnBrk="1" latinLnBrk="0" hangingPunct="1">
                        <a:defRPr sz="1660" kern="1200">
                          <a:solidFill>
                            <a:schemeClr val="tx1"/>
                          </a:solidFill>
                          <a:latin typeface="Calibri" panose="020F0502020204030204"/>
                        </a:defRPr>
                      </a:lvl3pPr>
                      <a:lvl4pPr marL="1266190" algn="l" defTabSz="843915" rtl="0" eaLnBrk="1" latinLnBrk="0" hangingPunct="1">
                        <a:defRPr sz="1660" kern="1200">
                          <a:solidFill>
                            <a:schemeClr val="tx1"/>
                          </a:solidFill>
                          <a:latin typeface="Calibri" panose="020F0502020204030204"/>
                        </a:defRPr>
                      </a:lvl4pPr>
                      <a:lvl5pPr marL="1688465" algn="l" defTabSz="843915" rtl="0" eaLnBrk="1" latinLnBrk="0" hangingPunct="1">
                        <a:defRPr sz="1660" kern="1200">
                          <a:solidFill>
                            <a:schemeClr val="tx1"/>
                          </a:solidFill>
                          <a:latin typeface="Calibri" panose="020F0502020204030204"/>
                        </a:defRPr>
                      </a:lvl5pPr>
                      <a:lvl6pPr marL="2110105" algn="l" defTabSz="843915" rtl="0" eaLnBrk="1" latinLnBrk="0" hangingPunct="1">
                        <a:defRPr sz="1660" kern="1200">
                          <a:solidFill>
                            <a:schemeClr val="tx1"/>
                          </a:solidFill>
                          <a:latin typeface="Calibri" panose="020F0502020204030204"/>
                        </a:defRPr>
                      </a:lvl6pPr>
                      <a:lvl7pPr marL="2532380" algn="l" defTabSz="843915" rtl="0" eaLnBrk="1" latinLnBrk="0" hangingPunct="1">
                        <a:defRPr sz="1660" kern="1200">
                          <a:solidFill>
                            <a:schemeClr val="tx1"/>
                          </a:solidFill>
                          <a:latin typeface="Calibri" panose="020F0502020204030204"/>
                        </a:defRPr>
                      </a:lvl7pPr>
                      <a:lvl8pPr marL="2954020" algn="l" defTabSz="843915" rtl="0" eaLnBrk="1" latinLnBrk="0" hangingPunct="1">
                        <a:defRPr sz="1660" kern="1200">
                          <a:solidFill>
                            <a:schemeClr val="tx1"/>
                          </a:solidFill>
                          <a:latin typeface="Calibri" panose="020F0502020204030204"/>
                        </a:defRPr>
                      </a:lvl8pPr>
                      <a:lvl9pPr marL="3376295" algn="l" defTabSz="843915" rtl="0" eaLnBrk="1" latinLnBrk="0" hangingPunct="1">
                        <a:defRPr sz="1660" kern="1200">
                          <a:solidFill>
                            <a:schemeClr val="tx1"/>
                          </a:solidFill>
                          <a:latin typeface="Calibri" panose="020F0502020204030204"/>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400" dirty="0">
                          <a:solidFill>
                            <a:schemeClr val="tx1"/>
                          </a:solidFill>
                          <a:latin typeface="微软雅黑" panose="020B0503020204020204" pitchFamily="34" charset="-122"/>
                          <a:ea typeface="微软雅黑" panose="020B0503020204020204" pitchFamily="34" charset="-122"/>
                        </a:rPr>
                        <a:t>诊断率</a:t>
                      </a:r>
                      <a:r>
                        <a:rPr lang="en-US" altLang="zh-CN" sz="1400" dirty="0">
                          <a:solidFill>
                            <a:schemeClr val="tx1"/>
                          </a:solidFill>
                          <a:latin typeface="微软雅黑" panose="020B0503020204020204" pitchFamily="34" charset="-122"/>
                          <a:ea typeface="微软雅黑" panose="020B0503020204020204" pitchFamily="34" charset="-122"/>
                        </a:rPr>
                        <a:t> 90%</a:t>
                      </a:r>
                      <a:endParaRPr lang="zh-CN" altLang="en-US" sz="1400"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6805626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18">
            <a:extLst>
              <a:ext uri="{FF2B5EF4-FFF2-40B4-BE49-F238E27FC236}">
                <a16:creationId xmlns:a16="http://schemas.microsoft.com/office/drawing/2014/main" id="{CA02947C-86FA-43A0-AEA7-1533075A3978}"/>
              </a:ext>
            </a:extLst>
          </p:cNvPr>
          <p:cNvSpPr/>
          <p:nvPr/>
        </p:nvSpPr>
        <p:spPr>
          <a:xfrm>
            <a:off x="6480874" y="1426513"/>
            <a:ext cx="5312034" cy="4531523"/>
          </a:xfrm>
          <a:prstGeom prst="roundRect">
            <a:avLst>
              <a:gd name="adj" fmla="val 1139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149" name="Shape18">
            <a:extLst>
              <a:ext uri="{FF2B5EF4-FFF2-40B4-BE49-F238E27FC236}">
                <a16:creationId xmlns:a16="http://schemas.microsoft.com/office/drawing/2014/main" id="{CA02947C-86FA-43A0-AEA7-1533075A3978}"/>
              </a:ext>
            </a:extLst>
          </p:cNvPr>
          <p:cNvSpPr/>
          <p:nvPr/>
        </p:nvSpPr>
        <p:spPr>
          <a:xfrm>
            <a:off x="111095" y="1426514"/>
            <a:ext cx="6068133" cy="4531524"/>
          </a:xfrm>
          <a:prstGeom prst="roundRect">
            <a:avLst>
              <a:gd name="adj" fmla="val 1139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a:extLst>
              <a:ext uri="{FF2B5EF4-FFF2-40B4-BE49-F238E27FC236}">
                <a16:creationId xmlns:a16="http://schemas.microsoft.com/office/drawing/2014/main" id="{DD58A2F3-2A26-87D7-3F63-1EB9C7443C0B}"/>
              </a:ext>
            </a:extLst>
          </p:cNvPr>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97</a:t>
            </a:fld>
            <a:endParaRPr lang="zh-CN" altLang="en-US">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095E3C37-3FD5-0671-DE15-5501BB605715}"/>
              </a:ext>
            </a:extLst>
          </p:cNvPr>
          <p:cNvSpPr>
            <a:spLocks noGrp="1"/>
          </p:cNvSpPr>
          <p:nvPr>
            <p:ph type="title"/>
          </p:nvPr>
        </p:nvSpPr>
        <p:spPr/>
        <p:txBody>
          <a:bodyPr/>
          <a:lstStyle/>
          <a:p>
            <a:r>
              <a:rPr kumimoji="1" lang="en-US" altLang="zh-CN" dirty="0">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智能优化器</a:t>
            </a:r>
            <a:endParaRPr kumimoji="1" lang="zh-CN" altLang="en-US"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4279304A-1F1E-B639-DAA4-95C8B7960E47}"/>
              </a:ext>
            </a:extLst>
          </p:cNvPr>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sp>
        <p:nvSpPr>
          <p:cNvPr id="122" name="文本框 121">
            <a:extLst>
              <a:ext uri="{FF2B5EF4-FFF2-40B4-BE49-F238E27FC236}">
                <a16:creationId xmlns:a16="http://schemas.microsoft.com/office/drawing/2014/main" id="{65CA644C-FD2D-49CD-9CCE-CE9E76B4E5FE}"/>
              </a:ext>
            </a:extLst>
          </p:cNvPr>
          <p:cNvSpPr txBox="1"/>
          <p:nvPr/>
        </p:nvSpPr>
        <p:spPr>
          <a:xfrm>
            <a:off x="6525278" y="5464477"/>
            <a:ext cx="5361112" cy="338554"/>
          </a:xfrm>
          <a:prstGeom prst="rect">
            <a:avLst/>
          </a:prstGeom>
          <a:noFill/>
        </p:spPr>
        <p:txBody>
          <a:bodyPr wrap="square" rtlCol="0">
            <a:spAutoFit/>
          </a:bodyPr>
          <a:lstStyle/>
          <a:p>
            <a:pPr algn="ctr" defTabSz="1219444"/>
            <a:r>
              <a:rPr lang="zh-CN" altLang="en-US" sz="1600" b="1" dirty="0">
                <a:solidFill>
                  <a:prstClr val="black"/>
                </a:solidFill>
                <a:latin typeface="微软雅黑" panose="020B0503020204020204" pitchFamily="34" charset="-122"/>
                <a:ea typeface="微软雅黑" panose="020B0503020204020204" pitchFamily="34" charset="-122"/>
              </a:rPr>
              <a:t>自适应计划选择：基于多版本探测的缓存计划自适应选择</a:t>
            </a:r>
          </a:p>
        </p:txBody>
      </p:sp>
      <p:pic>
        <p:nvPicPr>
          <p:cNvPr id="125" name="图片 124">
            <a:extLst>
              <a:ext uri="{FF2B5EF4-FFF2-40B4-BE49-F238E27FC236}">
                <a16:creationId xmlns:a16="http://schemas.microsoft.com/office/drawing/2014/main" id="{11FC3335-B6CE-48D7-9E21-A4205F33C46E}"/>
              </a:ext>
            </a:extLst>
          </p:cNvPr>
          <p:cNvPicPr/>
          <p:nvPr/>
        </p:nvPicPr>
        <p:blipFill>
          <a:blip r:embed="rId2"/>
          <a:stretch>
            <a:fillRect/>
          </a:stretch>
        </p:blipFill>
        <p:spPr>
          <a:xfrm>
            <a:off x="6582143" y="1897400"/>
            <a:ext cx="5076457" cy="2593597"/>
          </a:xfrm>
          <a:prstGeom prst="rect">
            <a:avLst/>
          </a:prstGeom>
        </p:spPr>
      </p:pic>
      <p:grpSp>
        <p:nvGrpSpPr>
          <p:cNvPr id="4" name="组合 3">
            <a:extLst>
              <a:ext uri="{FF2B5EF4-FFF2-40B4-BE49-F238E27FC236}">
                <a16:creationId xmlns:a16="http://schemas.microsoft.com/office/drawing/2014/main" id="{124DDC75-0469-C31A-5F1B-F429F64C1FA5}"/>
              </a:ext>
            </a:extLst>
          </p:cNvPr>
          <p:cNvGrpSpPr/>
          <p:nvPr/>
        </p:nvGrpSpPr>
        <p:grpSpPr>
          <a:xfrm>
            <a:off x="274244" y="1858308"/>
            <a:ext cx="5683220" cy="4022728"/>
            <a:chOff x="274244" y="1858308"/>
            <a:chExt cx="5683220" cy="3269430"/>
          </a:xfrm>
        </p:grpSpPr>
        <p:sp>
          <p:nvSpPr>
            <p:cNvPr id="123" name="文本框 122">
              <a:extLst>
                <a:ext uri="{FF2B5EF4-FFF2-40B4-BE49-F238E27FC236}">
                  <a16:creationId xmlns:a16="http://schemas.microsoft.com/office/drawing/2014/main" id="{A043BDD1-78EB-4D09-9DE4-D6F28D796417}"/>
                </a:ext>
              </a:extLst>
            </p:cNvPr>
            <p:cNvSpPr txBox="1"/>
            <p:nvPr/>
          </p:nvSpPr>
          <p:spPr>
            <a:xfrm>
              <a:off x="457145" y="4789184"/>
              <a:ext cx="5376157" cy="338554"/>
            </a:xfrm>
            <a:prstGeom prst="rect">
              <a:avLst/>
            </a:prstGeom>
            <a:noFill/>
          </p:spPr>
          <p:txBody>
            <a:bodyPr wrap="square" rtlCol="0">
              <a:spAutoFit/>
            </a:bodyPr>
            <a:lstStyle/>
            <a:p>
              <a:pPr algn="ctr" defTabSz="1219444"/>
              <a:r>
                <a:rPr lang="zh-CN" altLang="en-US" sz="1600" b="1" dirty="0">
                  <a:solidFill>
                    <a:prstClr val="black"/>
                  </a:solidFill>
                  <a:latin typeface="微软雅黑" panose="020B0503020204020204" pitchFamily="34" charset="-122"/>
                  <a:ea typeface="微软雅黑" panose="020B0503020204020204" pitchFamily="34" charset="-122"/>
                </a:rPr>
                <a:t>智能基数估计：利用贝叶斯网络对数据样本分布进行建模</a:t>
              </a:r>
            </a:p>
          </p:txBody>
        </p:sp>
        <p:sp>
          <p:nvSpPr>
            <p:cNvPr id="129" name="矩形 128">
              <a:extLst>
                <a:ext uri="{FF2B5EF4-FFF2-40B4-BE49-F238E27FC236}">
                  <a16:creationId xmlns:a16="http://schemas.microsoft.com/office/drawing/2014/main" id="{E61B8738-53DF-4DCF-AC6E-55ED6C291F05}"/>
                </a:ext>
              </a:extLst>
            </p:cNvPr>
            <p:cNvSpPr/>
            <p:nvPr/>
          </p:nvSpPr>
          <p:spPr>
            <a:xfrm>
              <a:off x="274244" y="1858308"/>
              <a:ext cx="3891433" cy="1609317"/>
            </a:xfrm>
            <a:prstGeom prst="rect">
              <a:avLst/>
            </a:prstGeom>
            <a:noFill/>
            <a:ln w="25400" cap="flat" cmpd="sng" algn="ctr">
              <a:solidFill>
                <a:sysClr val="windowText" lastClr="00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30" name="矩形 129">
              <a:extLst>
                <a:ext uri="{FF2B5EF4-FFF2-40B4-BE49-F238E27FC236}">
                  <a16:creationId xmlns:a16="http://schemas.microsoft.com/office/drawing/2014/main" id="{AAE39E0E-1C5F-433E-921B-1D2B2A48F9A9}"/>
                </a:ext>
              </a:extLst>
            </p:cNvPr>
            <p:cNvSpPr/>
            <p:nvPr/>
          </p:nvSpPr>
          <p:spPr>
            <a:xfrm>
              <a:off x="4255963" y="1858308"/>
              <a:ext cx="1701501" cy="2558596"/>
            </a:xfrm>
            <a:prstGeom prst="rect">
              <a:avLst/>
            </a:prstGeom>
            <a:noFill/>
            <a:ln w="25400" cap="flat" cmpd="sng" algn="ctr">
              <a:solidFill>
                <a:sysClr val="windowText" lastClr="00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31" name="矩形 130">
              <a:extLst>
                <a:ext uri="{FF2B5EF4-FFF2-40B4-BE49-F238E27FC236}">
                  <a16:creationId xmlns:a16="http://schemas.microsoft.com/office/drawing/2014/main" id="{D1C09273-5526-48DC-BF7B-2849B15DF057}"/>
                </a:ext>
              </a:extLst>
            </p:cNvPr>
            <p:cNvSpPr/>
            <p:nvPr/>
          </p:nvSpPr>
          <p:spPr>
            <a:xfrm>
              <a:off x="1327767" y="1860554"/>
              <a:ext cx="2213635" cy="307777"/>
            </a:xfrm>
            <a:prstGeom prst="rect">
              <a:avLst/>
            </a:prstGeom>
          </p:spPr>
          <p:txBody>
            <a:bodyPr wrap="square">
              <a:spAutoFit/>
            </a:bodyPr>
            <a:lstStyle/>
            <a:p>
              <a:pPr algn="ctr" defTabSz="1219444"/>
              <a:r>
                <a:rPr lang="zh-CN" altLang="en-US" sz="1400" dirty="0">
                  <a:solidFill>
                    <a:prstClr val="black"/>
                  </a:solidFill>
                  <a:latin typeface="Microsoft YaHei" panose="020B0503020204020204" pitchFamily="34" charset="-122"/>
                  <a:ea typeface="Microsoft YaHei" panose="020B0503020204020204" pitchFamily="34" charset="-122"/>
                </a:rPr>
                <a:t>统计信息分析器</a:t>
              </a:r>
            </a:p>
          </p:txBody>
        </p:sp>
        <p:sp>
          <p:nvSpPr>
            <p:cNvPr id="132" name="矩形 131">
              <a:extLst>
                <a:ext uri="{FF2B5EF4-FFF2-40B4-BE49-F238E27FC236}">
                  <a16:creationId xmlns:a16="http://schemas.microsoft.com/office/drawing/2014/main" id="{7F9563A9-AA27-45D8-A927-D2CB7266F6C1}"/>
                </a:ext>
              </a:extLst>
            </p:cNvPr>
            <p:cNvSpPr/>
            <p:nvPr/>
          </p:nvSpPr>
          <p:spPr>
            <a:xfrm>
              <a:off x="274244" y="3549689"/>
              <a:ext cx="3891432" cy="867215"/>
            </a:xfrm>
            <a:prstGeom prst="rect">
              <a:avLst/>
            </a:prstGeom>
            <a:solidFill>
              <a:srgbClr val="4BACC6">
                <a:lumMod val="20000"/>
                <a:lumOff val="80000"/>
              </a:srgbClr>
            </a:solidFill>
            <a:ln w="25400" cap="flat" cmpd="sng" algn="ctr">
              <a:solidFill>
                <a:sysClr val="windowText" lastClr="000000"/>
              </a:solidFill>
              <a:prstDash val="sysDash"/>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33" name="矩形 132">
              <a:extLst>
                <a:ext uri="{FF2B5EF4-FFF2-40B4-BE49-F238E27FC236}">
                  <a16:creationId xmlns:a16="http://schemas.microsoft.com/office/drawing/2014/main" id="{05DD36C1-15FD-4126-812E-D4F4DCBE8913}"/>
                </a:ext>
              </a:extLst>
            </p:cNvPr>
            <p:cNvSpPr/>
            <p:nvPr/>
          </p:nvSpPr>
          <p:spPr>
            <a:xfrm>
              <a:off x="4486337" y="1890080"/>
              <a:ext cx="1346965" cy="307777"/>
            </a:xfrm>
            <a:prstGeom prst="rect">
              <a:avLst/>
            </a:prstGeom>
          </p:spPr>
          <p:txBody>
            <a:bodyPr wrap="square">
              <a:spAutoFit/>
            </a:bodyPr>
            <a:lstStyle/>
            <a:p>
              <a:pPr algn="ctr" defTabSz="1219444"/>
              <a:r>
                <a:rPr lang="zh-CN" altLang="en-US" sz="1400" dirty="0">
                  <a:solidFill>
                    <a:prstClr val="black"/>
                  </a:solidFill>
                  <a:latin typeface="Microsoft YaHei" panose="020B0503020204020204" pitchFamily="34" charset="-122"/>
                  <a:ea typeface="Microsoft YaHei" panose="020B0503020204020204" pitchFamily="34" charset="-122"/>
                </a:rPr>
                <a:t>查询优化器</a:t>
              </a:r>
            </a:p>
          </p:txBody>
        </p:sp>
        <p:sp>
          <p:nvSpPr>
            <p:cNvPr id="134" name="矩形 133">
              <a:extLst>
                <a:ext uri="{FF2B5EF4-FFF2-40B4-BE49-F238E27FC236}">
                  <a16:creationId xmlns:a16="http://schemas.microsoft.com/office/drawing/2014/main" id="{D13FC09F-BE61-45EF-8A5C-521BDCADEB1D}"/>
                </a:ext>
              </a:extLst>
            </p:cNvPr>
            <p:cNvSpPr/>
            <p:nvPr/>
          </p:nvSpPr>
          <p:spPr>
            <a:xfrm>
              <a:off x="332648" y="2242326"/>
              <a:ext cx="800777" cy="1183875"/>
            </a:xfrm>
            <a:prstGeom prst="rect">
              <a:avLst/>
            </a:prstGeom>
            <a:noFill/>
            <a:ln w="25400" cap="flat" cmpd="sng" algn="ctr">
              <a:solidFill>
                <a:sysClr val="windowText" lastClr="00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数据采样器</a:t>
              </a:r>
            </a:p>
          </p:txBody>
        </p:sp>
        <p:sp>
          <p:nvSpPr>
            <p:cNvPr id="135" name="矩形 134">
              <a:extLst>
                <a:ext uri="{FF2B5EF4-FFF2-40B4-BE49-F238E27FC236}">
                  <a16:creationId xmlns:a16="http://schemas.microsoft.com/office/drawing/2014/main" id="{A4DD75C1-7DBB-4716-94E5-77C867D6D8CF}"/>
                </a:ext>
              </a:extLst>
            </p:cNvPr>
            <p:cNvSpPr/>
            <p:nvPr/>
          </p:nvSpPr>
          <p:spPr>
            <a:xfrm>
              <a:off x="1223711" y="2242326"/>
              <a:ext cx="2876364" cy="1168907"/>
            </a:xfrm>
            <a:prstGeom prst="rect">
              <a:avLst/>
            </a:prstGeom>
            <a:solidFill>
              <a:srgbClr val="FDF2DB"/>
            </a:solidFill>
            <a:ln w="25400" cap="flat" cmpd="sng" algn="ctr">
              <a:solidFill>
                <a:sysClr val="windowText" lastClr="000000"/>
              </a:solidFill>
              <a:prstDash val="sysDash"/>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sp>
          <p:nvSpPr>
            <p:cNvPr id="136" name="矩形 135">
              <a:extLst>
                <a:ext uri="{FF2B5EF4-FFF2-40B4-BE49-F238E27FC236}">
                  <a16:creationId xmlns:a16="http://schemas.microsoft.com/office/drawing/2014/main" id="{6D5DE84B-116D-4C99-A9C6-05208A839FDF}"/>
                </a:ext>
              </a:extLst>
            </p:cNvPr>
            <p:cNvSpPr/>
            <p:nvPr/>
          </p:nvSpPr>
          <p:spPr>
            <a:xfrm>
              <a:off x="4380445" y="2236250"/>
              <a:ext cx="1434415" cy="336873"/>
            </a:xfrm>
            <a:prstGeom prst="rect">
              <a:avLst/>
            </a:prstGeom>
            <a:noFill/>
            <a:ln w="25400" cap="flat" cmpd="sng" algn="ctr">
              <a:solidFill>
                <a:sysClr val="windowText" lastClr="00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执行路径生成</a:t>
              </a:r>
            </a:p>
          </p:txBody>
        </p:sp>
        <p:sp>
          <p:nvSpPr>
            <p:cNvPr id="137" name="矩形 136">
              <a:extLst>
                <a:ext uri="{FF2B5EF4-FFF2-40B4-BE49-F238E27FC236}">
                  <a16:creationId xmlns:a16="http://schemas.microsoft.com/office/drawing/2014/main" id="{8F6A7E6A-CA36-417E-A15C-79CCFBFC9012}"/>
                </a:ext>
              </a:extLst>
            </p:cNvPr>
            <p:cNvSpPr/>
            <p:nvPr/>
          </p:nvSpPr>
          <p:spPr>
            <a:xfrm>
              <a:off x="4386664" y="2750970"/>
              <a:ext cx="1434415" cy="769678"/>
            </a:xfrm>
            <a:prstGeom prst="rect">
              <a:avLst/>
            </a:prstGeom>
            <a:solidFill>
              <a:srgbClr val="EEECE1"/>
            </a:solidFill>
            <a:ln w="25400" cap="flat" cmpd="sng" algn="ctr">
              <a:solidFill>
                <a:sysClr val="windowText" lastClr="000000"/>
              </a:solidFill>
              <a:prstDash val="sysDash"/>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多列查询智能基数估计器</a:t>
              </a:r>
            </a:p>
          </p:txBody>
        </p:sp>
        <p:sp>
          <p:nvSpPr>
            <p:cNvPr id="138" name="矩形 137">
              <a:extLst>
                <a:ext uri="{FF2B5EF4-FFF2-40B4-BE49-F238E27FC236}">
                  <a16:creationId xmlns:a16="http://schemas.microsoft.com/office/drawing/2014/main" id="{D98E282D-221F-4596-B94C-F5A055421205}"/>
                </a:ext>
              </a:extLst>
            </p:cNvPr>
            <p:cNvSpPr/>
            <p:nvPr/>
          </p:nvSpPr>
          <p:spPr>
            <a:xfrm>
              <a:off x="4398887" y="3698918"/>
              <a:ext cx="1434415" cy="384594"/>
            </a:xfrm>
            <a:prstGeom prst="rect">
              <a:avLst/>
            </a:prstGeom>
            <a:noFill/>
            <a:ln w="25400" cap="flat" cmpd="sng" algn="ctr">
              <a:solidFill>
                <a:sysClr val="windowText" lastClr="000000"/>
              </a:solidFill>
              <a:prstDash val="solid"/>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最优计划选择</a:t>
              </a:r>
            </a:p>
          </p:txBody>
        </p:sp>
        <p:sp>
          <p:nvSpPr>
            <p:cNvPr id="139" name="矩形 138">
              <a:extLst>
                <a:ext uri="{FF2B5EF4-FFF2-40B4-BE49-F238E27FC236}">
                  <a16:creationId xmlns:a16="http://schemas.microsoft.com/office/drawing/2014/main" id="{492C764B-3734-42A4-8C8B-895FDE341F4C}"/>
                </a:ext>
              </a:extLst>
            </p:cNvPr>
            <p:cNvSpPr/>
            <p:nvPr/>
          </p:nvSpPr>
          <p:spPr>
            <a:xfrm>
              <a:off x="836949" y="3524615"/>
              <a:ext cx="3197250" cy="307777"/>
            </a:xfrm>
            <a:prstGeom prst="rect">
              <a:avLst/>
            </a:prstGeom>
          </p:spPr>
          <p:txBody>
            <a:bodyPr wrap="square">
              <a:spAutoFit/>
            </a:bodyPr>
            <a:lstStyle/>
            <a:p>
              <a:pPr algn="ctr" defTabSz="1219444"/>
              <a:r>
                <a:rPr lang="zh-CN" altLang="en-US" sz="1400" dirty="0">
                  <a:solidFill>
                    <a:prstClr val="black"/>
                  </a:solidFill>
                  <a:latin typeface="Microsoft YaHei" panose="020B0503020204020204" pitchFamily="34" charset="-122"/>
                  <a:ea typeface="Microsoft YaHei" panose="020B0503020204020204" pitchFamily="34" charset="-122"/>
                </a:rPr>
                <a:t>库内轻量级贝叶斯网络算子</a:t>
              </a:r>
            </a:p>
          </p:txBody>
        </p:sp>
        <p:sp>
          <p:nvSpPr>
            <p:cNvPr id="140" name="矩形 139">
              <a:extLst>
                <a:ext uri="{FF2B5EF4-FFF2-40B4-BE49-F238E27FC236}">
                  <a16:creationId xmlns:a16="http://schemas.microsoft.com/office/drawing/2014/main" id="{0E09C90B-6353-4B9A-96CD-0993DA5E72AB}"/>
                </a:ext>
              </a:extLst>
            </p:cNvPr>
            <p:cNvSpPr/>
            <p:nvPr/>
          </p:nvSpPr>
          <p:spPr>
            <a:xfrm>
              <a:off x="685276" y="3765840"/>
              <a:ext cx="1338273" cy="250751"/>
            </a:xfrm>
            <a:prstGeom prst="rect">
              <a:avLst/>
            </a:prstGeom>
            <a:noFill/>
            <a:ln w="25400" cap="flat" cmpd="sng" algn="ctr">
              <a:solidFill>
                <a:sysClr val="windowText" lastClr="000000"/>
              </a:solidFill>
              <a:prstDash val="sysDash"/>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模型训练</a:t>
              </a:r>
            </a:p>
          </p:txBody>
        </p:sp>
        <p:sp>
          <p:nvSpPr>
            <p:cNvPr id="141" name="矩形 140">
              <a:extLst>
                <a:ext uri="{FF2B5EF4-FFF2-40B4-BE49-F238E27FC236}">
                  <a16:creationId xmlns:a16="http://schemas.microsoft.com/office/drawing/2014/main" id="{113B1BFC-1DA7-4C43-9EEA-962929ADA6A0}"/>
                </a:ext>
              </a:extLst>
            </p:cNvPr>
            <p:cNvSpPr/>
            <p:nvPr/>
          </p:nvSpPr>
          <p:spPr>
            <a:xfrm>
              <a:off x="685277" y="4095638"/>
              <a:ext cx="1338272" cy="249771"/>
            </a:xfrm>
            <a:prstGeom prst="rect">
              <a:avLst/>
            </a:prstGeom>
            <a:noFill/>
            <a:ln w="25400" cap="flat" cmpd="sng" algn="ctr">
              <a:solidFill>
                <a:sysClr val="windowText" lastClr="000000"/>
              </a:solidFill>
              <a:prstDash val="sysDash"/>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模型序列化</a:t>
              </a:r>
            </a:p>
          </p:txBody>
        </p:sp>
        <p:sp>
          <p:nvSpPr>
            <p:cNvPr id="142" name="矩形 141">
              <a:extLst>
                <a:ext uri="{FF2B5EF4-FFF2-40B4-BE49-F238E27FC236}">
                  <a16:creationId xmlns:a16="http://schemas.microsoft.com/office/drawing/2014/main" id="{9D85B1CB-AD42-4311-AC73-F766B1B2A8BD}"/>
                </a:ext>
              </a:extLst>
            </p:cNvPr>
            <p:cNvSpPr/>
            <p:nvPr/>
          </p:nvSpPr>
          <p:spPr>
            <a:xfrm>
              <a:off x="2431684" y="3773889"/>
              <a:ext cx="1338272" cy="250751"/>
            </a:xfrm>
            <a:prstGeom prst="rect">
              <a:avLst/>
            </a:prstGeom>
            <a:noFill/>
            <a:ln w="25400" cap="flat" cmpd="sng" algn="ctr">
              <a:solidFill>
                <a:sysClr val="windowText" lastClr="000000"/>
              </a:solidFill>
              <a:prstDash val="sysDash"/>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模型加载</a:t>
              </a:r>
            </a:p>
          </p:txBody>
        </p:sp>
        <p:sp>
          <p:nvSpPr>
            <p:cNvPr id="143" name="矩形 142">
              <a:extLst>
                <a:ext uri="{FF2B5EF4-FFF2-40B4-BE49-F238E27FC236}">
                  <a16:creationId xmlns:a16="http://schemas.microsoft.com/office/drawing/2014/main" id="{A2D9CC5F-74B3-4A2B-86F4-12ED28E1E2A6}"/>
                </a:ext>
              </a:extLst>
            </p:cNvPr>
            <p:cNvSpPr/>
            <p:nvPr/>
          </p:nvSpPr>
          <p:spPr>
            <a:xfrm>
              <a:off x="2434585" y="4095638"/>
              <a:ext cx="1338271" cy="254832"/>
            </a:xfrm>
            <a:prstGeom prst="rect">
              <a:avLst/>
            </a:prstGeom>
            <a:noFill/>
            <a:ln w="25400" cap="flat" cmpd="sng" algn="ctr">
              <a:solidFill>
                <a:sysClr val="windowText" lastClr="000000"/>
              </a:solidFill>
              <a:prstDash val="sysDash"/>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模型推理</a:t>
              </a:r>
            </a:p>
          </p:txBody>
        </p:sp>
        <p:sp>
          <p:nvSpPr>
            <p:cNvPr id="144" name="矩形 143">
              <a:extLst>
                <a:ext uri="{FF2B5EF4-FFF2-40B4-BE49-F238E27FC236}">
                  <a16:creationId xmlns:a16="http://schemas.microsoft.com/office/drawing/2014/main" id="{23CB6FC2-8185-4134-A264-CD99B6490AFF}"/>
                </a:ext>
              </a:extLst>
            </p:cNvPr>
            <p:cNvSpPr/>
            <p:nvPr/>
          </p:nvSpPr>
          <p:spPr>
            <a:xfrm>
              <a:off x="1671878" y="2248517"/>
              <a:ext cx="1980030" cy="307777"/>
            </a:xfrm>
            <a:prstGeom prst="rect">
              <a:avLst/>
            </a:prstGeom>
          </p:spPr>
          <p:txBody>
            <a:bodyPr wrap="none">
              <a:spAutoFit/>
            </a:bodyPr>
            <a:lstStyle/>
            <a:p>
              <a:pPr algn="ctr" defTabSz="1219444"/>
              <a:r>
                <a:rPr lang="zh-CN" altLang="en-US" sz="1400" dirty="0">
                  <a:solidFill>
                    <a:prstClr val="black"/>
                  </a:solidFill>
                  <a:latin typeface="Microsoft YaHei" panose="020B0503020204020204" pitchFamily="34" charset="-122"/>
                  <a:ea typeface="Microsoft YaHei" panose="020B0503020204020204" pitchFamily="34" charset="-122"/>
                </a:rPr>
                <a:t>贝叶斯网络模型创建器</a:t>
              </a:r>
            </a:p>
          </p:txBody>
        </p:sp>
        <p:sp>
          <p:nvSpPr>
            <p:cNvPr id="145" name="矩形 144">
              <a:extLst>
                <a:ext uri="{FF2B5EF4-FFF2-40B4-BE49-F238E27FC236}">
                  <a16:creationId xmlns:a16="http://schemas.microsoft.com/office/drawing/2014/main" id="{1872F12E-D378-4FEF-9747-E5CF518113DC}"/>
                </a:ext>
              </a:extLst>
            </p:cNvPr>
            <p:cNvSpPr/>
            <p:nvPr/>
          </p:nvSpPr>
          <p:spPr>
            <a:xfrm>
              <a:off x="1356388" y="2573123"/>
              <a:ext cx="2584334" cy="352133"/>
            </a:xfrm>
            <a:prstGeom prst="rect">
              <a:avLst/>
            </a:prstGeom>
            <a:noFill/>
            <a:ln w="25400" cap="flat" cmpd="sng" algn="ctr">
              <a:solidFill>
                <a:sysClr val="windowText" lastClr="000000"/>
              </a:solidFill>
              <a:prstDash val="sysDash"/>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基于列相关性的网络拓扑搜索</a:t>
              </a:r>
            </a:p>
          </p:txBody>
        </p:sp>
        <p:sp>
          <p:nvSpPr>
            <p:cNvPr id="146" name="矩形 145">
              <a:extLst>
                <a:ext uri="{FF2B5EF4-FFF2-40B4-BE49-F238E27FC236}">
                  <a16:creationId xmlns:a16="http://schemas.microsoft.com/office/drawing/2014/main" id="{23D41C4D-0FC9-49B1-8216-8E0CA69E5D25}"/>
                </a:ext>
              </a:extLst>
            </p:cNvPr>
            <p:cNvSpPr/>
            <p:nvPr/>
          </p:nvSpPr>
          <p:spPr>
            <a:xfrm>
              <a:off x="1356388" y="3019907"/>
              <a:ext cx="2584334" cy="352133"/>
            </a:xfrm>
            <a:prstGeom prst="rect">
              <a:avLst/>
            </a:prstGeom>
            <a:noFill/>
            <a:ln w="25400" cap="flat" cmpd="sng" algn="ctr">
              <a:solidFill>
                <a:sysClr val="windowText" lastClr="000000"/>
              </a:solidFill>
              <a:prstDash val="sysDash"/>
            </a:ln>
            <a:effectLst/>
          </p:spPr>
          <p:txBody>
            <a:bodyPr rtlCol="0" anchor="ct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rPr>
                <a:t>贝叶斯网络模型创建</a:t>
              </a:r>
            </a:p>
          </p:txBody>
        </p:sp>
        <p:cxnSp>
          <p:nvCxnSpPr>
            <p:cNvPr id="147" name="直接箭头连接符 146">
              <a:extLst>
                <a:ext uri="{FF2B5EF4-FFF2-40B4-BE49-F238E27FC236}">
                  <a16:creationId xmlns:a16="http://schemas.microsoft.com/office/drawing/2014/main" id="{09C7386C-CE48-4DE9-9539-6ADFD40AAF5A}"/>
                </a:ext>
              </a:extLst>
            </p:cNvPr>
            <p:cNvCxnSpPr>
              <a:cxnSpLocks/>
            </p:cNvCxnSpPr>
            <p:nvPr/>
          </p:nvCxnSpPr>
          <p:spPr>
            <a:xfrm flipH="1">
              <a:off x="1240737" y="3202491"/>
              <a:ext cx="2380" cy="574235"/>
            </a:xfrm>
            <a:prstGeom prst="straightConnector1">
              <a:avLst/>
            </a:prstGeom>
            <a:noFill/>
            <a:ln w="38100" cap="flat" cmpd="sng" algn="ctr">
              <a:solidFill>
                <a:sysClr val="windowText" lastClr="000000"/>
              </a:solidFill>
              <a:prstDash val="solid"/>
              <a:headEnd type="triangle"/>
              <a:tailEnd type="triangle"/>
            </a:ln>
            <a:effectLst/>
          </p:spPr>
        </p:cxnSp>
        <p:cxnSp>
          <p:nvCxnSpPr>
            <p:cNvPr id="148" name="连接符: 肘形 74">
              <a:extLst>
                <a:ext uri="{FF2B5EF4-FFF2-40B4-BE49-F238E27FC236}">
                  <a16:creationId xmlns:a16="http://schemas.microsoft.com/office/drawing/2014/main" id="{1B5938C1-2303-4FBE-878F-D42426EF4941}"/>
                </a:ext>
              </a:extLst>
            </p:cNvPr>
            <p:cNvCxnSpPr>
              <a:cxnSpLocks/>
              <a:stCxn id="137" idx="1"/>
              <a:endCxn id="143" idx="3"/>
            </p:cNvCxnSpPr>
            <p:nvPr/>
          </p:nvCxnSpPr>
          <p:spPr>
            <a:xfrm rot="10800000" flipV="1">
              <a:off x="3772856" y="3135808"/>
              <a:ext cx="613808" cy="1087245"/>
            </a:xfrm>
            <a:prstGeom prst="bentConnector3">
              <a:avLst>
                <a:gd name="adj1" fmla="val 50000"/>
              </a:avLst>
            </a:prstGeom>
            <a:noFill/>
            <a:ln w="38100" cap="flat" cmpd="sng" algn="ctr">
              <a:solidFill>
                <a:sysClr val="windowText" lastClr="000000"/>
              </a:solidFill>
              <a:prstDash val="solid"/>
              <a:headEnd type="triangle"/>
              <a:tailEnd type="triangle"/>
            </a:ln>
            <a:effectLst/>
          </p:spPr>
        </p:cxnSp>
      </p:grpSp>
    </p:spTree>
    <p:extLst>
      <p:ext uri="{BB962C8B-B14F-4D97-AF65-F5344CB8AC3E}">
        <p14:creationId xmlns:p14="http://schemas.microsoft.com/office/powerpoint/2010/main" val="488427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18">
            <a:extLst>
              <a:ext uri="{FF2B5EF4-FFF2-40B4-BE49-F238E27FC236}">
                <a16:creationId xmlns:a16="http://schemas.microsoft.com/office/drawing/2014/main" id="{CA02947C-86FA-43A0-AEA7-1533075A3978}"/>
              </a:ext>
            </a:extLst>
          </p:cNvPr>
          <p:cNvSpPr/>
          <p:nvPr/>
        </p:nvSpPr>
        <p:spPr>
          <a:xfrm>
            <a:off x="318757" y="1372423"/>
            <a:ext cx="5533499" cy="2181825"/>
          </a:xfrm>
          <a:prstGeom prst="roundRect">
            <a:avLst>
              <a:gd name="adj" fmla="val 1139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186" name="Shape18">
            <a:extLst>
              <a:ext uri="{FF2B5EF4-FFF2-40B4-BE49-F238E27FC236}">
                <a16:creationId xmlns:a16="http://schemas.microsoft.com/office/drawing/2014/main" id="{CA02947C-86FA-43A0-AEA7-1533075A3978}"/>
              </a:ext>
            </a:extLst>
          </p:cNvPr>
          <p:cNvSpPr/>
          <p:nvPr/>
        </p:nvSpPr>
        <p:spPr>
          <a:xfrm>
            <a:off x="5968148" y="1196411"/>
            <a:ext cx="6140433" cy="5031134"/>
          </a:xfrm>
          <a:prstGeom prst="roundRect">
            <a:avLst>
              <a:gd name="adj" fmla="val 1139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a:extLst>
              <a:ext uri="{FF2B5EF4-FFF2-40B4-BE49-F238E27FC236}">
                <a16:creationId xmlns:a16="http://schemas.microsoft.com/office/drawing/2014/main" id="{DD58A2F3-2A26-87D7-3F63-1EB9C7443C0B}"/>
              </a:ext>
            </a:extLst>
          </p:cNvPr>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98</a:t>
            </a:fld>
            <a:endParaRPr lang="zh-CN" altLang="en-US">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095E3C37-3FD5-0671-DE15-5501BB605715}"/>
              </a:ext>
            </a:extLst>
          </p:cNvPr>
          <p:cNvSpPr>
            <a:spLocks noGrp="1"/>
          </p:cNvSpPr>
          <p:nvPr>
            <p:ph type="title"/>
          </p:nvPr>
        </p:nvSpPr>
        <p:spPr/>
        <p:txBody>
          <a:bodyPr/>
          <a:lstStyle/>
          <a:p>
            <a:r>
              <a:rPr kumimoji="1" lang="en-US" altLang="zh-CN" dirty="0">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库内原生</a:t>
            </a:r>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引擎</a:t>
            </a:r>
            <a:endParaRPr kumimoji="1" lang="zh-CN" altLang="en-US"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4279304A-1F1E-B639-DAA4-95C8B7960E47}"/>
              </a:ext>
            </a:extLst>
          </p:cNvPr>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95" name="组合 94">
            <a:extLst>
              <a:ext uri="{FF2B5EF4-FFF2-40B4-BE49-F238E27FC236}">
                <a16:creationId xmlns:a16="http://schemas.microsoft.com/office/drawing/2014/main" id="{532EBE68-4661-4DFA-9FAC-DD7A31CEF69E}"/>
              </a:ext>
            </a:extLst>
          </p:cNvPr>
          <p:cNvGrpSpPr/>
          <p:nvPr/>
        </p:nvGrpSpPr>
        <p:grpSpPr>
          <a:xfrm>
            <a:off x="6077856" y="1685883"/>
            <a:ext cx="5963348" cy="4157922"/>
            <a:chOff x="625475" y="1217378"/>
            <a:chExt cx="6857365" cy="4953235"/>
          </a:xfrm>
        </p:grpSpPr>
        <p:sp>
          <p:nvSpPr>
            <p:cNvPr id="96" name="圆柱形 95">
              <a:extLst>
                <a:ext uri="{FF2B5EF4-FFF2-40B4-BE49-F238E27FC236}">
                  <a16:creationId xmlns:a16="http://schemas.microsoft.com/office/drawing/2014/main" id="{74892BEA-DA77-446C-B8B2-EE83E61A29C9}"/>
                </a:ext>
              </a:extLst>
            </p:cNvPr>
            <p:cNvSpPr/>
            <p:nvPr/>
          </p:nvSpPr>
          <p:spPr>
            <a:xfrm>
              <a:off x="625475" y="2403512"/>
              <a:ext cx="6857365" cy="3767101"/>
            </a:xfrm>
            <a:prstGeom prst="can">
              <a:avLst>
                <a:gd name="adj" fmla="val 9556"/>
              </a:avLst>
            </a:prstGeom>
            <a:solidFill>
              <a:sysClr val="window" lastClr="FFFFFF"/>
            </a:solidFill>
            <a:ln w="12700" cap="flat" cmpd="sng" algn="ctr">
              <a:solidFill>
                <a:srgbClr val="1F497D">
                  <a:lumMod val="7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800" b="0" i="0" u="none" strike="noStrike" kern="0" cap="none" spc="0" normalizeH="0" baseline="0" noProof="0" dirty="0">
                <a:ln>
                  <a:noFill/>
                </a:ln>
                <a:solidFill>
                  <a:srgbClr val="666666"/>
                </a:solidFill>
                <a:effectLst/>
                <a:uLnTx/>
                <a:uFillTx/>
                <a:latin typeface="微软雅黑" panose="020B0503020204020204" pitchFamily="34" charset="-122"/>
                <a:ea typeface="微软雅黑" panose="020B0503020204020204" pitchFamily="34" charset="-122"/>
              </a:endParaRPr>
            </a:p>
          </p:txBody>
        </p:sp>
        <p:sp>
          <p:nvSpPr>
            <p:cNvPr id="97" name="文本框 9">
              <a:extLst>
                <a:ext uri="{FF2B5EF4-FFF2-40B4-BE49-F238E27FC236}">
                  <a16:creationId xmlns:a16="http://schemas.microsoft.com/office/drawing/2014/main" id="{D05A58B8-8294-4458-99A2-E1EE98F22512}"/>
                </a:ext>
              </a:extLst>
            </p:cNvPr>
            <p:cNvSpPr txBox="1"/>
            <p:nvPr/>
          </p:nvSpPr>
          <p:spPr>
            <a:xfrm>
              <a:off x="3397931" y="2411823"/>
              <a:ext cx="1312447" cy="366648"/>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2000" b="1" i="0" u="none" strike="noStrike" kern="0" cap="none" spc="0" normalizeH="0" baseline="0" noProof="0" dirty="0">
                  <a:ln>
                    <a:noFill/>
                  </a:ln>
                  <a:solidFill>
                    <a:srgbClr val="C7000B"/>
                  </a:solidFill>
                  <a:effectLst/>
                  <a:uLnTx/>
                  <a:uFillTx/>
                  <a:latin typeface="微软雅黑" panose="020B0503020204020204" pitchFamily="34" charset="-122"/>
                  <a:ea typeface="微软雅黑" panose="020B0503020204020204" pitchFamily="34" charset="-122"/>
                </a:rPr>
                <a:t>GaussDB</a:t>
              </a:r>
              <a:endParaRPr kumimoji="1" lang="zh-CN" altLang="en-US" sz="2400" b="1" i="0" u="none" strike="noStrike" kern="0" cap="none" spc="0" normalizeH="0" baseline="0" noProof="0" dirty="0">
                <a:ln>
                  <a:noFill/>
                </a:ln>
                <a:solidFill>
                  <a:srgbClr val="C7000B"/>
                </a:solidFill>
                <a:effectLst/>
                <a:uLnTx/>
                <a:uFillTx/>
                <a:latin typeface="微软雅黑" panose="020B0503020204020204" pitchFamily="34" charset="-122"/>
                <a:ea typeface="微软雅黑" panose="020B0503020204020204" pitchFamily="34" charset="-122"/>
              </a:endParaRPr>
            </a:p>
          </p:txBody>
        </p:sp>
        <p:grpSp>
          <p:nvGrpSpPr>
            <p:cNvPr id="98" name="组合 97">
              <a:extLst>
                <a:ext uri="{FF2B5EF4-FFF2-40B4-BE49-F238E27FC236}">
                  <a16:creationId xmlns:a16="http://schemas.microsoft.com/office/drawing/2014/main" id="{BFB0A1C0-FC86-484D-8A42-609F8D1A55BA}"/>
                </a:ext>
              </a:extLst>
            </p:cNvPr>
            <p:cNvGrpSpPr/>
            <p:nvPr/>
          </p:nvGrpSpPr>
          <p:grpSpPr>
            <a:xfrm>
              <a:off x="804628" y="2814119"/>
              <a:ext cx="6511452" cy="387058"/>
              <a:chOff x="804628" y="2766919"/>
              <a:chExt cx="6511452" cy="413431"/>
            </a:xfrm>
          </p:grpSpPr>
          <p:sp>
            <p:nvSpPr>
              <p:cNvPr id="159" name="燕尾形 97">
                <a:extLst>
                  <a:ext uri="{FF2B5EF4-FFF2-40B4-BE49-F238E27FC236}">
                    <a16:creationId xmlns:a16="http://schemas.microsoft.com/office/drawing/2014/main" id="{6A927022-2144-43B0-B08A-BE91705F9972}"/>
                  </a:ext>
                </a:extLst>
              </p:cNvPr>
              <p:cNvSpPr/>
              <p:nvPr/>
            </p:nvSpPr>
            <p:spPr>
              <a:xfrm>
                <a:off x="804628" y="2785385"/>
                <a:ext cx="2092264" cy="394965"/>
              </a:xfrm>
              <a:prstGeom prst="chevron">
                <a:avLst/>
              </a:prstGeom>
              <a:solidFill>
                <a:srgbClr val="EEECE1"/>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Model Selection</a:t>
                </a:r>
                <a:endParaRPr kumimoji="0" lang="zh-CN" altLang="en-US" sz="11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0" name="燕尾形 98">
                <a:extLst>
                  <a:ext uri="{FF2B5EF4-FFF2-40B4-BE49-F238E27FC236}">
                    <a16:creationId xmlns:a16="http://schemas.microsoft.com/office/drawing/2014/main" id="{81799CBC-5BA5-4599-8222-3DA2A54C7CC7}"/>
                  </a:ext>
                </a:extLst>
              </p:cNvPr>
              <p:cNvSpPr/>
              <p:nvPr/>
            </p:nvSpPr>
            <p:spPr>
              <a:xfrm>
                <a:off x="2924772" y="2775828"/>
                <a:ext cx="2215866" cy="394965"/>
              </a:xfrm>
              <a:prstGeom prst="chevron">
                <a:avLst/>
              </a:prstGeom>
              <a:solidFill>
                <a:srgbClr val="EEECE1"/>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Model Training</a:t>
                </a:r>
                <a:endParaRPr kumimoji="0" lang="zh-CN" altLang="en-US" sz="11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1" name="燕尾形 99">
                <a:extLst>
                  <a:ext uri="{FF2B5EF4-FFF2-40B4-BE49-F238E27FC236}">
                    <a16:creationId xmlns:a16="http://schemas.microsoft.com/office/drawing/2014/main" id="{904D3003-FAFE-4424-85AE-BF5324780605}"/>
                  </a:ext>
                </a:extLst>
              </p:cNvPr>
              <p:cNvSpPr/>
              <p:nvPr/>
            </p:nvSpPr>
            <p:spPr>
              <a:xfrm>
                <a:off x="5169355" y="2766919"/>
                <a:ext cx="2146725" cy="394965"/>
              </a:xfrm>
              <a:prstGeom prst="chevron">
                <a:avLst/>
              </a:prstGeom>
              <a:solidFill>
                <a:srgbClr val="EEECE1"/>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Hyper </a:t>
                </a:r>
                <a:r>
                  <a:rPr kumimoji="0" lang="en-US" altLang="zh-CN" sz="1100" b="1" i="0" u="none" strike="noStrike" kern="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Param</a:t>
                </a:r>
                <a:r>
                  <a:rPr kumimoji="0" lang="en-US" altLang="zh-CN" sz="11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Tuning</a:t>
                </a:r>
                <a:endParaRPr kumimoji="0" lang="zh-CN" altLang="en-US" sz="11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cxnSp>
          <p:nvCxnSpPr>
            <p:cNvPr id="99" name="直接连接符 98">
              <a:extLst>
                <a:ext uri="{FF2B5EF4-FFF2-40B4-BE49-F238E27FC236}">
                  <a16:creationId xmlns:a16="http://schemas.microsoft.com/office/drawing/2014/main" id="{4FDA29DF-1514-4ADF-914F-DBF8960904FE}"/>
                </a:ext>
              </a:extLst>
            </p:cNvPr>
            <p:cNvCxnSpPr/>
            <p:nvPr/>
          </p:nvCxnSpPr>
          <p:spPr>
            <a:xfrm>
              <a:off x="2005910" y="3298860"/>
              <a:ext cx="0" cy="1048418"/>
            </a:xfrm>
            <a:prstGeom prst="line">
              <a:avLst/>
            </a:prstGeom>
            <a:noFill/>
            <a:ln w="6350" cap="flat" cmpd="sng" algn="ctr">
              <a:solidFill>
                <a:srgbClr val="1F497D">
                  <a:lumMod val="50000"/>
                </a:srgbClr>
              </a:solidFill>
              <a:prstDash val="dash"/>
              <a:miter lim="800000"/>
            </a:ln>
            <a:effectLst/>
          </p:spPr>
        </p:cxnSp>
        <p:sp>
          <p:nvSpPr>
            <p:cNvPr id="100" name="文本框 19">
              <a:extLst>
                <a:ext uri="{FF2B5EF4-FFF2-40B4-BE49-F238E27FC236}">
                  <a16:creationId xmlns:a16="http://schemas.microsoft.com/office/drawing/2014/main" id="{DC6D1908-6BF5-47A4-957F-57BB8F297E48}"/>
                </a:ext>
              </a:extLst>
            </p:cNvPr>
            <p:cNvSpPr txBox="1"/>
            <p:nvPr/>
          </p:nvSpPr>
          <p:spPr>
            <a:xfrm>
              <a:off x="748835" y="3344535"/>
              <a:ext cx="1192120" cy="1189388"/>
            </a:xfrm>
            <a:prstGeom prst="rect">
              <a:avLst/>
            </a:prstGeom>
            <a:noFill/>
          </p:spPr>
          <p:txBody>
            <a:bodyPr wrap="square" lIns="0" tIns="0" rIns="0" bIns="0" rtlCol="0">
              <a:spAutoFit/>
            </a:bodyPr>
            <a:lstStyle/>
            <a:p>
              <a:pPr marL="0" marR="0" lvl="0" indent="0" defTabSz="1219444" eaLnBrk="1" fontAlgn="auto" latinLnBrk="0" hangingPunct="1">
                <a:lnSpc>
                  <a:spcPct val="120000"/>
                </a:lnSpc>
                <a:spcBef>
                  <a:spcPts val="0"/>
                </a:spcBef>
                <a:spcAft>
                  <a:spcPts val="0"/>
                </a:spcAft>
                <a:buClrTx/>
                <a:buSzTx/>
                <a:buFontTx/>
                <a:buNone/>
                <a:tabLst/>
                <a:defRPr/>
              </a:pPr>
              <a:r>
                <a:rPr kumimoji="1"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Initial Analyze</a:t>
              </a:r>
            </a:p>
            <a:p>
              <a:pPr marL="0" marR="0" lvl="0" indent="0" defTabSz="1219444" eaLnBrk="1" fontAlgn="auto" latinLnBrk="0" hangingPunct="1">
                <a:lnSpc>
                  <a:spcPct val="120000"/>
                </a:lnSpc>
                <a:spcBef>
                  <a:spcPts val="0"/>
                </a:spcBef>
                <a:spcAft>
                  <a:spcPts val="0"/>
                </a:spcAft>
                <a:buClrTx/>
                <a:buSzTx/>
                <a:buFontTx/>
                <a:buNone/>
                <a:tabLst/>
                <a:defRPr/>
              </a:pPr>
              <a:r>
                <a:rPr kumimoji="1"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Classification</a:t>
              </a:r>
            </a:p>
            <a:p>
              <a:pPr marL="0" marR="0" lvl="0" indent="0" defTabSz="1219444" eaLnBrk="1" fontAlgn="auto" latinLnBrk="0" hangingPunct="1">
                <a:lnSpc>
                  <a:spcPct val="120000"/>
                </a:lnSpc>
                <a:spcBef>
                  <a:spcPts val="0"/>
                </a:spcBef>
                <a:spcAft>
                  <a:spcPts val="0"/>
                </a:spcAft>
                <a:buClrTx/>
                <a:buSzTx/>
                <a:buFontTx/>
                <a:buNone/>
                <a:tabLst/>
                <a:defRPr/>
              </a:pPr>
              <a:r>
                <a:rPr kumimoji="1"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Categorization</a:t>
              </a:r>
            </a:p>
            <a:p>
              <a:pPr marL="0" marR="0" lvl="0" indent="0" defTabSz="1219444" eaLnBrk="1" fontAlgn="auto" latinLnBrk="0" hangingPunct="1">
                <a:lnSpc>
                  <a:spcPct val="120000"/>
                </a:lnSpc>
                <a:spcBef>
                  <a:spcPts val="0"/>
                </a:spcBef>
                <a:spcAft>
                  <a:spcPts val="0"/>
                </a:spcAft>
                <a:buClrTx/>
                <a:buSzTx/>
                <a:buFontTx/>
                <a:buNone/>
                <a:tabLst/>
                <a:defRPr/>
              </a:pPr>
              <a:r>
                <a:rPr kumimoji="1"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Aggregation</a:t>
              </a:r>
            </a:p>
            <a:p>
              <a:pPr marL="0" marR="0" lvl="0" indent="0" defTabSz="1219444" eaLnBrk="1" fontAlgn="auto" latinLnBrk="0" hangingPunct="1">
                <a:lnSpc>
                  <a:spcPct val="120000"/>
                </a:lnSpc>
                <a:spcBef>
                  <a:spcPts val="0"/>
                </a:spcBef>
                <a:spcAft>
                  <a:spcPts val="0"/>
                </a:spcAft>
                <a:buClrTx/>
                <a:buSzTx/>
                <a:buFontTx/>
                <a:buNone/>
                <a:tabLst/>
                <a:defRPr/>
              </a:pPr>
              <a:r>
                <a:rPr kumimoji="1"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p>
          </p:txBody>
        </p:sp>
        <p:sp>
          <p:nvSpPr>
            <p:cNvPr id="101" name="文本框 20">
              <a:extLst>
                <a:ext uri="{FF2B5EF4-FFF2-40B4-BE49-F238E27FC236}">
                  <a16:creationId xmlns:a16="http://schemas.microsoft.com/office/drawing/2014/main" id="{E1C66927-797F-4C38-8B05-C2473769F33D}"/>
                </a:ext>
              </a:extLst>
            </p:cNvPr>
            <p:cNvSpPr txBox="1"/>
            <p:nvPr/>
          </p:nvSpPr>
          <p:spPr>
            <a:xfrm>
              <a:off x="2062864" y="3344535"/>
              <a:ext cx="1036962" cy="947401"/>
            </a:xfrm>
            <a:prstGeom prst="rect">
              <a:avLst/>
            </a:prstGeom>
            <a:noFill/>
          </p:spPr>
          <p:txBody>
            <a:bodyPr wrap="square" lIns="0" tIns="0" rIns="0" bIns="0" rtlCol="0">
              <a:spAutoFit/>
            </a:bodyPr>
            <a:lstStyle/>
            <a:p>
              <a:pPr marL="0" marR="0" lvl="0" indent="0" defTabSz="1219444" eaLnBrk="1" fontAlgn="auto" latinLnBrk="0" hangingPunct="1">
                <a:lnSpc>
                  <a:spcPct val="120000"/>
                </a:lnSpc>
                <a:spcBef>
                  <a:spcPts val="0"/>
                </a:spcBef>
                <a:spcAft>
                  <a:spcPts val="0"/>
                </a:spcAft>
                <a:buClrTx/>
                <a:buSzTx/>
                <a:buFontTx/>
                <a:buNone/>
                <a:tabLst/>
                <a:defRPr/>
              </a:pPr>
              <a:r>
                <a:rPr kumimoji="1" lang="en-US" altLang="zh-CN" sz="1100" b="0" i="0" u="none" strike="noStrike" kern="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Extration</a:t>
              </a:r>
              <a:endParaRPr kumimoji="1"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1219444" eaLnBrk="1" fontAlgn="auto" latinLnBrk="0" hangingPunct="1">
                <a:lnSpc>
                  <a:spcPct val="120000"/>
                </a:lnSpc>
                <a:spcBef>
                  <a:spcPts val="0"/>
                </a:spcBef>
                <a:spcAft>
                  <a:spcPts val="0"/>
                </a:spcAft>
                <a:buClrTx/>
                <a:buSzTx/>
                <a:buFontTx/>
                <a:buNone/>
                <a:tabLst/>
                <a:defRPr/>
              </a:pPr>
              <a:r>
                <a:rPr kumimoji="1"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Translation</a:t>
              </a:r>
            </a:p>
            <a:p>
              <a:pPr marL="0" marR="0" lvl="0" indent="0" defTabSz="1219444" eaLnBrk="1" fontAlgn="auto" latinLnBrk="0" hangingPunct="1">
                <a:lnSpc>
                  <a:spcPct val="120000"/>
                </a:lnSpc>
                <a:spcBef>
                  <a:spcPts val="0"/>
                </a:spcBef>
                <a:spcAft>
                  <a:spcPts val="0"/>
                </a:spcAft>
                <a:buClrTx/>
                <a:buSzTx/>
                <a:buFontTx/>
                <a:buNone/>
                <a:tabLst/>
                <a:defRPr/>
              </a:pPr>
              <a:r>
                <a:rPr kumimoji="1"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Loading</a:t>
              </a:r>
            </a:p>
            <a:p>
              <a:pPr marL="0" marR="0" lvl="0" indent="0" defTabSz="1219444" eaLnBrk="1" fontAlgn="auto" latinLnBrk="0" hangingPunct="1">
                <a:lnSpc>
                  <a:spcPct val="120000"/>
                </a:lnSpc>
                <a:spcBef>
                  <a:spcPts val="0"/>
                </a:spcBef>
                <a:spcAft>
                  <a:spcPts val="0"/>
                </a:spcAft>
                <a:buClrTx/>
                <a:buSzTx/>
                <a:buFontTx/>
                <a:buNone/>
                <a:tabLst/>
                <a:defRPr/>
              </a:pPr>
              <a:r>
                <a:rPr kumimoji="1"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Modification</a:t>
              </a:r>
            </a:p>
          </p:txBody>
        </p:sp>
        <p:grpSp>
          <p:nvGrpSpPr>
            <p:cNvPr id="102" name="组合 101">
              <a:extLst>
                <a:ext uri="{FF2B5EF4-FFF2-40B4-BE49-F238E27FC236}">
                  <a16:creationId xmlns:a16="http://schemas.microsoft.com/office/drawing/2014/main" id="{68EDC086-92C1-4413-A480-B32DB6A32654}"/>
                </a:ext>
              </a:extLst>
            </p:cNvPr>
            <p:cNvGrpSpPr/>
            <p:nvPr/>
          </p:nvGrpSpPr>
          <p:grpSpPr>
            <a:xfrm>
              <a:off x="3143466" y="3336160"/>
              <a:ext cx="3780592" cy="1050644"/>
              <a:chOff x="2858192" y="3040511"/>
              <a:chExt cx="4817760" cy="1496350"/>
            </a:xfrm>
          </p:grpSpPr>
          <p:sp>
            <p:nvSpPr>
              <p:cNvPr id="153" name="圆角矩形 88">
                <a:extLst>
                  <a:ext uri="{FF2B5EF4-FFF2-40B4-BE49-F238E27FC236}">
                    <a16:creationId xmlns:a16="http://schemas.microsoft.com/office/drawing/2014/main" id="{E9FBABD7-1294-4A37-8BB3-A692E91B761F}"/>
                  </a:ext>
                </a:extLst>
              </p:cNvPr>
              <p:cNvSpPr/>
              <p:nvPr/>
            </p:nvSpPr>
            <p:spPr>
              <a:xfrm>
                <a:off x="4351586" y="3576185"/>
                <a:ext cx="1628263" cy="368423"/>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rPr>
                  <a:t>Controller Parameter Service</a:t>
                </a:r>
                <a:endParaRPr kumimoji="0" lang="zh-CN" altLang="en-US" sz="1100" b="1"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endParaRPr>
              </a:p>
            </p:txBody>
          </p:sp>
          <p:sp>
            <p:nvSpPr>
              <p:cNvPr id="154" name="椭圆 153">
                <a:extLst>
                  <a:ext uri="{FF2B5EF4-FFF2-40B4-BE49-F238E27FC236}">
                    <a16:creationId xmlns:a16="http://schemas.microsoft.com/office/drawing/2014/main" id="{2C578A0D-67E2-4BE3-9EC6-2A96CEF66C87}"/>
                  </a:ext>
                </a:extLst>
              </p:cNvPr>
              <p:cNvSpPr/>
              <p:nvPr/>
            </p:nvSpPr>
            <p:spPr>
              <a:xfrm>
                <a:off x="3486752" y="3158253"/>
                <a:ext cx="3357931" cy="1204288"/>
              </a:xfrm>
              <a:prstGeom prst="ellipse">
                <a:avLst/>
              </a:prstGeom>
              <a:noFill/>
              <a:ln w="6350" cap="flat" cmpd="sng" algn="ctr">
                <a:solidFill>
                  <a:srgbClr val="C7000B"/>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srgbClr val="666666"/>
                  </a:solidFill>
                  <a:effectLst/>
                  <a:uLnTx/>
                  <a:uFillTx/>
                  <a:latin typeface="微软雅黑" panose="020B0503020204020204" pitchFamily="34" charset="-122"/>
                  <a:ea typeface="微软雅黑" panose="020B0503020204020204" pitchFamily="34" charset="-122"/>
                </a:endParaRPr>
              </a:p>
            </p:txBody>
          </p:sp>
          <p:sp>
            <p:nvSpPr>
              <p:cNvPr id="155" name="圆角矩形 90">
                <a:extLst>
                  <a:ext uri="{FF2B5EF4-FFF2-40B4-BE49-F238E27FC236}">
                    <a16:creationId xmlns:a16="http://schemas.microsoft.com/office/drawing/2014/main" id="{DE56E82B-2DF1-4CEA-AA89-ADDDA0BCC43D}"/>
                  </a:ext>
                </a:extLst>
              </p:cNvPr>
              <p:cNvSpPr/>
              <p:nvPr/>
            </p:nvSpPr>
            <p:spPr>
              <a:xfrm>
                <a:off x="4403384" y="3040511"/>
                <a:ext cx="1576464" cy="291482"/>
              </a:xfrm>
              <a:prstGeom prst="roundRect">
                <a:avLst>
                  <a:gd name="adj" fmla="val 0"/>
                </a:avLst>
              </a:prstGeom>
              <a:solidFill>
                <a:srgbClr val="CDCDCD"/>
              </a:solidFill>
              <a:ln w="12700" cap="flat" cmpd="sng" algn="ctr">
                <a:noFill/>
                <a:prstDash val="solid"/>
                <a:headEnd type="none" w="med" len="med"/>
                <a:tailEnd type="none" w="med" len="med"/>
              </a:ln>
              <a:effectLst/>
            </p:spPr>
            <p:txBody>
              <a:bodyPr vert="horz" wrap="square" lIns="91419" tIns="45709" rIns="91419" bIns="45709" numCol="1" rtlCol="0" anchor="ctr" anchorCtr="0" compatLnSpc="1">
                <a:prstTxWarp prst="textNoShape">
                  <a:avLst/>
                </a:prstTxWarp>
              </a:bodyPr>
              <a:lstStyle/>
              <a:p>
                <a:pPr marL="0" marR="0" lvl="0" indent="0" algn="ctr" defTabSz="914217" eaLnBrk="1" fontAlgn="base" latinLnBrk="0" hangingPunct="1">
                  <a:lnSpc>
                    <a:spcPct val="100000"/>
                  </a:lnSpc>
                  <a:spcBef>
                    <a:spcPct val="0"/>
                  </a:spcBef>
                  <a:spcAft>
                    <a:spcPct val="0"/>
                  </a:spcAft>
                  <a:buClr>
                    <a:srgbClr val="5F5F5F"/>
                  </a:buClr>
                  <a:buSzPct val="80000"/>
                  <a:buFontTx/>
                  <a:buNone/>
                  <a:tabLst/>
                  <a:defRPr/>
                </a:pPr>
                <a:r>
                  <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1.</a:t>
                </a: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特征工程</a:t>
                </a:r>
              </a:p>
            </p:txBody>
          </p:sp>
          <p:sp>
            <p:nvSpPr>
              <p:cNvPr id="156" name="圆角矩形 91">
                <a:extLst>
                  <a:ext uri="{FF2B5EF4-FFF2-40B4-BE49-F238E27FC236}">
                    <a16:creationId xmlns:a16="http://schemas.microsoft.com/office/drawing/2014/main" id="{C8A0B29C-6486-47C2-A803-929058C14A95}"/>
                  </a:ext>
                </a:extLst>
              </p:cNvPr>
              <p:cNvSpPr/>
              <p:nvPr/>
            </p:nvSpPr>
            <p:spPr>
              <a:xfrm>
                <a:off x="2858192" y="3614654"/>
                <a:ext cx="1531067" cy="373275"/>
              </a:xfrm>
              <a:prstGeom prst="roundRect">
                <a:avLst>
                  <a:gd name="adj" fmla="val 0"/>
                </a:avLst>
              </a:prstGeom>
              <a:solidFill>
                <a:srgbClr val="CDCDCD"/>
              </a:solidFill>
              <a:ln w="12700" cap="flat" cmpd="sng" algn="ctr">
                <a:noFill/>
                <a:prstDash val="solid"/>
                <a:headEnd type="none" w="med" len="med"/>
                <a:tailEnd type="none" w="med" len="med"/>
              </a:ln>
              <a:effectLst/>
            </p:spPr>
            <p:txBody>
              <a:bodyPr vert="horz" wrap="square" lIns="91419" tIns="45709" rIns="91419" bIns="45709" numCol="1" rtlCol="0" anchor="ctr" anchorCtr="0" compatLnSpc="1">
                <a:prstTxWarp prst="textNoShape">
                  <a:avLst/>
                </a:prstTxWarp>
              </a:bodyPr>
              <a:lstStyle/>
              <a:p>
                <a:pPr marL="0" marR="0" lvl="0" indent="0" algn="ctr" defTabSz="914217" eaLnBrk="1" fontAlgn="base" latinLnBrk="0" hangingPunct="1">
                  <a:lnSpc>
                    <a:spcPct val="100000"/>
                  </a:lnSpc>
                  <a:spcBef>
                    <a:spcPct val="0"/>
                  </a:spcBef>
                  <a:spcAft>
                    <a:spcPct val="0"/>
                  </a:spcAft>
                  <a:buClr>
                    <a:srgbClr val="5F5F5F"/>
                  </a:buClr>
                  <a:buSzPct val="80000"/>
                  <a:buFontTx/>
                  <a:buNone/>
                  <a:tabLst/>
                  <a:defRPr/>
                </a:pPr>
                <a:r>
                  <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a:t>
                </a: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模型选择</a:t>
                </a:r>
              </a:p>
            </p:txBody>
          </p:sp>
          <p:sp>
            <p:nvSpPr>
              <p:cNvPr id="157" name="圆角矩形 92">
                <a:extLst>
                  <a:ext uri="{FF2B5EF4-FFF2-40B4-BE49-F238E27FC236}">
                    <a16:creationId xmlns:a16="http://schemas.microsoft.com/office/drawing/2014/main" id="{4EDAE869-0197-4CC0-80BD-F206199DE131}"/>
                  </a:ext>
                </a:extLst>
              </p:cNvPr>
              <p:cNvSpPr/>
              <p:nvPr/>
            </p:nvSpPr>
            <p:spPr>
              <a:xfrm>
                <a:off x="4486458" y="4281802"/>
                <a:ext cx="1497501" cy="255059"/>
              </a:xfrm>
              <a:prstGeom prst="roundRect">
                <a:avLst>
                  <a:gd name="adj" fmla="val 0"/>
                </a:avLst>
              </a:prstGeom>
              <a:solidFill>
                <a:srgbClr val="CDCDCD"/>
              </a:solidFill>
              <a:ln w="12700" cap="flat" cmpd="sng" algn="ctr">
                <a:noFill/>
                <a:prstDash val="solid"/>
                <a:headEnd type="none" w="med" len="med"/>
                <a:tailEnd type="none" w="med" len="med"/>
              </a:ln>
              <a:effectLst/>
            </p:spPr>
            <p:txBody>
              <a:bodyPr vert="horz" wrap="square" lIns="91419" tIns="45709" rIns="91419" bIns="45709" numCol="1" rtlCol="0" anchor="ctr" anchorCtr="0" compatLnSpc="1">
                <a:prstTxWarp prst="textNoShape">
                  <a:avLst/>
                </a:prstTxWarp>
              </a:bodyPr>
              <a:lstStyle/>
              <a:p>
                <a:pPr marL="0" marR="0" lvl="0" indent="0" algn="ctr" defTabSz="914217" eaLnBrk="1" fontAlgn="base" latinLnBrk="0" hangingPunct="1">
                  <a:lnSpc>
                    <a:spcPct val="100000"/>
                  </a:lnSpc>
                  <a:spcBef>
                    <a:spcPct val="0"/>
                  </a:spcBef>
                  <a:spcAft>
                    <a:spcPct val="0"/>
                  </a:spcAft>
                  <a:buClr>
                    <a:srgbClr val="5F5F5F"/>
                  </a:buClr>
                  <a:buSzPct val="80000"/>
                  <a:buFontTx/>
                  <a:buNone/>
                  <a:tabLst/>
                  <a:defRPr/>
                </a:pPr>
                <a:r>
                  <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3.</a:t>
                </a: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模型训练</a:t>
                </a:r>
              </a:p>
            </p:txBody>
          </p:sp>
          <p:sp>
            <p:nvSpPr>
              <p:cNvPr id="158" name="圆角矩形 93">
                <a:extLst>
                  <a:ext uri="{FF2B5EF4-FFF2-40B4-BE49-F238E27FC236}">
                    <a16:creationId xmlns:a16="http://schemas.microsoft.com/office/drawing/2014/main" id="{4E663525-FF73-48EA-8E12-267C1CE66E2A}"/>
                  </a:ext>
                </a:extLst>
              </p:cNvPr>
              <p:cNvSpPr/>
              <p:nvPr/>
            </p:nvSpPr>
            <p:spPr>
              <a:xfrm>
                <a:off x="6178451" y="3600831"/>
                <a:ext cx="1497501" cy="373273"/>
              </a:xfrm>
              <a:prstGeom prst="roundRect">
                <a:avLst>
                  <a:gd name="adj" fmla="val 0"/>
                </a:avLst>
              </a:prstGeom>
              <a:solidFill>
                <a:srgbClr val="CDCDCD"/>
              </a:solidFill>
              <a:ln w="12700" cap="flat" cmpd="sng" algn="ctr">
                <a:noFill/>
                <a:prstDash val="solid"/>
                <a:headEnd type="none" w="med" len="med"/>
                <a:tailEnd type="none" w="med" len="med"/>
              </a:ln>
              <a:effectLst/>
            </p:spPr>
            <p:txBody>
              <a:bodyPr vert="horz" wrap="square" lIns="91419" tIns="45709" rIns="91419" bIns="45709" numCol="1" rtlCol="0" anchor="ctr" anchorCtr="0" compatLnSpc="1">
                <a:prstTxWarp prst="textNoShape">
                  <a:avLst/>
                </a:prstTxWarp>
              </a:bodyPr>
              <a:lstStyle/>
              <a:p>
                <a:pPr marL="0" marR="0" lvl="0" indent="0" algn="ctr" defTabSz="914217" eaLnBrk="1" fontAlgn="base" latinLnBrk="0" hangingPunct="1">
                  <a:lnSpc>
                    <a:spcPct val="100000"/>
                  </a:lnSpc>
                  <a:spcBef>
                    <a:spcPct val="0"/>
                  </a:spcBef>
                  <a:spcAft>
                    <a:spcPct val="0"/>
                  </a:spcAft>
                  <a:buClr>
                    <a:srgbClr val="5F5F5F"/>
                  </a:buClr>
                  <a:buSzPct val="80000"/>
                  <a:buFontTx/>
                  <a:buNone/>
                  <a:tabLst/>
                  <a:defRPr/>
                </a:pPr>
                <a:r>
                  <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4.</a:t>
                </a: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效果评估</a:t>
                </a:r>
              </a:p>
            </p:txBody>
          </p:sp>
        </p:grpSp>
        <p:pic>
          <p:nvPicPr>
            <p:cNvPr id="103" name="Picture 2" descr="C:\Users\b00373016\AppData\Roaming\eSpace_Desktop\UserData\b00373016\imagefiles\662DEFFA-014F-4335-A5B1-2E6ACA6E031E.png">
              <a:extLst>
                <a:ext uri="{FF2B5EF4-FFF2-40B4-BE49-F238E27FC236}">
                  <a16:creationId xmlns:a16="http://schemas.microsoft.com/office/drawing/2014/main" id="{D82D66DB-4659-4821-8BED-5ED666BC02C9}"/>
                </a:ext>
              </a:extLst>
            </p:cNvPr>
            <p:cNvPicPr>
              <a:picLocks noChangeAspect="1" noChangeArrowheads="1"/>
            </p:cNvPicPr>
            <p:nvPr/>
          </p:nvPicPr>
          <p:blipFill>
            <a:blip r:embed="rId2" cstate="print">
              <a:clrChange>
                <a:clrFrom>
                  <a:srgbClr val="F7F7F7"/>
                </a:clrFrom>
                <a:clrTo>
                  <a:srgbClr val="F7F7F7">
                    <a:alpha val="0"/>
                  </a:srgbClr>
                </a:clrTo>
              </a:clrChange>
              <a:duotone>
                <a:prstClr val="black"/>
                <a:srgbClr val="1F497D">
                  <a:tint val="45000"/>
                  <a:satMod val="400000"/>
                </a:srgbClr>
              </a:duotone>
              <a:extLst>
                <a:ext uri="{28A0092B-C50C-407E-A947-70E740481C1C}">
                  <a14:useLocalDpi xmlns:a14="http://schemas.microsoft.com/office/drawing/2010/main" val="0"/>
                </a:ext>
              </a:extLst>
            </a:blip>
            <a:srcRect/>
            <a:stretch>
              <a:fillRect/>
            </a:stretch>
          </p:blipFill>
          <p:spPr bwMode="auto">
            <a:xfrm>
              <a:off x="3752031" y="1217378"/>
              <a:ext cx="604251" cy="60425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 name="矩形标注 64">
              <a:extLst>
                <a:ext uri="{FF2B5EF4-FFF2-40B4-BE49-F238E27FC236}">
                  <a16:creationId xmlns:a16="http://schemas.microsoft.com/office/drawing/2014/main" id="{554969C7-A1CF-44A9-AEC2-9684FCCE734A}"/>
                </a:ext>
              </a:extLst>
            </p:cNvPr>
            <p:cNvSpPr/>
            <p:nvPr/>
          </p:nvSpPr>
          <p:spPr>
            <a:xfrm>
              <a:off x="625475" y="1246187"/>
              <a:ext cx="2480243" cy="1001315"/>
            </a:xfrm>
            <a:prstGeom prst="wedgeRectCallout">
              <a:avLst>
                <a:gd name="adj1" fmla="val 56409"/>
                <a:gd name="adj2" fmla="val -9687"/>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14400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CREATE MODEL </a:t>
              </a:r>
              <a:r>
                <a:rPr kumimoji="0" lang="en-US" altLang="zh-CN" sz="1050" b="0" i="0" u="none" strike="noStrike" kern="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price_model</a:t>
              </a:r>
              <a: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USING </a:t>
              </a:r>
              <a:r>
                <a:rPr kumimoji="0" lang="en-US" altLang="zh-CN" sz="1050" b="0" i="0" u="none" strike="noStrike" kern="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logistic_regression</a:t>
              </a:r>
              <a:b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br>
              <a: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FEATURES size, lot</a:t>
              </a:r>
              <a:b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br>
              <a: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TARGET price</a:t>
              </a:r>
              <a:b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br>
              <a: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FROM HOUSES;</a:t>
              </a:r>
            </a:p>
          </p:txBody>
        </p:sp>
        <p:sp>
          <p:nvSpPr>
            <p:cNvPr id="105" name="矩形标注 65">
              <a:extLst>
                <a:ext uri="{FF2B5EF4-FFF2-40B4-BE49-F238E27FC236}">
                  <a16:creationId xmlns:a16="http://schemas.microsoft.com/office/drawing/2014/main" id="{933A74A5-3842-41E6-82AC-5D3E0F007DC5}"/>
                </a:ext>
              </a:extLst>
            </p:cNvPr>
            <p:cNvSpPr/>
            <p:nvPr/>
          </p:nvSpPr>
          <p:spPr>
            <a:xfrm flipH="1">
              <a:off x="5002597" y="1246188"/>
              <a:ext cx="2480243" cy="979118"/>
            </a:xfrm>
            <a:prstGeom prst="wedgeRectCallout">
              <a:avLst>
                <a:gd name="adj1" fmla="val 56409"/>
                <a:gd name="adj2" fmla="val -9687"/>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14400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SELECT id, PREDICT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BY </a:t>
              </a:r>
              <a:r>
                <a:rPr kumimoji="0" lang="en-US" altLang="zh-CN" sz="1050" b="0" i="0" u="none" strike="noStrike" kern="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price_model</a:t>
              </a:r>
              <a: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(FEATURES size, lot), size</a:t>
              </a:r>
              <a:b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br>
              <a:r>
                <a:rPr kumimoji="0" lang="en-US" altLang="zh-CN" sz="105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FROM houses;</a:t>
              </a:r>
            </a:p>
          </p:txBody>
        </p:sp>
        <p:grpSp>
          <p:nvGrpSpPr>
            <p:cNvPr id="106" name="组合 105">
              <a:extLst>
                <a:ext uri="{FF2B5EF4-FFF2-40B4-BE49-F238E27FC236}">
                  <a16:creationId xmlns:a16="http://schemas.microsoft.com/office/drawing/2014/main" id="{0712AB60-DD50-47A1-AB98-D9B5548CAF89}"/>
                </a:ext>
              </a:extLst>
            </p:cNvPr>
            <p:cNvGrpSpPr/>
            <p:nvPr/>
          </p:nvGrpSpPr>
          <p:grpSpPr>
            <a:xfrm>
              <a:off x="777908" y="4488656"/>
              <a:ext cx="6620423" cy="1346284"/>
              <a:chOff x="777908" y="4488656"/>
              <a:chExt cx="6620423" cy="1346284"/>
            </a:xfrm>
          </p:grpSpPr>
          <p:sp>
            <p:nvSpPr>
              <p:cNvPr id="111" name="矩形 110">
                <a:extLst>
                  <a:ext uri="{FF2B5EF4-FFF2-40B4-BE49-F238E27FC236}">
                    <a16:creationId xmlns:a16="http://schemas.microsoft.com/office/drawing/2014/main" id="{7B59725C-DCEA-43F2-BFD7-878042DA4E22}"/>
                  </a:ext>
                </a:extLst>
              </p:cNvPr>
              <p:cNvSpPr/>
              <p:nvPr/>
            </p:nvSpPr>
            <p:spPr>
              <a:xfrm>
                <a:off x="3454943" y="4488656"/>
                <a:ext cx="2547254" cy="1346284"/>
              </a:xfrm>
              <a:prstGeom prst="rect">
                <a:avLst/>
              </a:prstGeom>
              <a:solidFill>
                <a:srgbClr val="FFFFFF">
                  <a:alpha val="69000"/>
                </a:srgbClr>
              </a:solidFill>
              <a:ln w="3175" cap="flat" cmpd="sng" algn="ctr">
                <a:gradFill flip="none" rotWithShape="1">
                  <a:gsLst>
                    <a:gs pos="0">
                      <a:srgbClr val="C7000B"/>
                    </a:gs>
                    <a:gs pos="100000">
                      <a:srgbClr val="C7000B">
                        <a:alpha val="38000"/>
                      </a:srgbClr>
                    </a:gs>
                  </a:gsLst>
                  <a:lin ang="16200000" scaled="1"/>
                  <a:tileRect/>
                </a:gradFill>
                <a:prstDash val="dash"/>
                <a:miter lim="800000"/>
                <a:headEnd type="none" w="med" len="med"/>
                <a:tailEnd type="none" w="med" len="med"/>
              </a:ln>
              <a:effectLst/>
            </p:spPr>
            <p:txBody>
              <a:bodyPr wrap="none" anchor="ctr" anchorCtr="1"/>
              <a:lstStyle/>
              <a:p>
                <a:pPr marL="0" marR="0" lvl="0" indent="0" defTabSz="959254"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a:ln>
                    <a:noFill/>
                  </a:ln>
                  <a:solidFill>
                    <a:srgbClr val="666666"/>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112" name="矩形 111">
                <a:extLst>
                  <a:ext uri="{FF2B5EF4-FFF2-40B4-BE49-F238E27FC236}">
                    <a16:creationId xmlns:a16="http://schemas.microsoft.com/office/drawing/2014/main" id="{2514B4ED-C449-4912-82E3-75348D5FCB13}"/>
                  </a:ext>
                </a:extLst>
              </p:cNvPr>
              <p:cNvSpPr/>
              <p:nvPr/>
            </p:nvSpPr>
            <p:spPr>
              <a:xfrm>
                <a:off x="777908" y="4968520"/>
                <a:ext cx="2505836" cy="789343"/>
              </a:xfrm>
              <a:prstGeom prst="rect">
                <a:avLst/>
              </a:prstGeom>
              <a:solidFill>
                <a:srgbClr val="FFFFFF">
                  <a:alpha val="69000"/>
                </a:srgbClr>
              </a:solidFill>
              <a:ln w="3175" cap="flat" cmpd="sng" algn="ctr">
                <a:gradFill flip="none" rotWithShape="1">
                  <a:gsLst>
                    <a:gs pos="0">
                      <a:srgbClr val="C7000B"/>
                    </a:gs>
                    <a:gs pos="100000">
                      <a:srgbClr val="C7000B">
                        <a:alpha val="38000"/>
                      </a:srgbClr>
                    </a:gs>
                  </a:gsLst>
                  <a:lin ang="16200000" scaled="1"/>
                  <a:tileRect/>
                </a:gradFill>
                <a:prstDash val="dash"/>
                <a:miter lim="800000"/>
                <a:headEnd type="none" w="med" len="med"/>
                <a:tailEnd type="none" w="med" len="med"/>
              </a:ln>
              <a:effectLst/>
            </p:spPr>
            <p:txBody>
              <a:bodyPr wrap="none" anchor="ctr" anchorCtr="1"/>
              <a:lstStyle/>
              <a:p>
                <a:pPr marL="0" marR="0" lvl="0" indent="0" defTabSz="959254"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666666"/>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113" name="矩形 112">
                <a:extLst>
                  <a:ext uri="{FF2B5EF4-FFF2-40B4-BE49-F238E27FC236}">
                    <a16:creationId xmlns:a16="http://schemas.microsoft.com/office/drawing/2014/main" id="{6B958CD5-57AC-4A93-8535-FE4A031C9BD7}"/>
                  </a:ext>
                </a:extLst>
              </p:cNvPr>
              <p:cNvSpPr/>
              <p:nvPr/>
            </p:nvSpPr>
            <p:spPr bwMode="auto">
              <a:xfrm>
                <a:off x="837948" y="5149436"/>
                <a:ext cx="1102054" cy="250334"/>
              </a:xfrm>
              <a:prstGeom prst="rect">
                <a:avLst/>
              </a:prstGeom>
              <a:solidFill>
                <a:srgbClr val="4F81BD">
                  <a:lumMod val="20000"/>
                  <a:lumOff val="80000"/>
                  <a:alpha val="39000"/>
                </a:srgbClr>
              </a:solidFill>
              <a:ln w="12700"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217" eaLnBrk="1" fontAlgn="base" latinLnBrk="0" hangingPunct="1">
                  <a:lnSpc>
                    <a:spcPct val="100000"/>
                  </a:lnSpc>
                  <a:spcBef>
                    <a:spcPct val="0"/>
                  </a:spcBef>
                  <a:spcAft>
                    <a:spcPct val="0"/>
                  </a:spcAft>
                  <a:buClr>
                    <a:srgbClr val="5F5F5F"/>
                  </a:buClr>
                  <a:buSzPct val="80000"/>
                  <a:buFontTx/>
                  <a:buNone/>
                  <a:tabLst/>
                  <a:defRPr/>
                </a:pPr>
                <a:r>
                  <a:rPr kumimoji="0"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Original Data</a:t>
                </a:r>
                <a:endPar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4" name="矩形 113">
                <a:extLst>
                  <a:ext uri="{FF2B5EF4-FFF2-40B4-BE49-F238E27FC236}">
                    <a16:creationId xmlns:a16="http://schemas.microsoft.com/office/drawing/2014/main" id="{4212B6D4-BB5E-490F-B21F-DA6CD2FC40E4}"/>
                  </a:ext>
                </a:extLst>
              </p:cNvPr>
              <p:cNvSpPr/>
              <p:nvPr/>
            </p:nvSpPr>
            <p:spPr bwMode="auto">
              <a:xfrm>
                <a:off x="2209160" y="5149436"/>
                <a:ext cx="1114621" cy="250334"/>
              </a:xfrm>
              <a:prstGeom prst="rect">
                <a:avLst/>
              </a:prstGeom>
              <a:solidFill>
                <a:srgbClr val="4F81BD">
                  <a:lumMod val="20000"/>
                  <a:lumOff val="80000"/>
                  <a:alpha val="39000"/>
                </a:srgbClr>
              </a:solidFill>
              <a:ln w="12700"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217" eaLnBrk="1" fontAlgn="base" latinLnBrk="0" hangingPunct="1">
                  <a:lnSpc>
                    <a:spcPct val="100000"/>
                  </a:lnSpc>
                  <a:spcBef>
                    <a:spcPct val="0"/>
                  </a:spcBef>
                  <a:spcAft>
                    <a:spcPct val="0"/>
                  </a:spcAft>
                  <a:buClr>
                    <a:srgbClr val="5F5F5F"/>
                  </a:buClr>
                  <a:buSzPct val="80000"/>
                  <a:buFontTx/>
                  <a:buNone/>
                  <a:tabLst/>
                  <a:defRPr/>
                </a:pPr>
                <a:r>
                  <a:rPr kumimoji="0"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Training Data</a:t>
                </a:r>
                <a:endPar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5" name="矩形 114">
                <a:extLst>
                  <a:ext uri="{FF2B5EF4-FFF2-40B4-BE49-F238E27FC236}">
                    <a16:creationId xmlns:a16="http://schemas.microsoft.com/office/drawing/2014/main" id="{8595475E-91BA-4654-BF29-3854AA137549}"/>
                  </a:ext>
                </a:extLst>
              </p:cNvPr>
              <p:cNvSpPr/>
              <p:nvPr/>
            </p:nvSpPr>
            <p:spPr bwMode="auto">
              <a:xfrm>
                <a:off x="3580374" y="4825241"/>
                <a:ext cx="1312121" cy="262662"/>
              </a:xfrm>
              <a:prstGeom prst="rect">
                <a:avLst/>
              </a:prstGeom>
              <a:solidFill>
                <a:srgbClr val="4F81BD">
                  <a:lumMod val="20000"/>
                  <a:lumOff val="80000"/>
                  <a:alpha val="39000"/>
                </a:srgbClr>
              </a:solidFill>
              <a:ln w="12700"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217" eaLnBrk="1" fontAlgn="base" latinLnBrk="0" hangingPunct="1">
                  <a:lnSpc>
                    <a:spcPct val="100000"/>
                  </a:lnSpc>
                  <a:spcBef>
                    <a:spcPct val="0"/>
                  </a:spcBef>
                  <a:spcAft>
                    <a:spcPct val="0"/>
                  </a:spcAft>
                  <a:buClr>
                    <a:srgbClr val="5F5F5F"/>
                  </a:buClr>
                  <a:buSzPct val="80000"/>
                  <a:buFontTx/>
                  <a:buNone/>
                  <a:tabLst/>
                  <a:defRPr/>
                </a:pPr>
                <a:r>
                  <a:rPr kumimoji="0"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ML Architecture</a:t>
                </a:r>
                <a:endPar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6" name="矩形 115">
                <a:extLst>
                  <a:ext uri="{FF2B5EF4-FFF2-40B4-BE49-F238E27FC236}">
                    <a16:creationId xmlns:a16="http://schemas.microsoft.com/office/drawing/2014/main" id="{C437FF1C-2F2C-40EF-82C7-B396A3A3F9B5}"/>
                  </a:ext>
                </a:extLst>
              </p:cNvPr>
              <p:cNvSpPr/>
              <p:nvPr/>
            </p:nvSpPr>
            <p:spPr bwMode="auto">
              <a:xfrm>
                <a:off x="3580372" y="5149436"/>
                <a:ext cx="1312124" cy="262662"/>
              </a:xfrm>
              <a:prstGeom prst="rect">
                <a:avLst/>
              </a:prstGeom>
              <a:solidFill>
                <a:srgbClr val="4F81BD">
                  <a:lumMod val="20000"/>
                  <a:lumOff val="80000"/>
                  <a:alpha val="39000"/>
                </a:srgbClr>
              </a:solidFill>
              <a:ln w="12700"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217" eaLnBrk="1" fontAlgn="base" latinLnBrk="0" hangingPunct="1">
                  <a:lnSpc>
                    <a:spcPct val="100000"/>
                  </a:lnSpc>
                  <a:spcBef>
                    <a:spcPct val="0"/>
                  </a:spcBef>
                  <a:spcAft>
                    <a:spcPct val="0"/>
                  </a:spcAft>
                  <a:buClr>
                    <a:srgbClr val="5F5F5F"/>
                  </a:buClr>
                  <a:buSzPct val="80000"/>
                  <a:buFontTx/>
                  <a:buNone/>
                  <a:tabLst/>
                  <a:defRPr/>
                </a:pPr>
                <a:r>
                  <a:rPr kumimoji="0"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ML Training</a:t>
                </a:r>
                <a:endPar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7" name="矩形 116">
                <a:extLst>
                  <a:ext uri="{FF2B5EF4-FFF2-40B4-BE49-F238E27FC236}">
                    <a16:creationId xmlns:a16="http://schemas.microsoft.com/office/drawing/2014/main" id="{F5D550FC-72E6-40DD-A54D-BB8824238BA7}"/>
                  </a:ext>
                </a:extLst>
              </p:cNvPr>
              <p:cNvSpPr/>
              <p:nvPr/>
            </p:nvSpPr>
            <p:spPr bwMode="auto">
              <a:xfrm>
                <a:off x="3452493" y="5473634"/>
                <a:ext cx="1422222" cy="236437"/>
              </a:xfrm>
              <a:prstGeom prst="rect">
                <a:avLst/>
              </a:prstGeom>
              <a:solidFill>
                <a:srgbClr val="4F81BD">
                  <a:lumMod val="20000"/>
                  <a:lumOff val="80000"/>
                  <a:alpha val="39000"/>
                </a:srgbClr>
              </a:solidFill>
              <a:ln w="12700"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217" eaLnBrk="1" fontAlgn="base" latinLnBrk="0" hangingPunct="1">
                  <a:lnSpc>
                    <a:spcPct val="100000"/>
                  </a:lnSpc>
                  <a:spcBef>
                    <a:spcPct val="0"/>
                  </a:spcBef>
                  <a:spcAft>
                    <a:spcPct val="0"/>
                  </a:spcAft>
                  <a:buClr>
                    <a:srgbClr val="5F5F5F"/>
                  </a:buClr>
                  <a:buSzPct val="80000"/>
                  <a:buFontTx/>
                  <a:buNone/>
                  <a:tabLst/>
                  <a:defRPr/>
                </a:pPr>
                <a:r>
                  <a:rPr kumimoji="0"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Hyperparameters</a:t>
                </a:r>
                <a:endPar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8" name="矩形 117">
                <a:extLst>
                  <a:ext uri="{FF2B5EF4-FFF2-40B4-BE49-F238E27FC236}">
                    <a16:creationId xmlns:a16="http://schemas.microsoft.com/office/drawing/2014/main" id="{F31D9BA4-562B-4B6B-A1A5-102635842F3C}"/>
                  </a:ext>
                </a:extLst>
              </p:cNvPr>
              <p:cNvSpPr/>
              <p:nvPr/>
            </p:nvSpPr>
            <p:spPr>
              <a:xfrm>
                <a:off x="1219268" y="5466126"/>
                <a:ext cx="1573281" cy="207054"/>
              </a:xfrm>
              <a:prstGeom prst="rect">
                <a:avLst/>
              </a:prstGeom>
              <a:noFill/>
              <a:ln w="12700" cap="flat" cmpd="sng" algn="ctr">
                <a:noFill/>
                <a:prstDash val="solid"/>
                <a:miter lim="800000"/>
              </a:ln>
              <a:effectLst/>
            </p:spPr>
            <p:txBody>
              <a:bodyPr rtlCol="0" anchor="ctr"/>
              <a:lstStyle/>
              <a:p>
                <a:pPr marL="0" marR="0" lvl="0" indent="0" algn="ctr" defTabSz="1220846" eaLnBrk="1" fontAlgn="auto" latinLnBrk="0" hangingPunct="1">
                  <a:lnSpc>
                    <a:spcPct val="100000"/>
                  </a:lnSpc>
                  <a:spcBef>
                    <a:spcPts val="0"/>
                  </a:spcBef>
                  <a:spcAft>
                    <a:spcPts val="0"/>
                  </a:spcAft>
                  <a:buClrTx/>
                  <a:buSzTx/>
                  <a:buFontTx/>
                  <a:buNone/>
                  <a:tabLst/>
                  <a:defRPr/>
                </a:pPr>
                <a:r>
                  <a:rPr kumimoji="0" lang="zh-CN" altLang="en-US" sz="1050" b="1" i="0" u="none" strike="noStrike" kern="0" cap="none" spc="0" normalizeH="0" baseline="0" noProof="0" dirty="0">
                    <a:ln>
                      <a:noFill/>
                    </a:ln>
                    <a:solidFill>
                      <a:srgbClr val="C7000B"/>
                    </a:solidFill>
                    <a:effectLst/>
                    <a:uLnTx/>
                    <a:uFillTx/>
                    <a:latin typeface="微软雅黑" panose="020B0503020204020204" pitchFamily="34" charset="-122"/>
                    <a:ea typeface="微软雅黑" panose="020B0503020204020204" pitchFamily="34" charset="-122"/>
                  </a:rPr>
                  <a:t>① 版本化数据管理</a:t>
                </a:r>
                <a:endParaRPr kumimoji="0" lang="en-US" altLang="zh-CN" sz="1050" b="1" i="0" u="none" strike="noStrike" kern="0" cap="none" spc="0" normalizeH="0" baseline="0" noProof="0" dirty="0">
                  <a:ln>
                    <a:noFill/>
                  </a:ln>
                  <a:solidFill>
                    <a:srgbClr val="C7000B"/>
                  </a:solidFill>
                  <a:effectLst/>
                  <a:uLnTx/>
                  <a:uFillTx/>
                  <a:latin typeface="微软雅黑" panose="020B0503020204020204" pitchFamily="34" charset="-122"/>
                  <a:ea typeface="微软雅黑" panose="020B0503020204020204" pitchFamily="34" charset="-122"/>
                </a:endParaRPr>
              </a:p>
            </p:txBody>
          </p:sp>
          <p:sp>
            <p:nvSpPr>
              <p:cNvPr id="119" name="矩形 118">
                <a:extLst>
                  <a:ext uri="{FF2B5EF4-FFF2-40B4-BE49-F238E27FC236}">
                    <a16:creationId xmlns:a16="http://schemas.microsoft.com/office/drawing/2014/main" id="{E356F836-5FF4-4990-B432-0A2BFD0D7038}"/>
                  </a:ext>
                </a:extLst>
              </p:cNvPr>
              <p:cNvSpPr/>
              <p:nvPr/>
            </p:nvSpPr>
            <p:spPr>
              <a:xfrm>
                <a:off x="3882607" y="4559698"/>
                <a:ext cx="1866332" cy="230751"/>
              </a:xfrm>
              <a:prstGeom prst="rect">
                <a:avLst/>
              </a:prstGeom>
              <a:noFill/>
              <a:ln w="12700" cap="flat" cmpd="sng" algn="ctr">
                <a:noFill/>
                <a:prstDash val="solid"/>
                <a:miter lim="800000"/>
              </a:ln>
              <a:effectLst/>
            </p:spPr>
            <p:txBody>
              <a:bodyPr rtlCol="0" anchor="ctr"/>
              <a:lstStyle/>
              <a:p>
                <a:pPr marL="0" marR="0" lvl="0" indent="0" algn="ctr" defTabSz="1220846" eaLnBrk="1" fontAlgn="auto" latinLnBrk="0" hangingPunct="1">
                  <a:lnSpc>
                    <a:spcPct val="100000"/>
                  </a:lnSpc>
                  <a:spcBef>
                    <a:spcPts val="0"/>
                  </a:spcBef>
                  <a:spcAft>
                    <a:spcPts val="0"/>
                  </a:spcAft>
                  <a:buClrTx/>
                  <a:buSzTx/>
                  <a:buFontTx/>
                  <a:buNone/>
                  <a:tabLst/>
                  <a:defRPr/>
                </a:pPr>
                <a:r>
                  <a:rPr kumimoji="0" lang="zh-CN" altLang="en-US" sz="1050" b="1" i="0" u="none" strike="noStrike" kern="0" cap="none" spc="0" normalizeH="0" baseline="0" noProof="0" dirty="0">
                    <a:ln>
                      <a:noFill/>
                    </a:ln>
                    <a:solidFill>
                      <a:srgbClr val="C7000B"/>
                    </a:solidFill>
                    <a:effectLst/>
                    <a:uLnTx/>
                    <a:uFillTx/>
                    <a:latin typeface="微软雅黑" panose="020B0503020204020204" pitchFamily="34" charset="-122"/>
                    <a:ea typeface="微软雅黑" panose="020B0503020204020204" pitchFamily="34" charset="-122"/>
                  </a:rPr>
                  <a:t>② 训练平台及超参优化</a:t>
                </a:r>
                <a:endParaRPr kumimoji="0" lang="en-US" altLang="zh-CN" sz="1050" b="1" i="0" u="none" strike="noStrike" kern="0" cap="none" spc="0" normalizeH="0" baseline="0" noProof="0" dirty="0">
                  <a:ln>
                    <a:noFill/>
                  </a:ln>
                  <a:solidFill>
                    <a:srgbClr val="C7000B"/>
                  </a:solidFill>
                  <a:effectLst/>
                  <a:uLnTx/>
                  <a:uFillTx/>
                  <a:latin typeface="微软雅黑" panose="020B0503020204020204" pitchFamily="34" charset="-122"/>
                  <a:ea typeface="微软雅黑" panose="020B0503020204020204" pitchFamily="34" charset="-122"/>
                </a:endParaRPr>
              </a:p>
            </p:txBody>
          </p:sp>
          <p:sp>
            <p:nvSpPr>
              <p:cNvPr id="120" name="右箭头 80">
                <a:extLst>
                  <a:ext uri="{FF2B5EF4-FFF2-40B4-BE49-F238E27FC236}">
                    <a16:creationId xmlns:a16="http://schemas.microsoft.com/office/drawing/2014/main" id="{96DA86D8-CA66-4EFA-A6DE-8B16F0767092}"/>
                  </a:ext>
                </a:extLst>
              </p:cNvPr>
              <p:cNvSpPr/>
              <p:nvPr/>
            </p:nvSpPr>
            <p:spPr>
              <a:xfrm>
                <a:off x="3259773" y="5201546"/>
                <a:ext cx="280562" cy="146116"/>
              </a:xfrm>
              <a:prstGeom prst="rightArrow">
                <a:avLst>
                  <a:gd name="adj1" fmla="val 53150"/>
                  <a:gd name="adj2" fmla="val 58686"/>
                </a:avLst>
              </a:prstGeom>
              <a:gradFill>
                <a:gsLst>
                  <a:gs pos="0">
                    <a:srgbClr val="C5C5C5">
                      <a:alpha val="0"/>
                    </a:srgbClr>
                  </a:gs>
                  <a:gs pos="100000">
                    <a:srgbClr val="C5C5C5"/>
                  </a:gs>
                </a:gsLst>
                <a:lin ang="0" scaled="0"/>
              </a:gradFill>
              <a:ln>
                <a:noFill/>
              </a:ln>
              <a:effectLst/>
            </p:spPr>
            <p:txBody>
              <a:bodyPr lIns="136562" tIns="68281" rIns="136562" bIns="68281"/>
              <a:lstStyle/>
              <a:p>
                <a:pPr marL="0" marR="0" lvl="0" indent="0" defTabSz="91382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1" name="右箭头 81">
                <a:extLst>
                  <a:ext uri="{FF2B5EF4-FFF2-40B4-BE49-F238E27FC236}">
                    <a16:creationId xmlns:a16="http://schemas.microsoft.com/office/drawing/2014/main" id="{9BE4F0C5-FCD7-46D4-9D20-4CBC0D2AB4A5}"/>
                  </a:ext>
                </a:extLst>
              </p:cNvPr>
              <p:cNvSpPr/>
              <p:nvPr/>
            </p:nvSpPr>
            <p:spPr>
              <a:xfrm>
                <a:off x="1888561" y="5201546"/>
                <a:ext cx="280562" cy="146116"/>
              </a:xfrm>
              <a:prstGeom prst="rightArrow">
                <a:avLst>
                  <a:gd name="adj1" fmla="val 53150"/>
                  <a:gd name="adj2" fmla="val 58686"/>
                </a:avLst>
              </a:prstGeom>
              <a:gradFill>
                <a:gsLst>
                  <a:gs pos="0">
                    <a:srgbClr val="C5C5C5">
                      <a:alpha val="0"/>
                    </a:srgbClr>
                  </a:gs>
                  <a:gs pos="100000">
                    <a:srgbClr val="C5C5C5"/>
                  </a:gs>
                </a:gsLst>
                <a:lin ang="0" scaled="0"/>
              </a:gradFill>
              <a:ln>
                <a:noFill/>
              </a:ln>
              <a:effectLst/>
            </p:spPr>
            <p:txBody>
              <a:bodyPr lIns="136562" tIns="68281" rIns="136562" bIns="68281"/>
              <a:lstStyle/>
              <a:p>
                <a:pPr marL="0" marR="0" lvl="0" indent="0" defTabSz="91382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24" name="矩形 123">
                <a:extLst>
                  <a:ext uri="{FF2B5EF4-FFF2-40B4-BE49-F238E27FC236}">
                    <a16:creationId xmlns:a16="http://schemas.microsoft.com/office/drawing/2014/main" id="{8010E793-D5D4-4188-A388-11E6A5AAD4BE}"/>
                  </a:ext>
                </a:extLst>
              </p:cNvPr>
              <p:cNvSpPr/>
              <p:nvPr/>
            </p:nvSpPr>
            <p:spPr>
              <a:xfrm>
                <a:off x="4892495" y="4968520"/>
                <a:ext cx="2505836" cy="789343"/>
              </a:xfrm>
              <a:prstGeom prst="rect">
                <a:avLst/>
              </a:prstGeom>
              <a:solidFill>
                <a:srgbClr val="FFFFFF">
                  <a:alpha val="69000"/>
                </a:srgbClr>
              </a:solidFill>
              <a:ln w="3175" cap="flat" cmpd="sng" algn="ctr">
                <a:gradFill flip="none" rotWithShape="1">
                  <a:gsLst>
                    <a:gs pos="0">
                      <a:srgbClr val="C7000B"/>
                    </a:gs>
                    <a:gs pos="100000">
                      <a:srgbClr val="C7000B">
                        <a:alpha val="38000"/>
                      </a:srgbClr>
                    </a:gs>
                  </a:gsLst>
                  <a:lin ang="16200000" scaled="1"/>
                  <a:tileRect/>
                </a:gradFill>
                <a:prstDash val="dash"/>
                <a:miter lim="800000"/>
                <a:headEnd type="none" w="med" len="med"/>
                <a:tailEnd type="none" w="med" len="med"/>
              </a:ln>
              <a:effectLst/>
            </p:spPr>
            <p:txBody>
              <a:bodyPr wrap="none" anchor="ctr" anchorCtr="1"/>
              <a:lstStyle/>
              <a:p>
                <a:pPr marL="0" marR="0" lvl="0" indent="0" defTabSz="959254"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rgbClr val="666666"/>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126" name="矩形 125">
                <a:extLst>
                  <a:ext uri="{FF2B5EF4-FFF2-40B4-BE49-F238E27FC236}">
                    <a16:creationId xmlns:a16="http://schemas.microsoft.com/office/drawing/2014/main" id="{5A2202AE-70D9-4B04-BECB-EB16E2991F12}"/>
                  </a:ext>
                </a:extLst>
              </p:cNvPr>
              <p:cNvSpPr/>
              <p:nvPr/>
            </p:nvSpPr>
            <p:spPr bwMode="auto">
              <a:xfrm>
                <a:off x="4951584" y="5149437"/>
                <a:ext cx="1010576" cy="250334"/>
              </a:xfrm>
              <a:prstGeom prst="rect">
                <a:avLst/>
              </a:prstGeom>
              <a:solidFill>
                <a:srgbClr val="4F81BD">
                  <a:lumMod val="20000"/>
                  <a:lumOff val="80000"/>
                  <a:alpha val="39000"/>
                </a:srgbClr>
              </a:solidFill>
              <a:ln w="12700"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217" eaLnBrk="1" fontAlgn="base" latinLnBrk="0" hangingPunct="1">
                  <a:lnSpc>
                    <a:spcPct val="100000"/>
                  </a:lnSpc>
                  <a:spcBef>
                    <a:spcPct val="0"/>
                  </a:spcBef>
                  <a:spcAft>
                    <a:spcPct val="0"/>
                  </a:spcAft>
                  <a:buClr>
                    <a:srgbClr val="5F5F5F"/>
                  </a:buClr>
                  <a:buSzPct val="80000"/>
                  <a:buFontTx/>
                  <a:buNone/>
                  <a:tabLst/>
                  <a:defRPr/>
                </a:pPr>
                <a:r>
                  <a:rPr kumimoji="0" lang="en-US" altLang="zh-CN" sz="11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Model</a:t>
                </a:r>
                <a:endPar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7" name="矩形 126">
                <a:extLst>
                  <a:ext uri="{FF2B5EF4-FFF2-40B4-BE49-F238E27FC236}">
                    <a16:creationId xmlns:a16="http://schemas.microsoft.com/office/drawing/2014/main" id="{F772131C-77CB-49B1-BA53-0E5978EB378F}"/>
                  </a:ext>
                </a:extLst>
              </p:cNvPr>
              <p:cNvSpPr/>
              <p:nvPr/>
            </p:nvSpPr>
            <p:spPr bwMode="auto">
              <a:xfrm>
                <a:off x="6322798" y="5149437"/>
                <a:ext cx="1010576" cy="250334"/>
              </a:xfrm>
              <a:prstGeom prst="rect">
                <a:avLst/>
              </a:prstGeom>
              <a:solidFill>
                <a:srgbClr val="4F81BD">
                  <a:lumMod val="20000"/>
                  <a:lumOff val="80000"/>
                  <a:alpha val="39000"/>
                </a:srgbClr>
              </a:solidFill>
              <a:ln w="12700"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217" eaLnBrk="1" fontAlgn="base" latinLnBrk="0" hangingPunct="1">
                  <a:lnSpc>
                    <a:spcPct val="100000"/>
                  </a:lnSpc>
                  <a:spcBef>
                    <a:spcPct val="0"/>
                  </a:spcBef>
                  <a:spcAft>
                    <a:spcPct val="0"/>
                  </a:spcAft>
                  <a:buClr>
                    <a:srgbClr val="5F5F5F"/>
                  </a:buClr>
                  <a:buSzPct val="80000"/>
                  <a:buFontTx/>
                  <a:buNone/>
                  <a:tabLst/>
                  <a:defRPr/>
                </a:pPr>
                <a:r>
                  <a:rPr kumimoji="0"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Test/Deploy</a:t>
                </a:r>
                <a:endPar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8" name="矩形 127">
                <a:extLst>
                  <a:ext uri="{FF2B5EF4-FFF2-40B4-BE49-F238E27FC236}">
                    <a16:creationId xmlns:a16="http://schemas.microsoft.com/office/drawing/2014/main" id="{B45031F2-9603-46EA-8ECB-EF1E394760DC}"/>
                  </a:ext>
                </a:extLst>
              </p:cNvPr>
              <p:cNvSpPr/>
              <p:nvPr/>
            </p:nvSpPr>
            <p:spPr>
              <a:xfrm>
                <a:off x="5427697" y="5466125"/>
                <a:ext cx="1371028" cy="168942"/>
              </a:xfrm>
              <a:prstGeom prst="rect">
                <a:avLst/>
              </a:prstGeom>
              <a:noFill/>
              <a:ln w="12700" cap="flat" cmpd="sng" algn="ctr">
                <a:noFill/>
                <a:prstDash val="solid"/>
                <a:miter lim="800000"/>
              </a:ln>
              <a:effectLst/>
            </p:spPr>
            <p:txBody>
              <a:bodyPr rtlCol="0" anchor="ctr"/>
              <a:lstStyle/>
              <a:p>
                <a:pPr marL="0" marR="0" lvl="0" indent="0" algn="ctr" defTabSz="1220846" eaLnBrk="1" fontAlgn="auto" latinLnBrk="0" hangingPunct="1">
                  <a:lnSpc>
                    <a:spcPct val="100000"/>
                  </a:lnSpc>
                  <a:spcBef>
                    <a:spcPts val="0"/>
                  </a:spcBef>
                  <a:spcAft>
                    <a:spcPts val="0"/>
                  </a:spcAft>
                  <a:buClrTx/>
                  <a:buSzTx/>
                  <a:buFontTx/>
                  <a:buNone/>
                  <a:tabLst/>
                  <a:defRPr/>
                </a:pPr>
                <a:r>
                  <a:rPr kumimoji="0" lang="zh-CN" altLang="en-US" sz="1050" b="1" i="0" u="none" strike="noStrike" kern="0" cap="none" spc="0" normalizeH="0" baseline="0" noProof="0" dirty="0">
                    <a:ln>
                      <a:noFill/>
                    </a:ln>
                    <a:solidFill>
                      <a:srgbClr val="C7000B"/>
                    </a:solidFill>
                    <a:effectLst/>
                    <a:uLnTx/>
                    <a:uFillTx/>
                    <a:latin typeface="微软雅黑" panose="020B0503020204020204" pitchFamily="34" charset="-122"/>
                    <a:ea typeface="微软雅黑" panose="020B0503020204020204" pitchFamily="34" charset="-122"/>
                  </a:rPr>
                  <a:t>③ 概念漂移检测</a:t>
                </a:r>
                <a:endParaRPr kumimoji="0" lang="en-US" altLang="zh-CN" sz="1050" b="1" i="0" u="none" strike="noStrike" kern="0" cap="none" spc="0" normalizeH="0" baseline="0" noProof="0" dirty="0">
                  <a:ln>
                    <a:noFill/>
                  </a:ln>
                  <a:solidFill>
                    <a:srgbClr val="C7000B"/>
                  </a:solidFill>
                  <a:effectLst/>
                  <a:uLnTx/>
                  <a:uFillTx/>
                  <a:latin typeface="微软雅黑" panose="020B0503020204020204" pitchFamily="34" charset="-122"/>
                  <a:ea typeface="微软雅黑" panose="020B0503020204020204" pitchFamily="34" charset="-122"/>
                </a:endParaRPr>
              </a:p>
            </p:txBody>
          </p:sp>
          <p:sp>
            <p:nvSpPr>
              <p:cNvPr id="151" name="右箭头 86">
                <a:extLst>
                  <a:ext uri="{FF2B5EF4-FFF2-40B4-BE49-F238E27FC236}">
                    <a16:creationId xmlns:a16="http://schemas.microsoft.com/office/drawing/2014/main" id="{0BC81818-553A-401E-8AA7-BD07833683C1}"/>
                  </a:ext>
                </a:extLst>
              </p:cNvPr>
              <p:cNvSpPr/>
              <p:nvPr/>
            </p:nvSpPr>
            <p:spPr>
              <a:xfrm>
                <a:off x="4630985" y="5201546"/>
                <a:ext cx="280562" cy="146116"/>
              </a:xfrm>
              <a:prstGeom prst="rightArrow">
                <a:avLst>
                  <a:gd name="adj1" fmla="val 53150"/>
                  <a:gd name="adj2" fmla="val 58686"/>
                </a:avLst>
              </a:prstGeom>
              <a:gradFill>
                <a:gsLst>
                  <a:gs pos="0">
                    <a:srgbClr val="C5C5C5">
                      <a:alpha val="0"/>
                    </a:srgbClr>
                  </a:gs>
                  <a:gs pos="100000">
                    <a:srgbClr val="C5C5C5"/>
                  </a:gs>
                </a:gsLst>
                <a:lin ang="0" scaled="0"/>
              </a:gradFill>
              <a:ln>
                <a:noFill/>
              </a:ln>
              <a:effectLst/>
            </p:spPr>
            <p:txBody>
              <a:bodyPr lIns="136562" tIns="68281" rIns="136562" bIns="68281"/>
              <a:lstStyle/>
              <a:p>
                <a:pPr marL="0" marR="0" lvl="0" indent="0" defTabSz="91382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52" name="右箭头 87">
                <a:extLst>
                  <a:ext uri="{FF2B5EF4-FFF2-40B4-BE49-F238E27FC236}">
                    <a16:creationId xmlns:a16="http://schemas.microsoft.com/office/drawing/2014/main" id="{AB6F378E-D9E0-499D-B06D-53BE55E1FD56}"/>
                  </a:ext>
                </a:extLst>
              </p:cNvPr>
              <p:cNvSpPr/>
              <p:nvPr/>
            </p:nvSpPr>
            <p:spPr>
              <a:xfrm>
                <a:off x="6002197" y="5201546"/>
                <a:ext cx="280562" cy="146116"/>
              </a:xfrm>
              <a:prstGeom prst="rightArrow">
                <a:avLst>
                  <a:gd name="adj1" fmla="val 53150"/>
                  <a:gd name="adj2" fmla="val 58686"/>
                </a:avLst>
              </a:prstGeom>
              <a:gradFill>
                <a:gsLst>
                  <a:gs pos="0">
                    <a:srgbClr val="C5C5C5">
                      <a:alpha val="0"/>
                    </a:srgbClr>
                  </a:gs>
                  <a:gs pos="100000">
                    <a:srgbClr val="C5C5C5"/>
                  </a:gs>
                </a:gsLst>
                <a:lin ang="0" scaled="0"/>
              </a:gradFill>
              <a:ln>
                <a:noFill/>
              </a:ln>
              <a:effectLst/>
            </p:spPr>
            <p:txBody>
              <a:bodyPr lIns="136562" tIns="68281" rIns="136562" bIns="68281"/>
              <a:lstStyle/>
              <a:p>
                <a:pPr marL="0" marR="0" lvl="0" indent="0" defTabSz="91382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107" name="矩形 106">
              <a:extLst>
                <a:ext uri="{FF2B5EF4-FFF2-40B4-BE49-F238E27FC236}">
                  <a16:creationId xmlns:a16="http://schemas.microsoft.com/office/drawing/2014/main" id="{4FC2463A-38E7-4113-85FB-7290B4F82E1B}"/>
                </a:ext>
              </a:extLst>
            </p:cNvPr>
            <p:cNvSpPr/>
            <p:nvPr/>
          </p:nvSpPr>
          <p:spPr>
            <a:xfrm>
              <a:off x="2822200" y="5953961"/>
              <a:ext cx="2547253" cy="216652"/>
            </a:xfrm>
            <a:prstGeom prst="rect">
              <a:avLst/>
            </a:prstGeom>
            <a:noFill/>
            <a:ln w="12700" cap="flat" cmpd="sng" algn="ctr">
              <a:noFill/>
              <a:prstDash val="solid"/>
              <a:miter lim="800000"/>
            </a:ln>
            <a:effectLst/>
          </p:spPr>
          <p:txBody>
            <a:bodyPr rtlCol="0" anchor="ctr"/>
            <a:lstStyle/>
            <a:p>
              <a:pPr marL="0" marR="0" lvl="0" indent="0" algn="ctr" defTabSz="1220846"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DB4AI</a:t>
              </a: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功能模块与全流程</a:t>
              </a:r>
              <a:endPar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cxnSp>
          <p:nvCxnSpPr>
            <p:cNvPr id="108" name="直接连接符 107">
              <a:extLst>
                <a:ext uri="{FF2B5EF4-FFF2-40B4-BE49-F238E27FC236}">
                  <a16:creationId xmlns:a16="http://schemas.microsoft.com/office/drawing/2014/main" id="{47CCA3F9-302C-4504-BE26-7CF82B329EC9}"/>
                </a:ext>
              </a:extLst>
            </p:cNvPr>
            <p:cNvCxnSpPr/>
            <p:nvPr/>
          </p:nvCxnSpPr>
          <p:spPr>
            <a:xfrm>
              <a:off x="3105719" y="3297916"/>
              <a:ext cx="0" cy="1048418"/>
            </a:xfrm>
            <a:prstGeom prst="line">
              <a:avLst/>
            </a:prstGeom>
            <a:noFill/>
            <a:ln w="6350" cap="flat" cmpd="sng" algn="ctr">
              <a:solidFill>
                <a:srgbClr val="1F497D">
                  <a:lumMod val="50000"/>
                </a:srgbClr>
              </a:solidFill>
              <a:prstDash val="dash"/>
              <a:miter lim="800000"/>
            </a:ln>
            <a:effectLst/>
          </p:spPr>
        </p:cxnSp>
        <p:sp>
          <p:nvSpPr>
            <p:cNvPr id="109" name="Freeform 6">
              <a:extLst>
                <a:ext uri="{FF2B5EF4-FFF2-40B4-BE49-F238E27FC236}">
                  <a16:creationId xmlns:a16="http://schemas.microsoft.com/office/drawing/2014/main" id="{7263E4A8-19D1-4447-9FFA-9F2C4C512398}"/>
                </a:ext>
              </a:extLst>
            </p:cNvPr>
            <p:cNvSpPr>
              <a:spLocks/>
            </p:cNvSpPr>
            <p:nvPr/>
          </p:nvSpPr>
          <p:spPr bwMode="auto">
            <a:xfrm>
              <a:off x="3354083" y="1857821"/>
              <a:ext cx="1400149" cy="590802"/>
            </a:xfrm>
            <a:custGeom>
              <a:avLst/>
              <a:gdLst/>
              <a:ahLst/>
              <a:cxnLst>
                <a:cxn ang="0">
                  <a:pos x="4854" y="0"/>
                </a:cxn>
                <a:cxn ang="0">
                  <a:pos x="3042" y="198"/>
                </a:cxn>
                <a:cxn ang="0">
                  <a:pos x="3732" y="198"/>
                </a:cxn>
                <a:cxn ang="0">
                  <a:pos x="3732" y="198"/>
                </a:cxn>
                <a:cxn ang="0">
                  <a:pos x="3730" y="202"/>
                </a:cxn>
                <a:cxn ang="0">
                  <a:pos x="3722" y="212"/>
                </a:cxn>
                <a:cxn ang="0">
                  <a:pos x="3712" y="220"/>
                </a:cxn>
                <a:cxn ang="0">
                  <a:pos x="3700" y="228"/>
                </a:cxn>
                <a:cxn ang="0">
                  <a:pos x="3682" y="238"/>
                </a:cxn>
                <a:cxn ang="0">
                  <a:pos x="3660" y="250"/>
                </a:cxn>
                <a:cxn ang="0">
                  <a:pos x="3634" y="262"/>
                </a:cxn>
                <a:cxn ang="0">
                  <a:pos x="3600" y="276"/>
                </a:cxn>
                <a:cxn ang="0">
                  <a:pos x="3558" y="290"/>
                </a:cxn>
                <a:cxn ang="0">
                  <a:pos x="3510" y="306"/>
                </a:cxn>
                <a:cxn ang="0">
                  <a:pos x="3454" y="322"/>
                </a:cxn>
                <a:cxn ang="0">
                  <a:pos x="3390" y="338"/>
                </a:cxn>
                <a:cxn ang="0">
                  <a:pos x="3314" y="356"/>
                </a:cxn>
                <a:cxn ang="0">
                  <a:pos x="3230" y="376"/>
                </a:cxn>
                <a:cxn ang="0">
                  <a:pos x="3134" y="394"/>
                </a:cxn>
                <a:cxn ang="0">
                  <a:pos x="3028" y="414"/>
                </a:cxn>
                <a:cxn ang="0">
                  <a:pos x="2910" y="434"/>
                </a:cxn>
                <a:cxn ang="0">
                  <a:pos x="2780" y="454"/>
                </a:cxn>
                <a:cxn ang="0">
                  <a:pos x="2634" y="474"/>
                </a:cxn>
                <a:cxn ang="0">
                  <a:pos x="2476" y="494"/>
                </a:cxn>
                <a:cxn ang="0">
                  <a:pos x="2304" y="514"/>
                </a:cxn>
                <a:cxn ang="0">
                  <a:pos x="2118" y="534"/>
                </a:cxn>
                <a:cxn ang="0">
                  <a:pos x="1914" y="556"/>
                </a:cxn>
                <a:cxn ang="0">
                  <a:pos x="1694" y="576"/>
                </a:cxn>
                <a:cxn ang="0">
                  <a:pos x="1458" y="596"/>
                </a:cxn>
                <a:cxn ang="0">
                  <a:pos x="1204" y="614"/>
                </a:cxn>
                <a:cxn ang="0">
                  <a:pos x="932" y="634"/>
                </a:cxn>
                <a:cxn ang="0">
                  <a:pos x="640" y="652"/>
                </a:cxn>
                <a:cxn ang="0">
                  <a:pos x="330" y="670"/>
                </a:cxn>
                <a:cxn ang="0">
                  <a:pos x="0" y="688"/>
                </a:cxn>
                <a:cxn ang="0">
                  <a:pos x="0" y="696"/>
                </a:cxn>
                <a:cxn ang="0">
                  <a:pos x="9938" y="696"/>
                </a:cxn>
                <a:cxn ang="0">
                  <a:pos x="9938" y="698"/>
                </a:cxn>
                <a:cxn ang="0">
                  <a:pos x="9938" y="698"/>
                </a:cxn>
                <a:cxn ang="0">
                  <a:pos x="9810" y="692"/>
                </a:cxn>
                <a:cxn ang="0">
                  <a:pos x="9468" y="674"/>
                </a:cxn>
                <a:cxn ang="0">
                  <a:pos x="9236" y="660"/>
                </a:cxn>
                <a:cxn ang="0">
                  <a:pos x="8970" y="642"/>
                </a:cxn>
                <a:cxn ang="0">
                  <a:pos x="8678" y="620"/>
                </a:cxn>
                <a:cxn ang="0">
                  <a:pos x="8370" y="594"/>
                </a:cxn>
                <a:cxn ang="0">
                  <a:pos x="8052" y="562"/>
                </a:cxn>
                <a:cxn ang="0">
                  <a:pos x="7892" y="546"/>
                </a:cxn>
                <a:cxn ang="0">
                  <a:pos x="7730" y="528"/>
                </a:cxn>
                <a:cxn ang="0">
                  <a:pos x="7572" y="508"/>
                </a:cxn>
                <a:cxn ang="0">
                  <a:pos x="7414" y="488"/>
                </a:cxn>
                <a:cxn ang="0">
                  <a:pos x="7258" y="466"/>
                </a:cxn>
                <a:cxn ang="0">
                  <a:pos x="7108" y="442"/>
                </a:cxn>
                <a:cxn ang="0">
                  <a:pos x="6960" y="418"/>
                </a:cxn>
                <a:cxn ang="0">
                  <a:pos x="6820" y="392"/>
                </a:cxn>
                <a:cxn ang="0">
                  <a:pos x="6686" y="366"/>
                </a:cxn>
                <a:cxn ang="0">
                  <a:pos x="6558" y="336"/>
                </a:cxn>
                <a:cxn ang="0">
                  <a:pos x="6440" y="306"/>
                </a:cxn>
                <a:cxn ang="0">
                  <a:pos x="6330" y="276"/>
                </a:cxn>
                <a:cxn ang="0">
                  <a:pos x="6230" y="242"/>
                </a:cxn>
                <a:cxn ang="0">
                  <a:pos x="6184" y="226"/>
                </a:cxn>
                <a:cxn ang="0">
                  <a:pos x="6142" y="208"/>
                </a:cxn>
                <a:cxn ang="0">
                  <a:pos x="6824" y="208"/>
                </a:cxn>
                <a:cxn ang="0">
                  <a:pos x="4854" y="0"/>
                </a:cxn>
              </a:cxnLst>
              <a:rect l="0" t="0" r="r" b="b"/>
              <a:pathLst>
                <a:path w="9938" h="698">
                  <a:moveTo>
                    <a:pt x="4854" y="0"/>
                  </a:moveTo>
                  <a:lnTo>
                    <a:pt x="3042" y="198"/>
                  </a:lnTo>
                  <a:lnTo>
                    <a:pt x="3732" y="198"/>
                  </a:lnTo>
                  <a:lnTo>
                    <a:pt x="3732" y="198"/>
                  </a:lnTo>
                  <a:lnTo>
                    <a:pt x="3730" y="202"/>
                  </a:lnTo>
                  <a:lnTo>
                    <a:pt x="3722" y="212"/>
                  </a:lnTo>
                  <a:lnTo>
                    <a:pt x="3712" y="220"/>
                  </a:lnTo>
                  <a:lnTo>
                    <a:pt x="3700" y="228"/>
                  </a:lnTo>
                  <a:lnTo>
                    <a:pt x="3682" y="238"/>
                  </a:lnTo>
                  <a:lnTo>
                    <a:pt x="3660" y="250"/>
                  </a:lnTo>
                  <a:lnTo>
                    <a:pt x="3634" y="262"/>
                  </a:lnTo>
                  <a:lnTo>
                    <a:pt x="3600" y="276"/>
                  </a:lnTo>
                  <a:lnTo>
                    <a:pt x="3558" y="290"/>
                  </a:lnTo>
                  <a:lnTo>
                    <a:pt x="3510" y="306"/>
                  </a:lnTo>
                  <a:lnTo>
                    <a:pt x="3454" y="322"/>
                  </a:lnTo>
                  <a:lnTo>
                    <a:pt x="3390" y="338"/>
                  </a:lnTo>
                  <a:lnTo>
                    <a:pt x="3314" y="356"/>
                  </a:lnTo>
                  <a:lnTo>
                    <a:pt x="3230" y="376"/>
                  </a:lnTo>
                  <a:lnTo>
                    <a:pt x="3134" y="394"/>
                  </a:lnTo>
                  <a:lnTo>
                    <a:pt x="3028" y="414"/>
                  </a:lnTo>
                  <a:lnTo>
                    <a:pt x="2910" y="434"/>
                  </a:lnTo>
                  <a:lnTo>
                    <a:pt x="2780" y="454"/>
                  </a:lnTo>
                  <a:lnTo>
                    <a:pt x="2634" y="474"/>
                  </a:lnTo>
                  <a:lnTo>
                    <a:pt x="2476" y="494"/>
                  </a:lnTo>
                  <a:lnTo>
                    <a:pt x="2304" y="514"/>
                  </a:lnTo>
                  <a:lnTo>
                    <a:pt x="2118" y="534"/>
                  </a:lnTo>
                  <a:lnTo>
                    <a:pt x="1914" y="556"/>
                  </a:lnTo>
                  <a:lnTo>
                    <a:pt x="1694" y="576"/>
                  </a:lnTo>
                  <a:lnTo>
                    <a:pt x="1458" y="596"/>
                  </a:lnTo>
                  <a:lnTo>
                    <a:pt x="1204" y="614"/>
                  </a:lnTo>
                  <a:lnTo>
                    <a:pt x="932" y="634"/>
                  </a:lnTo>
                  <a:lnTo>
                    <a:pt x="640" y="652"/>
                  </a:lnTo>
                  <a:lnTo>
                    <a:pt x="330" y="670"/>
                  </a:lnTo>
                  <a:lnTo>
                    <a:pt x="0" y="688"/>
                  </a:lnTo>
                  <a:lnTo>
                    <a:pt x="0" y="696"/>
                  </a:lnTo>
                  <a:lnTo>
                    <a:pt x="9938" y="696"/>
                  </a:lnTo>
                  <a:lnTo>
                    <a:pt x="9938" y="698"/>
                  </a:lnTo>
                  <a:lnTo>
                    <a:pt x="9938" y="698"/>
                  </a:lnTo>
                  <a:lnTo>
                    <a:pt x="9810" y="692"/>
                  </a:lnTo>
                  <a:lnTo>
                    <a:pt x="9468" y="674"/>
                  </a:lnTo>
                  <a:lnTo>
                    <a:pt x="9236" y="660"/>
                  </a:lnTo>
                  <a:lnTo>
                    <a:pt x="8970" y="642"/>
                  </a:lnTo>
                  <a:lnTo>
                    <a:pt x="8678" y="620"/>
                  </a:lnTo>
                  <a:lnTo>
                    <a:pt x="8370" y="594"/>
                  </a:lnTo>
                  <a:lnTo>
                    <a:pt x="8052" y="562"/>
                  </a:lnTo>
                  <a:lnTo>
                    <a:pt x="7892" y="546"/>
                  </a:lnTo>
                  <a:lnTo>
                    <a:pt x="7730" y="528"/>
                  </a:lnTo>
                  <a:lnTo>
                    <a:pt x="7572" y="508"/>
                  </a:lnTo>
                  <a:lnTo>
                    <a:pt x="7414" y="488"/>
                  </a:lnTo>
                  <a:lnTo>
                    <a:pt x="7258" y="466"/>
                  </a:lnTo>
                  <a:lnTo>
                    <a:pt x="7108" y="442"/>
                  </a:lnTo>
                  <a:lnTo>
                    <a:pt x="6960" y="418"/>
                  </a:lnTo>
                  <a:lnTo>
                    <a:pt x="6820" y="392"/>
                  </a:lnTo>
                  <a:lnTo>
                    <a:pt x="6686" y="366"/>
                  </a:lnTo>
                  <a:lnTo>
                    <a:pt x="6558" y="336"/>
                  </a:lnTo>
                  <a:lnTo>
                    <a:pt x="6440" y="306"/>
                  </a:lnTo>
                  <a:lnTo>
                    <a:pt x="6330" y="276"/>
                  </a:lnTo>
                  <a:lnTo>
                    <a:pt x="6230" y="242"/>
                  </a:lnTo>
                  <a:lnTo>
                    <a:pt x="6184" y="226"/>
                  </a:lnTo>
                  <a:lnTo>
                    <a:pt x="6142" y="208"/>
                  </a:lnTo>
                  <a:lnTo>
                    <a:pt x="6824" y="208"/>
                  </a:lnTo>
                  <a:lnTo>
                    <a:pt x="4854" y="0"/>
                  </a:lnTo>
                  <a:close/>
                </a:path>
              </a:pathLst>
            </a:custGeom>
            <a:gradFill>
              <a:gsLst>
                <a:gs pos="0">
                  <a:srgbClr val="FFFFFF">
                    <a:lumMod val="85000"/>
                    <a:alpha val="82000"/>
                  </a:srgbClr>
                </a:gs>
                <a:gs pos="100000">
                  <a:srgbClr val="FFFFFF">
                    <a:lumMod val="85000"/>
                    <a:alpha val="0"/>
                  </a:srgbClr>
                </a:gs>
              </a:gsLst>
              <a:lin ang="5400000" scaled="0"/>
            </a:gradFill>
            <a:ln w="9525">
              <a:noFill/>
              <a:miter lim="800000"/>
              <a:headEnd/>
              <a:tailEnd/>
            </a:ln>
          </p:spPr>
          <p:txBody>
            <a:bodyPr lIns="34275" tIns="17137" rIns="34275" bIns="17137"/>
            <a:lstStyle/>
            <a:p>
              <a:pPr marL="0" marR="0" lvl="0" indent="-67468" defTabSz="647177" eaLnBrk="1" fontAlgn="auto" latinLnBrk="0" hangingPunct="1">
                <a:lnSpc>
                  <a:spcPts val="1050"/>
                </a:lnSpc>
                <a:spcBef>
                  <a:spcPts val="0"/>
                </a:spcBef>
                <a:spcAft>
                  <a:spcPts val="0"/>
                </a:spcAft>
                <a:buClrTx/>
                <a:buSzTx/>
                <a:buFont typeface="Arial" pitchFamily="34" charset="0"/>
                <a:buChar char="•"/>
                <a:tabLst/>
                <a:defRPr/>
              </a:pPr>
              <a:endParaRPr kumimoji="0" lang="en-US" altLang="zh-CN" sz="20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Arial" pitchFamily="34" charset="0"/>
                <a:sym typeface="Arial" pitchFamily="34" charset="0"/>
              </a:endParaRPr>
            </a:p>
          </p:txBody>
        </p:sp>
        <p:sp>
          <p:nvSpPr>
            <p:cNvPr id="110" name="文本框 29">
              <a:extLst>
                <a:ext uri="{FF2B5EF4-FFF2-40B4-BE49-F238E27FC236}">
                  <a16:creationId xmlns:a16="http://schemas.microsoft.com/office/drawing/2014/main" id="{1CFD333D-D2DD-44A8-B1B7-18691405FEE1}"/>
                </a:ext>
              </a:extLst>
            </p:cNvPr>
            <p:cNvSpPr txBox="1"/>
            <p:nvPr/>
          </p:nvSpPr>
          <p:spPr>
            <a:xfrm>
              <a:off x="3444941" y="2128394"/>
              <a:ext cx="1218437" cy="256653"/>
            </a:xfrm>
            <a:prstGeom prst="rect">
              <a:avLst/>
            </a:prstGeom>
            <a:noFill/>
          </p:spPr>
          <p:txBody>
            <a:bodyPr wrap="none" lIns="0" tIns="0" rIns="0" bIns="0" rtlCol="0">
              <a:sp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原生</a:t>
              </a:r>
              <a:r>
                <a:rPr kumimoji="1"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SQL</a:t>
              </a:r>
              <a:r>
                <a:rPr kumimoji="1"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语法</a:t>
              </a:r>
            </a:p>
          </p:txBody>
        </p:sp>
      </p:grpSp>
      <p:grpSp>
        <p:nvGrpSpPr>
          <p:cNvPr id="162" name="组合 161">
            <a:extLst>
              <a:ext uri="{FF2B5EF4-FFF2-40B4-BE49-F238E27FC236}">
                <a16:creationId xmlns:a16="http://schemas.microsoft.com/office/drawing/2014/main" id="{566A784C-669F-4F99-8DDC-C2D5F67AC6CB}"/>
              </a:ext>
            </a:extLst>
          </p:cNvPr>
          <p:cNvGrpSpPr/>
          <p:nvPr/>
        </p:nvGrpSpPr>
        <p:grpSpPr>
          <a:xfrm>
            <a:off x="3305978" y="1607390"/>
            <a:ext cx="2208353" cy="1722997"/>
            <a:chOff x="7141360" y="1403986"/>
            <a:chExt cx="3824404" cy="3725576"/>
          </a:xfrm>
        </p:grpSpPr>
        <p:sp>
          <p:nvSpPr>
            <p:cNvPr id="163" name="圆柱形 162">
              <a:extLst>
                <a:ext uri="{FF2B5EF4-FFF2-40B4-BE49-F238E27FC236}">
                  <a16:creationId xmlns:a16="http://schemas.microsoft.com/office/drawing/2014/main" id="{9797DFE5-D087-43FD-BBD2-E7A9C3B4D763}"/>
                </a:ext>
              </a:extLst>
            </p:cNvPr>
            <p:cNvSpPr/>
            <p:nvPr/>
          </p:nvSpPr>
          <p:spPr>
            <a:xfrm>
              <a:off x="7312404" y="1403986"/>
              <a:ext cx="3470686" cy="3052557"/>
            </a:xfrm>
            <a:prstGeom prst="can">
              <a:avLst>
                <a:gd name="adj" fmla="val 13371"/>
              </a:avLst>
            </a:prstGeom>
            <a:noFill/>
            <a:ln w="25400"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64" name="矩形 163">
              <a:extLst>
                <a:ext uri="{FF2B5EF4-FFF2-40B4-BE49-F238E27FC236}">
                  <a16:creationId xmlns:a16="http://schemas.microsoft.com/office/drawing/2014/main" id="{26875644-C6D4-45C4-B3B2-A5C595BAC057}"/>
                </a:ext>
              </a:extLst>
            </p:cNvPr>
            <p:cNvSpPr/>
            <p:nvPr/>
          </p:nvSpPr>
          <p:spPr>
            <a:xfrm>
              <a:off x="7363909" y="2637977"/>
              <a:ext cx="1642420" cy="403395"/>
            </a:xfrm>
            <a:prstGeom prst="rect">
              <a:avLst/>
            </a:prstGeom>
            <a:solidFill>
              <a:srgbClr val="C0504D">
                <a:lumMod val="20000"/>
                <a:lumOff val="80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模型算子</a:t>
              </a:r>
            </a:p>
          </p:txBody>
        </p:sp>
        <p:sp>
          <p:nvSpPr>
            <p:cNvPr id="165" name="矩形 164">
              <a:extLst>
                <a:ext uri="{FF2B5EF4-FFF2-40B4-BE49-F238E27FC236}">
                  <a16:creationId xmlns:a16="http://schemas.microsoft.com/office/drawing/2014/main" id="{B004219E-82CC-42C9-8995-63FC4B1C4885}"/>
                </a:ext>
              </a:extLst>
            </p:cNvPr>
            <p:cNvSpPr/>
            <p:nvPr/>
          </p:nvSpPr>
          <p:spPr>
            <a:xfrm>
              <a:off x="9049163" y="3133308"/>
              <a:ext cx="1665870" cy="401723"/>
            </a:xfrm>
            <a:prstGeom prst="rect">
              <a:avLst/>
            </a:prstGeom>
            <a:solidFill>
              <a:srgbClr val="F79646">
                <a:lumMod val="40000"/>
                <a:lumOff val="60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评估逻辑</a:t>
              </a:r>
            </a:p>
          </p:txBody>
        </p:sp>
        <p:sp>
          <p:nvSpPr>
            <p:cNvPr id="166" name="矩形 165">
              <a:extLst>
                <a:ext uri="{FF2B5EF4-FFF2-40B4-BE49-F238E27FC236}">
                  <a16:creationId xmlns:a16="http://schemas.microsoft.com/office/drawing/2014/main" id="{D0CDAA7D-3800-4900-8C0D-04141C58AB7C}"/>
                </a:ext>
              </a:extLst>
            </p:cNvPr>
            <p:cNvSpPr/>
            <p:nvPr/>
          </p:nvSpPr>
          <p:spPr>
            <a:xfrm>
              <a:off x="9052808" y="2629792"/>
              <a:ext cx="1642421" cy="460998"/>
            </a:xfrm>
            <a:prstGeom prst="rect">
              <a:avLst/>
            </a:prstGeom>
            <a:solidFill>
              <a:srgbClr val="F79646">
                <a:lumMod val="40000"/>
                <a:lumOff val="60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模型推理</a:t>
              </a:r>
            </a:p>
          </p:txBody>
        </p:sp>
        <p:sp>
          <p:nvSpPr>
            <p:cNvPr id="167" name="矩形 166">
              <a:extLst>
                <a:ext uri="{FF2B5EF4-FFF2-40B4-BE49-F238E27FC236}">
                  <a16:creationId xmlns:a16="http://schemas.microsoft.com/office/drawing/2014/main" id="{A0BCF57F-0013-4362-AE2E-ED3824E6EEFE}"/>
                </a:ext>
              </a:extLst>
            </p:cNvPr>
            <p:cNvSpPr/>
            <p:nvPr/>
          </p:nvSpPr>
          <p:spPr>
            <a:xfrm>
              <a:off x="7355238" y="3129581"/>
              <a:ext cx="1651091" cy="394276"/>
            </a:xfrm>
            <a:prstGeom prst="rect">
              <a:avLst/>
            </a:prstGeom>
            <a:solidFill>
              <a:srgbClr val="8064A2">
                <a:lumMod val="60000"/>
                <a:lumOff val="40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数据拆分</a:t>
              </a:r>
            </a:p>
          </p:txBody>
        </p:sp>
        <p:sp>
          <p:nvSpPr>
            <p:cNvPr id="168" name="文本框 167">
              <a:extLst>
                <a:ext uri="{FF2B5EF4-FFF2-40B4-BE49-F238E27FC236}">
                  <a16:creationId xmlns:a16="http://schemas.microsoft.com/office/drawing/2014/main" id="{E50B61D5-5400-4E0E-A875-B7318BFC4745}"/>
                </a:ext>
              </a:extLst>
            </p:cNvPr>
            <p:cNvSpPr txBox="1"/>
            <p:nvPr/>
          </p:nvSpPr>
          <p:spPr>
            <a:xfrm>
              <a:off x="8349649" y="1917372"/>
              <a:ext cx="1489560" cy="420767"/>
            </a:xfrm>
            <a:prstGeom prst="rect">
              <a:avLst/>
            </a:prstGeom>
            <a:noFill/>
          </p:spPr>
          <p:txBody>
            <a:bodyPr wrap="square" lIns="0" tIns="0" rIns="0" bIns="0" rtlCol="0">
              <a:sp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rPr>
                <a:t>数据库系统</a:t>
              </a:r>
            </a:p>
          </p:txBody>
        </p:sp>
        <p:sp>
          <p:nvSpPr>
            <p:cNvPr id="169" name="文本框 168">
              <a:extLst>
                <a:ext uri="{FF2B5EF4-FFF2-40B4-BE49-F238E27FC236}">
                  <a16:creationId xmlns:a16="http://schemas.microsoft.com/office/drawing/2014/main" id="{7DC8C7D3-1E2E-49C0-8317-5D3CCADA0265}"/>
                </a:ext>
              </a:extLst>
            </p:cNvPr>
            <p:cNvSpPr txBox="1"/>
            <p:nvPr/>
          </p:nvSpPr>
          <p:spPr>
            <a:xfrm>
              <a:off x="7141360" y="4638667"/>
              <a:ext cx="3824404" cy="490895"/>
            </a:xfrm>
            <a:prstGeom prst="rect">
              <a:avLst/>
            </a:prstGeom>
            <a:noFill/>
          </p:spPr>
          <p:txBody>
            <a:bodyPr wrap="square" lIns="0" tIns="0" rIns="0" bIns="0" rtlCol="0">
              <a:sp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4F81BD"/>
                  </a:solidFill>
                  <a:effectLst/>
                  <a:uLnTx/>
                  <a:uFillTx/>
                  <a:latin typeface="Microsoft YaHei" panose="020B0503020204020204" pitchFamily="34" charset="-122"/>
                  <a:ea typeface="Microsoft YaHei" panose="020B0503020204020204" pitchFamily="34" charset="-122"/>
                </a:rPr>
                <a:t>数据库和</a:t>
              </a:r>
              <a:r>
                <a:rPr kumimoji="1" lang="en-US" altLang="zh-CN" sz="1400" b="1" i="0" u="none" strike="noStrike" kern="0" cap="none" spc="0" normalizeH="0" baseline="0" noProof="0" dirty="0">
                  <a:ln>
                    <a:noFill/>
                  </a:ln>
                  <a:solidFill>
                    <a:srgbClr val="4F81BD"/>
                  </a:solidFill>
                  <a:effectLst/>
                  <a:uLnTx/>
                  <a:uFillTx/>
                  <a:latin typeface="Microsoft YaHei" panose="020B0503020204020204" pitchFamily="34" charset="-122"/>
                  <a:ea typeface="Microsoft YaHei" panose="020B0503020204020204" pitchFamily="34" charset="-122"/>
                </a:rPr>
                <a:t>AI</a:t>
              </a:r>
              <a:r>
                <a:rPr kumimoji="1" lang="zh-CN" altLang="en-US" sz="1400" b="1" i="0" u="none" strike="noStrike" kern="0" cap="none" spc="0" normalizeH="0" baseline="0" noProof="0" dirty="0">
                  <a:ln>
                    <a:noFill/>
                  </a:ln>
                  <a:solidFill>
                    <a:srgbClr val="4F81BD"/>
                  </a:solidFill>
                  <a:effectLst/>
                  <a:uLnTx/>
                  <a:uFillTx/>
                  <a:latin typeface="Microsoft YaHei" panose="020B0503020204020204" pitchFamily="34" charset="-122"/>
                  <a:ea typeface="Microsoft YaHei" panose="020B0503020204020204" pitchFamily="34" charset="-122"/>
                </a:rPr>
                <a:t>融合</a:t>
              </a:r>
              <a:r>
                <a:rPr kumimoji="1" lang="en-US" altLang="zh-CN" sz="1400" b="1" i="0" u="none" strike="noStrike" kern="0" cap="none" spc="0" normalizeH="0" baseline="0" noProof="0" dirty="0">
                  <a:ln>
                    <a:noFill/>
                  </a:ln>
                  <a:solidFill>
                    <a:srgbClr val="4F81BD"/>
                  </a:solidFill>
                  <a:effectLst/>
                  <a:uLnTx/>
                  <a:uFillTx/>
                  <a:latin typeface="Microsoft YaHei" panose="020B0503020204020204" pitchFamily="34" charset="-122"/>
                  <a:ea typeface="Microsoft YaHei" panose="020B0503020204020204" pitchFamily="34" charset="-122"/>
                </a:rPr>
                <a:t>(GaussDB)</a:t>
              </a:r>
              <a:endParaRPr kumimoji="1" lang="zh-CN" altLang="en-US" sz="1400" b="1" i="0" u="none" strike="noStrike" kern="0" cap="none" spc="0" normalizeH="0" baseline="0" noProof="0" dirty="0">
                <a:ln>
                  <a:noFill/>
                </a:ln>
                <a:solidFill>
                  <a:srgbClr val="4F81BD"/>
                </a:solidFill>
                <a:effectLst/>
                <a:uLnTx/>
                <a:uFillTx/>
                <a:latin typeface="Microsoft YaHei" panose="020B0503020204020204" pitchFamily="34" charset="-122"/>
                <a:ea typeface="Microsoft YaHei" panose="020B0503020204020204" pitchFamily="34" charset="-122"/>
              </a:endParaRPr>
            </a:p>
          </p:txBody>
        </p:sp>
      </p:grpSp>
      <p:pic>
        <p:nvPicPr>
          <p:cNvPr id="170" name="Picture 2" descr="24,190 Hack Hacking Cliparts, Stock Vector and Royalty Free Hack Hacking  Illustrations">
            <a:extLst>
              <a:ext uri="{FF2B5EF4-FFF2-40B4-BE49-F238E27FC236}">
                <a16:creationId xmlns:a16="http://schemas.microsoft.com/office/drawing/2014/main" id="{9642FE9C-A74A-4C3F-A279-FB60E364C4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3566" y="2461170"/>
            <a:ext cx="447628" cy="447629"/>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4" descr="Bestand:Warning icon.svg - Wikipedia">
            <a:extLst>
              <a:ext uri="{FF2B5EF4-FFF2-40B4-BE49-F238E27FC236}">
                <a16:creationId xmlns:a16="http://schemas.microsoft.com/office/drawing/2014/main" id="{99EC05FB-D1D6-4AAB-BDEA-4A58406E55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17649" y="2547318"/>
            <a:ext cx="255822" cy="227255"/>
          </a:xfrm>
          <a:prstGeom prst="rect">
            <a:avLst/>
          </a:prstGeom>
          <a:noFill/>
          <a:extLst>
            <a:ext uri="{909E8E84-426E-40DD-AFC4-6F175D3DCCD1}">
              <a14:hiddenFill xmlns:a14="http://schemas.microsoft.com/office/drawing/2010/main">
                <a:solidFill>
                  <a:srgbClr val="FFFFFF"/>
                </a:solidFill>
              </a14:hiddenFill>
            </a:ext>
          </a:extLst>
        </p:spPr>
      </p:pic>
      <p:sp>
        <p:nvSpPr>
          <p:cNvPr id="172" name="下弧形箭头 107">
            <a:extLst>
              <a:ext uri="{FF2B5EF4-FFF2-40B4-BE49-F238E27FC236}">
                <a16:creationId xmlns:a16="http://schemas.microsoft.com/office/drawing/2014/main" id="{F4A35CA5-987B-45D3-A022-FA11AF3A8721}"/>
              </a:ext>
            </a:extLst>
          </p:cNvPr>
          <p:cNvSpPr/>
          <p:nvPr/>
        </p:nvSpPr>
        <p:spPr>
          <a:xfrm rot="11099207">
            <a:off x="2066833" y="2529411"/>
            <a:ext cx="558150" cy="162340"/>
          </a:xfrm>
          <a:prstGeom prst="curvedUpArrow">
            <a:avLst/>
          </a:prstGeom>
          <a:noFill/>
          <a:ln w="25400"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Calibri"/>
              <a:ea typeface="宋体" panose="02010600030101010101" pitchFamily="2" charset="-122"/>
              <a:cs typeface="+mn-cs"/>
            </a:endParaRPr>
          </a:p>
        </p:txBody>
      </p:sp>
      <p:grpSp>
        <p:nvGrpSpPr>
          <p:cNvPr id="173" name="组合 172">
            <a:extLst>
              <a:ext uri="{FF2B5EF4-FFF2-40B4-BE49-F238E27FC236}">
                <a16:creationId xmlns:a16="http://schemas.microsoft.com/office/drawing/2014/main" id="{3C367206-DAA8-4684-B320-20257372D2BB}"/>
              </a:ext>
            </a:extLst>
          </p:cNvPr>
          <p:cNvGrpSpPr/>
          <p:nvPr/>
        </p:nvGrpSpPr>
        <p:grpSpPr>
          <a:xfrm>
            <a:off x="641730" y="1607390"/>
            <a:ext cx="2339197" cy="1721002"/>
            <a:chOff x="7312404" y="1632121"/>
            <a:chExt cx="4050998" cy="3509192"/>
          </a:xfrm>
        </p:grpSpPr>
        <p:sp>
          <p:nvSpPr>
            <p:cNvPr id="174" name="圆柱形 173">
              <a:extLst>
                <a:ext uri="{FF2B5EF4-FFF2-40B4-BE49-F238E27FC236}">
                  <a16:creationId xmlns:a16="http://schemas.microsoft.com/office/drawing/2014/main" id="{FC064AA5-DB4C-4374-AEBF-6386FFF7972E}"/>
                </a:ext>
              </a:extLst>
            </p:cNvPr>
            <p:cNvSpPr/>
            <p:nvPr/>
          </p:nvSpPr>
          <p:spPr>
            <a:xfrm>
              <a:off x="7312404" y="1632121"/>
              <a:ext cx="3470686" cy="1707298"/>
            </a:xfrm>
            <a:prstGeom prst="can">
              <a:avLst>
                <a:gd name="adj" fmla="val 13371"/>
              </a:avLst>
            </a:prstGeom>
            <a:noFill/>
            <a:ln w="25400"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75" name="矩形 174">
              <a:extLst>
                <a:ext uri="{FF2B5EF4-FFF2-40B4-BE49-F238E27FC236}">
                  <a16:creationId xmlns:a16="http://schemas.microsoft.com/office/drawing/2014/main" id="{723D1A15-3753-483F-B196-FF9043FAB0F6}"/>
                </a:ext>
              </a:extLst>
            </p:cNvPr>
            <p:cNvSpPr/>
            <p:nvPr/>
          </p:nvSpPr>
          <p:spPr>
            <a:xfrm>
              <a:off x="7521000" y="2354938"/>
              <a:ext cx="1378486" cy="387441"/>
            </a:xfrm>
            <a:prstGeom prst="rect">
              <a:avLst/>
            </a:prstGeom>
            <a:solidFill>
              <a:srgbClr val="C0504D">
                <a:lumMod val="20000"/>
                <a:lumOff val="80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数据拆分</a:t>
              </a:r>
            </a:p>
          </p:txBody>
        </p:sp>
        <p:sp>
          <p:nvSpPr>
            <p:cNvPr id="176" name="矩形 175">
              <a:extLst>
                <a:ext uri="{FF2B5EF4-FFF2-40B4-BE49-F238E27FC236}">
                  <a16:creationId xmlns:a16="http://schemas.microsoft.com/office/drawing/2014/main" id="{1735AF47-B390-4823-82DB-5AC50F3364CC}"/>
                </a:ext>
              </a:extLst>
            </p:cNvPr>
            <p:cNvSpPr/>
            <p:nvPr/>
          </p:nvSpPr>
          <p:spPr>
            <a:xfrm>
              <a:off x="9083511" y="2850267"/>
              <a:ext cx="1631521" cy="359135"/>
            </a:xfrm>
            <a:prstGeom prst="rect">
              <a:avLst/>
            </a:prstGeom>
            <a:solidFill>
              <a:srgbClr val="F79646">
                <a:lumMod val="40000"/>
                <a:lumOff val="60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模型训练</a:t>
              </a:r>
            </a:p>
          </p:txBody>
        </p:sp>
        <p:sp>
          <p:nvSpPr>
            <p:cNvPr id="177" name="矩形 176">
              <a:extLst>
                <a:ext uri="{FF2B5EF4-FFF2-40B4-BE49-F238E27FC236}">
                  <a16:creationId xmlns:a16="http://schemas.microsoft.com/office/drawing/2014/main" id="{25410C23-C5A2-4F6B-918A-F2BD80FCDF9B}"/>
                </a:ext>
              </a:extLst>
            </p:cNvPr>
            <p:cNvSpPr/>
            <p:nvPr/>
          </p:nvSpPr>
          <p:spPr>
            <a:xfrm>
              <a:off x="9052808" y="2346754"/>
              <a:ext cx="1642421" cy="358579"/>
            </a:xfrm>
            <a:prstGeom prst="rect">
              <a:avLst/>
            </a:prstGeom>
            <a:solidFill>
              <a:srgbClr val="F79646">
                <a:lumMod val="40000"/>
                <a:lumOff val="60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实时推理</a:t>
              </a:r>
            </a:p>
          </p:txBody>
        </p:sp>
        <p:sp>
          <p:nvSpPr>
            <p:cNvPr id="178" name="矩形 177">
              <a:extLst>
                <a:ext uri="{FF2B5EF4-FFF2-40B4-BE49-F238E27FC236}">
                  <a16:creationId xmlns:a16="http://schemas.microsoft.com/office/drawing/2014/main" id="{8505EA85-7502-45C4-AF67-B67F4702249D}"/>
                </a:ext>
              </a:extLst>
            </p:cNvPr>
            <p:cNvSpPr/>
            <p:nvPr/>
          </p:nvSpPr>
          <p:spPr>
            <a:xfrm>
              <a:off x="7540803" y="2846542"/>
              <a:ext cx="1378486" cy="370265"/>
            </a:xfrm>
            <a:prstGeom prst="rect">
              <a:avLst/>
            </a:prstGeom>
            <a:solidFill>
              <a:srgbClr val="8064A2">
                <a:lumMod val="60000"/>
                <a:lumOff val="40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模型评估</a:t>
              </a:r>
            </a:p>
          </p:txBody>
        </p:sp>
        <p:sp>
          <p:nvSpPr>
            <p:cNvPr id="179" name="圆角矩形 90">
              <a:extLst>
                <a:ext uri="{FF2B5EF4-FFF2-40B4-BE49-F238E27FC236}">
                  <a16:creationId xmlns:a16="http://schemas.microsoft.com/office/drawing/2014/main" id="{9723C66B-1B96-44AC-A8B2-7789C5EFC6E5}"/>
                </a:ext>
              </a:extLst>
            </p:cNvPr>
            <p:cNvSpPr/>
            <p:nvPr/>
          </p:nvSpPr>
          <p:spPr>
            <a:xfrm>
              <a:off x="7312404" y="3886707"/>
              <a:ext cx="3470686" cy="429676"/>
            </a:xfrm>
            <a:prstGeom prst="roundRect">
              <a:avLst/>
            </a:prstGeom>
            <a:noFill/>
            <a:ln w="25400"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Python</a:t>
              </a:r>
              <a:r>
                <a:rPr kumimoji="0" lang="zh-CN" altLang="en-US" sz="1200" b="1" i="0" u="none" strike="noStrike" kern="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机器学习库</a:t>
              </a:r>
            </a:p>
          </p:txBody>
        </p:sp>
        <p:cxnSp>
          <p:nvCxnSpPr>
            <p:cNvPr id="180" name="直接箭头连接符 179">
              <a:extLst>
                <a:ext uri="{FF2B5EF4-FFF2-40B4-BE49-F238E27FC236}">
                  <a16:creationId xmlns:a16="http://schemas.microsoft.com/office/drawing/2014/main" id="{0C87F9E0-4F06-40F1-9B6B-D163FFE80373}"/>
                </a:ext>
              </a:extLst>
            </p:cNvPr>
            <p:cNvCxnSpPr>
              <a:cxnSpLocks/>
              <a:stCxn id="179" idx="0"/>
              <a:endCxn id="174" idx="3"/>
            </p:cNvCxnSpPr>
            <p:nvPr/>
          </p:nvCxnSpPr>
          <p:spPr>
            <a:xfrm flipV="1">
              <a:off x="9047748" y="3339419"/>
              <a:ext cx="0" cy="547289"/>
            </a:xfrm>
            <a:prstGeom prst="straightConnector1">
              <a:avLst/>
            </a:prstGeom>
            <a:noFill/>
            <a:ln w="15875" cap="flat" cmpd="sng" algn="ctr">
              <a:solidFill>
                <a:sysClr val="windowText" lastClr="000000"/>
              </a:solidFill>
              <a:prstDash val="dash"/>
              <a:tailEnd type="triangle"/>
            </a:ln>
            <a:effectLst/>
          </p:spPr>
        </p:cxnSp>
        <p:sp>
          <p:nvSpPr>
            <p:cNvPr id="181" name="文本框 180">
              <a:extLst>
                <a:ext uri="{FF2B5EF4-FFF2-40B4-BE49-F238E27FC236}">
                  <a16:creationId xmlns:a16="http://schemas.microsoft.com/office/drawing/2014/main" id="{42001584-04E3-410C-92A0-79F579DD5192}"/>
                </a:ext>
              </a:extLst>
            </p:cNvPr>
            <p:cNvSpPr txBox="1"/>
            <p:nvPr/>
          </p:nvSpPr>
          <p:spPr>
            <a:xfrm>
              <a:off x="8325143" y="1897229"/>
              <a:ext cx="1489559" cy="420766"/>
            </a:xfrm>
            <a:prstGeom prst="rect">
              <a:avLst/>
            </a:prstGeom>
            <a:noFill/>
          </p:spPr>
          <p:txBody>
            <a:bodyPr wrap="square" lIns="0" tIns="0" rIns="0" bIns="0" rtlCol="0">
              <a:sp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1" lang="zh-CN" altLang="en-US" sz="1200" b="1"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rPr>
                <a:t>数据库系统</a:t>
              </a:r>
            </a:p>
          </p:txBody>
        </p:sp>
        <p:sp>
          <p:nvSpPr>
            <p:cNvPr id="182" name="文本框 181">
              <a:extLst>
                <a:ext uri="{FF2B5EF4-FFF2-40B4-BE49-F238E27FC236}">
                  <a16:creationId xmlns:a16="http://schemas.microsoft.com/office/drawing/2014/main" id="{B6E4813E-E12E-4CDF-A9A1-B0F4A2B09E0D}"/>
                </a:ext>
              </a:extLst>
            </p:cNvPr>
            <p:cNvSpPr txBox="1"/>
            <p:nvPr/>
          </p:nvSpPr>
          <p:spPr>
            <a:xfrm>
              <a:off x="7325178" y="4650418"/>
              <a:ext cx="4038224" cy="490895"/>
            </a:xfrm>
            <a:prstGeom prst="rect">
              <a:avLst/>
            </a:prstGeom>
            <a:noFill/>
          </p:spPr>
          <p:txBody>
            <a:bodyPr wrap="square" lIns="0" tIns="0" rIns="0" bIns="0" rtlCol="0">
              <a:sp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4F81BD"/>
                  </a:solidFill>
                  <a:effectLst/>
                  <a:uLnTx/>
                  <a:uFillTx/>
                  <a:latin typeface="Microsoft YaHei" panose="020B0503020204020204" pitchFamily="34" charset="-122"/>
                  <a:ea typeface="Microsoft YaHei" panose="020B0503020204020204" pitchFamily="34" charset="-122"/>
                </a:rPr>
                <a:t>数据库集成</a:t>
              </a:r>
              <a:r>
                <a:rPr kumimoji="1" lang="en-US" altLang="zh-CN" sz="1400" b="1" i="0" u="none" strike="noStrike" kern="0" cap="none" spc="0" normalizeH="0" baseline="0" noProof="0" dirty="0">
                  <a:ln>
                    <a:noFill/>
                  </a:ln>
                  <a:solidFill>
                    <a:srgbClr val="4F81BD"/>
                  </a:solidFill>
                  <a:effectLst/>
                  <a:uLnTx/>
                  <a:uFillTx/>
                  <a:latin typeface="Microsoft YaHei" panose="020B0503020204020204" pitchFamily="34" charset="-122"/>
                  <a:ea typeface="Microsoft YaHei" panose="020B0503020204020204" pitchFamily="34" charset="-122"/>
                </a:rPr>
                <a:t>AI</a:t>
              </a:r>
              <a:r>
                <a:rPr kumimoji="1" lang="zh-CN" altLang="en-US" sz="1400" b="1" i="0" u="none" strike="noStrike" kern="0" cap="none" spc="0" normalizeH="0" baseline="0" noProof="0" dirty="0">
                  <a:ln>
                    <a:noFill/>
                  </a:ln>
                  <a:solidFill>
                    <a:srgbClr val="4F81BD"/>
                  </a:solidFill>
                  <a:effectLst/>
                  <a:uLnTx/>
                  <a:uFillTx/>
                  <a:latin typeface="Microsoft YaHei" panose="020B0503020204020204" pitchFamily="34" charset="-122"/>
                  <a:ea typeface="Microsoft YaHei" panose="020B0503020204020204" pitchFamily="34" charset="-122"/>
                </a:rPr>
                <a:t>算法库（</a:t>
              </a:r>
              <a:r>
                <a:rPr kumimoji="1" lang="en-US" altLang="zh-CN" sz="1400" b="1" i="0" u="none" strike="noStrike" kern="0" cap="none" spc="0" normalizeH="0" baseline="0" noProof="0" dirty="0">
                  <a:ln>
                    <a:noFill/>
                  </a:ln>
                  <a:solidFill>
                    <a:srgbClr val="4F81BD"/>
                  </a:solidFill>
                  <a:effectLst/>
                  <a:uLnTx/>
                  <a:uFillTx/>
                  <a:latin typeface="Microsoft YaHei" panose="020B0503020204020204" pitchFamily="34" charset="-122"/>
                  <a:ea typeface="Microsoft YaHei" panose="020B0503020204020204" pitchFamily="34" charset="-122"/>
                </a:rPr>
                <a:t>PG14</a:t>
              </a:r>
              <a:r>
                <a:rPr kumimoji="1" lang="zh-CN" altLang="en-US" sz="1400" b="1" i="0" u="none" strike="noStrike" kern="0" cap="none" spc="0" normalizeH="0" baseline="0" noProof="0" dirty="0">
                  <a:ln>
                    <a:noFill/>
                  </a:ln>
                  <a:solidFill>
                    <a:srgbClr val="4F81BD"/>
                  </a:solidFill>
                  <a:effectLst/>
                  <a:uLnTx/>
                  <a:uFillTx/>
                  <a:latin typeface="Microsoft YaHei" panose="020B0503020204020204" pitchFamily="34" charset="-122"/>
                  <a:ea typeface="Microsoft YaHei" panose="020B0503020204020204" pitchFamily="34" charset="-122"/>
                </a:rPr>
                <a:t>）</a:t>
              </a:r>
            </a:p>
          </p:txBody>
        </p:sp>
      </p:grpSp>
      <p:sp>
        <p:nvSpPr>
          <p:cNvPr id="183" name="矩形 182">
            <a:extLst>
              <a:ext uri="{FF2B5EF4-FFF2-40B4-BE49-F238E27FC236}">
                <a16:creationId xmlns:a16="http://schemas.microsoft.com/office/drawing/2014/main" id="{54FAC951-FBCE-4662-BE21-2CCA5C42FE91}"/>
              </a:ext>
            </a:extLst>
          </p:cNvPr>
          <p:cNvSpPr/>
          <p:nvPr/>
        </p:nvSpPr>
        <p:spPr>
          <a:xfrm>
            <a:off x="3422244" y="2729099"/>
            <a:ext cx="1935870" cy="197885"/>
          </a:xfrm>
          <a:prstGeom prst="rect">
            <a:avLst/>
          </a:prstGeom>
          <a:solidFill>
            <a:srgbClr val="8064A2">
              <a:lumMod val="60000"/>
              <a:lumOff val="40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算法库及</a:t>
            </a:r>
            <a:r>
              <a:rPr kumimoji="0" lang="en-US" altLang="zh-CN" sz="11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API</a:t>
            </a:r>
            <a:r>
              <a:rPr kumimoji="0" lang="zh-CN" altLang="en-US" sz="1100" b="0" i="0" u="none" strike="noStrike" kern="0" cap="none" spc="0" normalizeH="0" baseline="0" noProof="0" dirty="0">
                <a:ln>
                  <a:noFill/>
                </a:ln>
                <a:solidFill>
                  <a:prstClr val="black"/>
                </a:solidFill>
                <a:effectLst/>
                <a:uLnTx/>
                <a:uFillTx/>
                <a:latin typeface="Calibri"/>
                <a:ea typeface="宋体" panose="02010600030101010101" pitchFamily="2" charset="-122"/>
                <a:cs typeface="+mn-cs"/>
              </a:rPr>
              <a:t>接口</a:t>
            </a:r>
          </a:p>
        </p:txBody>
      </p:sp>
      <p:sp>
        <p:nvSpPr>
          <p:cNvPr id="4" name="右箭头 3"/>
          <p:cNvSpPr/>
          <p:nvPr/>
        </p:nvSpPr>
        <p:spPr bwMode="auto">
          <a:xfrm>
            <a:off x="2896808" y="2133859"/>
            <a:ext cx="357894" cy="187404"/>
          </a:xfrm>
          <a:prstGeom prst="rightArrow">
            <a:avLst/>
          </a:prstGeom>
          <a:noFill/>
          <a:ln w="38100" cap="flat" cmpd="sng" algn="ctr">
            <a:solidFill>
              <a:schemeClr val="accent2"/>
            </a:solidFill>
            <a:prstDash val="solid"/>
            <a:round/>
            <a:headEnd type="none" w="med" len="med"/>
            <a:tailEnd type="none" w="med" len="med"/>
          </a:ln>
        </p:spPr>
        <p:txBody>
          <a:bodyPr vert="horz" wrap="square" lIns="91440" tIns="45720" rIns="91440" bIns="4572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endParaRPr kumimoji="1" lang="zh-CN" altLang="en-US" sz="3200" b="0" i="0" u="none" strike="noStrike" cap="none" normalizeH="0" baseline="0">
              <a:ln>
                <a:noFill/>
              </a:ln>
              <a:solidFill>
                <a:schemeClr val="tx1"/>
              </a:solidFill>
              <a:effectLst/>
              <a:latin typeface="Times New Roman" panose="02020603050405020304" pitchFamily="18" charset="0"/>
              <a:ea typeface="华文楷体" panose="02010600040101010101" pitchFamily="2" charset="-122"/>
            </a:endParaRPr>
          </a:p>
        </p:txBody>
      </p:sp>
      <p:sp>
        <p:nvSpPr>
          <p:cNvPr id="6" name="矩形 5"/>
          <p:cNvSpPr/>
          <p:nvPr/>
        </p:nvSpPr>
        <p:spPr>
          <a:xfrm>
            <a:off x="375515" y="3722903"/>
            <a:ext cx="5451366" cy="2120902"/>
          </a:xfrm>
          <a:prstGeom prst="rect">
            <a:avLst/>
          </a:prstGeom>
        </p:spPr>
        <p:txBody>
          <a:bodyPr wrap="square">
            <a:spAutoFit/>
          </a:bodyPr>
          <a:lstStyle/>
          <a:p>
            <a:pPr marL="285750" indent="-285750">
              <a:lnSpc>
                <a:spcPct val="150000"/>
              </a:lnSpc>
              <a:buFont typeface="Arial" panose="020B0604020202020204" pitchFamily="34" charset="0"/>
              <a:buChar char="•"/>
            </a:pPr>
            <a:r>
              <a:rPr kumimoji="1" lang="zh-CN" altLang="en-US" dirty="0">
                <a:solidFill>
                  <a:srgbClr val="0000FF"/>
                </a:solidFill>
                <a:latin typeface="Microsoft YaHei" panose="020B0503020204020204" pitchFamily="34" charset="-122"/>
                <a:ea typeface="Microsoft YaHei" panose="020B0503020204020204" pitchFamily="34" charset="-122"/>
              </a:rPr>
              <a:t>原生</a:t>
            </a:r>
            <a:r>
              <a:rPr kumimoji="1" lang="en-US" altLang="zh-CN" dirty="0">
                <a:solidFill>
                  <a:srgbClr val="0000FF"/>
                </a:solidFill>
                <a:latin typeface="Microsoft YaHei" panose="020B0503020204020204" pitchFamily="34" charset="-122"/>
                <a:ea typeface="Microsoft YaHei" panose="020B0503020204020204" pitchFamily="34" charset="-122"/>
              </a:rPr>
              <a:t>SQL-like</a:t>
            </a:r>
            <a:r>
              <a:rPr kumimoji="1" lang="zh-CN" altLang="en-US" dirty="0">
                <a:solidFill>
                  <a:srgbClr val="0000FF"/>
                </a:solidFill>
                <a:latin typeface="Microsoft YaHei" panose="020B0503020204020204" pitchFamily="34" charset="-122"/>
                <a:ea typeface="Microsoft YaHei" panose="020B0503020204020204" pitchFamily="34" charset="-122"/>
              </a:rPr>
              <a:t>语法</a:t>
            </a:r>
            <a:r>
              <a:rPr kumimoji="1" lang="zh-CN" altLang="en-US" dirty="0">
                <a:latin typeface="Microsoft YaHei" panose="020B0503020204020204" pitchFamily="34" charset="-122"/>
                <a:ea typeface="Microsoft YaHei" panose="020B0503020204020204" pitchFamily="34" charset="-122"/>
              </a:rPr>
              <a:t>，无需学习</a:t>
            </a:r>
            <a:r>
              <a:rPr kumimoji="1" lang="en-US" altLang="zh-CN" dirty="0">
                <a:latin typeface="Microsoft YaHei" panose="020B0503020204020204" pitchFamily="34" charset="-122"/>
                <a:ea typeface="Microsoft YaHei" panose="020B0503020204020204" pitchFamily="34" charset="-122"/>
              </a:rPr>
              <a:t>Python</a:t>
            </a:r>
            <a:r>
              <a:rPr kumimoji="1" lang="zh-CN" altLang="en-US" dirty="0">
                <a:latin typeface="Microsoft YaHei" panose="020B0503020204020204" pitchFamily="34" charset="-122"/>
                <a:ea typeface="Microsoft YaHei" panose="020B0503020204020204" pitchFamily="34" charset="-122"/>
              </a:rPr>
              <a:t>和</a:t>
            </a:r>
            <a:r>
              <a:rPr kumimoji="1" lang="en-US" altLang="zh-CN" dirty="0">
                <a:latin typeface="Microsoft YaHei" panose="020B0503020204020204" pitchFamily="34" charset="-122"/>
                <a:ea typeface="Microsoft YaHei" panose="020B0503020204020204" pitchFamily="34" charset="-122"/>
              </a:rPr>
              <a:t>AI</a:t>
            </a:r>
            <a:r>
              <a:rPr kumimoji="1" lang="zh-CN" altLang="en-US" dirty="0">
                <a:latin typeface="Microsoft YaHei" panose="020B0503020204020204" pitchFamily="34" charset="-122"/>
                <a:ea typeface="Microsoft YaHei" panose="020B0503020204020204" pitchFamily="34" charset="-122"/>
              </a:rPr>
              <a:t>知识，方便数据科学家使用；</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构建</a:t>
            </a:r>
            <a:r>
              <a:rPr kumimoji="1" lang="zh-CN" altLang="en-US" dirty="0">
                <a:solidFill>
                  <a:srgbClr val="0000FF"/>
                </a:solidFill>
                <a:latin typeface="Microsoft YaHei" panose="020B0503020204020204" pitchFamily="34" charset="-122"/>
                <a:ea typeface="Microsoft YaHei" panose="020B0503020204020204" pitchFamily="34" charset="-122"/>
              </a:rPr>
              <a:t>原生</a:t>
            </a:r>
            <a:r>
              <a:rPr kumimoji="1" lang="en-US" altLang="zh-CN" dirty="0">
                <a:solidFill>
                  <a:srgbClr val="0000FF"/>
                </a:solidFill>
                <a:latin typeface="Microsoft YaHei" panose="020B0503020204020204" pitchFamily="34" charset="-122"/>
                <a:ea typeface="Microsoft YaHei" panose="020B0503020204020204" pitchFamily="34" charset="-122"/>
              </a:rPr>
              <a:t>AI</a:t>
            </a:r>
            <a:r>
              <a:rPr kumimoji="1" lang="zh-CN" altLang="en-US" dirty="0">
                <a:solidFill>
                  <a:srgbClr val="0000FF"/>
                </a:solidFill>
                <a:latin typeface="Microsoft YaHei" panose="020B0503020204020204" pitchFamily="34" charset="-122"/>
                <a:ea typeface="Microsoft YaHei" panose="020B0503020204020204" pitchFamily="34" charset="-122"/>
              </a:rPr>
              <a:t>执行算子</a:t>
            </a:r>
            <a:r>
              <a:rPr kumimoji="1" lang="zh-CN" altLang="en-US" dirty="0">
                <a:latin typeface="Microsoft YaHei" panose="020B0503020204020204" pitchFamily="34" charset="-122"/>
                <a:ea typeface="Microsoft YaHei" panose="020B0503020204020204" pitchFamily="34" charset="-122"/>
              </a:rPr>
              <a:t>，并行训练，提升执行效率；</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数据库内</a:t>
            </a:r>
            <a:r>
              <a:rPr kumimoji="1" lang="zh-CN" altLang="en-US" dirty="0">
                <a:solidFill>
                  <a:srgbClr val="0000FF"/>
                </a:solidFill>
                <a:latin typeface="Microsoft YaHei" panose="020B0503020204020204" pitchFamily="34" charset="-122"/>
                <a:ea typeface="Microsoft YaHei" panose="020B0503020204020204" pitchFamily="34" charset="-122"/>
              </a:rPr>
              <a:t>全流程管理能力</a:t>
            </a:r>
            <a:r>
              <a:rPr kumimoji="1" lang="zh-CN" altLang="en-US" dirty="0">
                <a:latin typeface="Microsoft YaHei" panose="020B0503020204020204" pitchFamily="34" charset="-122"/>
                <a:ea typeface="Microsoft YaHei" panose="020B0503020204020204" pitchFamily="34" charset="-122"/>
              </a:rPr>
              <a:t>，支持数据清理、模型管理、超参优化和模型漂移，简化使用代价。</a:t>
            </a:r>
            <a:endParaRPr kumimoji="1"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516990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18">
            <a:extLst>
              <a:ext uri="{FF2B5EF4-FFF2-40B4-BE49-F238E27FC236}">
                <a16:creationId xmlns:a16="http://schemas.microsoft.com/office/drawing/2014/main" id="{CA02947C-86FA-43A0-AEA7-1533075A3978}"/>
              </a:ext>
            </a:extLst>
          </p:cNvPr>
          <p:cNvSpPr/>
          <p:nvPr/>
        </p:nvSpPr>
        <p:spPr>
          <a:xfrm>
            <a:off x="2240280" y="1057788"/>
            <a:ext cx="8812530" cy="5459357"/>
          </a:xfrm>
          <a:prstGeom prst="roundRect">
            <a:avLst>
              <a:gd name="adj" fmla="val 11390"/>
            </a:avLst>
          </a:prstGeom>
          <a:solidFill>
            <a:schemeClr val="bg1"/>
          </a:solidFill>
          <a:ln w="12700" cap="flat">
            <a:gradFill>
              <a:gsLst>
                <a:gs pos="0">
                  <a:srgbClr val="3B20FF">
                    <a:alpha val="16000"/>
                  </a:srgbClr>
                </a:gs>
                <a:gs pos="100000">
                  <a:srgbClr val="6F1787"/>
                </a:gs>
              </a:gsLst>
              <a:lin ang="10800000" scaled="1"/>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b="1" dirty="0">
              <a:latin typeface="微软雅黑" panose="020B0503020204020204" pitchFamily="34" charset="-122"/>
              <a:ea typeface="微软雅黑" panose="020B0503020204020204" pitchFamily="34" charset="-122"/>
              <a:sym typeface="+mn-ea"/>
            </a:endParaRPr>
          </a:p>
        </p:txBody>
      </p:sp>
      <p:sp>
        <p:nvSpPr>
          <p:cNvPr id="2" name="灯片编号占位符 1">
            <a:extLst>
              <a:ext uri="{FF2B5EF4-FFF2-40B4-BE49-F238E27FC236}">
                <a16:creationId xmlns:a16="http://schemas.microsoft.com/office/drawing/2014/main" id="{DD58A2F3-2A26-87D7-3F63-1EB9C7443C0B}"/>
              </a:ext>
            </a:extLst>
          </p:cNvPr>
          <p:cNvSpPr>
            <a:spLocks noGrp="1"/>
          </p:cNvSpPr>
          <p:nvPr>
            <p:ph type="sldNum" sz="quarter" idx="10"/>
          </p:nvPr>
        </p:nvSpPr>
        <p:spPr/>
        <p:txBody>
          <a:bodyPr/>
          <a:lstStyle/>
          <a:p>
            <a:fld id="{87BBDC00-B9E2-4EFD-9306-2934E87247C6}" type="slidenum">
              <a:rPr lang="zh-CN" altLang="en-US" smtClean="0">
                <a:latin typeface="微软雅黑" panose="020B0503020204020204" pitchFamily="34" charset="-122"/>
                <a:ea typeface="微软雅黑" panose="020B0503020204020204" pitchFamily="34" charset="-122"/>
              </a:rPr>
              <a:t>99</a:t>
            </a:fld>
            <a:endParaRPr lang="zh-CN" altLang="en-US">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095E3C37-3FD5-0671-DE15-5501BB605715}"/>
              </a:ext>
            </a:extLst>
          </p:cNvPr>
          <p:cNvSpPr>
            <a:spLocks noGrp="1"/>
          </p:cNvSpPr>
          <p:nvPr>
            <p:ph type="title"/>
          </p:nvPr>
        </p:nvSpPr>
        <p:spPr/>
        <p:txBody>
          <a:bodyPr/>
          <a:lstStyle/>
          <a:p>
            <a:r>
              <a:rPr kumimoji="1" lang="en-US" altLang="zh-CN" dirty="0">
                <a:latin typeface="微软雅黑" panose="020B0503020204020204" pitchFamily="34" charset="-122"/>
                <a:ea typeface="微软雅黑" panose="020B0503020204020204" pitchFamily="34" charset="-122"/>
              </a:rPr>
              <a:t>GaussDB</a:t>
            </a:r>
            <a:r>
              <a:rPr lang="zh-CN" altLang="en-US" dirty="0">
                <a:latin typeface="微软雅黑" panose="020B0503020204020204" pitchFamily="34" charset="-122"/>
                <a:ea typeface="微软雅黑" panose="020B0503020204020204" pitchFamily="34" charset="-122"/>
              </a:rPr>
              <a:t>自治运维平台</a:t>
            </a:r>
            <a:endParaRPr kumimoji="1" lang="zh-CN" altLang="en-US"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4279304A-1F1E-B639-DAA4-95C8B7960E47}"/>
              </a:ext>
            </a:extLst>
          </p:cNvPr>
          <p:cNvSpPr>
            <a:spLocks noGrp="1"/>
          </p:cNvSpPr>
          <p:nvPr>
            <p:ph type="ftr" sz="quarter" idx="3"/>
          </p:nvPr>
        </p:nvSpPr>
        <p:spPr/>
        <p:txBody>
          <a:bodyPr/>
          <a:lstStyle/>
          <a:p>
            <a:pPr>
              <a:defRPr/>
            </a:pPr>
            <a:r>
              <a:rPr lang="zh-CN" altLang="en-US">
                <a:latin typeface="微软雅黑" panose="020B0503020204020204" pitchFamily="34" charset="-122"/>
                <a:ea typeface="微软雅黑" panose="020B0503020204020204" pitchFamily="34" charset="-122"/>
              </a:rPr>
              <a:t>数据库系统—GaussDB</a:t>
            </a:r>
            <a:endParaRPr lang="en-US" altLang="zh-CN" sz="1200" dirty="0">
              <a:latin typeface="微软雅黑" panose="020B0503020204020204" pitchFamily="34" charset="-122"/>
              <a:ea typeface="微软雅黑" panose="020B0503020204020204" pitchFamily="34" charset="-122"/>
            </a:endParaRPr>
          </a:p>
        </p:txBody>
      </p:sp>
      <p:grpSp>
        <p:nvGrpSpPr>
          <p:cNvPr id="146" name="组合 145">
            <a:extLst>
              <a:ext uri="{FF2B5EF4-FFF2-40B4-BE49-F238E27FC236}">
                <a16:creationId xmlns:a16="http://schemas.microsoft.com/office/drawing/2014/main" id="{FE103D41-5DB2-4B7F-BC7C-4CAE31EB1D58}"/>
              </a:ext>
            </a:extLst>
          </p:cNvPr>
          <p:cNvGrpSpPr/>
          <p:nvPr/>
        </p:nvGrpSpPr>
        <p:grpSpPr>
          <a:xfrm>
            <a:off x="2687157" y="1198232"/>
            <a:ext cx="7965602" cy="5145417"/>
            <a:chOff x="60062" y="1445571"/>
            <a:chExt cx="5841371" cy="5325342"/>
          </a:xfrm>
        </p:grpSpPr>
        <p:sp>
          <p:nvSpPr>
            <p:cNvPr id="147" name="圆角矩形 160">
              <a:extLst>
                <a:ext uri="{FF2B5EF4-FFF2-40B4-BE49-F238E27FC236}">
                  <a16:creationId xmlns:a16="http://schemas.microsoft.com/office/drawing/2014/main" id="{4A2B4B50-F450-402F-A708-C18B308193DB}"/>
                </a:ext>
              </a:extLst>
            </p:cNvPr>
            <p:cNvSpPr/>
            <p:nvPr/>
          </p:nvSpPr>
          <p:spPr>
            <a:xfrm>
              <a:off x="60062" y="1445571"/>
              <a:ext cx="5841371" cy="5325342"/>
            </a:xfrm>
            <a:prstGeom prst="roundRect">
              <a:avLst>
                <a:gd name="adj" fmla="val 996"/>
              </a:avLst>
            </a:prstGeom>
            <a:solidFill>
              <a:sysClr val="window" lastClr="FFFFFF"/>
            </a:solidFill>
            <a:ln w="12700" cap="flat" cmpd="sng" algn="ctr">
              <a:noFill/>
              <a:prstDash val="solid"/>
              <a:miter lim="800000"/>
            </a:ln>
            <a:effectLst/>
          </p:spPr>
          <p:txBody>
            <a:bodyPr lIns="0" tIns="0" rIns="0" bIns="0" rtlCol="0" anchor="t" anchorCtr="0"/>
            <a:lstStyle/>
            <a:p>
              <a:pPr marL="0" marR="0" lvl="0" indent="0" algn="ctr" defTabSz="913303" eaLnBrk="1" fontAlgn="auto" latinLnBrk="0" hangingPunct="1">
                <a:lnSpc>
                  <a:spcPct val="100000"/>
                </a:lnSpc>
                <a:spcBef>
                  <a:spcPts val="0"/>
                </a:spcBef>
                <a:spcAft>
                  <a:spcPts val="0"/>
                </a:spcAft>
                <a:buClrTx/>
                <a:buSzTx/>
                <a:buFontTx/>
                <a:buNone/>
                <a:tabLst/>
                <a:defRPr/>
              </a:pPr>
              <a:endParaRPr kumimoji="0" lang="zh-CN" altLang="en-US" sz="2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148" name="圆角矩形 182">
              <a:extLst>
                <a:ext uri="{FF2B5EF4-FFF2-40B4-BE49-F238E27FC236}">
                  <a16:creationId xmlns:a16="http://schemas.microsoft.com/office/drawing/2014/main" id="{9C330028-DDEA-4FF2-81FD-13100D18D180}"/>
                </a:ext>
              </a:extLst>
            </p:cNvPr>
            <p:cNvSpPr/>
            <p:nvPr/>
          </p:nvSpPr>
          <p:spPr>
            <a:xfrm>
              <a:off x="809811" y="5321733"/>
              <a:ext cx="4837104" cy="914568"/>
            </a:xfrm>
            <a:prstGeom prst="roundRect">
              <a:avLst>
                <a:gd name="adj" fmla="val 4619"/>
              </a:avLst>
            </a:prstGeom>
            <a:solidFill>
              <a:srgbClr val="8064A2">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数据湖</a:t>
              </a:r>
            </a:p>
          </p:txBody>
        </p:sp>
        <p:sp>
          <p:nvSpPr>
            <p:cNvPr id="149" name="圆角矩形 164">
              <a:extLst>
                <a:ext uri="{FF2B5EF4-FFF2-40B4-BE49-F238E27FC236}">
                  <a16:creationId xmlns:a16="http://schemas.microsoft.com/office/drawing/2014/main" id="{392FDD25-EF86-40E9-8F40-0FF000CDEFF4}"/>
                </a:ext>
              </a:extLst>
            </p:cNvPr>
            <p:cNvSpPr/>
            <p:nvPr/>
          </p:nvSpPr>
          <p:spPr>
            <a:xfrm>
              <a:off x="809809" y="6319641"/>
              <a:ext cx="4847489" cy="268038"/>
            </a:xfrm>
            <a:prstGeom prst="roundRect">
              <a:avLst>
                <a:gd name="adj" fmla="val 0"/>
              </a:avLst>
            </a:prstGeom>
            <a:solidFill>
              <a:srgbClr val="9BBB59">
                <a:lumMod val="60000"/>
                <a:lumOff val="4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GaussDB</a:t>
              </a:r>
              <a:endParaRPr kumimoji="0" lang="zh-CN" altLang="en-US" sz="1600" b="1"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endParaRPr>
            </a:p>
          </p:txBody>
        </p:sp>
        <p:sp>
          <p:nvSpPr>
            <p:cNvPr id="150" name="文本框 149">
              <a:extLst>
                <a:ext uri="{FF2B5EF4-FFF2-40B4-BE49-F238E27FC236}">
                  <a16:creationId xmlns:a16="http://schemas.microsoft.com/office/drawing/2014/main" id="{86BF8B06-8B58-44B7-9D86-F70B33BC9CF0}"/>
                </a:ext>
              </a:extLst>
            </p:cNvPr>
            <p:cNvSpPr txBox="1"/>
            <p:nvPr/>
          </p:nvSpPr>
          <p:spPr>
            <a:xfrm>
              <a:off x="295137" y="2217888"/>
              <a:ext cx="315980" cy="1157358"/>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C00000"/>
                  </a:solidFill>
                  <a:effectLst/>
                  <a:uLnTx/>
                  <a:uFillTx/>
                  <a:latin typeface="DengXian" panose="020F0502020204030204"/>
                  <a:ea typeface="宋体" panose="02010600030101010101" pitchFamily="2" charset="-122"/>
                </a:rPr>
                <a:t>自治服务层</a:t>
              </a:r>
            </a:p>
          </p:txBody>
        </p:sp>
        <p:sp>
          <p:nvSpPr>
            <p:cNvPr id="184" name="文本框 183">
              <a:extLst>
                <a:ext uri="{FF2B5EF4-FFF2-40B4-BE49-F238E27FC236}">
                  <a16:creationId xmlns:a16="http://schemas.microsoft.com/office/drawing/2014/main" id="{636DF469-31A9-4154-9D3B-2709CE3D0405}"/>
                </a:ext>
              </a:extLst>
            </p:cNvPr>
            <p:cNvSpPr txBox="1"/>
            <p:nvPr/>
          </p:nvSpPr>
          <p:spPr>
            <a:xfrm>
              <a:off x="305465" y="5220601"/>
              <a:ext cx="315980" cy="1447131"/>
            </a:xfrm>
            <a:prstGeom prst="rect">
              <a:avLst/>
            </a:prstGeom>
            <a:noFill/>
          </p:spPr>
          <p:txBody>
            <a:bodyPr vert="eaVert"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C00000"/>
                  </a:solidFill>
                  <a:effectLst/>
                  <a:uLnTx/>
                  <a:uFillTx/>
                  <a:latin typeface="DengXian" panose="020F0502020204030204"/>
                  <a:ea typeface="宋体" panose="02010600030101010101" pitchFamily="2" charset="-122"/>
                </a:rPr>
                <a:t>数据采集层</a:t>
              </a:r>
            </a:p>
          </p:txBody>
        </p:sp>
        <p:sp>
          <p:nvSpPr>
            <p:cNvPr id="185" name="圆角矩形 170">
              <a:extLst>
                <a:ext uri="{FF2B5EF4-FFF2-40B4-BE49-F238E27FC236}">
                  <a16:creationId xmlns:a16="http://schemas.microsoft.com/office/drawing/2014/main" id="{7F38CD02-9AFC-4E29-BD36-133D6E7F787E}"/>
                </a:ext>
              </a:extLst>
            </p:cNvPr>
            <p:cNvSpPr/>
            <p:nvPr/>
          </p:nvSpPr>
          <p:spPr>
            <a:xfrm>
              <a:off x="635005" y="2335901"/>
              <a:ext cx="5011911" cy="845266"/>
            </a:xfrm>
            <a:prstGeom prst="roundRect">
              <a:avLst>
                <a:gd name="adj" fmla="val 996"/>
              </a:avLst>
            </a:prstGeom>
            <a:solidFill>
              <a:sysClr val="window" lastClr="FFFFFF">
                <a:lumMod val="95000"/>
              </a:sysClr>
            </a:solidFill>
            <a:ln w="12700" cap="flat" cmpd="sng" algn="ctr">
              <a:noFill/>
              <a:prstDash val="solid"/>
              <a:miter lim="800000"/>
            </a:ln>
            <a:effectLst/>
          </p:spPr>
          <p:txBody>
            <a:bodyPr lIns="0" tIns="0" rIns="0" bIns="0" rtlCol="0" anchor="t" anchorCtr="0"/>
            <a:lstStyle/>
            <a:p>
              <a:pPr marL="0" marR="0" lvl="0" indent="0" algn="ctr" defTabSz="913303"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数据库运维</a:t>
              </a:r>
            </a:p>
          </p:txBody>
        </p:sp>
        <p:sp>
          <p:nvSpPr>
            <p:cNvPr id="188" name="圆角矩形 171">
              <a:extLst>
                <a:ext uri="{FF2B5EF4-FFF2-40B4-BE49-F238E27FC236}">
                  <a16:creationId xmlns:a16="http://schemas.microsoft.com/office/drawing/2014/main" id="{4C1510DF-817D-4EB1-B2C3-9B3E94AC27FC}"/>
                </a:ext>
              </a:extLst>
            </p:cNvPr>
            <p:cNvSpPr/>
            <p:nvPr/>
          </p:nvSpPr>
          <p:spPr>
            <a:xfrm>
              <a:off x="731641" y="2670245"/>
              <a:ext cx="895005" cy="349750"/>
            </a:xfrm>
            <a:prstGeom prst="roundRect">
              <a:avLst>
                <a:gd name="adj" fmla="val 8991"/>
              </a:avLst>
            </a:prstGeom>
            <a:solidFill>
              <a:srgbClr val="F79646">
                <a:lumMod val="20000"/>
                <a:lumOff val="80000"/>
              </a:srgbClr>
            </a:solidFill>
            <a:ln w="3175" cap="flat" cmpd="sng" algn="ctr">
              <a:solidFill>
                <a:sysClr val="windowText" lastClr="000000"/>
              </a:solidFill>
              <a:prstDash val="solid"/>
              <a:miter lim="800000"/>
              <a:headEnd type="none" w="med" len="med"/>
              <a:tailEnd type="none" w="med" len="med"/>
            </a:ln>
            <a:effectLst/>
          </p:spPr>
          <p:txBody>
            <a:bodyPr wrap="square" lIns="36000" rIns="36000" anchor="ctr" anchorCtr="1"/>
            <a:lstStyle/>
            <a:p>
              <a:pPr marL="0" marR="0" lvl="0" indent="0" algn="ctr" defTabSz="914034"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智能参数调优</a:t>
              </a:r>
            </a:p>
          </p:txBody>
        </p:sp>
        <p:sp>
          <p:nvSpPr>
            <p:cNvPr id="189" name="圆角矩形 172">
              <a:extLst>
                <a:ext uri="{FF2B5EF4-FFF2-40B4-BE49-F238E27FC236}">
                  <a16:creationId xmlns:a16="http://schemas.microsoft.com/office/drawing/2014/main" id="{3EB2DD0B-6D71-46EF-8DAA-5652BE88A916}"/>
                </a:ext>
              </a:extLst>
            </p:cNvPr>
            <p:cNvSpPr/>
            <p:nvPr/>
          </p:nvSpPr>
          <p:spPr>
            <a:xfrm>
              <a:off x="1660776" y="2670245"/>
              <a:ext cx="895006" cy="349750"/>
            </a:xfrm>
            <a:prstGeom prst="roundRect">
              <a:avLst>
                <a:gd name="adj" fmla="val 8991"/>
              </a:avLst>
            </a:prstGeom>
            <a:solidFill>
              <a:srgbClr val="F79646">
                <a:lumMod val="20000"/>
                <a:lumOff val="80000"/>
              </a:srgbClr>
            </a:solidFill>
            <a:ln w="3175" cap="flat" cmpd="sng" algn="ctr">
              <a:solidFill>
                <a:sysClr val="windowText" lastClr="000000"/>
              </a:solidFill>
              <a:prstDash val="solid"/>
              <a:miter lim="800000"/>
              <a:headEnd type="none" w="med" len="med"/>
              <a:tailEnd type="none" w="med" len="med"/>
            </a:ln>
            <a:effectLst/>
          </p:spPr>
          <p:txBody>
            <a:bodyPr wrap="square" lIns="36000" rIns="36000" anchor="ctr" anchorCtr="1"/>
            <a:lstStyle/>
            <a:p>
              <a:pPr marL="0" marR="0" lvl="0" indent="0" algn="ctr" defTabSz="914034"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智能</a:t>
              </a:r>
              <a:r>
                <a:rPr kumimoji="1" lang="en-US" altLang="zh-CN" sz="12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SQL</a:t>
              </a:r>
              <a:r>
                <a:rPr kumimoji="1" lang="zh-CN" altLang="en-US" sz="12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诊断</a:t>
              </a:r>
            </a:p>
          </p:txBody>
        </p:sp>
        <p:sp>
          <p:nvSpPr>
            <p:cNvPr id="190" name="圆角矩形 173">
              <a:extLst>
                <a:ext uri="{FF2B5EF4-FFF2-40B4-BE49-F238E27FC236}">
                  <a16:creationId xmlns:a16="http://schemas.microsoft.com/office/drawing/2014/main" id="{C6B44B00-A241-418A-8C96-CF234791DE75}"/>
                </a:ext>
              </a:extLst>
            </p:cNvPr>
            <p:cNvSpPr/>
            <p:nvPr/>
          </p:nvSpPr>
          <p:spPr>
            <a:xfrm>
              <a:off x="2585325" y="2680520"/>
              <a:ext cx="920645" cy="349750"/>
            </a:xfrm>
            <a:prstGeom prst="roundRect">
              <a:avLst>
                <a:gd name="adj" fmla="val 8991"/>
              </a:avLst>
            </a:prstGeom>
            <a:solidFill>
              <a:srgbClr val="F79646">
                <a:lumMod val="20000"/>
                <a:lumOff val="80000"/>
              </a:srgbClr>
            </a:solidFill>
            <a:ln w="3175" cap="flat" cmpd="sng" algn="ctr">
              <a:solidFill>
                <a:sysClr val="windowText" lastClr="000000"/>
              </a:solidFill>
              <a:prstDash val="solid"/>
              <a:miter lim="800000"/>
              <a:headEnd type="none" w="med" len="med"/>
              <a:tailEnd type="none" w="med" len="med"/>
            </a:ln>
            <a:effectLst/>
          </p:spPr>
          <p:txBody>
            <a:bodyPr wrap="square" lIns="36000" rIns="36000" anchor="ctr" anchorCtr="1"/>
            <a:lstStyle/>
            <a:p>
              <a:pPr marL="0" marR="0" lvl="0" indent="0" algn="ctr" defTabSz="914034"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智能系统诊断</a:t>
              </a:r>
            </a:p>
          </p:txBody>
        </p:sp>
        <p:sp>
          <p:nvSpPr>
            <p:cNvPr id="191" name="圆柱形 190">
              <a:extLst>
                <a:ext uri="{FF2B5EF4-FFF2-40B4-BE49-F238E27FC236}">
                  <a16:creationId xmlns:a16="http://schemas.microsoft.com/office/drawing/2014/main" id="{278A66CF-3B40-4EE4-868C-904343A048FE}"/>
                </a:ext>
              </a:extLst>
            </p:cNvPr>
            <p:cNvSpPr/>
            <p:nvPr/>
          </p:nvSpPr>
          <p:spPr>
            <a:xfrm>
              <a:off x="4384809" y="4696171"/>
              <a:ext cx="1140574" cy="367220"/>
            </a:xfrm>
            <a:prstGeom prst="can">
              <a:avLst/>
            </a:prstGeom>
            <a:solidFill>
              <a:srgbClr val="EEECE1"/>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故障规则库</a:t>
              </a:r>
            </a:p>
          </p:txBody>
        </p:sp>
        <p:sp>
          <p:nvSpPr>
            <p:cNvPr id="192" name="圆角矩形 177">
              <a:extLst>
                <a:ext uri="{FF2B5EF4-FFF2-40B4-BE49-F238E27FC236}">
                  <a16:creationId xmlns:a16="http://schemas.microsoft.com/office/drawing/2014/main" id="{CA06D2A3-8DA4-44D3-849D-0DEA5BC5A62A}"/>
                </a:ext>
              </a:extLst>
            </p:cNvPr>
            <p:cNvSpPr/>
            <p:nvPr/>
          </p:nvSpPr>
          <p:spPr>
            <a:xfrm>
              <a:off x="3535513" y="2680520"/>
              <a:ext cx="925944" cy="349750"/>
            </a:xfrm>
            <a:prstGeom prst="roundRect">
              <a:avLst>
                <a:gd name="adj" fmla="val 8991"/>
              </a:avLst>
            </a:prstGeom>
            <a:solidFill>
              <a:srgbClr val="F79646">
                <a:lumMod val="20000"/>
                <a:lumOff val="80000"/>
              </a:srgbClr>
            </a:solidFill>
            <a:ln w="3175" cap="flat" cmpd="sng" algn="ctr">
              <a:solidFill>
                <a:sysClr val="windowText" lastClr="000000"/>
              </a:solidFill>
              <a:prstDash val="solid"/>
              <a:miter lim="800000"/>
              <a:headEnd type="none" w="med" len="med"/>
              <a:tailEnd type="none" w="med" len="med"/>
            </a:ln>
            <a:effectLst/>
          </p:spPr>
          <p:txBody>
            <a:bodyPr wrap="square" lIns="36000" rIns="36000" anchor="ctr" anchorCtr="1"/>
            <a:lstStyle/>
            <a:p>
              <a:pPr marL="0" marR="0" lvl="0" indent="0" algn="ctr" defTabSz="914034"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智能索引推荐</a:t>
              </a:r>
            </a:p>
          </p:txBody>
        </p:sp>
        <p:sp>
          <p:nvSpPr>
            <p:cNvPr id="193" name="圆角矩形 178">
              <a:extLst>
                <a:ext uri="{FF2B5EF4-FFF2-40B4-BE49-F238E27FC236}">
                  <a16:creationId xmlns:a16="http://schemas.microsoft.com/office/drawing/2014/main" id="{5ECCAF5A-20A7-412A-BE5C-A15C5773A729}"/>
                </a:ext>
              </a:extLst>
            </p:cNvPr>
            <p:cNvSpPr/>
            <p:nvPr/>
          </p:nvSpPr>
          <p:spPr>
            <a:xfrm>
              <a:off x="4509238" y="2679192"/>
              <a:ext cx="1089897" cy="349750"/>
            </a:xfrm>
            <a:prstGeom prst="roundRect">
              <a:avLst>
                <a:gd name="adj" fmla="val 8991"/>
              </a:avLst>
            </a:prstGeom>
            <a:solidFill>
              <a:srgbClr val="F79646">
                <a:lumMod val="20000"/>
                <a:lumOff val="80000"/>
              </a:srgbClr>
            </a:solidFill>
            <a:ln w="3175" cap="flat" cmpd="sng" algn="ctr">
              <a:solidFill>
                <a:sysClr val="windowText" lastClr="000000"/>
              </a:solidFill>
              <a:prstDash val="solid"/>
              <a:miter lim="800000"/>
              <a:headEnd type="none" w="med" len="med"/>
              <a:tailEnd type="none" w="med" len="med"/>
            </a:ln>
            <a:effectLst/>
          </p:spPr>
          <p:txBody>
            <a:bodyPr wrap="square" lIns="36000" rIns="36000" anchor="ctr" anchorCtr="1"/>
            <a:lstStyle/>
            <a:p>
              <a:pPr marL="0" marR="0" lvl="0" indent="0" algn="ctr" defTabSz="914034"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智能分布键推荐</a:t>
              </a:r>
            </a:p>
          </p:txBody>
        </p:sp>
        <p:sp>
          <p:nvSpPr>
            <p:cNvPr id="194" name="圆柱形 193">
              <a:extLst>
                <a:ext uri="{FF2B5EF4-FFF2-40B4-BE49-F238E27FC236}">
                  <a16:creationId xmlns:a16="http://schemas.microsoft.com/office/drawing/2014/main" id="{2BAC3996-2A43-4E90-A420-6AD20E0D0846}"/>
                </a:ext>
              </a:extLst>
            </p:cNvPr>
            <p:cNvSpPr/>
            <p:nvPr/>
          </p:nvSpPr>
          <p:spPr>
            <a:xfrm>
              <a:off x="941151" y="4696171"/>
              <a:ext cx="1140574" cy="367220"/>
            </a:xfrm>
            <a:prstGeom prst="can">
              <a:avLst/>
            </a:prstGeom>
            <a:solidFill>
              <a:srgbClr val="EEECE1"/>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时序向量库</a:t>
              </a:r>
            </a:p>
          </p:txBody>
        </p:sp>
        <p:sp>
          <p:nvSpPr>
            <p:cNvPr id="195" name="圆柱形 194">
              <a:extLst>
                <a:ext uri="{FF2B5EF4-FFF2-40B4-BE49-F238E27FC236}">
                  <a16:creationId xmlns:a16="http://schemas.microsoft.com/office/drawing/2014/main" id="{88D20CB7-03AA-4F2B-916F-2F123140070E}"/>
                </a:ext>
              </a:extLst>
            </p:cNvPr>
            <p:cNvSpPr/>
            <p:nvPr/>
          </p:nvSpPr>
          <p:spPr>
            <a:xfrm>
              <a:off x="2611883" y="4696171"/>
              <a:ext cx="1140574" cy="367220"/>
            </a:xfrm>
            <a:prstGeom prst="can">
              <a:avLst/>
            </a:prstGeom>
            <a:solidFill>
              <a:srgbClr val="EEECE1"/>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算法模型库</a:t>
              </a:r>
            </a:p>
          </p:txBody>
        </p:sp>
        <p:sp>
          <p:nvSpPr>
            <p:cNvPr id="196" name="圆角矩形 195">
              <a:extLst>
                <a:ext uri="{FF2B5EF4-FFF2-40B4-BE49-F238E27FC236}">
                  <a16:creationId xmlns:a16="http://schemas.microsoft.com/office/drawing/2014/main" id="{561C8CFB-ACE9-47BF-9C88-DB03D8A5D679}"/>
                </a:ext>
              </a:extLst>
            </p:cNvPr>
            <p:cNvSpPr/>
            <p:nvPr/>
          </p:nvSpPr>
          <p:spPr>
            <a:xfrm>
              <a:off x="880548" y="3919325"/>
              <a:ext cx="1285805" cy="283350"/>
            </a:xfrm>
            <a:prstGeom prst="roundRect">
              <a:avLst>
                <a:gd name="adj" fmla="val 4619"/>
              </a:avLst>
            </a:prstGeom>
            <a:solidFill>
              <a:srgbClr val="EEECE1"/>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锁等待关系链路图</a:t>
              </a:r>
            </a:p>
          </p:txBody>
        </p:sp>
        <p:sp>
          <p:nvSpPr>
            <p:cNvPr id="197" name="圆角矩形 197">
              <a:extLst>
                <a:ext uri="{FF2B5EF4-FFF2-40B4-BE49-F238E27FC236}">
                  <a16:creationId xmlns:a16="http://schemas.microsoft.com/office/drawing/2014/main" id="{8DFEED67-A6EC-4FC9-9D28-DE5313C8F875}"/>
                </a:ext>
              </a:extLst>
            </p:cNvPr>
            <p:cNvSpPr/>
            <p:nvPr/>
          </p:nvSpPr>
          <p:spPr>
            <a:xfrm>
              <a:off x="2267024" y="3892165"/>
              <a:ext cx="1945058" cy="748037"/>
            </a:xfrm>
            <a:prstGeom prst="roundRect">
              <a:avLst>
                <a:gd name="adj" fmla="val 4619"/>
              </a:avLst>
            </a:prstGeom>
            <a:solidFill>
              <a:srgbClr val="EEECE1"/>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机器学习引擎</a:t>
              </a:r>
            </a:p>
          </p:txBody>
        </p:sp>
        <p:sp>
          <p:nvSpPr>
            <p:cNvPr id="198" name="圆角矩形 198">
              <a:extLst>
                <a:ext uri="{FF2B5EF4-FFF2-40B4-BE49-F238E27FC236}">
                  <a16:creationId xmlns:a16="http://schemas.microsoft.com/office/drawing/2014/main" id="{B7149A4D-32AD-4C2A-B215-5C59FF8C0395}"/>
                </a:ext>
              </a:extLst>
            </p:cNvPr>
            <p:cNvSpPr/>
            <p:nvPr/>
          </p:nvSpPr>
          <p:spPr>
            <a:xfrm>
              <a:off x="2345358" y="4263347"/>
              <a:ext cx="851277" cy="282581"/>
            </a:xfrm>
            <a:prstGeom prst="roundRect">
              <a:avLst>
                <a:gd name="adj" fmla="val 4619"/>
              </a:avLst>
            </a:prstGeom>
            <a:solidFill>
              <a:srgbClr val="EEECE1"/>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监督学习</a:t>
              </a:r>
            </a:p>
          </p:txBody>
        </p:sp>
        <p:sp>
          <p:nvSpPr>
            <p:cNvPr id="199" name="圆角矩形 199">
              <a:extLst>
                <a:ext uri="{FF2B5EF4-FFF2-40B4-BE49-F238E27FC236}">
                  <a16:creationId xmlns:a16="http://schemas.microsoft.com/office/drawing/2014/main" id="{A05C3E4C-2F95-4F09-9286-24276ED16CC6}"/>
                </a:ext>
              </a:extLst>
            </p:cNvPr>
            <p:cNvSpPr/>
            <p:nvPr/>
          </p:nvSpPr>
          <p:spPr>
            <a:xfrm>
              <a:off x="3292543" y="4259881"/>
              <a:ext cx="851277" cy="282581"/>
            </a:xfrm>
            <a:prstGeom prst="roundRect">
              <a:avLst>
                <a:gd name="adj" fmla="val 4619"/>
              </a:avLst>
            </a:prstGeom>
            <a:solidFill>
              <a:srgbClr val="EEECE1"/>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强化学习</a:t>
              </a:r>
            </a:p>
          </p:txBody>
        </p:sp>
        <p:sp>
          <p:nvSpPr>
            <p:cNvPr id="200" name="圆角矩形 200">
              <a:extLst>
                <a:ext uri="{FF2B5EF4-FFF2-40B4-BE49-F238E27FC236}">
                  <a16:creationId xmlns:a16="http://schemas.microsoft.com/office/drawing/2014/main" id="{12A97C64-BC76-4D5B-9BCB-F0AE24B8F092}"/>
                </a:ext>
              </a:extLst>
            </p:cNvPr>
            <p:cNvSpPr/>
            <p:nvPr/>
          </p:nvSpPr>
          <p:spPr>
            <a:xfrm>
              <a:off x="4366563" y="3892165"/>
              <a:ext cx="1179941" cy="748037"/>
            </a:xfrm>
            <a:prstGeom prst="roundRect">
              <a:avLst>
                <a:gd name="adj" fmla="val 4619"/>
              </a:avLst>
            </a:prstGeom>
            <a:solidFill>
              <a:srgbClr val="EEECE1"/>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自动化引擎</a:t>
              </a:r>
            </a:p>
          </p:txBody>
        </p:sp>
        <p:sp>
          <p:nvSpPr>
            <p:cNvPr id="201" name="圆角矩形 201">
              <a:extLst>
                <a:ext uri="{FF2B5EF4-FFF2-40B4-BE49-F238E27FC236}">
                  <a16:creationId xmlns:a16="http://schemas.microsoft.com/office/drawing/2014/main" id="{E5F6A910-01AA-4C3B-B02F-F1DC1D28084B}"/>
                </a:ext>
              </a:extLst>
            </p:cNvPr>
            <p:cNvSpPr/>
            <p:nvPr/>
          </p:nvSpPr>
          <p:spPr>
            <a:xfrm>
              <a:off x="4542846" y="4263347"/>
              <a:ext cx="851277" cy="282581"/>
            </a:xfrm>
            <a:prstGeom prst="roundRect">
              <a:avLst>
                <a:gd name="adj" fmla="val 4619"/>
              </a:avLst>
            </a:prstGeom>
            <a:solidFill>
              <a:srgbClr val="EEECE1"/>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规则引擎</a:t>
              </a:r>
            </a:p>
          </p:txBody>
        </p:sp>
        <p:sp>
          <p:nvSpPr>
            <p:cNvPr id="202" name="圆角矩形 202">
              <a:extLst>
                <a:ext uri="{FF2B5EF4-FFF2-40B4-BE49-F238E27FC236}">
                  <a16:creationId xmlns:a16="http://schemas.microsoft.com/office/drawing/2014/main" id="{8B73B9E2-577C-4427-9B27-0DFD928FADCE}"/>
                </a:ext>
              </a:extLst>
            </p:cNvPr>
            <p:cNvSpPr/>
            <p:nvPr/>
          </p:nvSpPr>
          <p:spPr>
            <a:xfrm>
              <a:off x="880548" y="3495797"/>
              <a:ext cx="4665955" cy="297719"/>
            </a:xfrm>
            <a:prstGeom prst="roundRect">
              <a:avLst>
                <a:gd name="adj" fmla="val 0"/>
              </a:avLst>
            </a:prstGeom>
            <a:solidFill>
              <a:srgbClr val="EEECE1"/>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数据访问层</a:t>
              </a:r>
              <a:r>
                <a:rPr kumimoji="0" lang="en-US" altLang="zh-CN" sz="1200"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API</a:t>
              </a:r>
            </a:p>
          </p:txBody>
        </p:sp>
        <p:sp>
          <p:nvSpPr>
            <p:cNvPr id="203" name="圆角矩形 98">
              <a:extLst>
                <a:ext uri="{FF2B5EF4-FFF2-40B4-BE49-F238E27FC236}">
                  <a16:creationId xmlns:a16="http://schemas.microsoft.com/office/drawing/2014/main" id="{991A36D0-56D7-4A06-84A4-AF2FD132ED7D}"/>
                </a:ext>
              </a:extLst>
            </p:cNvPr>
            <p:cNvSpPr/>
            <p:nvPr/>
          </p:nvSpPr>
          <p:spPr>
            <a:xfrm>
              <a:off x="893083" y="5527956"/>
              <a:ext cx="1779280" cy="631579"/>
            </a:xfrm>
            <a:prstGeom prst="roundRect">
              <a:avLst>
                <a:gd name="adj" fmla="val 4619"/>
              </a:avLst>
            </a:prstGeom>
            <a:solidFill>
              <a:srgbClr val="8064A2">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秒级采集</a:t>
              </a:r>
            </a:p>
          </p:txBody>
        </p:sp>
        <p:sp>
          <p:nvSpPr>
            <p:cNvPr id="204" name="圆角矩形 193">
              <a:extLst>
                <a:ext uri="{FF2B5EF4-FFF2-40B4-BE49-F238E27FC236}">
                  <a16:creationId xmlns:a16="http://schemas.microsoft.com/office/drawing/2014/main" id="{28875F68-1D20-4C12-80B7-DAE954BE6881}"/>
                </a:ext>
              </a:extLst>
            </p:cNvPr>
            <p:cNvSpPr/>
            <p:nvPr/>
          </p:nvSpPr>
          <p:spPr>
            <a:xfrm>
              <a:off x="954491" y="5761398"/>
              <a:ext cx="672155" cy="335522"/>
            </a:xfrm>
            <a:prstGeom prst="roundRect">
              <a:avLst>
                <a:gd name="adj" fmla="val 4619"/>
              </a:avLst>
            </a:prstGeom>
            <a:solidFill>
              <a:srgbClr val="8064A2">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系统资源信息</a:t>
              </a:r>
            </a:p>
          </p:txBody>
        </p:sp>
        <p:sp>
          <p:nvSpPr>
            <p:cNvPr id="205" name="圆角矩形 99">
              <a:extLst>
                <a:ext uri="{FF2B5EF4-FFF2-40B4-BE49-F238E27FC236}">
                  <a16:creationId xmlns:a16="http://schemas.microsoft.com/office/drawing/2014/main" id="{751B2AEA-4C2F-4EC8-9D7A-C74B2B68852D}"/>
                </a:ext>
              </a:extLst>
            </p:cNvPr>
            <p:cNvSpPr/>
            <p:nvPr/>
          </p:nvSpPr>
          <p:spPr>
            <a:xfrm>
              <a:off x="2816438" y="5527956"/>
              <a:ext cx="2714593" cy="648689"/>
            </a:xfrm>
            <a:prstGeom prst="roundRect">
              <a:avLst>
                <a:gd name="adj" fmla="val 4619"/>
              </a:avLst>
            </a:prstGeom>
            <a:solidFill>
              <a:srgbClr val="8064A2">
                <a:lumMod val="20000"/>
                <a:lumOff val="80000"/>
              </a:srgbClr>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分钟级采集</a:t>
              </a:r>
            </a:p>
          </p:txBody>
        </p:sp>
        <p:sp>
          <p:nvSpPr>
            <p:cNvPr id="206" name="圆角矩形 192">
              <a:extLst>
                <a:ext uri="{FF2B5EF4-FFF2-40B4-BE49-F238E27FC236}">
                  <a16:creationId xmlns:a16="http://schemas.microsoft.com/office/drawing/2014/main" id="{578D28B1-B85C-456D-898A-00784A204DF5}"/>
                </a:ext>
              </a:extLst>
            </p:cNvPr>
            <p:cNvSpPr/>
            <p:nvPr/>
          </p:nvSpPr>
          <p:spPr>
            <a:xfrm>
              <a:off x="1770721" y="5761398"/>
              <a:ext cx="802807" cy="335522"/>
            </a:xfrm>
            <a:prstGeom prst="roundRect">
              <a:avLst>
                <a:gd name="adj" fmla="val 4619"/>
              </a:avLst>
            </a:prstGeom>
            <a:solidFill>
              <a:srgbClr val="8064A2">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数据库实例信息</a:t>
              </a:r>
            </a:p>
          </p:txBody>
        </p:sp>
        <p:sp>
          <p:nvSpPr>
            <p:cNvPr id="207" name="圆角矩形 194">
              <a:extLst>
                <a:ext uri="{FF2B5EF4-FFF2-40B4-BE49-F238E27FC236}">
                  <a16:creationId xmlns:a16="http://schemas.microsoft.com/office/drawing/2014/main" id="{25E1569F-C36E-4DF7-AD23-934CCA7C6F02}"/>
                </a:ext>
              </a:extLst>
            </p:cNvPr>
            <p:cNvSpPr/>
            <p:nvPr/>
          </p:nvSpPr>
          <p:spPr>
            <a:xfrm>
              <a:off x="2882939" y="5821982"/>
              <a:ext cx="760840" cy="282581"/>
            </a:xfrm>
            <a:prstGeom prst="roundRect">
              <a:avLst>
                <a:gd name="adj" fmla="val 4619"/>
              </a:avLst>
            </a:prstGeom>
            <a:solidFill>
              <a:srgbClr val="8064A2">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审计日志</a:t>
              </a:r>
            </a:p>
          </p:txBody>
        </p:sp>
        <p:sp>
          <p:nvSpPr>
            <p:cNvPr id="208" name="圆角矩形 96">
              <a:extLst>
                <a:ext uri="{FF2B5EF4-FFF2-40B4-BE49-F238E27FC236}">
                  <a16:creationId xmlns:a16="http://schemas.microsoft.com/office/drawing/2014/main" id="{AEE9B1EF-45BE-44D8-ABBE-2720F8FA3432}"/>
                </a:ext>
              </a:extLst>
            </p:cNvPr>
            <p:cNvSpPr/>
            <p:nvPr/>
          </p:nvSpPr>
          <p:spPr>
            <a:xfrm>
              <a:off x="3731951" y="5821980"/>
              <a:ext cx="891677" cy="282581"/>
            </a:xfrm>
            <a:prstGeom prst="roundRect">
              <a:avLst>
                <a:gd name="adj" fmla="val 4619"/>
              </a:avLst>
            </a:prstGeom>
            <a:solidFill>
              <a:srgbClr val="8064A2">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数据库日志</a:t>
              </a:r>
            </a:p>
          </p:txBody>
        </p:sp>
        <p:sp>
          <p:nvSpPr>
            <p:cNvPr id="209" name="圆角矩形 97">
              <a:extLst>
                <a:ext uri="{FF2B5EF4-FFF2-40B4-BE49-F238E27FC236}">
                  <a16:creationId xmlns:a16="http://schemas.microsoft.com/office/drawing/2014/main" id="{7BC517F8-2BB6-4F0B-8A97-B1AE91EDC6D3}"/>
                </a:ext>
              </a:extLst>
            </p:cNvPr>
            <p:cNvSpPr/>
            <p:nvPr/>
          </p:nvSpPr>
          <p:spPr>
            <a:xfrm>
              <a:off x="4678990" y="5821980"/>
              <a:ext cx="783139" cy="274941"/>
            </a:xfrm>
            <a:prstGeom prst="roundRect">
              <a:avLst>
                <a:gd name="adj" fmla="val 4619"/>
              </a:avLst>
            </a:prstGeom>
            <a:solidFill>
              <a:srgbClr val="8064A2">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全量</a:t>
              </a:r>
              <a:r>
                <a:rPr kumimoji="0" lang="en-US" altLang="zh-CN" sz="1200"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SQL</a:t>
              </a:r>
              <a:r>
                <a:rPr kumimoji="0" lang="zh-CN" altLang="en-US" sz="1200"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流水</a:t>
              </a:r>
            </a:p>
          </p:txBody>
        </p:sp>
        <p:sp>
          <p:nvSpPr>
            <p:cNvPr id="210" name="文本框 209">
              <a:extLst>
                <a:ext uri="{FF2B5EF4-FFF2-40B4-BE49-F238E27FC236}">
                  <a16:creationId xmlns:a16="http://schemas.microsoft.com/office/drawing/2014/main" id="{2D81B42D-888D-46B1-9D0C-E45E5C787643}"/>
                </a:ext>
              </a:extLst>
            </p:cNvPr>
            <p:cNvSpPr txBox="1"/>
            <p:nvPr/>
          </p:nvSpPr>
          <p:spPr>
            <a:xfrm>
              <a:off x="308138" y="3495797"/>
              <a:ext cx="315980" cy="1529079"/>
            </a:xfrm>
            <a:prstGeom prst="rect">
              <a:avLst/>
            </a:prstGeom>
            <a:noFill/>
          </p:spPr>
          <p:txBody>
            <a:bodyPr vert="eaVert"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C00000"/>
                  </a:solidFill>
                  <a:effectLst/>
                  <a:uLnTx/>
                  <a:uFillTx/>
                  <a:latin typeface="DengXian" panose="020F0502020204030204"/>
                  <a:ea typeface="宋体" panose="02010600030101010101" pitchFamily="2" charset="-122"/>
                </a:rPr>
                <a:t>数据计算层</a:t>
              </a:r>
            </a:p>
          </p:txBody>
        </p:sp>
        <p:sp>
          <p:nvSpPr>
            <p:cNvPr id="211" name="圆角矩形 104">
              <a:extLst>
                <a:ext uri="{FF2B5EF4-FFF2-40B4-BE49-F238E27FC236}">
                  <a16:creationId xmlns:a16="http://schemas.microsoft.com/office/drawing/2014/main" id="{1B56B257-EC9A-4B94-A8F2-360D505100FC}"/>
                </a:ext>
              </a:extLst>
            </p:cNvPr>
            <p:cNvSpPr/>
            <p:nvPr/>
          </p:nvSpPr>
          <p:spPr>
            <a:xfrm>
              <a:off x="880548" y="4332923"/>
              <a:ext cx="1285805" cy="283350"/>
            </a:xfrm>
            <a:prstGeom prst="roundRect">
              <a:avLst>
                <a:gd name="adj" fmla="val 4619"/>
              </a:avLst>
            </a:prstGeom>
            <a:solidFill>
              <a:srgbClr val="EEECE1"/>
            </a:solidFill>
            <a:ln w="12700" cap="flat" cmpd="sng" algn="ctr">
              <a:solidFill>
                <a:srgbClr val="4472C4">
                  <a:shade val="50000"/>
                </a:srgbClr>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SQL</a:t>
              </a:r>
              <a:r>
                <a:rPr kumimoji="0" lang="zh-CN" altLang="en-US" sz="1200" b="0" i="0" u="none" strike="noStrike" kern="0" cap="none" spc="0" normalizeH="0" baseline="0" noProof="0" dirty="0">
                  <a:ln>
                    <a:noFill/>
                  </a:ln>
                  <a:solidFill>
                    <a:prstClr val="black"/>
                  </a:solidFill>
                  <a:effectLst/>
                  <a:uLnTx/>
                  <a:uFillTx/>
                  <a:latin typeface="DengXian" panose="020F0502020204030204"/>
                  <a:ea typeface="宋体" panose="02010600030101010101" pitchFamily="2" charset="-122"/>
                </a:rPr>
                <a:t>热点数据访问</a:t>
              </a:r>
            </a:p>
          </p:txBody>
        </p:sp>
        <p:sp>
          <p:nvSpPr>
            <p:cNvPr id="212" name="矩形 211">
              <a:extLst>
                <a:ext uri="{FF2B5EF4-FFF2-40B4-BE49-F238E27FC236}">
                  <a16:creationId xmlns:a16="http://schemas.microsoft.com/office/drawing/2014/main" id="{424D5B61-7599-45CB-8234-612A8765FA36}"/>
                </a:ext>
              </a:extLst>
            </p:cNvPr>
            <p:cNvSpPr/>
            <p:nvPr/>
          </p:nvSpPr>
          <p:spPr>
            <a:xfrm>
              <a:off x="234896" y="2229869"/>
              <a:ext cx="5488312" cy="1147328"/>
            </a:xfrm>
            <a:prstGeom prst="rect">
              <a:avLst/>
            </a:prstGeom>
            <a:noFill/>
            <a:ln w="25400" cap="flat" cmpd="sng" algn="ctr">
              <a:solidFill>
                <a:srgbClr val="4F81BD"/>
              </a:solidFill>
              <a:prstDash val="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13" name="矩形 212">
              <a:extLst>
                <a:ext uri="{FF2B5EF4-FFF2-40B4-BE49-F238E27FC236}">
                  <a16:creationId xmlns:a16="http://schemas.microsoft.com/office/drawing/2014/main" id="{C1D63F74-9C3C-4C3C-A9E9-FC1C3DB79840}"/>
                </a:ext>
              </a:extLst>
            </p:cNvPr>
            <p:cNvSpPr/>
            <p:nvPr/>
          </p:nvSpPr>
          <p:spPr>
            <a:xfrm>
              <a:off x="234896" y="3378750"/>
              <a:ext cx="5487533" cy="1795766"/>
            </a:xfrm>
            <a:prstGeom prst="rect">
              <a:avLst/>
            </a:prstGeom>
            <a:noFill/>
            <a:ln w="25400" cap="flat" cmpd="sng" algn="ctr">
              <a:solidFill>
                <a:srgbClr val="4F81BD"/>
              </a:solidFill>
              <a:prstDash val="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14" name="矩形 213">
              <a:extLst>
                <a:ext uri="{FF2B5EF4-FFF2-40B4-BE49-F238E27FC236}">
                  <a16:creationId xmlns:a16="http://schemas.microsoft.com/office/drawing/2014/main" id="{9F49AC11-3AD8-479B-9FD7-F12B893E9F57}"/>
                </a:ext>
              </a:extLst>
            </p:cNvPr>
            <p:cNvSpPr/>
            <p:nvPr/>
          </p:nvSpPr>
          <p:spPr>
            <a:xfrm>
              <a:off x="234118" y="5172094"/>
              <a:ext cx="5487533" cy="1504615"/>
            </a:xfrm>
            <a:prstGeom prst="rect">
              <a:avLst/>
            </a:prstGeom>
            <a:noFill/>
            <a:ln w="25400" cap="flat" cmpd="sng" algn="ctr">
              <a:solidFill>
                <a:srgbClr val="4F81BD"/>
              </a:solidFill>
              <a:prstDash val="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15" name="文本框 214">
              <a:extLst>
                <a:ext uri="{FF2B5EF4-FFF2-40B4-BE49-F238E27FC236}">
                  <a16:creationId xmlns:a16="http://schemas.microsoft.com/office/drawing/2014/main" id="{F5F42E1D-45AF-4CFD-ABC1-1F81DE39055E}"/>
                </a:ext>
              </a:extLst>
            </p:cNvPr>
            <p:cNvSpPr txBox="1"/>
            <p:nvPr/>
          </p:nvSpPr>
          <p:spPr>
            <a:xfrm>
              <a:off x="305466" y="1598779"/>
              <a:ext cx="315980" cy="520280"/>
            </a:xfrm>
            <a:prstGeom prst="rect">
              <a:avLst/>
            </a:prstGeom>
            <a:noFill/>
          </p:spPr>
          <p:txBody>
            <a:bodyPr vert="eaVert"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C00000"/>
                  </a:solidFill>
                  <a:effectLst/>
                  <a:uLnTx/>
                  <a:uFillTx/>
                  <a:latin typeface="DengXian" panose="020F0502020204030204"/>
                  <a:ea typeface="宋体" panose="02010600030101010101" pitchFamily="2" charset="-122"/>
                </a:rPr>
                <a:t>监控</a:t>
              </a:r>
            </a:p>
          </p:txBody>
        </p:sp>
        <p:sp>
          <p:nvSpPr>
            <p:cNvPr id="216" name="矩形 215">
              <a:extLst>
                <a:ext uri="{FF2B5EF4-FFF2-40B4-BE49-F238E27FC236}">
                  <a16:creationId xmlns:a16="http://schemas.microsoft.com/office/drawing/2014/main" id="{1DFE2F17-2BC4-4624-8EAB-49DADCCEBF4C}"/>
                </a:ext>
              </a:extLst>
            </p:cNvPr>
            <p:cNvSpPr/>
            <p:nvPr/>
          </p:nvSpPr>
          <p:spPr>
            <a:xfrm>
              <a:off x="234896" y="1554027"/>
              <a:ext cx="5488312" cy="677752"/>
            </a:xfrm>
            <a:prstGeom prst="rect">
              <a:avLst/>
            </a:prstGeom>
            <a:noFill/>
            <a:ln w="25400" cap="flat" cmpd="sng" algn="ctr">
              <a:solidFill>
                <a:srgbClr val="4F81BD"/>
              </a:solidFill>
              <a:prstDash val="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19444"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17" name="圆角矩形 114">
              <a:extLst>
                <a:ext uri="{FF2B5EF4-FFF2-40B4-BE49-F238E27FC236}">
                  <a16:creationId xmlns:a16="http://schemas.microsoft.com/office/drawing/2014/main" id="{93F633A7-D9AF-4110-8778-39AEBB2E9CF2}"/>
                </a:ext>
              </a:extLst>
            </p:cNvPr>
            <p:cNvSpPr/>
            <p:nvPr/>
          </p:nvSpPr>
          <p:spPr>
            <a:xfrm>
              <a:off x="880548" y="1685997"/>
              <a:ext cx="630890" cy="349750"/>
            </a:xfrm>
            <a:prstGeom prst="roundRect">
              <a:avLst>
                <a:gd name="adj" fmla="val 8991"/>
              </a:avLst>
            </a:prstGeom>
            <a:solidFill>
              <a:srgbClr val="4BACC6">
                <a:lumMod val="20000"/>
                <a:lumOff val="80000"/>
              </a:srgbClr>
            </a:solidFill>
            <a:ln w="3175" cap="flat" cmpd="sng" algn="ctr">
              <a:solidFill>
                <a:sysClr val="windowText" lastClr="000000"/>
              </a:solidFill>
              <a:prstDash val="solid"/>
              <a:miter lim="800000"/>
              <a:headEnd type="none" w="med" len="med"/>
              <a:tailEnd type="none" w="med" len="med"/>
            </a:ln>
            <a:effectLst/>
          </p:spPr>
          <p:txBody>
            <a:bodyPr wrap="square" lIns="36000" rIns="36000" anchor="ctr" anchorCtr="1"/>
            <a:lstStyle/>
            <a:p>
              <a:pPr marL="0" marR="0" lvl="0" indent="0" algn="ctr" defTabSz="914034"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趋势预测</a:t>
              </a:r>
            </a:p>
          </p:txBody>
        </p:sp>
        <p:sp>
          <p:nvSpPr>
            <p:cNvPr id="218" name="圆角矩形 115">
              <a:extLst>
                <a:ext uri="{FF2B5EF4-FFF2-40B4-BE49-F238E27FC236}">
                  <a16:creationId xmlns:a16="http://schemas.microsoft.com/office/drawing/2014/main" id="{5D1B3D75-354C-4F21-AD2B-5299A3592C46}"/>
                </a:ext>
              </a:extLst>
            </p:cNvPr>
            <p:cNvSpPr/>
            <p:nvPr/>
          </p:nvSpPr>
          <p:spPr>
            <a:xfrm>
              <a:off x="1663629" y="1685997"/>
              <a:ext cx="630890" cy="349750"/>
            </a:xfrm>
            <a:prstGeom prst="roundRect">
              <a:avLst>
                <a:gd name="adj" fmla="val 8991"/>
              </a:avLst>
            </a:prstGeom>
            <a:solidFill>
              <a:srgbClr val="4BACC6">
                <a:lumMod val="20000"/>
                <a:lumOff val="80000"/>
              </a:srgbClr>
            </a:solidFill>
            <a:ln w="3175" cap="flat" cmpd="sng" algn="ctr">
              <a:solidFill>
                <a:sysClr val="windowText" lastClr="000000"/>
              </a:solidFill>
              <a:prstDash val="solid"/>
              <a:miter lim="800000"/>
              <a:headEnd type="none" w="med" len="med"/>
              <a:tailEnd type="none" w="med" len="med"/>
            </a:ln>
            <a:effectLst/>
          </p:spPr>
          <p:txBody>
            <a:bodyPr wrap="square" lIns="36000" rIns="36000" anchor="ctr" anchorCtr="1"/>
            <a:lstStyle/>
            <a:p>
              <a:pPr marL="0" marR="0" lvl="0" indent="0" algn="ctr" defTabSz="914034"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历史曲线</a:t>
              </a:r>
            </a:p>
          </p:txBody>
        </p:sp>
        <p:sp>
          <p:nvSpPr>
            <p:cNvPr id="219" name="圆角矩形 117">
              <a:extLst>
                <a:ext uri="{FF2B5EF4-FFF2-40B4-BE49-F238E27FC236}">
                  <a16:creationId xmlns:a16="http://schemas.microsoft.com/office/drawing/2014/main" id="{30383C44-A41E-4028-9871-5E81D41D2401}"/>
                </a:ext>
              </a:extLst>
            </p:cNvPr>
            <p:cNvSpPr/>
            <p:nvPr/>
          </p:nvSpPr>
          <p:spPr>
            <a:xfrm>
              <a:off x="2459479" y="1685997"/>
              <a:ext cx="630890" cy="349750"/>
            </a:xfrm>
            <a:prstGeom prst="roundRect">
              <a:avLst>
                <a:gd name="adj" fmla="val 8991"/>
              </a:avLst>
            </a:prstGeom>
            <a:solidFill>
              <a:srgbClr val="4BACC6">
                <a:lumMod val="20000"/>
                <a:lumOff val="80000"/>
              </a:srgbClr>
            </a:solidFill>
            <a:ln w="3175" cap="flat" cmpd="sng" algn="ctr">
              <a:solidFill>
                <a:sysClr val="windowText" lastClr="000000"/>
              </a:solidFill>
              <a:prstDash val="solid"/>
              <a:miter lim="800000"/>
              <a:headEnd type="none" w="med" len="med"/>
              <a:tailEnd type="none" w="med" len="med"/>
            </a:ln>
            <a:effectLst/>
          </p:spPr>
          <p:txBody>
            <a:bodyPr wrap="square" lIns="36000" rIns="36000" anchor="ctr" anchorCtr="1"/>
            <a:lstStyle/>
            <a:p>
              <a:pPr marL="0" marR="0" lvl="0" indent="0" algn="ctr" defTabSz="914034"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扩容提示</a:t>
              </a:r>
            </a:p>
          </p:txBody>
        </p:sp>
        <p:sp>
          <p:nvSpPr>
            <p:cNvPr id="220" name="圆角矩形 118">
              <a:extLst>
                <a:ext uri="{FF2B5EF4-FFF2-40B4-BE49-F238E27FC236}">
                  <a16:creationId xmlns:a16="http://schemas.microsoft.com/office/drawing/2014/main" id="{20C21651-7009-45EC-8372-797FD9335E28}"/>
                </a:ext>
              </a:extLst>
            </p:cNvPr>
            <p:cNvSpPr/>
            <p:nvPr/>
          </p:nvSpPr>
          <p:spPr>
            <a:xfrm>
              <a:off x="3292567" y="1685997"/>
              <a:ext cx="630890" cy="349750"/>
            </a:xfrm>
            <a:prstGeom prst="roundRect">
              <a:avLst>
                <a:gd name="adj" fmla="val 8991"/>
              </a:avLst>
            </a:prstGeom>
            <a:solidFill>
              <a:srgbClr val="4BACC6">
                <a:lumMod val="20000"/>
                <a:lumOff val="80000"/>
              </a:srgbClr>
            </a:solidFill>
            <a:ln w="3175" cap="flat" cmpd="sng" algn="ctr">
              <a:solidFill>
                <a:sysClr val="windowText" lastClr="000000"/>
              </a:solidFill>
              <a:prstDash val="solid"/>
              <a:miter lim="800000"/>
              <a:headEnd type="none" w="med" len="med"/>
              <a:tailEnd type="none" w="med" len="med"/>
            </a:ln>
            <a:effectLst/>
          </p:spPr>
          <p:txBody>
            <a:bodyPr wrap="square" lIns="36000" rIns="36000" anchor="ctr" anchorCtr="1"/>
            <a:lstStyle/>
            <a:p>
              <a:pPr marL="0" marR="0" lvl="0" indent="0" algn="ctr" defTabSz="914034"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异常预警</a:t>
              </a:r>
            </a:p>
          </p:txBody>
        </p:sp>
        <p:sp>
          <p:nvSpPr>
            <p:cNvPr id="221" name="圆角矩形 119">
              <a:extLst>
                <a:ext uri="{FF2B5EF4-FFF2-40B4-BE49-F238E27FC236}">
                  <a16:creationId xmlns:a16="http://schemas.microsoft.com/office/drawing/2014/main" id="{DD87BE58-0600-40A4-BB3F-8971E57E125D}"/>
                </a:ext>
              </a:extLst>
            </p:cNvPr>
            <p:cNvSpPr/>
            <p:nvPr/>
          </p:nvSpPr>
          <p:spPr>
            <a:xfrm>
              <a:off x="4146617" y="1696576"/>
              <a:ext cx="630890" cy="349750"/>
            </a:xfrm>
            <a:prstGeom prst="roundRect">
              <a:avLst>
                <a:gd name="adj" fmla="val 8991"/>
              </a:avLst>
            </a:prstGeom>
            <a:solidFill>
              <a:srgbClr val="4BACC6">
                <a:lumMod val="20000"/>
                <a:lumOff val="80000"/>
              </a:srgbClr>
            </a:solidFill>
            <a:ln w="3175" cap="flat" cmpd="sng" algn="ctr">
              <a:solidFill>
                <a:sysClr val="windowText" lastClr="000000"/>
              </a:solidFill>
              <a:prstDash val="solid"/>
              <a:miter lim="800000"/>
              <a:headEnd type="none" w="med" len="med"/>
              <a:tailEnd type="none" w="med" len="med"/>
            </a:ln>
            <a:effectLst/>
          </p:spPr>
          <p:txBody>
            <a:bodyPr wrap="square" lIns="36000" rIns="36000" anchor="ctr" anchorCtr="1"/>
            <a:lstStyle/>
            <a:p>
              <a:pPr marL="0" marR="0" lvl="0" indent="0" algn="ctr" defTabSz="914034"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健康指数</a:t>
              </a:r>
            </a:p>
          </p:txBody>
        </p:sp>
        <p:sp>
          <p:nvSpPr>
            <p:cNvPr id="222" name="圆角矩形 120">
              <a:extLst>
                <a:ext uri="{FF2B5EF4-FFF2-40B4-BE49-F238E27FC236}">
                  <a16:creationId xmlns:a16="http://schemas.microsoft.com/office/drawing/2014/main" id="{849570A4-3B71-48A2-8C05-27DD8DB5883C}"/>
                </a:ext>
              </a:extLst>
            </p:cNvPr>
            <p:cNvSpPr/>
            <p:nvPr/>
          </p:nvSpPr>
          <p:spPr>
            <a:xfrm>
              <a:off x="4978080" y="1696576"/>
              <a:ext cx="630890" cy="349750"/>
            </a:xfrm>
            <a:prstGeom prst="roundRect">
              <a:avLst>
                <a:gd name="adj" fmla="val 8991"/>
              </a:avLst>
            </a:prstGeom>
            <a:solidFill>
              <a:srgbClr val="4BACC6">
                <a:lumMod val="20000"/>
                <a:lumOff val="80000"/>
              </a:srgbClr>
            </a:solidFill>
            <a:ln w="3175" cap="flat" cmpd="sng" algn="ctr">
              <a:solidFill>
                <a:sysClr val="windowText" lastClr="000000"/>
              </a:solidFill>
              <a:prstDash val="solid"/>
              <a:miter lim="800000"/>
              <a:headEnd type="none" w="med" len="med"/>
              <a:tailEnd type="none" w="med" len="med"/>
            </a:ln>
            <a:effectLst/>
          </p:spPr>
          <p:txBody>
            <a:bodyPr wrap="square" lIns="36000" rIns="36000" anchor="ctr" anchorCtr="1"/>
            <a:lstStyle/>
            <a:p>
              <a:pPr marL="0" marR="0" lvl="0" indent="0" algn="ctr" defTabSz="914034"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rPr>
                <a:t>综合报告</a:t>
              </a:r>
            </a:p>
          </p:txBody>
        </p:sp>
      </p:grpSp>
      <p:sp>
        <p:nvSpPr>
          <p:cNvPr id="224" name="矩形 223">
            <a:extLst>
              <a:ext uri="{FF2B5EF4-FFF2-40B4-BE49-F238E27FC236}">
                <a16:creationId xmlns:a16="http://schemas.microsoft.com/office/drawing/2014/main" id="{4FC2463A-38E7-4113-85FB-7290B4F82E1B}"/>
              </a:ext>
            </a:extLst>
          </p:cNvPr>
          <p:cNvSpPr/>
          <p:nvPr/>
        </p:nvSpPr>
        <p:spPr>
          <a:xfrm>
            <a:off x="4969736" y="6243955"/>
            <a:ext cx="2683896" cy="210540"/>
          </a:xfrm>
          <a:prstGeom prst="rect">
            <a:avLst/>
          </a:prstGeom>
          <a:noFill/>
          <a:ln w="12700" cap="flat" cmpd="sng" algn="ctr">
            <a:noFill/>
            <a:prstDash val="solid"/>
            <a:miter lim="800000"/>
          </a:ln>
          <a:effectLst/>
        </p:spPr>
        <p:txBody>
          <a:bodyPr rtlCol="0" anchor="ctr"/>
          <a:lstStyle/>
          <a:p>
            <a:pPr marL="0" marR="0" lvl="0" indent="0" algn="ctr" defTabSz="1220846"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DBMind</a:t>
            </a: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自治运维平台</a:t>
            </a:r>
            <a:endPar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62211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dece161e-e577-4ef0-a7ec-bfe6f8a84b3d}"/>
  <p:tag name="TABLE_ENDDRAG_ORIGIN_RECT" val="635*211"/>
  <p:tag name="TABLE_ENDDRAG_RECT" val="51*237*635*211"/>
</p:tagLst>
</file>

<file path=ppt/theme/theme1.xml><?xml version="1.0" encoding="utf-8"?>
<a:theme xmlns:a="http://schemas.openxmlformats.org/drawingml/2006/main" name="2_973青年-李国良v0.1">
  <a:themeElements>
    <a:clrScheme name="Introductioin to Trec2007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Introductioin to Trec2007">
      <a:majorFont>
        <a:latin typeface="华文楷体"/>
        <a:ea typeface="华文楷体"/>
        <a:cs typeface=""/>
      </a:majorFont>
      <a:minorFont>
        <a:latin typeface="Times New Roman"/>
        <a:ea typeface="华文楷体"/>
        <a:cs typeface=""/>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chemeClr val="accent2"/>
          </a:solid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1" lang="zh-CN" altLang="en-US" sz="3200" b="0" i="0" u="none" strike="noStrike" cap="none" normalizeH="0" baseline="0" smtClean="0">
            <a:ln>
              <a:noFill/>
            </a:ln>
            <a:solidFill>
              <a:schemeClr val="tx1"/>
            </a:solidFill>
            <a:effectLst/>
            <a:latin typeface="Times New Roman" panose="02020603050405020304" pitchFamily="18" charset="0"/>
            <a:ea typeface="华文楷体" panose="02010600040101010101" pitchFamily="2" charset="-122"/>
          </a:defRPr>
        </a:defPPr>
      </a:lstStyle>
    </a:spDef>
    <a:lnDef>
      <a:spPr bwMode="auto">
        <a:xfrm>
          <a:off x="0" y="0"/>
          <a:ext cx="1" cy="1"/>
        </a:xfrm>
        <a:custGeom>
          <a:avLst/>
          <a:gdLst/>
          <a:ahLst/>
          <a:cxnLst/>
          <a:rect l="0" t="0" r="0" b="0"/>
          <a:pathLst/>
        </a:custGeom>
        <a:noFill/>
        <a:ln w="38100" cap="flat" cmpd="sng" algn="ctr">
          <a:solidFill>
            <a:schemeClr val="accent2"/>
          </a:solidFill>
          <a:prstDash val="solid"/>
          <a:round/>
          <a:headEnd type="none" w="med" len="med"/>
          <a:tailEnd type="none" w="med" len="med"/>
        </a:ln>
      </a:spPr>
      <a:bodyPr vert="horz" wrap="square" lIns="91440" tIns="45720" rIns="91440" bIns="45720" numCol="1" anchor="t" anchorCtr="0" compatLnSpc="1">
        <a:spAutoFit/>
      </a:bodyPr>
      <a:lstStyle>
        <a:defPPr marL="0" marR="0" indent="0" algn="ctr" defTabSz="914400" rtl="0" eaLnBrk="1" fontAlgn="base" latinLnBrk="0" hangingPunct="1">
          <a:lnSpc>
            <a:spcPct val="100000"/>
          </a:lnSpc>
          <a:spcBef>
            <a:spcPct val="50000"/>
          </a:spcBef>
          <a:spcAft>
            <a:spcPct val="0"/>
          </a:spcAft>
          <a:buClrTx/>
          <a:buSzTx/>
          <a:buFontTx/>
          <a:buNone/>
          <a:defRPr kumimoji="1" lang="zh-CN" altLang="en-US" sz="3200" b="0" i="0" u="none" strike="noStrike" cap="none" normalizeH="0" baseline="0" smtClean="0">
            <a:ln>
              <a:noFill/>
            </a:ln>
            <a:solidFill>
              <a:schemeClr val="tx1"/>
            </a:solidFill>
            <a:effectLst/>
            <a:latin typeface="Times New Roman" panose="02020603050405020304" pitchFamily="18" charset="0"/>
            <a:ea typeface="华文楷体" panose="02010600040101010101" pitchFamily="2" charset="-122"/>
          </a:defRPr>
        </a:defPPr>
      </a:lstStyle>
    </a:lnDef>
  </a:objectDefaults>
  <a:extraClrSchemeLst>
    <a:extraClrScheme>
      <a:clrScheme name="Introductioin to Trec2007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ntroductioin to Trec2007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ntroductioin to Trec2007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ntroductioin to Trec2007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ntroductioin to Trec20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ntroductioin to Trec20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ntroductioin to Trec20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5721</TotalTime>
  <Words>10822</Words>
  <Application>Microsoft Macintosh PowerPoint</Application>
  <PresentationFormat>宽屏</PresentationFormat>
  <Paragraphs>2735</Paragraphs>
  <Slides>101</Slides>
  <Notes>22</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101</vt:i4>
      </vt:variant>
    </vt:vector>
  </HeadingPairs>
  <TitlesOfParts>
    <vt:vector size="118" baseType="lpstr">
      <vt:lpstr>等线</vt:lpstr>
      <vt:lpstr>等线</vt:lpstr>
      <vt:lpstr>方正兰亭黑_GBK</vt:lpstr>
      <vt:lpstr>方正兰亭黑简体</vt:lpstr>
      <vt:lpstr>SimHei</vt:lpstr>
      <vt:lpstr>SimHei</vt:lpstr>
      <vt:lpstr>华文楷体</vt:lpstr>
      <vt:lpstr>宋体</vt:lpstr>
      <vt:lpstr>Microsoft YaHei</vt:lpstr>
      <vt:lpstr>Microsoft YaHei</vt:lpstr>
      <vt:lpstr>Huawei Sans</vt:lpstr>
      <vt:lpstr>OPPOSans M</vt:lpstr>
      <vt:lpstr>Arial</vt:lpstr>
      <vt:lpstr>Calibri</vt:lpstr>
      <vt:lpstr>Times New Roman</vt:lpstr>
      <vt:lpstr>Wingdings</vt:lpstr>
      <vt:lpstr>2_973青年-李国良v0.1</vt:lpstr>
      <vt:lpstr>PowerPoint 演示文稿</vt:lpstr>
      <vt:lpstr>目录</vt:lpstr>
      <vt:lpstr>GaussDB技术架构</vt:lpstr>
      <vt:lpstr>GaussDB技术架构</vt:lpstr>
      <vt:lpstr>GaussDB技术架构特点</vt:lpstr>
      <vt:lpstr>GaussDB分布式架构</vt:lpstr>
      <vt:lpstr>GaussDB分布式架构</vt:lpstr>
      <vt:lpstr>GaussDB分布式优化器</vt:lpstr>
      <vt:lpstr>GaussDB分布式并行执行</vt:lpstr>
      <vt:lpstr>GaussDB两地三中心高可用架构</vt:lpstr>
      <vt:lpstr>GaussDB云原生架构</vt:lpstr>
      <vt:lpstr>GaussDB多租户</vt:lpstr>
      <vt:lpstr>GaussDB多租户</vt:lpstr>
      <vt:lpstr>GausDB面向鲲鹏NUMA的架构</vt:lpstr>
      <vt:lpstr>与昇腾结合的AI加速与计算加速</vt:lpstr>
      <vt:lpstr>GausDB面向昇腾GPU的架构</vt:lpstr>
      <vt:lpstr>GausDB面向新硬件的异构计算</vt:lpstr>
      <vt:lpstr>目录</vt:lpstr>
      <vt:lpstr>GaussDB单机架构—openGauss</vt:lpstr>
      <vt:lpstr>GaussDB单机架构—openGauss</vt:lpstr>
      <vt:lpstr>GaussDB查询优化</vt:lpstr>
      <vt:lpstr>GaussDB查询重写</vt:lpstr>
      <vt:lpstr>GaussDB查询重写</vt:lpstr>
      <vt:lpstr>GaussDB代价估计</vt:lpstr>
      <vt:lpstr>GaussDB计划生成</vt:lpstr>
      <vt:lpstr>GaussDB路径搜索</vt:lpstr>
      <vt:lpstr>GaussDB查询执行</vt:lpstr>
      <vt:lpstr>GaussDB编译执行</vt:lpstr>
      <vt:lpstr>GaussDB向量化执行</vt:lpstr>
      <vt:lpstr>GaussDB大并发：全局共享数据结构</vt:lpstr>
      <vt:lpstr>目录</vt:lpstr>
      <vt:lpstr>GaussDB存储概览</vt:lpstr>
      <vt:lpstr>GaussDB存储概览</vt:lpstr>
      <vt:lpstr>GaussDB行存储引擎—页面结构</vt:lpstr>
      <vt:lpstr>GaussDB MVCC多版本</vt:lpstr>
      <vt:lpstr>GaussDB行存多版本：追加更新</vt:lpstr>
      <vt:lpstr>GaussDB行存多版本：追加更新</vt:lpstr>
      <vt:lpstr>GaussDB行存多版本：追加更新</vt:lpstr>
      <vt:lpstr>GaussDB行存多版本：追加更新</vt:lpstr>
      <vt:lpstr>GaussDB行存多版本：追加更新</vt:lpstr>
      <vt:lpstr>GaussDB行存多版本：追加更新</vt:lpstr>
      <vt:lpstr>GaussDB行存多版本：追加更新</vt:lpstr>
      <vt:lpstr>GaussDB行存多版本：原位更新</vt:lpstr>
      <vt:lpstr>GaussDB行存多版本：原位更新</vt:lpstr>
      <vt:lpstr>GaussDB行存储引擎—空闲空间管理</vt:lpstr>
      <vt:lpstr>GaussDB行存储引擎—B+树索引</vt:lpstr>
      <vt:lpstr>GaussDB行存储引擎—B+树索引</vt:lpstr>
      <vt:lpstr>GaussDB行存储引擎—缓冲区</vt:lpstr>
      <vt:lpstr>GaussDB行存储引擎—缓冲区</vt:lpstr>
      <vt:lpstr>GaussDB行存储引擎—并行日志系统</vt:lpstr>
      <vt:lpstr>GaussDB行存储引擎—备机支持读</vt:lpstr>
      <vt:lpstr>GaussDB列存储引擎</vt:lpstr>
      <vt:lpstr>GaussDB列存储引擎—页面结构</vt:lpstr>
      <vt:lpstr>GaussDB列存储引擎—索引设计</vt:lpstr>
      <vt:lpstr>GaussDB内存引擎</vt:lpstr>
      <vt:lpstr>GaussDB内存引擎</vt:lpstr>
      <vt:lpstr>GaussDB内存引擎：FDW</vt:lpstr>
      <vt:lpstr>GaussDB内存引擎—并发控制</vt:lpstr>
      <vt:lpstr>GaussDB内存引擎—索引设计</vt:lpstr>
      <vt:lpstr>GaussDB HTAP</vt:lpstr>
      <vt:lpstr>GaussDB HTAP</vt:lpstr>
      <vt:lpstr>目录</vt:lpstr>
      <vt:lpstr>GaussDB分布式事务</vt:lpstr>
      <vt:lpstr>GaussDB分布式事务</vt:lpstr>
      <vt:lpstr>GaussDB分布式高精度时钟</vt:lpstr>
      <vt:lpstr>GaussDB分布式查询优化</vt:lpstr>
      <vt:lpstr>GaussDB分布式查询优化</vt:lpstr>
      <vt:lpstr>GaussDB分布式并行执行</vt:lpstr>
      <vt:lpstr>目录</vt:lpstr>
      <vt:lpstr>GaussDB云原生</vt:lpstr>
      <vt:lpstr>GaussDB云原生</vt:lpstr>
      <vt:lpstr>GaussDB云原生</vt:lpstr>
      <vt:lpstr>目录</vt:lpstr>
      <vt:lpstr>GaussDB 高可用容灾关键技术</vt:lpstr>
      <vt:lpstr>GaussDB高可用</vt:lpstr>
      <vt:lpstr>GaussDB多副本高可用</vt:lpstr>
      <vt:lpstr>GaussDB 同城双集群RPO=0</vt:lpstr>
      <vt:lpstr>GaussDB两地三中心</vt:lpstr>
      <vt:lpstr>GaussDB多地多活</vt:lpstr>
      <vt:lpstr>GaussDB逻辑复制</vt:lpstr>
      <vt:lpstr>目录</vt:lpstr>
      <vt:lpstr>GaussDB安全全景</vt:lpstr>
      <vt:lpstr>GaussDB安全机制体系</vt:lpstr>
      <vt:lpstr>GaussDB安全认证</vt:lpstr>
      <vt:lpstr>GaussDB安全认证</vt:lpstr>
      <vt:lpstr>GaussDB权限管理:基于角色的访问控制</vt:lpstr>
      <vt:lpstr>GaussDB权限管理:基于角色的访问控制</vt:lpstr>
      <vt:lpstr>GaussDB基于标签的访问控制</vt:lpstr>
      <vt:lpstr>GaussDB审计</vt:lpstr>
      <vt:lpstr>GaussDB数据安全管理</vt:lpstr>
      <vt:lpstr>GaussDB数据加密</vt:lpstr>
      <vt:lpstr>GaussDB全密态</vt:lpstr>
      <vt:lpstr>GaussDB防篡改</vt:lpstr>
      <vt:lpstr>GaussDB防篡改</vt:lpstr>
      <vt:lpstr>目录</vt:lpstr>
      <vt:lpstr>GaussDB智能概览</vt:lpstr>
      <vt:lpstr>GaussDB智能优化器</vt:lpstr>
      <vt:lpstr>GaussDB库内原生AI引擎</vt:lpstr>
      <vt:lpstr>GaussDB自治运维平台</vt:lpstr>
      <vt:lpstr>GaussDB小结</vt:lpstr>
      <vt:lpstr>GaussDB安全体系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zhouxuan19@mails.tsinghua.edu.cn</dc:creator>
  <cp:lastModifiedBy>guoliang</cp:lastModifiedBy>
  <cp:revision>1495</cp:revision>
  <dcterms:created xsi:type="dcterms:W3CDTF">2023-08-01T06:08:44Z</dcterms:created>
  <dcterms:modified xsi:type="dcterms:W3CDTF">2023-09-15T18:11:36Z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F41E6A8019DEC366A0A0C8641DB17475</vt:lpwstr>
  </property>
  <property fmtid="{D5CDD505-2E9C-101B-9397-08002B2CF9AE}" pid="3" name="KSOProductBuildVer">
    <vt:lpwstr>2052-4.6.1.7467</vt:lpwstr>
  </property>
  <property fmtid="{D5CDD505-2E9C-101B-9397-08002B2CF9AE}" pid="4" name="_2015_ms_pID_725343">
    <vt:lpwstr>(2)/cPQ6Qa4HbfFr7moJZ9+22uEyvvC0ntHwmhgMayNP4m+5m0nty/Gc1eEGcZs9mHhxD0+b9fW
0a6drMo2XTDbPZUQKqjqcZgWKlayTk2UblFE6NXC9hC2c8KLHHfKgCMgtKHaJWO+B4tGuqkk
C7tS1YnR3uAnmDuek2jFLO2hwWbX93wgup2QzsxtifkAppvUJjX/tYFqgbKuqn3L+VGFoLvg
ZTFc7BNqS5RdyJYlE8</vt:lpwstr>
  </property>
  <property fmtid="{D5CDD505-2E9C-101B-9397-08002B2CF9AE}" pid="5" name="_2015_ms_pID_7253431">
    <vt:lpwstr>Qp97n00CUQC0ZAOfWIG2CHqjRbFVvT8tseQMCIwrW2ra7AtuGAf3qY
gJgnXn3ZJC8F+nChK73vyJr2Sa47BRNBobd/i3pN6DwBQVFaoWd1Tok7cR+p261Idg+boN1K
qEu8URxIKj0Qxi76itjfdERkzWFGc+fBkNxCMarrveXInSUkNhLUa300hXKV5hlh5TfJsdJm
s+uWNYyUOZyJSt0b</vt:lpwstr>
  </property>
  <property fmtid="{D5CDD505-2E9C-101B-9397-08002B2CF9AE}" pid="6" name="_readonly">
    <vt:lpwstr/>
  </property>
  <property fmtid="{D5CDD505-2E9C-101B-9397-08002B2CF9AE}" pid="7" name="_change">
    <vt:lpwstr/>
  </property>
  <property fmtid="{D5CDD505-2E9C-101B-9397-08002B2CF9AE}" pid="8" name="_full-control">
    <vt:lpwstr/>
  </property>
  <property fmtid="{D5CDD505-2E9C-101B-9397-08002B2CF9AE}" pid="9" name="sflag">
    <vt:lpwstr>1693360204</vt:lpwstr>
  </property>
</Properties>
</file>